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2" r:id="rId5"/>
    <p:sldId id="273" r:id="rId6"/>
    <p:sldId id="30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5" r:id="rId15"/>
    <p:sldId id="294" r:id="rId16"/>
    <p:sldId id="286" r:id="rId17"/>
    <p:sldId id="287" r:id="rId18"/>
    <p:sldId id="295" r:id="rId19"/>
    <p:sldId id="296" r:id="rId20"/>
    <p:sldId id="288" r:id="rId21"/>
    <p:sldId id="289" r:id="rId22"/>
    <p:sldId id="290" r:id="rId23"/>
    <p:sldId id="291" r:id="rId24"/>
    <p:sldId id="292" r:id="rId25"/>
    <p:sldId id="293" r:id="rId26"/>
    <p:sldId id="270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82979" autoAdjust="0"/>
  </p:normalViewPr>
  <p:slideViewPr>
    <p:cSldViewPr snapToGrid="0">
      <p:cViewPr varScale="1">
        <p:scale>
          <a:sx n="94" d="100"/>
          <a:sy n="94" d="100"/>
        </p:scale>
        <p:origin x="13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>
                <a:latin typeface="華康中黑體" panose="020B0509000000000000" pitchFamily="49" charset="-120"/>
              </a:rPr>
              <a:t>12/19/2024</a:t>
            </a:fld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>
                <a:latin typeface="華康中黑體" panose="020B0509000000000000" pitchFamily="49" charset="-120"/>
              </a:rPr>
              <a:t>‹#›</a:t>
            </a:fld>
            <a:endParaRPr dirty="0">
              <a:latin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華康中黑體" panose="020B0509000000000000" pitchFamily="49" charset="-120"/>
              </a:defRPr>
            </a:lvl1pPr>
          </a:lstStyle>
          <a:p>
            <a:fld id="{85A3416D-7FED-43BC-AA7C-D92DBA01ED64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華康中黑體" panose="020B0509000000000000" pitchFamily="49" charset="-120"/>
              </a:defRPr>
            </a:lvl1pPr>
          </a:lstStyle>
          <a:p>
            <a:fld id="{C8DC57A8-AE18-4654-B6AF-04B3577165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2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539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latin typeface="華康中黑體" panose="020B0509000000000000" pitchFamily="49" charset="-120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latin typeface="華康中黑體" panose="020B0509000000000000" pitchFamily="49" charset="-120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fld id="{4CF99945-0A15-4715-AB6C-F5E56CF20F70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華康中黑體" panose="020B0509000000000000" pitchFamily="49" charset="-120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840" y="706106"/>
            <a:ext cx="10296525" cy="13827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嘉義縣</a:t>
            </a:r>
            <a: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113</a:t>
            </a:r>
            <a:r>
              <a:rPr lang="zh-TW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學年度特殊教育多元學習活動計畫</a:t>
            </a:r>
            <a: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~</a:t>
            </a:r>
            <a:b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</a:br>
            <a:r>
              <a:rPr lang="zh-TW" altLang="en-US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身心障礙學生的社會參與</a:t>
            </a:r>
            <a:endParaRPr lang="zh-TW" altLang="en-US" sz="4000" dirty="0">
              <a:solidFill>
                <a:srgbClr val="7030A0"/>
              </a:solidFill>
              <a:latin typeface="超研澤中特毛楷" panose="02010609010101010101" pitchFamily="49" charset="-120"/>
              <a:ea typeface="超研澤中特毛楷" panose="02010609010101010101" pitchFamily="49" charset="-120"/>
              <a:cs typeface="超研澤中特毛楷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7149" y="2856273"/>
            <a:ext cx="3297381" cy="114545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參加學校說明會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113.12.19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BB438D-DE36-4C64-C287-FB4DED8B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2072641"/>
            <a:ext cx="2277110" cy="336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1/3</a:t>
            </a:r>
            <a:r>
              <a:rPr lang="zh-TW" altLang="en-US" dirty="0"/>
              <a:t>秀泰影城廳次安排</a:t>
            </a:r>
            <a:r>
              <a:rPr lang="en-US" altLang="zh-TW" dirty="0"/>
              <a:t>-10</a:t>
            </a:r>
            <a:r>
              <a:rPr lang="zh-TW" altLang="en-US" dirty="0"/>
              <a:t>廳、</a:t>
            </a:r>
            <a:r>
              <a:rPr lang="en-US" altLang="zh-TW" dirty="0"/>
              <a:t>11</a:t>
            </a:r>
            <a:r>
              <a:rPr lang="zh-TW" altLang="en-US" dirty="0"/>
              <a:t>廳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D55A252-033B-2F1C-65C5-D62BEF9F3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94836"/>
              </p:ext>
            </p:extLst>
          </p:nvPr>
        </p:nvGraphicFramePr>
        <p:xfrm>
          <a:off x="1463038" y="2100580"/>
          <a:ext cx="3815082" cy="25139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62983">
                  <a:extLst>
                    <a:ext uri="{9D8B030D-6E8A-4147-A177-3AD203B41FA5}">
                      <a16:colId xmlns:a16="http://schemas.microsoft.com/office/drawing/2014/main" val="1512837708"/>
                    </a:ext>
                  </a:extLst>
                </a:gridCol>
                <a:gridCol w="1252099">
                  <a:extLst>
                    <a:ext uri="{9D8B030D-6E8A-4147-A177-3AD203B41FA5}">
                      <a16:colId xmlns:a16="http://schemas.microsoft.com/office/drawing/2014/main" val="1828635579"/>
                    </a:ext>
                  </a:extLst>
                </a:gridCol>
              </a:tblGrid>
              <a:tr h="5613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廳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能坐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580317"/>
                  </a:ext>
                </a:extLst>
              </a:tr>
              <a:tr h="3235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39050603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竹崎高中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6010780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中埔國中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125234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新港國中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3813945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嘉新國中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937993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TW" alt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9316640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101DCB0-FC05-466B-C234-3A63E18F5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52748"/>
              </p:ext>
            </p:extLst>
          </p:nvPr>
        </p:nvGraphicFramePr>
        <p:xfrm>
          <a:off x="6289040" y="2100580"/>
          <a:ext cx="4439921" cy="20298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2898656541"/>
                    </a:ext>
                  </a:extLst>
                </a:gridCol>
                <a:gridCol w="1289064">
                  <a:extLst>
                    <a:ext uri="{9D8B030D-6E8A-4147-A177-3AD203B41FA5}">
                      <a16:colId xmlns:a16="http://schemas.microsoft.com/office/drawing/2014/main" val="80830754"/>
                    </a:ext>
                  </a:extLst>
                </a:gridCol>
                <a:gridCol w="1108697">
                  <a:extLst>
                    <a:ext uri="{9D8B030D-6E8A-4147-A177-3AD203B41FA5}">
                      <a16:colId xmlns:a16="http://schemas.microsoft.com/office/drawing/2014/main" val="2922615817"/>
                    </a:ext>
                  </a:extLst>
                </a:gridCol>
              </a:tblGrid>
              <a:tr h="571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廳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能坐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25149"/>
                  </a:ext>
                </a:extLst>
              </a:tr>
              <a:tr h="29167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334132"/>
                  </a:ext>
                </a:extLst>
              </a:tr>
              <a:tr h="2916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大吉國中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輪椅座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693427"/>
                  </a:ext>
                </a:extLst>
              </a:tr>
              <a:tr h="2916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南新國小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6916698"/>
                  </a:ext>
                </a:extLst>
              </a:tr>
              <a:tr h="2916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東石國中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855808"/>
                  </a:ext>
                </a:extLst>
              </a:tr>
              <a:tr h="291677"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731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下車處</a:t>
            </a:r>
            <a:br>
              <a:rPr lang="en-US" altLang="zh-TW" dirty="0"/>
            </a:br>
            <a:r>
              <a:rPr lang="zh-TW" altLang="en-US" dirty="0"/>
              <a:t>森林之歌公園側邊，再步行前往秀泰影城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91507"/>
            <a:ext cx="9811074" cy="4428317"/>
          </a:xfrm>
        </p:spPr>
      </p:pic>
    </p:spTree>
    <p:extLst>
      <p:ext uri="{BB962C8B-B14F-4D97-AF65-F5344CB8AC3E}">
        <p14:creationId xmlns:p14="http://schemas.microsoft.com/office/powerpoint/2010/main" val="27758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下車處</a:t>
            </a:r>
            <a:br>
              <a:rPr lang="en-US" altLang="zh-TW" dirty="0"/>
            </a:br>
            <a:r>
              <a:rPr lang="zh-TW" altLang="en-US" dirty="0"/>
              <a:t>森林之歌公園側邊，再步行前往秀泰影城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0"/>
          <a:stretch/>
        </p:blipFill>
        <p:spPr>
          <a:xfrm>
            <a:off x="4147375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9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手繪多邊形 8"/>
          <p:cNvSpPr/>
          <p:nvPr/>
        </p:nvSpPr>
        <p:spPr>
          <a:xfrm>
            <a:off x="10677236" y="2872509"/>
            <a:ext cx="1209964" cy="2770909"/>
          </a:xfrm>
          <a:custGeom>
            <a:avLst/>
            <a:gdLst>
              <a:gd name="connsiteX0" fmla="*/ 729673 w 1209964"/>
              <a:gd name="connsiteY0" fmla="*/ 0 h 2770909"/>
              <a:gd name="connsiteX1" fmla="*/ 9237 w 1209964"/>
              <a:gd name="connsiteY1" fmla="*/ 766618 h 2770909"/>
              <a:gd name="connsiteX2" fmla="*/ 0 w 1209964"/>
              <a:gd name="connsiteY2" fmla="*/ 1828800 h 2770909"/>
              <a:gd name="connsiteX3" fmla="*/ 969819 w 1209964"/>
              <a:gd name="connsiteY3" fmla="*/ 2752436 h 2770909"/>
              <a:gd name="connsiteX4" fmla="*/ 1209964 w 1209964"/>
              <a:gd name="connsiteY4" fmla="*/ 2770909 h 2770909"/>
              <a:gd name="connsiteX5" fmla="*/ 1209964 w 1209964"/>
              <a:gd name="connsiteY5" fmla="*/ 27709 h 2770909"/>
              <a:gd name="connsiteX6" fmla="*/ 535709 w 1209964"/>
              <a:gd name="connsiteY6" fmla="*/ 0 h 2770909"/>
              <a:gd name="connsiteX7" fmla="*/ 0 w 1209964"/>
              <a:gd name="connsiteY7" fmla="*/ 729673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964" h="2770909">
                <a:moveTo>
                  <a:pt x="729673" y="0"/>
                </a:moveTo>
                <a:lnTo>
                  <a:pt x="9237" y="766618"/>
                </a:lnTo>
                <a:lnTo>
                  <a:pt x="0" y="1828800"/>
                </a:lnTo>
                <a:lnTo>
                  <a:pt x="969819" y="2752436"/>
                </a:lnTo>
                <a:lnTo>
                  <a:pt x="1209964" y="2770909"/>
                </a:lnTo>
                <a:lnTo>
                  <a:pt x="1209964" y="27709"/>
                </a:lnTo>
                <a:lnTo>
                  <a:pt x="535709" y="0"/>
                </a:lnTo>
                <a:lnTo>
                  <a:pt x="0" y="729673"/>
                </a:lnTo>
              </a:path>
            </a:pathLst>
          </a:cu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16038" y="4401127"/>
            <a:ext cx="61883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7253" y="-382588"/>
            <a:ext cx="11115674" cy="1325563"/>
          </a:xfrm>
        </p:spPr>
        <p:txBody>
          <a:bodyPr/>
          <a:lstStyle/>
          <a:p>
            <a:r>
              <a:rPr lang="zh-TW" altLang="en-US" dirty="0"/>
              <a:t>搭電梯上四樓                 四樓集合取餐再入座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2" y="2348379"/>
            <a:ext cx="5504206" cy="4128154"/>
          </a:xfrm>
        </p:spPr>
      </p:pic>
      <p:sp>
        <p:nvSpPr>
          <p:cNvPr id="7" name="向右箭號 6"/>
          <p:cNvSpPr/>
          <p:nvPr/>
        </p:nvSpPr>
        <p:spPr>
          <a:xfrm>
            <a:off x="3985096" y="233944"/>
            <a:ext cx="1285875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61" y="2336230"/>
            <a:ext cx="5520404" cy="41403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7253" y="1147483"/>
            <a:ext cx="1128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華康中黑體" panose="020B0509000000000000" pitchFamily="49" charset="-120"/>
              </a:rPr>
              <a:t>10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00</a:t>
            </a:r>
            <a:r>
              <a:rPr lang="zh-TW" altLang="en-US" sz="2800" dirty="0">
                <a:latin typeface="華康中黑體" panose="020B0509000000000000" pitchFamily="49" charset="-120"/>
              </a:rPr>
              <a:t>前電梯影城管制無法到四樓，特教資源中心同仁</a:t>
            </a:r>
            <a:r>
              <a:rPr lang="en-US" altLang="zh-TW" sz="2800" dirty="0">
                <a:latin typeface="華康中黑體" panose="020B0509000000000000" pitchFamily="49" charset="-120"/>
              </a:rPr>
              <a:t>9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20-10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00</a:t>
            </a:r>
            <a:r>
              <a:rPr lang="zh-TW" altLang="en-US" sz="2800" dirty="0">
                <a:latin typeface="華康中黑體" panose="020B0509000000000000" pitchFamily="49" charset="-120"/>
              </a:rPr>
              <a:t>在一樓管制，只有本次活動學校才能上樓。電梯每次容納</a:t>
            </a:r>
            <a:r>
              <a:rPr lang="en-US" altLang="zh-TW" sz="2800" dirty="0">
                <a:latin typeface="華康中黑體" panose="020B0509000000000000" pitchFamily="49" charset="-120"/>
              </a:rPr>
              <a:t>17</a:t>
            </a:r>
            <a:r>
              <a:rPr lang="zh-TW" altLang="en-US" sz="2800" dirty="0">
                <a:latin typeface="華康中黑體" panose="020B0509000000000000" pitchFamily="49" charset="-120"/>
              </a:rPr>
              <a:t>人。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7603" y="5601854"/>
            <a:ext cx="386043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67602" y="5601854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37602" y="5633715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40075" y="5666963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82315" y="5601854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6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6303" y="-609600"/>
            <a:ext cx="10058402" cy="1219200"/>
          </a:xfrm>
        </p:spPr>
        <p:txBody>
          <a:bodyPr/>
          <a:lstStyle/>
          <a:p>
            <a:r>
              <a:rPr lang="zh-TW" altLang="en-US" dirty="0"/>
              <a:t>秀泰配置圖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8" t="28821" r="15735" b="8822"/>
          <a:stretch/>
        </p:blipFill>
        <p:spPr>
          <a:xfrm>
            <a:off x="3232726" y="794327"/>
            <a:ext cx="5635049" cy="55601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852"/>
            <a:ext cx="3232726" cy="24245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794327"/>
            <a:ext cx="2961794" cy="22213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" y="794327"/>
            <a:ext cx="3209925" cy="2407444"/>
          </a:xfrm>
          <a:prstGeom prst="rect">
            <a:avLst/>
          </a:prstGeom>
        </p:spPr>
      </p:pic>
      <p:cxnSp>
        <p:nvCxnSpPr>
          <p:cNvPr id="27" name="直線接點 26"/>
          <p:cNvCxnSpPr/>
          <p:nvPr/>
        </p:nvCxnSpPr>
        <p:spPr>
          <a:xfrm>
            <a:off x="5048250" y="3201771"/>
            <a:ext cx="0" cy="1779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048250" y="3201771"/>
            <a:ext cx="923925" cy="884454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5972175" y="3201770"/>
            <a:ext cx="641925" cy="222748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843" y="-528338"/>
            <a:ext cx="10058402" cy="1219200"/>
          </a:xfrm>
        </p:spPr>
        <p:txBody>
          <a:bodyPr/>
          <a:lstStyle/>
          <a:p>
            <a:r>
              <a:rPr lang="zh-TW" altLang="en-US" dirty="0"/>
              <a:t>排隊動線說明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203547" y="865569"/>
            <a:ext cx="768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中黑體" panose="020B0509000000000000" pitchFamily="49" charset="-120"/>
              </a:rPr>
              <a:t>巨幕廳</a:t>
            </a:r>
            <a:r>
              <a:rPr lang="en-US" altLang="zh-TW" dirty="0">
                <a:latin typeface="華康中黑體" panose="020B0509000000000000" pitchFamily="49" charset="-120"/>
              </a:rPr>
              <a:t>1</a:t>
            </a:r>
            <a:r>
              <a:rPr lang="zh-TW" altLang="en-US" dirty="0">
                <a:latin typeface="華康中黑體" panose="020B0509000000000000" pitchFamily="49" charset="-120"/>
              </a:rPr>
              <a:t>號從入口處開始排隊沿著販賣櫃台排，走進去前拿飲料和爆米花。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32458"/>
          <a:stretch/>
        </p:blipFill>
        <p:spPr>
          <a:xfrm>
            <a:off x="1568502" y="1350465"/>
            <a:ext cx="9144000" cy="310480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7493197" y="2918473"/>
            <a:ext cx="368867" cy="1334840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7134800" y="2902369"/>
            <a:ext cx="368867" cy="1334840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743493" y="2918473"/>
            <a:ext cx="447664" cy="1520562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416913" y="2904935"/>
            <a:ext cx="393207" cy="1519506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843" y="-528338"/>
            <a:ext cx="10058402" cy="1219200"/>
          </a:xfrm>
        </p:spPr>
        <p:txBody>
          <a:bodyPr/>
          <a:lstStyle/>
          <a:p>
            <a:r>
              <a:rPr lang="zh-TW" altLang="en-US" dirty="0"/>
              <a:t>排隊動線說明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24" y="1479365"/>
            <a:ext cx="6030912" cy="4523185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>
            <a:off x="6632818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6399853" y="3819344"/>
            <a:ext cx="33251" cy="9518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838889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073194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7282920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7509272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7341803" y="3619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127747" y="3650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921188" y="3650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H="1" flipV="1">
            <a:off x="6077289" y="3666287"/>
            <a:ext cx="1494901" cy="16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005888" y="894884"/>
            <a:ext cx="1014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中黑體" panose="020B0509000000000000" pitchFamily="49" charset="-120"/>
              </a:rPr>
              <a:t>其他廳的入口，飲料爆米花放於紅框處，從入口處開始排隊。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" y="3022843"/>
            <a:ext cx="3069474" cy="2302625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 rot="19434739">
            <a:off x="108239" y="4222930"/>
            <a:ext cx="1006339" cy="46117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7118" y="-113489"/>
            <a:ext cx="10058402" cy="12192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850"/>
            <a:ext cx="10515600" cy="5518150"/>
          </a:xfrm>
        </p:spPr>
        <p:txBody>
          <a:bodyPr>
            <a:norm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請留意學生用藥之需求與時間，應如同醫囑進行。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每張電影票均包括爆米花與飲料，請隨隊教師</a:t>
            </a:r>
            <a:r>
              <a:rPr lang="en-US" altLang="zh-TW" dirty="0"/>
              <a:t>/</a:t>
            </a:r>
            <a:r>
              <a:rPr lang="zh-TW" altLang="zh-TW" dirty="0"/>
              <a:t>助理員視學生需求攜帶適合餐具及清潔物品。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各校返抵學校時間可能已逾用餐時間，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</a:t>
            </a:r>
            <a:r>
              <a:rPr lang="zh-TW" altLang="zh-TW" dirty="0"/>
              <a:t>請評估學生需求並事先規劃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活動當日的保險由各承辦學校協助辦理，各校可自行加保並向承辦學校申請經費。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請務必填寫並回傳肖像權同意書，不同意之學生請全程配戴口罩</a:t>
            </a: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endParaRPr lang="zh-TW" altLang="en-US" u="sng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80" y="2380197"/>
            <a:ext cx="2202180" cy="16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325" y="1619250"/>
            <a:ext cx="10515600" cy="445769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請事先完成師生的識別證</a:t>
            </a:r>
            <a:r>
              <a:rPr lang="en-US" altLang="zh-TW" dirty="0"/>
              <a:t>(</a:t>
            </a:r>
            <a:r>
              <a:rPr lang="zh-TW" altLang="en-US" dirty="0"/>
              <a:t>模板於各群組提供圖檔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本活動沒有午餐，請事先規劃好師生的午餐事宜。</a:t>
            </a:r>
            <a:endParaRPr lang="en-US" altLang="zh-TW" dirty="0"/>
          </a:p>
          <a:p>
            <a:r>
              <a:rPr lang="zh-TW" altLang="en-US" dirty="0"/>
              <a:t>用藥需求學生，請依照醫囑用藥。</a:t>
            </a:r>
            <a:endParaRPr lang="en-US" altLang="zh-TW" dirty="0"/>
          </a:p>
          <a:p>
            <a:r>
              <a:rPr lang="zh-TW" altLang="en-US" dirty="0"/>
              <a:t>手部功能不佳學生，請帶適合的餐具和杯子。</a:t>
            </a:r>
            <a:endParaRPr lang="en-US" altLang="zh-TW" dirty="0"/>
          </a:p>
          <a:p>
            <a:r>
              <a:rPr lang="zh-TW" altLang="en-US" dirty="0"/>
              <a:t>確認行動不便學生的主要帶領教師</a:t>
            </a:r>
            <a:r>
              <a:rPr lang="en-US" altLang="zh-TW" dirty="0"/>
              <a:t>/</a:t>
            </a:r>
            <a:r>
              <a:rPr lang="zh-TW" altLang="en-US" dirty="0"/>
              <a:t>助理員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00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72" y="-282102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活動前指導事項</a:t>
            </a:r>
            <a:r>
              <a:rPr lang="en-US" altLang="zh-TW" dirty="0"/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81100"/>
            <a:ext cx="10515600" cy="53816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練習聽從教師指令，演練災難發生時的逃生疏散方式。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觀看電影時</a:t>
            </a:r>
            <a:r>
              <a:rPr lang="zh-TW" altLang="en-US" b="1" dirty="0">
                <a:solidFill>
                  <a:srgbClr val="FF0000"/>
                </a:solidFill>
              </a:rPr>
              <a:t>坐姿不侵犯鄰座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降低音量</a:t>
            </a:r>
            <a:r>
              <a:rPr lang="zh-TW" altLang="en-US" dirty="0"/>
              <a:t>不干擾影片進行，</a:t>
            </a:r>
            <a:r>
              <a:rPr lang="zh-TW" altLang="en-US" b="1" dirty="0">
                <a:solidFill>
                  <a:srgbClr val="FF0000"/>
                </a:solidFill>
              </a:rPr>
              <a:t>注意飲食的整潔度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校外活動遇到衝突時保持冷靜，請教師協助處理。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en-US" dirty="0"/>
              <a:t>預告當日流程：</a:t>
            </a:r>
            <a:endParaRPr lang="en-US" altLang="zh-TW" dirty="0"/>
          </a:p>
          <a:p>
            <a:r>
              <a:rPr lang="zh-TW" altLang="en-US" b="1" dirty="0">
                <a:solidFill>
                  <a:srgbClr val="7030A0"/>
                </a:solidFill>
              </a:rPr>
              <a:t>配戴識別證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搭車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步行到影城電梯口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確認身分領取廳次順位卡</a:t>
            </a: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排隊等電梯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輪流搭電梯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四樓影城大廳等待進場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需要廁所者此時前往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領取飲料</a:t>
            </a:r>
            <a:r>
              <a:rPr lang="zh-TW" altLang="en-US" dirty="0">
                <a:sym typeface="Wingdings" panose="05000000000000000000" pitchFamily="2" charset="2"/>
              </a:rPr>
              <a:t>和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爆米花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進場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依照老師和工作人員指示坐下</a:t>
            </a: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 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大合照</a:t>
            </a:r>
            <a:r>
              <a:rPr lang="en-US" altLang="zh-TW" dirty="0"/>
              <a:t>(1/3</a:t>
            </a:r>
            <a:r>
              <a:rPr lang="zh-TW" altLang="en-US" dirty="0"/>
              <a:t>開場前先大合照、</a:t>
            </a:r>
            <a:r>
              <a:rPr lang="en-US" altLang="zh-TW" dirty="0">
                <a:solidFill>
                  <a:srgbClr val="FF0000"/>
                </a:solidFill>
              </a:rPr>
              <a:t>1/14</a:t>
            </a:r>
            <a:r>
              <a:rPr lang="zh-TW" altLang="en-US" dirty="0">
                <a:solidFill>
                  <a:srgbClr val="FF0000"/>
                </a:solidFill>
              </a:rPr>
              <a:t>看完電影合照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6</a:t>
            </a:r>
            <a:r>
              <a:rPr lang="zh-TW" altLang="en-US" dirty="0"/>
              <a:t>散場時務必檢查自己的物品、</a:t>
            </a:r>
            <a:r>
              <a:rPr lang="zh-TW" altLang="en-US" dirty="0">
                <a:solidFill>
                  <a:srgbClr val="C00000"/>
                </a:solidFill>
              </a:rPr>
              <a:t>食物、垃圾均帶走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dirty="0"/>
              <a:t>須輪流出場與排隊等電梯</a:t>
            </a:r>
            <a:endParaRPr lang="en-US" altLang="zh-TW" dirty="0"/>
          </a:p>
          <a:p>
            <a:r>
              <a:rPr lang="en-US" altLang="zh-TW" dirty="0"/>
              <a:t>8</a:t>
            </a:r>
            <a:r>
              <a:rPr lang="zh-TW" altLang="en-US" dirty="0"/>
              <a:t>團體前往搭車處，搭車返校，不可獨自脫隊。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19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" y="1752600"/>
            <a:ext cx="12070079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促進身心障礙學生體驗與感受休閒活動的愉悅。</a:t>
            </a:r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二</a:t>
            </a:r>
            <a:r>
              <a:rPr lang="en-US" altLang="zh-TW" sz="3600" dirty="0"/>
              <a:t>)</a:t>
            </a:r>
            <a:r>
              <a:rPr lang="zh-TW" altLang="en-US" sz="3600" dirty="0"/>
              <a:t>提供身心障礙學生社會參與的機會擴展生活經驗。</a:t>
            </a:r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協助身心障礙學生走入社區，推展融合觀念，實踐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    </a:t>
            </a:r>
            <a:r>
              <a:rPr lang="en-US" altLang="zh-TW" sz="3600" dirty="0"/>
              <a:t>CRPD</a:t>
            </a:r>
            <a:r>
              <a:rPr lang="zh-TW" altLang="en-US" sz="3600" dirty="0"/>
              <a:t>理念。</a:t>
            </a:r>
          </a:p>
        </p:txBody>
      </p:sp>
    </p:spTree>
    <p:extLst>
      <p:ext uri="{BB962C8B-B14F-4D97-AF65-F5344CB8AC3E}">
        <p14:creationId xmlns:p14="http://schemas.microsoft.com/office/powerpoint/2010/main" val="8376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017" y="-223736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活動前指導事項</a:t>
            </a:r>
            <a:r>
              <a:rPr lang="en-US" altLang="zh-TW" dirty="0"/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81100"/>
            <a:ext cx="10886440" cy="538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zh-TW" altLang="en-US" b="1" dirty="0">
                <a:sym typeface="Wingdings" panose="05000000000000000000" pitchFamily="2" charset="2"/>
              </a:rPr>
              <a:t>：確認身分領取廳次順位卡：以校為單位，依順位卡之序號於四樓</a:t>
            </a:r>
            <a:r>
              <a:rPr lang="en-US" altLang="zh-TW" b="1" dirty="0">
                <a:sym typeface="Wingdings" panose="05000000000000000000" pitchFamily="2" charset="2"/>
              </a:rPr>
              <a:t>2</a:t>
            </a:r>
            <a:r>
              <a:rPr lang="zh-TW" altLang="en-US" b="1" dirty="0">
                <a:sym typeface="Wingdings" panose="05000000000000000000" pitchFamily="2" charset="2"/>
              </a:rPr>
              <a:t>入口排隊。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zh-TW" altLang="en-US" b="1" dirty="0">
                <a:sym typeface="Wingdings" panose="05000000000000000000" pitchFamily="2" charset="2"/>
              </a:rPr>
              <a:t>：領取爆米花：入場前依序領取爆米花，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飲料會由工作人員先行放置於位置上。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zh-TW" altLang="en-US" b="1" dirty="0">
                <a:sym typeface="Wingdings" panose="05000000000000000000" pitchFamily="2" charset="2"/>
              </a:rPr>
              <a:t>：座位安排：各廳幾乎坐滿，因此鄰座不同校不要有空位。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ym typeface="Wingdings" panose="05000000000000000000" pitchFamily="2" charset="2"/>
              </a:rPr>
              <a:t>                             輪椅座旁請安排老師或教助員。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56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活動日注意事項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161" cy="46037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師生配帶識別證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攜帶學生名冊，上車請各校負責教師點名。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車程時間請再度提醒各指導事項，預告下車後流程。</a:t>
            </a:r>
            <a:endParaRPr lang="en-US" altLang="zh-TW" dirty="0"/>
          </a:p>
          <a:p>
            <a:r>
              <a:rPr lang="en-US" altLang="zh-TW" dirty="0"/>
              <a:t>4 9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開始進場</a:t>
            </a:r>
            <a:r>
              <a:rPr lang="en-US" altLang="zh-TW" dirty="0"/>
              <a:t>(</a:t>
            </a:r>
            <a:r>
              <a:rPr lang="zh-TW" altLang="en-US" dirty="0"/>
              <a:t>秀泰</a:t>
            </a:r>
            <a:r>
              <a:rPr lang="en-US" altLang="zh-TW" dirty="0"/>
              <a:t>)</a:t>
            </a:r>
            <a:r>
              <a:rPr lang="zh-TW" altLang="en-US" dirty="0"/>
              <a:t>，下車地點到影城需要步行與搭乘電梯，請注意時間管控。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一樓進電梯前，資源中心夥伴需要確認識別證並</a:t>
            </a:r>
            <a:r>
              <a:rPr lang="zh-TW" altLang="en-US" b="1" dirty="0">
                <a:sym typeface="Wingdings" panose="05000000000000000000" pitchFamily="2" charset="2"/>
              </a:rPr>
              <a:t>領取廳次順位卡</a:t>
            </a:r>
            <a:r>
              <a:rPr lang="zh-TW" altLang="en-US" dirty="0"/>
              <a:t>才能搭電梯。</a:t>
            </a:r>
            <a:endParaRPr lang="en-US" altLang="zh-TW" dirty="0"/>
          </a:p>
          <a:p>
            <a:r>
              <a:rPr lang="en-US" altLang="zh-TW" dirty="0"/>
              <a:t>6</a:t>
            </a:r>
            <a:r>
              <a:rPr lang="zh-TW" altLang="en-US" dirty="0"/>
              <a:t>領取飲料、爆米花及進場均需要排隊，學生也可利用此時上廁所。</a:t>
            </a:r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b="1" dirty="0">
                <a:solidFill>
                  <a:srgbClr val="FF0000"/>
                </a:solidFill>
              </a:rPr>
              <a:t>進場後請依引導人員</a:t>
            </a:r>
            <a:r>
              <a:rPr lang="zh-TW" altLang="en-US" b="1" dirty="0">
                <a:solidFill>
                  <a:srgbClr val="002060"/>
                </a:solidFill>
              </a:rPr>
              <a:t>依序從最後一排最內側就坐不對號碼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      校與校間不要空位，以免後面學校座位分散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8</a:t>
            </a:r>
            <a:r>
              <a:rPr lang="zh-TW" altLang="en-US" dirty="0"/>
              <a:t>散場時已有午場的民眾，請留意自己學校學生不要脫隊或跟錯隊伍。</a:t>
            </a:r>
            <a:endParaRPr lang="en-US" altLang="zh-TW" dirty="0"/>
          </a:p>
        </p:txBody>
      </p:sp>
      <p:sp>
        <p:nvSpPr>
          <p:cNvPr id="4" name="橢圓形圖說文字 3"/>
          <p:cNvSpPr/>
          <p:nvPr/>
        </p:nvSpPr>
        <p:spPr>
          <a:xfrm>
            <a:off x="8030095" y="365125"/>
            <a:ext cx="3640974" cy="17463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華康中黑體" panose="020B0509000000000000" pitchFamily="49" charset="-120"/>
              </a:rPr>
              <a:t>使用輪椅同學需要電梯和斜坡至座位區</a:t>
            </a:r>
            <a:endParaRPr lang="en-US" altLang="zh-TW" sz="2400" dirty="0">
              <a:solidFill>
                <a:srgbClr val="002060"/>
              </a:solidFill>
              <a:latin typeface="華康中黑體" panose="020B0509000000000000" pitchFamily="49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華康中黑體" panose="020B0509000000000000" pitchFamily="49" charset="-120"/>
              </a:rPr>
              <a:t>請找曾榮毅先生</a:t>
            </a:r>
          </a:p>
        </p:txBody>
      </p:sp>
    </p:spTree>
    <p:extLst>
      <p:ext uri="{BB962C8B-B14F-4D97-AF65-F5344CB8AC3E}">
        <p14:creationId xmlns:p14="http://schemas.microsoft.com/office/powerpoint/2010/main" val="21273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識別證</a:t>
            </a:r>
            <a:br>
              <a:rPr lang="en-US" altLang="zh-TW" dirty="0"/>
            </a:br>
            <a:r>
              <a:rPr lang="zh-TW" altLang="en-US" dirty="0"/>
              <a:t>學生                                     教師及工作人員</a:t>
            </a:r>
          </a:p>
        </p:txBody>
      </p:sp>
      <p:sp>
        <p:nvSpPr>
          <p:cNvPr id="6" name="矩形 5"/>
          <p:cNvSpPr/>
          <p:nvPr/>
        </p:nvSpPr>
        <p:spPr>
          <a:xfrm>
            <a:off x="6934200" y="4238625"/>
            <a:ext cx="8477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9525" y="4602161"/>
            <a:ext cx="1114425" cy="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E29EE2-AA12-D966-1FCD-FAAFAA8B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89" y="1524000"/>
            <a:ext cx="2685714" cy="383809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7DDC6B1-B168-ABE7-4B98-83985A8B764E}"/>
              </a:ext>
            </a:extLst>
          </p:cNvPr>
          <p:cNvSpPr txBox="1"/>
          <p:nvPr/>
        </p:nvSpPr>
        <p:spPr>
          <a:xfrm>
            <a:off x="1879600" y="5732405"/>
            <a:ext cx="7934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中心會提供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格式放置於嘉義縣特教網請學校自行印製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91152E3-2A56-E098-7741-DEF72197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348" y="1597903"/>
            <a:ext cx="2657143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50" y="1933460"/>
            <a:ext cx="11225752" cy="251207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dirty="0"/>
              <a:t>感謝大家的協助與配合</a:t>
            </a:r>
            <a:br>
              <a:rPr lang="en-US" altLang="zh-TW" sz="7200" dirty="0"/>
            </a:br>
            <a:r>
              <a:rPr lang="zh-TW" altLang="en-US" sz="7200" dirty="0"/>
              <a:t>預祝活動圓滿成功</a:t>
            </a:r>
            <a:br>
              <a:rPr lang="en-US" altLang="zh-TW" sz="7200" dirty="0"/>
            </a:br>
            <a:r>
              <a:rPr lang="zh-TW" altLang="en-US" sz="7200" dirty="0"/>
              <a:t>陪伴孩子們一起成長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297E-DBF2-C162-AD5D-61E65B75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B921C-A797-DECD-8F68-8B1C1E2E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0"/>
            <a:ext cx="10058402" cy="1219200"/>
          </a:xfrm>
        </p:spPr>
        <p:txBody>
          <a:bodyPr/>
          <a:lstStyle/>
          <a:p>
            <a:r>
              <a:rPr lang="zh-TW" altLang="en-US" dirty="0"/>
              <a:t>活動內容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5FAE06-4C62-F21D-A536-5445AE8D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47800"/>
            <a:ext cx="12070079" cy="4229100"/>
          </a:xfrm>
        </p:spPr>
        <p:txBody>
          <a:bodyPr>
            <a:normAutofit/>
          </a:bodyPr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/>
              <a:t>一、「社區自由行</a:t>
            </a:r>
            <a:r>
              <a:rPr lang="en-US" altLang="zh-TW" sz="3600" dirty="0"/>
              <a:t>-</a:t>
            </a:r>
            <a:r>
              <a:rPr lang="zh-TW" altLang="en-US" sz="3600" dirty="0"/>
              <a:t>我的家鄉與交通工具」：運用本縣編纂之家鄉</a:t>
            </a:r>
            <a:r>
              <a:rPr lang="en-US" altLang="zh-TW" sz="3600" dirty="0"/>
              <a:t>100</a:t>
            </a:r>
            <a:r>
              <a:rPr lang="zh-TW" altLang="en-US" sz="3600" dirty="0"/>
              <a:t>問內容及嘉義縣市地圖、公車</a:t>
            </a:r>
            <a:r>
              <a:rPr lang="en-US" altLang="zh-TW" sz="3600" dirty="0"/>
              <a:t>APP</a:t>
            </a:r>
            <a:r>
              <a:rPr lang="zh-TW" altLang="en-US" sz="3600" dirty="0"/>
              <a:t>於校內進行認識家鄉與交通工具搭乘之背景知識，建立學生於本縣內行動或進行休閒活動的先備知識。</a:t>
            </a:r>
          </a:p>
          <a:p>
            <a:pPr marL="0" indent="0">
              <a:buNone/>
            </a:pPr>
            <a:r>
              <a:rPr lang="zh-TW" altLang="en-US" sz="3600" dirty="0"/>
              <a:t>二、「休閒活動體驗</a:t>
            </a:r>
            <a:r>
              <a:rPr lang="en-US" altLang="zh-TW" sz="3600" dirty="0"/>
              <a:t>-</a:t>
            </a:r>
            <a:r>
              <a:rPr lang="zh-TW" altLang="en-US" sz="3600" dirty="0"/>
              <a:t>看電影</a:t>
            </a:r>
            <a:r>
              <a:rPr lang="en-US" altLang="zh-TW" sz="3600" dirty="0"/>
              <a:t>,</a:t>
            </a:r>
            <a:r>
              <a:rPr lang="zh-TW" altLang="en-US" sz="3600" dirty="0"/>
              <a:t>我喜歡」：分為國中及國小二梯次前往秀泰影城觀看</a:t>
            </a:r>
            <a:r>
              <a:rPr lang="en-US" altLang="zh-TW" sz="3600" dirty="0"/>
              <a:t>&lt;</a:t>
            </a:r>
            <a:r>
              <a:rPr lang="zh-TW" altLang="en-US" sz="3600" dirty="0"/>
              <a:t>海洋奇緣</a:t>
            </a:r>
            <a:r>
              <a:rPr lang="en-US" altLang="zh-TW" sz="3600" dirty="0"/>
              <a:t>2&gt;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17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辦理單位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751" y="1825625"/>
            <a:ext cx="10887074" cy="4351338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主辦單位：嘉義縣政府</a:t>
            </a: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場次：梅山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國中、大吉國中、新港國小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1/14(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場次：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祥和國小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嘉義縣特教資源中心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8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932" y="-304800"/>
            <a:ext cx="10058402" cy="1219200"/>
          </a:xfrm>
        </p:spPr>
        <p:txBody>
          <a:bodyPr/>
          <a:lstStyle/>
          <a:p>
            <a:r>
              <a:rPr lang="en-US" altLang="zh-TW" dirty="0"/>
              <a:t>1/3</a:t>
            </a:r>
            <a:r>
              <a:rPr lang="zh-TW" altLang="en-US" dirty="0"/>
              <a:t>場次各承辦學校群組學校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0894" y="1148080"/>
            <a:ext cx="11126786" cy="5176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梅山國中承辦共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阿里山國中小、大埔國中小、中埔國小、中埔國中、頂六國小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竹崎高中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國中部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、竹崎國小、梅山國中、三和國小、大林國中、內埔國小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民和國中、新港國中、溪口國中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大吉國中承辦共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大吉國中、民雄國小、民雄國中、福樂國小、興中國小、水上國中、忠和國中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柳林國小、布袋國中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新港國小承辦共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太保國中、南新國小、新埤國小、嘉新國中、新港國小、朴子國中、東石國中、東榮國中、祥和國小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鹿草國中、義竹國中、安東國小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zh-TW" altLang="zh-TW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1/14</a:t>
            </a:r>
            <a:r>
              <a:rPr lang="zh-TW" altLang="en-US" dirty="0"/>
              <a:t>場次各承辦學校群組學校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630680"/>
            <a:ext cx="10058400" cy="4229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祥和國小承辦共</a:t>
            </a:r>
            <a:r>
              <a:rPr lang="en-US" altLang="zh-TW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8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大林國小、平林國小、和睦國小、和興國小、大崎國小、秀林國小、東榮國小、溪口國小、桃源國小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梅山國小、梅北國小、內甕國小、民和國小、水上國小、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特教中心承辦共</a:t>
            </a:r>
            <a:r>
              <a:rPr lang="en-US" altLang="zh-TW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</a:t>
            </a:r>
            <a:endParaRPr lang="en-US" altLang="zh-TW" sz="8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大同國小、朴子國小、竹村國小、太保國小、大崙國小、蒜頭國小、東石國小、鹿草國小、月眉國小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義竹國小、布袋國小、貴林國小、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85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058402" cy="1219200"/>
          </a:xfrm>
        </p:spPr>
        <p:txBody>
          <a:bodyPr/>
          <a:lstStyle/>
          <a:p>
            <a:r>
              <a:rPr lang="zh-TW" altLang="en-US" dirty="0"/>
              <a:t>辦理期程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404938"/>
            <a:ext cx="10515600" cy="571500"/>
          </a:xfrm>
        </p:spPr>
        <p:txBody>
          <a:bodyPr/>
          <a:lstStyle/>
          <a:p>
            <a:r>
              <a:rPr lang="en-US" altLang="zh-TW" dirty="0"/>
              <a:t>1/3</a:t>
            </a:r>
            <a:r>
              <a:rPr lang="zh-TW" altLang="en-US" dirty="0"/>
              <a:t>國中</a:t>
            </a:r>
            <a:r>
              <a:rPr lang="zh-TW" altLang="zh-TW" dirty="0"/>
              <a:t>場：</a:t>
            </a:r>
            <a:r>
              <a:rPr lang="en-US" altLang="zh-TW" dirty="0"/>
              <a:t>113</a:t>
            </a:r>
            <a:r>
              <a:rPr lang="zh-TW" altLang="zh-TW" dirty="0"/>
              <a:t>年</a:t>
            </a:r>
            <a:r>
              <a:rPr lang="en-US" altLang="zh-TW" dirty="0"/>
              <a:t>1</a:t>
            </a:r>
            <a:r>
              <a:rPr lang="zh-TW" altLang="zh-TW" dirty="0"/>
              <a:t>月</a:t>
            </a:r>
            <a:r>
              <a:rPr lang="en-US" altLang="zh-TW" dirty="0"/>
              <a:t>3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上午</a:t>
            </a:r>
            <a:endParaRPr lang="en-US" altLang="zh-TW" dirty="0"/>
          </a:p>
          <a:p>
            <a:endParaRPr lang="zh-TW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43928"/>
              </p:ext>
            </p:extLst>
          </p:nvPr>
        </p:nvGraphicFramePr>
        <p:xfrm>
          <a:off x="407893" y="2162176"/>
          <a:ext cx="11291049" cy="343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2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活動日期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華康中黑體" panose="020B0509000000000000" pitchFamily="49" charset="-120"/>
                        </a:rPr>
                        <a:t>113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華康中黑體" panose="020B0509000000000000" pitchFamily="49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華康中黑體" panose="020B0509000000000000" pitchFamily="49" charset="-120"/>
                        </a:rPr>
                        <a:t>3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日</a:t>
                      </a:r>
                      <a:r>
                        <a:rPr lang="en-US" altLang="zh-TW" sz="2400" kern="0" dirty="0">
                          <a:effectLst/>
                          <a:latin typeface="華康中黑體" panose="020B0509000000000000" pitchFamily="49" charset="-120"/>
                        </a:rPr>
                        <a:t>(</a:t>
                      </a:r>
                      <a:r>
                        <a:rPr lang="zh-TW" altLang="en-US" sz="2400" kern="0" dirty="0">
                          <a:effectLst/>
                          <a:latin typeface="華康中黑體" panose="020B0509000000000000" pitchFamily="49" charset="-120"/>
                        </a:rPr>
                        <a:t>五</a:t>
                      </a:r>
                      <a:r>
                        <a:rPr lang="en-US" altLang="zh-TW" sz="2400" kern="0" dirty="0">
                          <a:effectLst/>
                          <a:latin typeface="華康中黑體" panose="020B0509000000000000" pitchFamily="49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5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活動</a:t>
                      </a:r>
                      <a:endParaRPr lang="en-US" altLang="zh-TW" sz="3600" kern="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時間</a:t>
                      </a:r>
                      <a:endParaRPr lang="zh-TW" sz="3600" kern="10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及</a:t>
                      </a:r>
                      <a:endParaRPr lang="zh-TW" sz="3600" kern="10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流程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08:30-9:30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各校特教交通車及遊覽車定點接送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9:30-10:00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影廳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環境工作參與體驗（可以進場）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9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10:00-10:10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打開電影院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、合影</a:t>
                      </a:r>
                      <a:endParaRPr lang="en-US" altLang="zh-TW" sz="2400" kern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電影院的環境設施、逃生設備、觀賞電影注意事項</a:t>
                      </a:r>
                      <a:endParaRPr lang="en-US" altLang="zh-TW" sz="2400" kern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拍照順序：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10:10-11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50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一起看電影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海洋奇緣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2(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片長：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12:00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返回學校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各校請自行安排午餐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760" y="-52832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1/3</a:t>
            </a:r>
            <a:r>
              <a:rPr lang="zh-TW" altLang="en-US" dirty="0"/>
              <a:t>秀泰影城廳次安排</a:t>
            </a:r>
            <a:r>
              <a:rPr lang="en-US" altLang="zh-TW" dirty="0"/>
              <a:t>-</a:t>
            </a:r>
            <a:r>
              <a:rPr lang="zh-TW" altLang="en-US" dirty="0"/>
              <a:t>巨幕廳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E359558-5D93-1280-8FBD-E4E4D5002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57602"/>
              </p:ext>
            </p:extLst>
          </p:nvPr>
        </p:nvGraphicFramePr>
        <p:xfrm>
          <a:off x="2611121" y="797243"/>
          <a:ext cx="6055360" cy="57883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8707">
                  <a:extLst>
                    <a:ext uri="{9D8B030D-6E8A-4147-A177-3AD203B41FA5}">
                      <a16:colId xmlns:a16="http://schemas.microsoft.com/office/drawing/2014/main" val="4241134724"/>
                    </a:ext>
                  </a:extLst>
                </a:gridCol>
                <a:gridCol w="1492813">
                  <a:extLst>
                    <a:ext uri="{9D8B030D-6E8A-4147-A177-3AD203B41FA5}">
                      <a16:colId xmlns:a16="http://schemas.microsoft.com/office/drawing/2014/main" val="530638144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995494650"/>
                    </a:ext>
                  </a:extLst>
                </a:gridCol>
              </a:tblGrid>
              <a:tr h="4328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巨幕廳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可坐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305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82942675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58209432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三和國小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40061309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大埔國中小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42805355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中埔國小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70179194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內埔國小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12162917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水上國中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05905452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民雄國中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輪椅座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385783792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安東國小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64043504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朴子國中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83726103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忠和國中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輪椅座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95697452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東榮國中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385843194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阿里山國中小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9657002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祥和國小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輪椅座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72054866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義竹國中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78666996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興中國小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162869461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民和國中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73407391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竹崎國小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422864133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梅山國中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8793103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24590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1/3</a:t>
            </a:r>
            <a:r>
              <a:rPr lang="zh-TW" altLang="en-US" dirty="0"/>
              <a:t>秀泰影城廳次安排</a:t>
            </a:r>
            <a:r>
              <a:rPr lang="en-US" altLang="zh-TW" dirty="0"/>
              <a:t>-2</a:t>
            </a:r>
            <a:r>
              <a:rPr lang="zh-TW" altLang="en-US" dirty="0"/>
              <a:t>廳、</a:t>
            </a:r>
            <a:r>
              <a:rPr lang="en-US" altLang="zh-TW" dirty="0"/>
              <a:t>3</a:t>
            </a:r>
            <a:r>
              <a:rPr lang="zh-TW" altLang="en-US" dirty="0"/>
              <a:t>廳、</a:t>
            </a:r>
            <a:r>
              <a:rPr lang="en-US" altLang="zh-TW" dirty="0"/>
              <a:t>8</a:t>
            </a:r>
            <a:r>
              <a:rPr lang="zh-TW" altLang="en-US" dirty="0"/>
              <a:t>廳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FB28CCE-0456-1C17-3685-3237FE3B3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98685"/>
              </p:ext>
            </p:extLst>
          </p:nvPr>
        </p:nvGraphicFramePr>
        <p:xfrm>
          <a:off x="924560" y="2180590"/>
          <a:ext cx="2804160" cy="2658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2701">
                  <a:extLst>
                    <a:ext uri="{9D8B030D-6E8A-4147-A177-3AD203B41FA5}">
                      <a16:colId xmlns:a16="http://schemas.microsoft.com/office/drawing/2014/main" val="3100727476"/>
                    </a:ext>
                  </a:extLst>
                </a:gridCol>
                <a:gridCol w="1571459">
                  <a:extLst>
                    <a:ext uri="{9D8B030D-6E8A-4147-A177-3AD203B41FA5}">
                      <a16:colId xmlns:a16="http://schemas.microsoft.com/office/drawing/2014/main" val="40094129"/>
                    </a:ext>
                  </a:extLst>
                </a:gridCol>
              </a:tblGrid>
              <a:tr h="4508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廳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能坐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4860365"/>
                  </a:ext>
                </a:extLst>
              </a:tr>
              <a:tr h="3135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38392127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大林國中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9960894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布袋國中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1661341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太保國中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1654453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溪口國中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8542299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鹿草國中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884532"/>
                  </a:ext>
                </a:extLst>
              </a:tr>
              <a:tr h="315711">
                <a:tc>
                  <a:txBody>
                    <a:bodyPr/>
                    <a:lstStyle/>
                    <a:p>
                      <a:pPr algn="ctr" fontAlgn="ctr"/>
                      <a:endParaRPr lang="zh-TW" altLang="en-US" sz="1800" u="none" strike="noStrike" kern="12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69412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1624561-C473-ECF0-D0EC-FE40CB442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81930"/>
              </p:ext>
            </p:extLst>
          </p:nvPr>
        </p:nvGraphicFramePr>
        <p:xfrm>
          <a:off x="4170680" y="2180590"/>
          <a:ext cx="2341880" cy="20115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3282">
                  <a:extLst>
                    <a:ext uri="{9D8B030D-6E8A-4147-A177-3AD203B41FA5}">
                      <a16:colId xmlns:a16="http://schemas.microsoft.com/office/drawing/2014/main" val="3466315285"/>
                    </a:ext>
                  </a:extLst>
                </a:gridCol>
                <a:gridCol w="768598">
                  <a:extLst>
                    <a:ext uri="{9D8B030D-6E8A-4147-A177-3AD203B41FA5}">
                      <a16:colId xmlns:a16="http://schemas.microsoft.com/office/drawing/2014/main" val="536932748"/>
                    </a:ext>
                  </a:extLst>
                </a:gridCol>
              </a:tblGrid>
              <a:tr h="4508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廳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能坐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785447"/>
                  </a:ext>
                </a:extLst>
              </a:tr>
              <a:tr h="3103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4228956834"/>
                  </a:ext>
                </a:extLst>
              </a:tr>
              <a:tr h="3125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柳林國小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599866"/>
                  </a:ext>
                </a:extLst>
              </a:tr>
              <a:tr h="3125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頂六國小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540651"/>
                  </a:ext>
                </a:extLst>
              </a:tr>
              <a:tr h="3125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福樂國小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30284"/>
                  </a:ext>
                </a:extLst>
              </a:tr>
              <a:tr h="3125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287347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6514EFF-435E-5BF1-88E9-5EBC2ACE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81617"/>
              </p:ext>
            </p:extLst>
          </p:nvPr>
        </p:nvGraphicFramePr>
        <p:xfrm>
          <a:off x="7106920" y="2180590"/>
          <a:ext cx="3317240" cy="20626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2043">
                  <a:extLst>
                    <a:ext uri="{9D8B030D-6E8A-4147-A177-3AD203B41FA5}">
                      <a16:colId xmlns:a16="http://schemas.microsoft.com/office/drawing/2014/main" val="157371995"/>
                    </a:ext>
                  </a:extLst>
                </a:gridCol>
                <a:gridCol w="816846">
                  <a:extLst>
                    <a:ext uri="{9D8B030D-6E8A-4147-A177-3AD203B41FA5}">
                      <a16:colId xmlns:a16="http://schemas.microsoft.com/office/drawing/2014/main" val="1571086676"/>
                    </a:ext>
                  </a:extLst>
                </a:gridCol>
                <a:gridCol w="828351">
                  <a:extLst>
                    <a:ext uri="{9D8B030D-6E8A-4147-A177-3AD203B41FA5}">
                      <a16:colId xmlns:a16="http://schemas.microsoft.com/office/drawing/2014/main" val="2504107831"/>
                    </a:ext>
                  </a:extLst>
                </a:gridCol>
              </a:tblGrid>
              <a:tr h="501650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廳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能坐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50608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58680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新港國小</a:t>
                      </a:r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輪椅座</a:t>
                      </a:r>
                      <a:endParaRPr lang="zh-TW" altLang="en-US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9342111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民雄國小</a:t>
                      </a:r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73479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新埤國小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01148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52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374BC-E25E-4BAE-AD72-418F94B7FF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寬螢幕</PresentationFormat>
  <Paragraphs>223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華康中黑體</vt:lpstr>
      <vt:lpstr>超研澤中特毛楷</vt:lpstr>
      <vt:lpstr>微軟正黑體</vt:lpstr>
      <vt:lpstr>Arial</vt:lpstr>
      <vt:lpstr>Calibri</vt:lpstr>
      <vt:lpstr>Times New Roman</vt:lpstr>
      <vt:lpstr>Wingdings</vt:lpstr>
      <vt:lpstr>Nature Illustration 16x9</vt:lpstr>
      <vt:lpstr>嘉義縣113學年度特殊教育多元學習活動計畫~ 身心障礙學生的社會參與</vt:lpstr>
      <vt:lpstr>活動目的</vt:lpstr>
      <vt:lpstr>活動內容</vt:lpstr>
      <vt:lpstr>辦理單位</vt:lpstr>
      <vt:lpstr>1/3場次各承辦學校群組學校</vt:lpstr>
      <vt:lpstr>1/14場次各承辦學校群組學校</vt:lpstr>
      <vt:lpstr>辦理期程</vt:lpstr>
      <vt:lpstr>1/3秀泰影城廳次安排-巨幕廳</vt:lpstr>
      <vt:lpstr>1/3秀泰影城廳次安排-2廳、3廳、8廳</vt:lpstr>
      <vt:lpstr>1/3秀泰影城廳次安排-10廳、11廳</vt:lpstr>
      <vt:lpstr>下車處 森林之歌公園側邊，再步行前往秀泰影城</vt:lpstr>
      <vt:lpstr>下車處 森林之歌公園側邊，再步行前往秀泰影城</vt:lpstr>
      <vt:lpstr>搭電梯上四樓                 四樓集合取餐再入座</vt:lpstr>
      <vt:lpstr>秀泰配置圖</vt:lpstr>
      <vt:lpstr>排隊動線說明</vt:lpstr>
      <vt:lpstr>排隊動線說明</vt:lpstr>
      <vt:lpstr>各校注意事項</vt:lpstr>
      <vt:lpstr>活動前注意事項</vt:lpstr>
      <vt:lpstr>活動前指導事項1/2</vt:lpstr>
      <vt:lpstr>活動前指導事項2/2</vt:lpstr>
      <vt:lpstr>活動日注意事項</vt:lpstr>
      <vt:lpstr>識別證 學生                                     教師及工作人員</vt:lpstr>
      <vt:lpstr>感謝大家的協助與配合 預祝活動圓滿成功 陪伴孩子們一起成長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2012-08-30T22:49:00Z</dcterms:created>
  <dcterms:modified xsi:type="dcterms:W3CDTF">2024-12-19T08:13:42Z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