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4045013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47874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01307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900307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57357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63825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371748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245394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161891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398094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831AB7-20D9-43B3-BA01-66BEB9AC77A0}" type="datetimeFigureOut">
              <a:rPr lang="zh-TW" altLang="en-US" smtClean="0"/>
              <a:t>2024/7/10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280424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31AB7-20D9-43B3-BA01-66BEB9AC77A0}" type="datetimeFigureOut">
              <a:rPr lang="zh-TW" altLang="en-US" smtClean="0"/>
              <a:t>2024/7/10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94B96-F1F5-4450-B3B4-47C3EAC0316D}" type="slidenum">
              <a:rPr lang="zh-TW" altLang="en-US" smtClean="0"/>
              <a:t>‹#›</a:t>
            </a:fld>
            <a:endParaRPr lang="zh-TW" altLang="en-US"/>
          </a:p>
        </p:txBody>
      </p:sp>
    </p:spTree>
    <p:extLst>
      <p:ext uri="{BB962C8B-B14F-4D97-AF65-F5344CB8AC3E}">
        <p14:creationId xmlns:p14="http://schemas.microsoft.com/office/powerpoint/2010/main" val="405972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適應體育於</a:t>
            </a:r>
            <a:r>
              <a:rPr lang="en-US" altLang="zh-TW" dirty="0" smtClean="0"/>
              <a:t>IEP</a:t>
            </a:r>
            <a:r>
              <a:rPr lang="zh-TW" altLang="en-US" dirty="0" smtClean="0"/>
              <a:t>及課程計畫之呈現方式</a:t>
            </a:r>
            <a:endParaRPr lang="zh-TW" altLang="en-US" dirty="0"/>
          </a:p>
        </p:txBody>
      </p:sp>
    </p:spTree>
    <p:extLst>
      <p:ext uri="{BB962C8B-B14F-4D97-AF65-F5344CB8AC3E}">
        <p14:creationId xmlns:p14="http://schemas.microsoft.com/office/powerpoint/2010/main" val="1724480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適應體育課程計畫舉例二</a:t>
            </a:r>
            <a:endParaRPr lang="zh-TW" altLang="en-US" dirty="0"/>
          </a:p>
        </p:txBody>
      </p:sp>
      <p:grpSp>
        <p:nvGrpSpPr>
          <p:cNvPr id="6" name="群組 5"/>
          <p:cNvGrpSpPr/>
          <p:nvPr/>
        </p:nvGrpSpPr>
        <p:grpSpPr>
          <a:xfrm>
            <a:off x="152400" y="1680445"/>
            <a:ext cx="12192000" cy="5177555"/>
            <a:chOff x="152400" y="1680445"/>
            <a:chExt cx="12192000" cy="5177555"/>
          </a:xfrm>
        </p:grpSpPr>
        <p:pic>
          <p:nvPicPr>
            <p:cNvPr id="3" name="圖片 2"/>
            <p:cNvPicPr>
              <a:picLocks noChangeAspect="1"/>
            </p:cNvPicPr>
            <p:nvPr/>
          </p:nvPicPr>
          <p:blipFill>
            <a:blip r:embed="rId2"/>
            <a:stretch>
              <a:fillRect/>
            </a:stretch>
          </p:blipFill>
          <p:spPr>
            <a:xfrm>
              <a:off x="152400" y="1680445"/>
              <a:ext cx="12192000" cy="5177555"/>
            </a:xfrm>
            <a:prstGeom prst="rect">
              <a:avLst/>
            </a:prstGeom>
          </p:spPr>
        </p:pic>
        <p:sp>
          <p:nvSpPr>
            <p:cNvPr id="5" name="圓角矩形 4"/>
            <p:cNvSpPr/>
            <p:nvPr/>
          </p:nvSpPr>
          <p:spPr>
            <a:xfrm>
              <a:off x="1962151" y="5991225"/>
              <a:ext cx="409574" cy="2952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337039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特殊教育法</a:t>
            </a:r>
            <a:r>
              <a:rPr lang="en-US" altLang="zh-TW" sz="2800" dirty="0" smtClean="0"/>
              <a:t>112</a:t>
            </a:r>
            <a:r>
              <a:rPr lang="zh-TW" altLang="en-US" sz="2800" dirty="0" smtClean="0"/>
              <a:t>年</a:t>
            </a:r>
            <a:r>
              <a:rPr lang="en-US" altLang="zh-TW" sz="2800" dirty="0" smtClean="0"/>
              <a:t>6</a:t>
            </a:r>
            <a:r>
              <a:rPr lang="zh-TW" altLang="en-US" sz="2800" dirty="0" smtClean="0"/>
              <a:t>月</a:t>
            </a:r>
            <a:r>
              <a:rPr lang="en-US" altLang="zh-TW" sz="2800" dirty="0" smtClean="0"/>
              <a:t>21</a:t>
            </a:r>
            <a:r>
              <a:rPr lang="zh-TW" altLang="en-US" sz="2800" dirty="0" smtClean="0"/>
              <a:t>日</a:t>
            </a:r>
            <a:endParaRPr lang="zh-TW" altLang="en-US" sz="2800" dirty="0"/>
          </a:p>
        </p:txBody>
      </p:sp>
      <p:pic>
        <p:nvPicPr>
          <p:cNvPr id="4" name="內容版面配置區 3"/>
          <p:cNvPicPr>
            <a:picLocks noGrp="1" noChangeAspect="1"/>
          </p:cNvPicPr>
          <p:nvPr>
            <p:ph idx="1"/>
          </p:nvPr>
        </p:nvPicPr>
        <p:blipFill>
          <a:blip r:embed="rId2"/>
          <a:stretch>
            <a:fillRect/>
          </a:stretch>
        </p:blipFill>
        <p:spPr>
          <a:xfrm>
            <a:off x="1007365" y="1690688"/>
            <a:ext cx="9774698" cy="4603750"/>
          </a:xfrm>
          <a:prstGeom prst="rect">
            <a:avLst/>
          </a:prstGeom>
        </p:spPr>
      </p:pic>
    </p:spTree>
    <p:extLst>
      <p:ext uri="{BB962C8B-B14F-4D97-AF65-F5344CB8AC3E}">
        <p14:creationId xmlns:p14="http://schemas.microsoft.com/office/powerpoint/2010/main" val="3080517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特殊教育法</a:t>
            </a:r>
            <a:r>
              <a:rPr lang="zh-TW" altLang="en-US" dirty="0" smtClean="0"/>
              <a:t>施行細則</a:t>
            </a:r>
            <a:r>
              <a:rPr lang="en-US" altLang="zh-TW" sz="2400" dirty="0" smtClean="0"/>
              <a:t>112</a:t>
            </a:r>
            <a:r>
              <a:rPr lang="zh-TW" altLang="en-US" sz="2400" dirty="0" smtClean="0"/>
              <a:t>年</a:t>
            </a:r>
            <a:r>
              <a:rPr lang="en-US" altLang="zh-TW" sz="2400" dirty="0" smtClean="0"/>
              <a:t>12</a:t>
            </a:r>
            <a:r>
              <a:rPr lang="zh-TW" altLang="en-US" sz="2400" dirty="0" smtClean="0"/>
              <a:t>月</a:t>
            </a:r>
            <a:r>
              <a:rPr lang="en-US" altLang="zh-TW" sz="2400" dirty="0" smtClean="0"/>
              <a:t>20</a:t>
            </a:r>
            <a:r>
              <a:rPr lang="zh-TW" altLang="en-US" sz="2400" dirty="0" smtClean="0"/>
              <a:t>日</a:t>
            </a:r>
            <a:endParaRPr lang="zh-TW" altLang="en-US" sz="2400" dirty="0"/>
          </a:p>
        </p:txBody>
      </p:sp>
      <p:pic>
        <p:nvPicPr>
          <p:cNvPr id="4" name="內容版面配置區 3"/>
          <p:cNvPicPr>
            <a:picLocks noGrp="1" noChangeAspect="1"/>
          </p:cNvPicPr>
          <p:nvPr>
            <p:ph idx="1"/>
          </p:nvPr>
        </p:nvPicPr>
        <p:blipFill>
          <a:blip r:embed="rId2"/>
          <a:stretch>
            <a:fillRect/>
          </a:stretch>
        </p:blipFill>
        <p:spPr>
          <a:xfrm>
            <a:off x="838200" y="1690688"/>
            <a:ext cx="10789697" cy="4586287"/>
          </a:xfrm>
          <a:prstGeom prst="rect">
            <a:avLst/>
          </a:prstGeom>
        </p:spPr>
      </p:pic>
    </p:spTree>
    <p:extLst>
      <p:ext uri="{BB962C8B-B14F-4D97-AF65-F5344CB8AC3E}">
        <p14:creationId xmlns:p14="http://schemas.microsoft.com/office/powerpoint/2010/main" val="16904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標楷體" panose="03000509000000000000" pitchFamily="65" charset="-120"/>
                <a:ea typeface="標楷體" panose="03000509000000000000" pitchFamily="65" charset="-120"/>
              </a:rPr>
              <a:t>IEP-</a:t>
            </a:r>
            <a:r>
              <a:rPr lang="zh-TW" altLang="en-US" dirty="0" smtClean="0">
                <a:latin typeface="標楷體" panose="03000509000000000000" pitchFamily="65" charset="-120"/>
                <a:ea typeface="標楷體" panose="03000509000000000000" pitchFamily="65" charset="-120"/>
              </a:rPr>
              <a:t>能力現況應敘述動作狀況與困難</a:t>
            </a:r>
            <a:endParaRPr lang="zh-TW" altLang="en-US" dirty="0">
              <a:latin typeface="標楷體" panose="03000509000000000000" pitchFamily="65" charset="-120"/>
              <a:ea typeface="標楷體" panose="03000509000000000000" pitchFamily="65" charset="-120"/>
            </a:endParaRPr>
          </a:p>
        </p:txBody>
      </p:sp>
      <p:pic>
        <p:nvPicPr>
          <p:cNvPr id="4" name="內容版面配置區 3"/>
          <p:cNvPicPr>
            <a:picLocks noGrp="1" noChangeAspect="1"/>
          </p:cNvPicPr>
          <p:nvPr>
            <p:ph idx="1"/>
          </p:nvPr>
        </p:nvPicPr>
        <p:blipFill>
          <a:blip r:embed="rId2"/>
          <a:stretch>
            <a:fillRect/>
          </a:stretch>
        </p:blipFill>
        <p:spPr>
          <a:xfrm>
            <a:off x="504825" y="1301296"/>
            <a:ext cx="11473501" cy="5342392"/>
          </a:xfrm>
          <a:prstGeom prst="rect">
            <a:avLst/>
          </a:prstGeom>
        </p:spPr>
      </p:pic>
      <p:sp>
        <p:nvSpPr>
          <p:cNvPr id="5" name="矩形 4"/>
          <p:cNvSpPr/>
          <p:nvPr/>
        </p:nvSpPr>
        <p:spPr>
          <a:xfrm>
            <a:off x="666750" y="2114550"/>
            <a:ext cx="11134725" cy="10287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3870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標楷體" panose="03000509000000000000" pitchFamily="65" charset="-120"/>
                <a:ea typeface="標楷體" panose="03000509000000000000" pitchFamily="65" charset="-120"/>
              </a:rPr>
              <a:t>IEP-</a:t>
            </a:r>
            <a:r>
              <a:rPr lang="zh-TW" altLang="en-US" dirty="0" smtClean="0">
                <a:latin typeface="標楷體" panose="03000509000000000000" pitchFamily="65" charset="-120"/>
                <a:ea typeface="標楷體" panose="03000509000000000000" pitchFamily="65" charset="-120"/>
              </a:rPr>
              <a:t>需求評估提出需要適應體育</a:t>
            </a:r>
            <a:endParaRPr lang="zh-TW" altLang="en-US" dirty="0"/>
          </a:p>
        </p:txBody>
      </p:sp>
      <p:pic>
        <p:nvPicPr>
          <p:cNvPr id="4" name="內容版面配置區 3"/>
          <p:cNvPicPr>
            <a:picLocks noGrp="1" noChangeAspect="1"/>
          </p:cNvPicPr>
          <p:nvPr>
            <p:ph idx="1"/>
          </p:nvPr>
        </p:nvPicPr>
        <p:blipFill>
          <a:blip r:embed="rId2"/>
          <a:stretch>
            <a:fillRect/>
          </a:stretch>
        </p:blipFill>
        <p:spPr>
          <a:xfrm>
            <a:off x="619125" y="2058053"/>
            <a:ext cx="10931621" cy="4214159"/>
          </a:xfrm>
          <a:prstGeom prst="rect">
            <a:avLst/>
          </a:prstGeom>
        </p:spPr>
      </p:pic>
      <p:sp>
        <p:nvSpPr>
          <p:cNvPr id="5" name="矩形 4"/>
          <p:cNvSpPr/>
          <p:nvPr/>
        </p:nvSpPr>
        <p:spPr>
          <a:xfrm>
            <a:off x="981075" y="5019675"/>
            <a:ext cx="10506075" cy="12477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1316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標楷體" panose="03000509000000000000" pitchFamily="65" charset="-120"/>
                <a:ea typeface="標楷體" panose="03000509000000000000" pitchFamily="65" charset="-120"/>
              </a:rPr>
              <a:t>IEP-</a:t>
            </a:r>
            <a:r>
              <a:rPr lang="zh-TW" altLang="en-US" dirty="0" smtClean="0">
                <a:latin typeface="標楷體" panose="03000509000000000000" pitchFamily="65" charset="-120"/>
                <a:ea typeface="標楷體" panose="03000509000000000000" pitchFamily="65" charset="-120"/>
              </a:rPr>
              <a:t>若有適應體育協同教學節數紀錄於此</a:t>
            </a:r>
            <a:endParaRPr lang="zh-TW" altLang="en-US" dirty="0"/>
          </a:p>
        </p:txBody>
      </p:sp>
      <p:pic>
        <p:nvPicPr>
          <p:cNvPr id="4" name="內容版面配置區 3"/>
          <p:cNvPicPr>
            <a:picLocks noGrp="1" noChangeAspect="1"/>
          </p:cNvPicPr>
          <p:nvPr>
            <p:ph idx="1"/>
          </p:nvPr>
        </p:nvPicPr>
        <p:blipFill>
          <a:blip r:embed="rId2"/>
          <a:stretch>
            <a:fillRect/>
          </a:stretch>
        </p:blipFill>
        <p:spPr>
          <a:xfrm>
            <a:off x="438150" y="1825624"/>
            <a:ext cx="10130058" cy="4928137"/>
          </a:xfrm>
          <a:prstGeom prst="rect">
            <a:avLst/>
          </a:prstGeom>
        </p:spPr>
      </p:pic>
    </p:spTree>
    <p:extLst>
      <p:ext uri="{BB962C8B-B14F-4D97-AF65-F5344CB8AC3E}">
        <p14:creationId xmlns:p14="http://schemas.microsoft.com/office/powerpoint/2010/main" val="3715520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stretch>
            <a:fillRect/>
          </a:stretch>
        </p:blipFill>
        <p:spPr>
          <a:xfrm>
            <a:off x="3533775" y="104775"/>
            <a:ext cx="8373547" cy="6607760"/>
          </a:xfrm>
          <a:prstGeom prst="rect">
            <a:avLst/>
          </a:prstGeom>
        </p:spPr>
      </p:pic>
      <p:sp>
        <p:nvSpPr>
          <p:cNvPr id="5" name="矩形 4"/>
          <p:cNvSpPr/>
          <p:nvPr/>
        </p:nvSpPr>
        <p:spPr>
          <a:xfrm>
            <a:off x="4038600" y="1638300"/>
            <a:ext cx="1381125" cy="6858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4038599" y="5010150"/>
            <a:ext cx="1381125" cy="6858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圓角矩形圖說文字 7"/>
          <p:cNvSpPr/>
          <p:nvPr/>
        </p:nvSpPr>
        <p:spPr>
          <a:xfrm>
            <a:off x="142875" y="2867025"/>
            <a:ext cx="3286125" cy="1524000"/>
          </a:xfrm>
          <a:prstGeom prst="wedgeRoundRectCallout">
            <a:avLst>
              <a:gd name="adj1" fmla="val 77057"/>
              <a:gd name="adj2" fmla="val 36875"/>
              <a:gd name="adj3" fmla="val 16667"/>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tx1"/>
                </a:solidFill>
              </a:rPr>
              <a:t>可能會需要，</a:t>
            </a:r>
            <a:endParaRPr lang="en-US" altLang="zh-TW" sz="3200" dirty="0" smtClean="0">
              <a:solidFill>
                <a:schemeClr val="tx1"/>
              </a:solidFill>
            </a:endParaRPr>
          </a:p>
          <a:p>
            <a:pPr algn="ctr"/>
            <a:r>
              <a:rPr lang="zh-TW" altLang="en-US" sz="3200" dirty="0" smtClean="0">
                <a:solidFill>
                  <a:schemeClr val="tx1"/>
                </a:solidFill>
              </a:rPr>
              <a:t>也可能不需要</a:t>
            </a:r>
            <a:endParaRPr lang="zh-TW" altLang="en-US" sz="3200" dirty="0">
              <a:solidFill>
                <a:schemeClr val="tx1"/>
              </a:solidFill>
            </a:endParaRPr>
          </a:p>
        </p:txBody>
      </p:sp>
    </p:spTree>
    <p:extLst>
      <p:ext uri="{BB962C8B-B14F-4D97-AF65-F5344CB8AC3E}">
        <p14:creationId xmlns:p14="http://schemas.microsoft.com/office/powerpoint/2010/main" val="291025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課程計畫</a:t>
            </a:r>
            <a:r>
              <a:rPr lang="en-US" altLang="zh-TW" dirty="0" smtClean="0"/>
              <a:t>-</a:t>
            </a:r>
            <a:r>
              <a:rPr lang="zh-TW" altLang="en-US" dirty="0" smtClean="0"/>
              <a:t>健體領域的課程調整</a:t>
            </a:r>
            <a:endParaRPr lang="zh-TW" altLang="en-US" dirty="0"/>
          </a:p>
        </p:txBody>
      </p:sp>
      <p:sp>
        <p:nvSpPr>
          <p:cNvPr id="3" name="內容版面配置區 2"/>
          <p:cNvSpPr>
            <a:spLocks noGrp="1"/>
          </p:cNvSpPr>
          <p:nvPr>
            <p:ph idx="1"/>
          </p:nvPr>
        </p:nvSpPr>
        <p:spPr>
          <a:xfrm>
            <a:off x="704850" y="1435099"/>
            <a:ext cx="10515600" cy="5422901"/>
          </a:xfrm>
        </p:spPr>
        <p:txBody>
          <a:bodyPr>
            <a:normAutofit fontScale="92500" lnSpcReduction="10000"/>
          </a:bodyPr>
          <a:lstStyle/>
          <a:p>
            <a:r>
              <a:rPr lang="zh-TW" altLang="en-US" dirty="0" smtClean="0"/>
              <a:t>適應</a:t>
            </a:r>
            <a:r>
              <a:rPr lang="zh-TW" altLang="en-US" dirty="0"/>
              <a:t>體育是一種具變化性，且能發展體能的活動、遊戲、運動、韻律</a:t>
            </a:r>
            <a:r>
              <a:rPr lang="zh-TW" altLang="en-US" dirty="0" smtClean="0"/>
              <a:t>計畫</a:t>
            </a:r>
            <a:r>
              <a:rPr lang="zh-TW" altLang="en-US" dirty="0"/>
              <a:t>。</a:t>
            </a:r>
            <a:endParaRPr lang="en-US" altLang="zh-TW" dirty="0" smtClean="0"/>
          </a:p>
          <a:p>
            <a:r>
              <a:rPr lang="zh-TW" altLang="en-US" dirty="0" smtClean="0"/>
              <a:t>適應體育是</a:t>
            </a:r>
            <a:r>
              <a:rPr lang="zh-TW" altLang="en-US" dirty="0"/>
              <a:t>一種體育教學的態度與</a:t>
            </a:r>
            <a:r>
              <a:rPr lang="zh-TW" altLang="en-US" dirty="0" smtClean="0"/>
              <a:t>方法，透過調整讓全體的學生都能進行體育活動。</a:t>
            </a:r>
            <a:endParaRPr lang="en-US" altLang="zh-TW" dirty="0" smtClean="0"/>
          </a:p>
          <a:p>
            <a:r>
              <a:rPr lang="zh-TW" altLang="en-US" dirty="0" smtClean="0"/>
              <a:t>適應體育課程計畫用課程調整</a:t>
            </a:r>
            <a:r>
              <a:rPr lang="en-US" altLang="zh-TW" dirty="0" smtClean="0"/>
              <a:t>(</a:t>
            </a:r>
            <a:r>
              <a:rPr lang="zh-TW" altLang="en-US" dirty="0"/>
              <a:t>歷程</a:t>
            </a:r>
            <a:r>
              <a:rPr lang="zh-TW" altLang="en-US" dirty="0" smtClean="0"/>
              <a:t>調整、環境調整、評量調整、內容調整</a:t>
            </a:r>
            <a:r>
              <a:rPr lang="en-US" altLang="zh-TW" dirty="0" smtClean="0"/>
              <a:t>)</a:t>
            </a:r>
            <a:r>
              <a:rPr lang="zh-TW" altLang="en-US" dirty="0" smtClean="0"/>
              <a:t>的觀點會更易於執行。</a:t>
            </a:r>
            <a:endParaRPr lang="en-US" altLang="zh-TW" dirty="0" smtClean="0"/>
          </a:p>
          <a:p>
            <a:r>
              <a:rPr lang="zh-TW" altLang="en-US" dirty="0" smtClean="0"/>
              <a:t>課程計畫以普教健體領域課程計畫為主軸，在體育單元的教學重點加上適應體育的調整，或是於學期最後一周下再加一欄以統整方式寫本學期適應體育的作法均可。</a:t>
            </a:r>
            <a:endParaRPr lang="en-US" altLang="zh-TW" dirty="0" smtClean="0"/>
          </a:p>
          <a:p>
            <a:r>
              <a:rPr lang="zh-TW" altLang="en-US" dirty="0">
                <a:solidFill>
                  <a:srgbClr val="C00000"/>
                </a:solidFill>
              </a:rPr>
              <a:t>若有申請運動輔具請務必將</a:t>
            </a:r>
            <a:r>
              <a:rPr lang="zh-TW" altLang="en-US" dirty="0" smtClean="0">
                <a:solidFill>
                  <a:srgbClr val="C00000"/>
                </a:solidFill>
              </a:rPr>
              <a:t>寫入健體課程計畫中，資源班採例一或例二形式均可。</a:t>
            </a:r>
            <a:endParaRPr lang="en-US" altLang="zh-TW" dirty="0" smtClean="0">
              <a:solidFill>
                <a:srgbClr val="C00000"/>
              </a:solidFill>
            </a:endParaRPr>
          </a:p>
          <a:p>
            <a:r>
              <a:rPr lang="zh-TW" altLang="en-US" dirty="0">
                <a:solidFill>
                  <a:srgbClr val="C00000"/>
                </a:solidFill>
              </a:rPr>
              <a:t>集中式特教班則</a:t>
            </a:r>
            <a:r>
              <a:rPr lang="zh-TW" altLang="en-US" dirty="0" smtClean="0">
                <a:solidFill>
                  <a:srgbClr val="C00000"/>
                </a:solidFill>
              </a:rPr>
              <a:t>寫入健體領域課程計畫中。</a:t>
            </a:r>
            <a:r>
              <a:rPr lang="en-US" altLang="zh-TW" dirty="0" smtClean="0">
                <a:solidFill>
                  <a:srgbClr val="C00000"/>
                </a:solidFill>
              </a:rPr>
              <a:t>(113</a:t>
            </a:r>
            <a:r>
              <a:rPr lang="zh-TW" altLang="en-US" dirty="0" smtClean="0">
                <a:solidFill>
                  <a:srgbClr val="C00000"/>
                </a:solidFill>
              </a:rPr>
              <a:t>課程計畫目前送審中，申請通過後，再行微調課程計畫，於</a:t>
            </a:r>
            <a:r>
              <a:rPr lang="en-US" altLang="zh-TW" dirty="0" smtClean="0">
                <a:solidFill>
                  <a:srgbClr val="C00000"/>
                </a:solidFill>
              </a:rPr>
              <a:t>113</a:t>
            </a:r>
            <a:r>
              <a:rPr lang="zh-TW" altLang="en-US" dirty="0" smtClean="0">
                <a:solidFill>
                  <a:srgbClr val="C00000"/>
                </a:solidFill>
              </a:rPr>
              <a:t>課發會立案說明或期末進行課程評鑑說明均可</a:t>
            </a:r>
            <a:r>
              <a:rPr lang="en-US" altLang="zh-TW" dirty="0" smtClean="0">
                <a:solidFill>
                  <a:srgbClr val="C00000"/>
                </a:solidFill>
              </a:rPr>
              <a:t>)</a:t>
            </a:r>
            <a:endParaRPr lang="zh-TW" altLang="en-US" dirty="0">
              <a:solidFill>
                <a:srgbClr val="C00000"/>
              </a:solidFill>
            </a:endParaRPr>
          </a:p>
        </p:txBody>
      </p:sp>
    </p:spTree>
    <p:extLst>
      <p:ext uri="{BB962C8B-B14F-4D97-AF65-F5344CB8AC3E}">
        <p14:creationId xmlns:p14="http://schemas.microsoft.com/office/powerpoint/2010/main" val="210631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適應體育課程計畫舉例一</a:t>
            </a:r>
            <a:endParaRPr lang="zh-TW" altLang="en-US" dirty="0"/>
          </a:p>
        </p:txBody>
      </p:sp>
      <p:pic>
        <p:nvPicPr>
          <p:cNvPr id="4" name="圖片 3"/>
          <p:cNvPicPr>
            <a:picLocks noChangeAspect="1"/>
          </p:cNvPicPr>
          <p:nvPr/>
        </p:nvPicPr>
        <p:blipFill>
          <a:blip r:embed="rId2"/>
          <a:stretch>
            <a:fillRect/>
          </a:stretch>
        </p:blipFill>
        <p:spPr>
          <a:xfrm>
            <a:off x="529670" y="2390774"/>
            <a:ext cx="11490880" cy="4043363"/>
          </a:xfrm>
          <a:prstGeom prst="rect">
            <a:avLst/>
          </a:prstGeom>
        </p:spPr>
      </p:pic>
    </p:spTree>
    <p:extLst>
      <p:ext uri="{BB962C8B-B14F-4D97-AF65-F5344CB8AC3E}">
        <p14:creationId xmlns:p14="http://schemas.microsoft.com/office/powerpoint/2010/main" val="272209681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279</Words>
  <Application>Microsoft Office PowerPoint</Application>
  <PresentationFormat>寬螢幕</PresentationFormat>
  <Paragraphs>17</Paragraphs>
  <Slides>10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10</vt:i4>
      </vt:variant>
    </vt:vector>
  </HeadingPairs>
  <TitlesOfParts>
    <vt:vector size="16" baseType="lpstr">
      <vt:lpstr>新細明體</vt:lpstr>
      <vt:lpstr>標楷體</vt:lpstr>
      <vt:lpstr>Arial</vt:lpstr>
      <vt:lpstr>Calibri</vt:lpstr>
      <vt:lpstr>Calibri Light</vt:lpstr>
      <vt:lpstr>Office 佈景主題</vt:lpstr>
      <vt:lpstr>適應體育於IEP及課程計畫之呈現方式</vt:lpstr>
      <vt:lpstr>特殊教育法112年6月21日</vt:lpstr>
      <vt:lpstr>特殊教育法施行細則112年12月20日</vt:lpstr>
      <vt:lpstr>IEP-能力現況應敘述動作狀況與困難</vt:lpstr>
      <vt:lpstr>IEP-需求評估提出需要適應體育</vt:lpstr>
      <vt:lpstr>IEP-若有適應體育協同教學節數紀錄於此</vt:lpstr>
      <vt:lpstr>PowerPoint 簡報</vt:lpstr>
      <vt:lpstr>課程計畫-健體領域的課程調整</vt:lpstr>
      <vt:lpstr>適應體育課程計畫舉例一</vt:lpstr>
      <vt:lpstr>適應體育課程計畫舉例二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適應體育</dc:title>
  <dc:creator>宥融 陳</dc:creator>
  <cp:lastModifiedBy>宥融 陳</cp:lastModifiedBy>
  <cp:revision>8</cp:revision>
  <dcterms:created xsi:type="dcterms:W3CDTF">2024-07-10T12:07:32Z</dcterms:created>
  <dcterms:modified xsi:type="dcterms:W3CDTF">2024-07-10T13:20:16Z</dcterms:modified>
</cp:coreProperties>
</file>