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BE2044-1110-408A-B516-773CDB4AAFA9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0A159E-52DE-4185-A2E8-8AD7721EB6A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7035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&lt;a </a:t>
            </a:r>
            <a:r>
              <a:rPr lang="en-US" altLang="zh-TW" dirty="0" err="1"/>
              <a:t>href</a:t>
            </a:r>
            <a:r>
              <a:rPr lang="en-US" altLang="zh-TW" dirty="0"/>
              <a:t>="https://www.flaticon.com/free-icons/desire" title="desire icons"&gt;Desire icons created by </a:t>
            </a:r>
            <a:r>
              <a:rPr lang="en-US" altLang="zh-TW" dirty="0" err="1"/>
              <a:t>Freepik</a:t>
            </a:r>
            <a:r>
              <a:rPr lang="en-US" altLang="zh-TW" dirty="0"/>
              <a:t> - </a:t>
            </a:r>
            <a:r>
              <a:rPr lang="en-US" altLang="zh-TW" dirty="0" err="1"/>
              <a:t>Flaticon</a:t>
            </a:r>
            <a:r>
              <a:rPr lang="en-US" altLang="zh-TW" dirty="0"/>
              <a:t>&lt;/a&gt;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0A159E-52DE-4185-A2E8-8AD7721EB6A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7428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&lt;a </a:t>
            </a:r>
            <a:r>
              <a:rPr lang="en-US" altLang="zh-TW" dirty="0" err="1"/>
              <a:t>href</a:t>
            </a:r>
            <a:r>
              <a:rPr lang="en-US" altLang="zh-TW" dirty="0"/>
              <a:t>="https://www.flaticon.com/free-icons/wheelchair" title="wheelchair icons"&gt;Wheelchair icons created by </a:t>
            </a:r>
            <a:r>
              <a:rPr lang="en-US" altLang="zh-TW" dirty="0" err="1"/>
              <a:t>Freepik</a:t>
            </a:r>
            <a:r>
              <a:rPr lang="en-US" altLang="zh-TW" dirty="0"/>
              <a:t> - </a:t>
            </a:r>
            <a:r>
              <a:rPr lang="en-US" altLang="zh-TW" dirty="0" err="1"/>
              <a:t>Flaticon</a:t>
            </a:r>
            <a:r>
              <a:rPr lang="en-US" altLang="zh-TW" dirty="0"/>
              <a:t>&lt;/a&gt;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0A159E-52DE-4185-A2E8-8AD7721EB6AC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4547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&lt;a </a:t>
            </a:r>
            <a:r>
              <a:rPr lang="en-US" altLang="zh-TW" dirty="0" err="1"/>
              <a:t>href</a:t>
            </a:r>
            <a:r>
              <a:rPr lang="en-US" altLang="zh-TW" dirty="0"/>
              <a:t>="https://www.flaticon.com/free-icons/wheelchair" title="wheelchair icons"&gt;Wheelchair icons created by </a:t>
            </a:r>
            <a:r>
              <a:rPr lang="en-US" altLang="zh-TW" dirty="0" err="1"/>
              <a:t>Freepik</a:t>
            </a:r>
            <a:r>
              <a:rPr lang="en-US" altLang="zh-TW" dirty="0"/>
              <a:t> - </a:t>
            </a:r>
            <a:r>
              <a:rPr lang="en-US" altLang="zh-TW" dirty="0" err="1"/>
              <a:t>Flaticon</a:t>
            </a:r>
            <a:r>
              <a:rPr lang="en-US" altLang="zh-TW" dirty="0"/>
              <a:t>&lt;/a&gt;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0A159E-52DE-4185-A2E8-8AD7721EB6AC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6410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D73799-69CD-7737-8A52-7F599201BF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602ECB8-F25C-4833-7E5D-BE79A13B58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9034E85-6961-347C-717C-2DB60241E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611594A-CB6E-8D62-652A-07F06C6A8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E3B122F-0094-9084-EDD1-ACE6F89C9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6344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295774-85C2-A8CB-325D-06EF338EA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BBE7DD4-4772-D64D-0F97-ABA720E52A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0B2FAC4-A9CF-79BA-0855-8A04FF2CA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93318F9-C906-142B-E9C4-7FD93FA0B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21998B2-240E-4E86-8C38-A22B20588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5282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DF9D36AE-E767-4883-61E5-F565818035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27A2839-F62B-5F42-8AFF-CDA4A7EA51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9B0BF2B-706C-B58E-44C1-FD06ACF61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F4DDB79-3CD8-7FBB-0101-56C1E4E75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BD2D42D-234E-000A-D7C5-E0152EA96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3795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41ACAC4-71E1-D47B-6590-552DCED3C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28BF393-2BDC-3631-E45A-42C45A8B6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6AA231C-B3D8-D3C1-A6ED-445B58078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EE957E3-5525-5253-13BC-DD80CA44E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66FEBCA-957B-3CD4-06F2-5AB8D5DF6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1749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84B0F70-BFAF-C0F2-E702-18B669B6F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FD59525-806F-3B41-53CF-2355B58DF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63991D6-5E9B-9CE0-9C4B-B0DB25050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BBB70DC-9141-6013-B9D8-B051751EF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7661DE7-156B-B3AE-ED4C-5A07DD879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081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4AE150-A4FB-8092-C84C-AE47804D4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161A636-6130-F8A2-33BC-8905B9066F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5110174-7AFD-CF0D-DC5A-54E92A2C6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CBD83EF-37FB-445C-15B4-5337A21F5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81251FE-BE24-17F3-5C59-A5D0D6EC7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4323990-7F77-C397-704B-DFB54A6BD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6955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CAD68AF-2A26-6ECA-F3D4-909302093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6947899-2138-37A3-3FDE-9331E1686B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F2825DB-EBBB-2516-CF6B-728268B7A1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2E039021-4103-BEA1-8BCE-1B2ED65417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B5652CE-31D3-8C37-68A4-0090A3B15E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8D75FE3-1F20-507B-05E1-8B381CEB4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C2D8BF8-2607-ABBB-A754-7D619AC86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2C25FEA7-63B9-A998-44D8-ACE1661CE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486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1C9712-C2B8-A052-17CC-A4BF21405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982B94E4-9F02-16D4-7454-AE5CE0202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8BD1D21-E864-BF9F-CAEA-7F7447618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0003190-7949-82E9-75C1-3954F39EF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12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1C46C472-C4B3-90DD-66F6-F04E9BDC9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0D97BF1C-B332-877A-6666-B3D9AE2B5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A8597F3-E07F-EC4B-4DB6-C87682319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8922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537D20-499A-B90E-6283-2B87C9571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EC33906-87BD-2738-E98C-1846D1489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D5FE794-070E-B353-6226-B7AE90B3AE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98206D9-8375-B16B-E52B-CFD0DEEF6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4D6D678-BCE4-0F3F-0372-531EEB2CC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8E20838-F61E-FBB4-2B71-64D9EBF32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7395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2D0B3A4-C426-1BC8-A221-5662FF550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A0CF1B70-2DD8-980F-11F8-99ED18401A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F1D5AC49-89EF-3EB4-BD01-4FB4ADAB45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C20753F-88E3-0A40-C3D9-56846A382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17903AF-6143-9854-76D5-71EEA7214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BDA3108-CD3B-D20B-135C-068F1A821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2452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136B954-988F-9E30-2DAF-08FD0B1EE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4DCE38E-8898-8992-3A0A-A3BBF2960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273E21D-7212-062A-7420-D8F24E56AD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4F8BD-259E-4BAC-B667-D7274B3EEEBF}" type="datetimeFigureOut">
              <a:rPr lang="zh-TW" altLang="en-US" smtClean="0"/>
              <a:t>2022/7/18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67D6F1A-E3DC-FDAD-0E59-F2D95784FD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8DF36A3-B91D-49B3-4CE8-CA2CD4B9ED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40D91-25AD-484C-9E35-E5CC8AA7AC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3731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393D80CA-B690-AD5F-0341-054BD6914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第一節 認識社區常見志工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33B95AAA-787F-2C8F-D054-4FF10273D4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6937" y="2241754"/>
            <a:ext cx="4042676" cy="4042676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A2C2C4A2-3206-1AEF-313F-D3302F2C3FF9}"/>
              </a:ext>
            </a:extLst>
          </p:cNvPr>
          <p:cNvSpPr/>
          <p:nvPr/>
        </p:nvSpPr>
        <p:spPr>
          <a:xfrm>
            <a:off x="1272663" y="2022874"/>
            <a:ext cx="4181475" cy="25622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志工服務介紹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0C7C9DFD-D3C4-32C3-CD7F-D04F9300AECD}"/>
              </a:ext>
            </a:extLst>
          </p:cNvPr>
          <p:cNvSpPr txBox="1"/>
          <p:nvPr/>
        </p:nvSpPr>
        <p:spPr>
          <a:xfrm>
            <a:off x="1032387" y="514441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https://www.youtube.com/watch?v=UH_kHGkdTC8</a:t>
            </a:r>
            <a:endParaRPr lang="zh-TW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EF322A7-903C-4997-8AC2-D1BC6772EDD4}"/>
              </a:ext>
            </a:extLst>
          </p:cNvPr>
          <p:cNvSpPr/>
          <p:nvPr/>
        </p:nvSpPr>
        <p:spPr>
          <a:xfrm>
            <a:off x="10803490" y="6256960"/>
            <a:ext cx="1100620" cy="47182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from:</a:t>
            </a:r>
          </a:p>
          <a:p>
            <a:pPr algn="ctr"/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Flaticon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55776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42E8FB4-7BF9-757A-6701-7A9663168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你們有在生活中看過這些志工嗎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E870A6A0-435C-CB77-52FF-39B8EB4C35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367" y="2649846"/>
            <a:ext cx="3519643" cy="3519643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2EF322A7-903C-4997-8AC2-D1BC6772EDD4}"/>
              </a:ext>
            </a:extLst>
          </p:cNvPr>
          <p:cNvSpPr/>
          <p:nvPr/>
        </p:nvSpPr>
        <p:spPr>
          <a:xfrm>
            <a:off x="10678128" y="6169489"/>
            <a:ext cx="1100620" cy="47182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from:</a:t>
            </a:r>
          </a:p>
          <a:p>
            <a:pPr algn="ctr"/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Flaticon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41457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EF50797-6FF5-6BAE-83FC-FC257F71B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什麼是「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志工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」呢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請看看以下是否有你想表達的想法呢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65AE1D1C-F536-BD18-DECD-F5678908DC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18" y="2837890"/>
            <a:ext cx="2088072" cy="2088072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8D1130D0-6A8B-CFFF-2418-8309B21235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866" y="2866304"/>
            <a:ext cx="2088073" cy="2088073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DF4A07E8-D8DE-8693-A43A-3C2FD9DE35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715" y="2837890"/>
            <a:ext cx="2116487" cy="2116487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4BA5FB8C-D317-80C6-92B0-838C967AAF33}"/>
              </a:ext>
            </a:extLst>
          </p:cNvPr>
          <p:cNvSpPr/>
          <p:nvPr/>
        </p:nvSpPr>
        <p:spPr>
          <a:xfrm>
            <a:off x="9510564" y="3456397"/>
            <a:ext cx="2458725" cy="14979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我覺得是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: 圓角 12">
            <a:extLst>
              <a:ext uri="{FF2B5EF4-FFF2-40B4-BE49-F238E27FC236}">
                <a16:creationId xmlns:a16="http://schemas.microsoft.com/office/drawing/2014/main" id="{3EABF3F5-DBDD-597D-FCB4-3283767277B1}"/>
              </a:ext>
            </a:extLst>
          </p:cNvPr>
          <p:cNvSpPr/>
          <p:nvPr/>
        </p:nvSpPr>
        <p:spPr>
          <a:xfrm>
            <a:off x="771485" y="5562416"/>
            <a:ext cx="1927138" cy="62731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幫助別人</a:t>
            </a:r>
          </a:p>
        </p:txBody>
      </p:sp>
      <p:sp>
        <p:nvSpPr>
          <p:cNvPr id="11" name="矩形: 圓角 12">
            <a:extLst>
              <a:ext uri="{FF2B5EF4-FFF2-40B4-BE49-F238E27FC236}">
                <a16:creationId xmlns:a16="http://schemas.microsoft.com/office/drawing/2014/main" id="{759BDDE3-BA8A-2512-119D-ADEEA7CC4993}"/>
              </a:ext>
            </a:extLst>
          </p:cNvPr>
          <p:cNvSpPr/>
          <p:nvPr/>
        </p:nvSpPr>
        <p:spPr>
          <a:xfrm>
            <a:off x="3711333" y="5562416"/>
            <a:ext cx="1927138" cy="62731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可以賺錢</a:t>
            </a:r>
          </a:p>
        </p:txBody>
      </p:sp>
      <p:sp>
        <p:nvSpPr>
          <p:cNvPr id="12" name="矩形: 圓角 12">
            <a:extLst>
              <a:ext uri="{FF2B5EF4-FFF2-40B4-BE49-F238E27FC236}">
                <a16:creationId xmlns:a16="http://schemas.microsoft.com/office/drawing/2014/main" id="{B0FF1592-9834-F184-B2B7-83747BED42C2}"/>
              </a:ext>
            </a:extLst>
          </p:cNvPr>
          <p:cNvSpPr/>
          <p:nvPr/>
        </p:nvSpPr>
        <p:spPr>
          <a:xfrm>
            <a:off x="6760064" y="5562416"/>
            <a:ext cx="1927138" cy="62731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我不知道</a:t>
            </a:r>
          </a:p>
        </p:txBody>
      </p:sp>
      <p:sp>
        <p:nvSpPr>
          <p:cNvPr id="13" name="矩形: 圓角 12">
            <a:extLst>
              <a:ext uri="{FF2B5EF4-FFF2-40B4-BE49-F238E27FC236}">
                <a16:creationId xmlns:a16="http://schemas.microsoft.com/office/drawing/2014/main" id="{8AB674D1-8261-ECC6-F01A-406C6D8804AF}"/>
              </a:ext>
            </a:extLst>
          </p:cNvPr>
          <p:cNvSpPr/>
          <p:nvPr/>
        </p:nvSpPr>
        <p:spPr>
          <a:xfrm>
            <a:off x="9808795" y="5562416"/>
            <a:ext cx="1927138" cy="62731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想法分享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2EF322A7-903C-4997-8AC2-D1BC6772EDD4}"/>
              </a:ext>
            </a:extLst>
          </p:cNvPr>
          <p:cNvSpPr/>
          <p:nvPr/>
        </p:nvSpPr>
        <p:spPr>
          <a:xfrm>
            <a:off x="10953432" y="6325944"/>
            <a:ext cx="1100620" cy="47182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from:</a:t>
            </a:r>
          </a:p>
          <a:p>
            <a:pPr algn="ctr"/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Flaticon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53663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圖片 11">
            <a:extLst>
              <a:ext uri="{FF2B5EF4-FFF2-40B4-BE49-F238E27FC236}">
                <a16:creationId xmlns:a16="http://schemas.microsoft.com/office/drawing/2014/main" id="{B351674B-EFB7-84BF-31B4-B8990ABDD4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287" y="3944736"/>
            <a:ext cx="1934192" cy="1934192"/>
          </a:xfrm>
          <a:prstGeom prst="rect">
            <a:avLst/>
          </a:prstGeom>
        </p:spPr>
      </p:pic>
      <p:sp>
        <p:nvSpPr>
          <p:cNvPr id="2" name="標題 1">
            <a:extLst>
              <a:ext uri="{FF2B5EF4-FFF2-40B4-BE49-F238E27FC236}">
                <a16:creationId xmlns:a16="http://schemas.microsoft.com/office/drawing/2014/main" id="{520C8FA3-8ACD-0A4D-8E15-8596019A9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志工的意涵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3420CC42-C7B5-6757-9AE6-5CDFAD6DA50B}"/>
              </a:ext>
            </a:extLst>
          </p:cNvPr>
          <p:cNvSpPr txBox="1"/>
          <p:nvPr/>
        </p:nvSpPr>
        <p:spPr>
          <a:xfrm>
            <a:off x="1297857" y="2341376"/>
            <a:ext cx="981013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民眾以自己的能力和時間幫助社會，不以獲得酬勞為目的，以提升社會公益的服務，</a:t>
            </a: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2265D6C9-70CE-45CC-3917-5B867BB1B9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282" y="4291359"/>
            <a:ext cx="2288883" cy="2288883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1EE523F3-B211-DB80-C9F2-0A88531F6B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3003" y="5073935"/>
            <a:ext cx="1609985" cy="1609985"/>
          </a:xfrm>
          <a:prstGeom prst="rect">
            <a:avLst/>
          </a:prstGeom>
        </p:spPr>
      </p:pic>
      <p:pic>
        <p:nvPicPr>
          <p:cNvPr id="14" name="圖片 13">
            <a:extLst>
              <a:ext uri="{FF2B5EF4-FFF2-40B4-BE49-F238E27FC236}">
                <a16:creationId xmlns:a16="http://schemas.microsoft.com/office/drawing/2014/main" id="{6ADE4D88-6C17-658D-8827-71E8059F176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1602" y="3932773"/>
            <a:ext cx="2777991" cy="2777991"/>
          </a:xfrm>
          <a:prstGeom prst="rect">
            <a:avLst/>
          </a:prstGeom>
        </p:spPr>
      </p:pic>
      <p:sp>
        <p:nvSpPr>
          <p:cNvPr id="15" name="矩形 14">
            <a:extLst>
              <a:ext uri="{FF2B5EF4-FFF2-40B4-BE49-F238E27FC236}">
                <a16:creationId xmlns:a16="http://schemas.microsoft.com/office/drawing/2014/main" id="{4563A68B-5FFD-CCAF-FC8E-0BA39631DFDC}"/>
              </a:ext>
            </a:extLst>
          </p:cNvPr>
          <p:cNvSpPr/>
          <p:nvPr/>
        </p:nvSpPr>
        <p:spPr>
          <a:xfrm>
            <a:off x="79264" y="4863581"/>
            <a:ext cx="1850051" cy="1144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圖文</a:t>
            </a: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解釋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2EF322A7-903C-4997-8AC2-D1BC6772EDD4}"/>
              </a:ext>
            </a:extLst>
          </p:cNvPr>
          <p:cNvSpPr/>
          <p:nvPr/>
        </p:nvSpPr>
        <p:spPr>
          <a:xfrm>
            <a:off x="10987587" y="6238935"/>
            <a:ext cx="1100620" cy="47182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from:</a:t>
            </a:r>
          </a:p>
          <a:p>
            <a:pPr algn="ctr"/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Flaticon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44693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01DE98C-AC57-EA65-9321-8F0397186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認識社區常見志工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圖書館志工</a:t>
            </a:r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B43CA4B2-DA38-2005-2269-D4E16DDF1E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9383" y="3677093"/>
            <a:ext cx="2815782" cy="2815782"/>
          </a:xfrm>
          <a:prstGeom prst="rect">
            <a:avLst/>
          </a:prstGeom>
        </p:spPr>
      </p:pic>
      <p:pic>
        <p:nvPicPr>
          <p:cNvPr id="6" name="圖片 5" descr="一張含有 文字, 建築物 的圖片&#10;&#10;自動產生的描述">
            <a:extLst>
              <a:ext uri="{FF2B5EF4-FFF2-40B4-BE49-F238E27FC236}">
                <a16:creationId xmlns:a16="http://schemas.microsoft.com/office/drawing/2014/main" id="{12869D6B-3575-45A6-50E3-DC5F0DAEF9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5008" y="2276061"/>
            <a:ext cx="3913150" cy="3913150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10C44131-6F8E-FA55-C585-C7C34FD5836B}"/>
              </a:ext>
            </a:extLst>
          </p:cNvPr>
          <p:cNvSpPr/>
          <p:nvPr/>
        </p:nvSpPr>
        <p:spPr>
          <a:xfrm>
            <a:off x="397316" y="2030929"/>
            <a:ext cx="2640744" cy="26305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鄰近的圖書館照片</a:t>
            </a: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87246E1-EF8D-A1E5-0E4F-D53500AD94B1}"/>
              </a:ext>
            </a:extLst>
          </p:cNvPr>
          <p:cNvSpPr/>
          <p:nvPr/>
        </p:nvSpPr>
        <p:spPr>
          <a:xfrm>
            <a:off x="397316" y="5214763"/>
            <a:ext cx="2640745" cy="1144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XXX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圖書館</a:t>
            </a: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2EF322A7-903C-4997-8AC2-D1BC6772EDD4}"/>
              </a:ext>
            </a:extLst>
          </p:cNvPr>
          <p:cNvSpPr/>
          <p:nvPr/>
        </p:nvSpPr>
        <p:spPr>
          <a:xfrm>
            <a:off x="10973096" y="6256960"/>
            <a:ext cx="1100620" cy="47182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from:</a:t>
            </a:r>
          </a:p>
          <a:p>
            <a:pPr algn="ctr"/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Flaticon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55242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EF50797-6FF5-6BAE-83FC-FC257F71B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你認為「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圖書館志工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」會幫忙什麼事情呢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請看看以下是否有你想表達的想法呢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dirty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DF4A07E8-D8DE-8693-A43A-3C2FD9DE35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715" y="2837890"/>
            <a:ext cx="2116487" cy="2116487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4BA5FB8C-D317-80C6-92B0-838C967AAF33}"/>
              </a:ext>
            </a:extLst>
          </p:cNvPr>
          <p:cNvSpPr/>
          <p:nvPr/>
        </p:nvSpPr>
        <p:spPr>
          <a:xfrm>
            <a:off x="9510564" y="3456397"/>
            <a:ext cx="2458725" cy="14979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我覺得是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: 圓角 12">
            <a:extLst>
              <a:ext uri="{FF2B5EF4-FFF2-40B4-BE49-F238E27FC236}">
                <a16:creationId xmlns:a16="http://schemas.microsoft.com/office/drawing/2014/main" id="{3EABF3F5-DBDD-597D-FCB4-3283767277B1}"/>
              </a:ext>
            </a:extLst>
          </p:cNvPr>
          <p:cNvSpPr/>
          <p:nvPr/>
        </p:nvSpPr>
        <p:spPr>
          <a:xfrm>
            <a:off x="771485" y="5562416"/>
            <a:ext cx="1927138" cy="83838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唱歌給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大家聽</a:t>
            </a:r>
          </a:p>
        </p:txBody>
      </p:sp>
      <p:sp>
        <p:nvSpPr>
          <p:cNvPr id="11" name="矩形: 圓角 12">
            <a:extLst>
              <a:ext uri="{FF2B5EF4-FFF2-40B4-BE49-F238E27FC236}">
                <a16:creationId xmlns:a16="http://schemas.microsoft.com/office/drawing/2014/main" id="{759BDDE3-BA8A-2512-119D-ADEEA7CC4993}"/>
              </a:ext>
            </a:extLst>
          </p:cNvPr>
          <p:cNvSpPr/>
          <p:nvPr/>
        </p:nvSpPr>
        <p:spPr>
          <a:xfrm>
            <a:off x="3711333" y="5667949"/>
            <a:ext cx="1927138" cy="62731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整理書架</a:t>
            </a:r>
          </a:p>
        </p:txBody>
      </p:sp>
      <p:sp>
        <p:nvSpPr>
          <p:cNvPr id="12" name="矩形: 圓角 12">
            <a:extLst>
              <a:ext uri="{FF2B5EF4-FFF2-40B4-BE49-F238E27FC236}">
                <a16:creationId xmlns:a16="http://schemas.microsoft.com/office/drawing/2014/main" id="{B0FF1592-9834-F184-B2B7-83747BED42C2}"/>
              </a:ext>
            </a:extLst>
          </p:cNvPr>
          <p:cNvSpPr/>
          <p:nvPr/>
        </p:nvSpPr>
        <p:spPr>
          <a:xfrm>
            <a:off x="6760064" y="5667949"/>
            <a:ext cx="1927138" cy="62731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我不知道</a:t>
            </a:r>
          </a:p>
        </p:txBody>
      </p:sp>
      <p:sp>
        <p:nvSpPr>
          <p:cNvPr id="13" name="矩形: 圓角 12">
            <a:extLst>
              <a:ext uri="{FF2B5EF4-FFF2-40B4-BE49-F238E27FC236}">
                <a16:creationId xmlns:a16="http://schemas.microsoft.com/office/drawing/2014/main" id="{8AB674D1-8261-ECC6-F01A-406C6D8804AF}"/>
              </a:ext>
            </a:extLst>
          </p:cNvPr>
          <p:cNvSpPr/>
          <p:nvPr/>
        </p:nvSpPr>
        <p:spPr>
          <a:xfrm>
            <a:off x="9808795" y="5562416"/>
            <a:ext cx="1927138" cy="62731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想法分享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04B93383-593A-CA4C-A348-7B14D28E52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06" y="2677085"/>
            <a:ext cx="2438095" cy="2438095"/>
          </a:xfrm>
          <a:prstGeom prst="rect">
            <a:avLst/>
          </a:prstGeom>
        </p:spPr>
      </p:pic>
      <p:pic>
        <p:nvPicPr>
          <p:cNvPr id="14" name="圖片 13">
            <a:extLst>
              <a:ext uri="{FF2B5EF4-FFF2-40B4-BE49-F238E27FC236}">
                <a16:creationId xmlns:a16="http://schemas.microsoft.com/office/drawing/2014/main" id="{688A1327-D564-F28B-CA17-52CC2A1F91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865" y="2997721"/>
            <a:ext cx="2116488" cy="2116488"/>
          </a:xfrm>
          <a:prstGeom prst="rect">
            <a:avLst/>
          </a:prstGeom>
        </p:spPr>
      </p:pic>
      <p:sp>
        <p:nvSpPr>
          <p:cNvPr id="15" name="矩形 14">
            <a:extLst>
              <a:ext uri="{FF2B5EF4-FFF2-40B4-BE49-F238E27FC236}">
                <a16:creationId xmlns:a16="http://schemas.microsoft.com/office/drawing/2014/main" id="{2EF322A7-903C-4997-8AC2-D1BC6772EDD4}"/>
              </a:ext>
            </a:extLst>
          </p:cNvPr>
          <p:cNvSpPr/>
          <p:nvPr/>
        </p:nvSpPr>
        <p:spPr>
          <a:xfrm>
            <a:off x="10973097" y="6248257"/>
            <a:ext cx="1100620" cy="47182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from:</a:t>
            </a:r>
          </a:p>
          <a:p>
            <a:pPr algn="ctr"/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Flaticon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98495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87535E-222F-1125-7BF2-BBE1B1935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710" y="86657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模擬情境，想想看</a:t>
            </a:r>
            <a:br>
              <a:rPr lang="en-US" altLang="zh-TW" sz="48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如果我到圖書館看到書都沒有整理，都四處擺放，我的想法是</a:t>
            </a:r>
            <a: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…?</a:t>
            </a:r>
            <a:endParaRPr lang="zh-TW" altLang="en-US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 descr="一張含有 信箋, 書寫用具 的圖片&#10;&#10;自動產生的描述">
            <a:extLst>
              <a:ext uri="{FF2B5EF4-FFF2-40B4-BE49-F238E27FC236}">
                <a16:creationId xmlns:a16="http://schemas.microsoft.com/office/drawing/2014/main" id="{C6DD1E0A-5FCE-A8C7-36AB-312D5F3F1D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070" y="5014451"/>
            <a:ext cx="1607883" cy="1607883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40F7418B-A4A6-8F04-77A8-7B80D6F39B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734" y="5170548"/>
            <a:ext cx="1225797" cy="1225797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4BC34B15-9B72-4221-769F-FD9B782587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435" y="2891479"/>
            <a:ext cx="2279069" cy="2279069"/>
          </a:xfrm>
          <a:prstGeom prst="rect">
            <a:avLst/>
          </a:prstGeom>
        </p:spPr>
      </p:pic>
      <p:grpSp>
        <p:nvGrpSpPr>
          <p:cNvPr id="14" name="群組 13">
            <a:extLst>
              <a:ext uri="{FF2B5EF4-FFF2-40B4-BE49-F238E27FC236}">
                <a16:creationId xmlns:a16="http://schemas.microsoft.com/office/drawing/2014/main" id="{A2D30BF0-68AB-E26A-DADF-C57BAA73ABA9}"/>
              </a:ext>
            </a:extLst>
          </p:cNvPr>
          <p:cNvGrpSpPr/>
          <p:nvPr/>
        </p:nvGrpSpPr>
        <p:grpSpPr>
          <a:xfrm>
            <a:off x="9000542" y="2668637"/>
            <a:ext cx="2640744" cy="3322793"/>
            <a:chOff x="9000542" y="2668637"/>
            <a:chExt cx="2640744" cy="3322793"/>
          </a:xfrm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CF75AC3B-EE19-B1B8-A05B-86623F8010FD}"/>
                </a:ext>
              </a:extLst>
            </p:cNvPr>
            <p:cNvSpPr/>
            <p:nvPr/>
          </p:nvSpPr>
          <p:spPr>
            <a:xfrm>
              <a:off x="9000542" y="2668637"/>
              <a:ext cx="2640744" cy="33227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36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心情選一選</a:t>
              </a:r>
              <a:endPara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endPara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endPara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11" name="圖片 10">
              <a:extLst>
                <a:ext uri="{FF2B5EF4-FFF2-40B4-BE49-F238E27FC236}">
                  <a16:creationId xmlns:a16="http://schemas.microsoft.com/office/drawing/2014/main" id="{76D56EB1-7440-1EC3-CE88-B91FDD6DD8D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0676838" y="4658662"/>
              <a:ext cx="872241" cy="872241"/>
            </a:xfrm>
            <a:prstGeom prst="rect">
              <a:avLst/>
            </a:prstGeom>
          </p:spPr>
        </p:pic>
        <p:pic>
          <p:nvPicPr>
            <p:cNvPr id="13" name="圖片 12">
              <a:extLst>
                <a:ext uri="{FF2B5EF4-FFF2-40B4-BE49-F238E27FC236}">
                  <a16:creationId xmlns:a16="http://schemas.microsoft.com/office/drawing/2014/main" id="{A0213866-CE0C-A3F4-A217-A6539106CCE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21591" y="4658662"/>
              <a:ext cx="909797" cy="909797"/>
            </a:xfrm>
            <a:prstGeom prst="rect">
              <a:avLst/>
            </a:prstGeom>
          </p:spPr>
        </p:pic>
      </p:grpSp>
      <p:sp>
        <p:nvSpPr>
          <p:cNvPr id="10" name="矩形 9">
            <a:extLst>
              <a:ext uri="{FF2B5EF4-FFF2-40B4-BE49-F238E27FC236}">
                <a16:creationId xmlns:a16="http://schemas.microsoft.com/office/drawing/2014/main" id="{2EF322A7-903C-4997-8AC2-D1BC6772EDD4}"/>
              </a:ext>
            </a:extLst>
          </p:cNvPr>
          <p:cNvSpPr/>
          <p:nvPr/>
        </p:nvSpPr>
        <p:spPr>
          <a:xfrm>
            <a:off x="10864942" y="6232019"/>
            <a:ext cx="1100620" cy="47182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from:</a:t>
            </a:r>
          </a:p>
          <a:p>
            <a:pPr algn="ctr"/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Flaticon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9739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87535E-222F-1125-7BF2-BBE1B1935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710" y="86657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模擬情境，想想看</a:t>
            </a:r>
            <a:br>
              <a:rPr lang="en-US" altLang="zh-TW" sz="48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如果圖書館志工協助整理擺放書，我看到整齊的書櫃，我的想法是</a:t>
            </a:r>
            <a: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…?</a:t>
            </a:r>
            <a:endParaRPr lang="zh-TW" altLang="en-US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4BC34B15-9B72-4221-769F-FD9B782587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1450" y="3429000"/>
            <a:ext cx="2279069" cy="2279069"/>
          </a:xfrm>
          <a:prstGeom prst="rect">
            <a:avLst/>
          </a:prstGeom>
        </p:spPr>
      </p:pic>
      <p:grpSp>
        <p:nvGrpSpPr>
          <p:cNvPr id="14" name="群組 13">
            <a:extLst>
              <a:ext uri="{FF2B5EF4-FFF2-40B4-BE49-F238E27FC236}">
                <a16:creationId xmlns:a16="http://schemas.microsoft.com/office/drawing/2014/main" id="{A2D30BF0-68AB-E26A-DADF-C57BAA73ABA9}"/>
              </a:ext>
            </a:extLst>
          </p:cNvPr>
          <p:cNvGrpSpPr/>
          <p:nvPr/>
        </p:nvGrpSpPr>
        <p:grpSpPr>
          <a:xfrm>
            <a:off x="9000542" y="2668637"/>
            <a:ext cx="2640744" cy="3322793"/>
            <a:chOff x="9000542" y="2668637"/>
            <a:chExt cx="2640744" cy="3322793"/>
          </a:xfrm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CF75AC3B-EE19-B1B8-A05B-86623F8010FD}"/>
                </a:ext>
              </a:extLst>
            </p:cNvPr>
            <p:cNvSpPr/>
            <p:nvPr/>
          </p:nvSpPr>
          <p:spPr>
            <a:xfrm>
              <a:off x="9000542" y="2668637"/>
              <a:ext cx="2640744" cy="33227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3600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心情選一選</a:t>
              </a:r>
              <a:endPara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endPara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endPara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11" name="圖片 10">
              <a:extLst>
                <a:ext uri="{FF2B5EF4-FFF2-40B4-BE49-F238E27FC236}">
                  <a16:creationId xmlns:a16="http://schemas.microsoft.com/office/drawing/2014/main" id="{76D56EB1-7440-1EC3-CE88-B91FDD6DD8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10676838" y="4658662"/>
              <a:ext cx="872241" cy="872241"/>
            </a:xfrm>
            <a:prstGeom prst="rect">
              <a:avLst/>
            </a:prstGeom>
          </p:spPr>
        </p:pic>
        <p:pic>
          <p:nvPicPr>
            <p:cNvPr id="13" name="圖片 12">
              <a:extLst>
                <a:ext uri="{FF2B5EF4-FFF2-40B4-BE49-F238E27FC236}">
                  <a16:creationId xmlns:a16="http://schemas.microsoft.com/office/drawing/2014/main" id="{A0213866-CE0C-A3F4-A217-A6539106CCE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21591" y="4658662"/>
              <a:ext cx="909797" cy="909797"/>
            </a:xfrm>
            <a:prstGeom prst="rect">
              <a:avLst/>
            </a:prstGeom>
          </p:spPr>
        </p:pic>
      </p:grpSp>
      <p:pic>
        <p:nvPicPr>
          <p:cNvPr id="3" name="圖片 2">
            <a:extLst>
              <a:ext uri="{FF2B5EF4-FFF2-40B4-BE49-F238E27FC236}">
                <a16:creationId xmlns:a16="http://schemas.microsoft.com/office/drawing/2014/main" id="{ACB61D71-9D20-6A8F-0143-E489BBC6B5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7618" y="3479834"/>
            <a:ext cx="2383823" cy="2383823"/>
          </a:xfrm>
          <a:prstGeom prst="rect">
            <a:avLst/>
          </a:prstGeom>
        </p:spPr>
      </p:pic>
      <p:pic>
        <p:nvPicPr>
          <p:cNvPr id="7" name="圖片 6" descr="一張含有 文字, 建築物 的圖片&#10;&#10;自動產生的描述">
            <a:extLst>
              <a:ext uri="{FF2B5EF4-FFF2-40B4-BE49-F238E27FC236}">
                <a16:creationId xmlns:a16="http://schemas.microsoft.com/office/drawing/2014/main" id="{E4467D1D-03D4-F55B-25E8-73F04258346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5092" y="3392749"/>
            <a:ext cx="2470908" cy="2470908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2EF322A7-903C-4997-8AC2-D1BC6772EDD4}"/>
              </a:ext>
            </a:extLst>
          </p:cNvPr>
          <p:cNvSpPr/>
          <p:nvPr/>
        </p:nvSpPr>
        <p:spPr>
          <a:xfrm>
            <a:off x="10715000" y="6232019"/>
            <a:ext cx="1100620" cy="47182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from:</a:t>
            </a:r>
          </a:p>
          <a:p>
            <a:pPr algn="ctr"/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Flaticon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15926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42C9870-9BBA-BDF7-C1FA-868A79E8D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小小志工知識家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請問圖書館志工會幫忙什麼工作呢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: 圓角 12">
            <a:extLst>
              <a:ext uri="{FF2B5EF4-FFF2-40B4-BE49-F238E27FC236}">
                <a16:creationId xmlns:a16="http://schemas.microsoft.com/office/drawing/2014/main" id="{0DECFD5A-1F24-A6D3-CA8C-A008F0A4B9FF}"/>
              </a:ext>
            </a:extLst>
          </p:cNvPr>
          <p:cNvSpPr/>
          <p:nvPr/>
        </p:nvSpPr>
        <p:spPr>
          <a:xfrm>
            <a:off x="1150185" y="5562416"/>
            <a:ext cx="1927138" cy="83838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唱歌給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大家聽</a:t>
            </a:r>
          </a:p>
        </p:txBody>
      </p:sp>
      <p:sp>
        <p:nvSpPr>
          <p:cNvPr id="4" name="矩形: 圓角 12">
            <a:extLst>
              <a:ext uri="{FF2B5EF4-FFF2-40B4-BE49-F238E27FC236}">
                <a16:creationId xmlns:a16="http://schemas.microsoft.com/office/drawing/2014/main" id="{1B198715-136E-2DD7-5391-F8CB241A0F6E}"/>
              </a:ext>
            </a:extLst>
          </p:cNvPr>
          <p:cNvSpPr/>
          <p:nvPr/>
        </p:nvSpPr>
        <p:spPr>
          <a:xfrm>
            <a:off x="5132431" y="5667949"/>
            <a:ext cx="1927138" cy="62731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整理書架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7A5742F6-7FF5-CA4E-FF0E-40FF70AD58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80" y="2813765"/>
            <a:ext cx="2438095" cy="2438095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947AAE4E-6964-36D8-DE88-8D766CAC0B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7756" y="3296176"/>
            <a:ext cx="2116488" cy="2116488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E1A9D405-83CC-A74D-E878-F520B809E2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5130" y="2974569"/>
            <a:ext cx="2438095" cy="2438095"/>
          </a:xfrm>
          <a:prstGeom prst="rect">
            <a:avLst/>
          </a:prstGeom>
        </p:spPr>
      </p:pic>
      <p:sp>
        <p:nvSpPr>
          <p:cNvPr id="9" name="矩形: 圓角 12">
            <a:extLst>
              <a:ext uri="{FF2B5EF4-FFF2-40B4-BE49-F238E27FC236}">
                <a16:creationId xmlns:a16="http://schemas.microsoft.com/office/drawing/2014/main" id="{1BE2565C-FB82-2CD5-E846-E4696E93AF62}"/>
              </a:ext>
            </a:extLst>
          </p:cNvPr>
          <p:cNvSpPr/>
          <p:nvPr/>
        </p:nvSpPr>
        <p:spPr>
          <a:xfrm>
            <a:off x="8767669" y="5667949"/>
            <a:ext cx="1927138" cy="62731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做烤雞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EF322A7-903C-4997-8AC2-D1BC6772EDD4}"/>
              </a:ext>
            </a:extLst>
          </p:cNvPr>
          <p:cNvSpPr/>
          <p:nvPr/>
        </p:nvSpPr>
        <p:spPr>
          <a:xfrm>
            <a:off x="10973225" y="6386171"/>
            <a:ext cx="1100620" cy="47182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from:</a:t>
            </a:r>
          </a:p>
          <a:p>
            <a:pPr algn="ctr"/>
            <a:r>
              <a:rPr lang="en-US" altLang="zh-TW" dirty="0" err="1">
                <a:latin typeface="微軟正黑體" panose="020B0604030504040204" pitchFamily="34" charset="-120"/>
                <a:ea typeface="微軟正黑體" panose="020B0604030504040204" pitchFamily="34" charset="-120"/>
              </a:rPr>
              <a:t>Flaticon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99821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369</Words>
  <Application>Microsoft Office PowerPoint</Application>
  <PresentationFormat>寬螢幕</PresentationFormat>
  <Paragraphs>57</Paragraphs>
  <Slides>9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4" baseType="lpstr">
      <vt:lpstr>微軟正黑體</vt:lpstr>
      <vt:lpstr>Arial</vt:lpstr>
      <vt:lpstr>Calibri</vt:lpstr>
      <vt:lpstr>Calibri Light</vt:lpstr>
      <vt:lpstr>Office 佈景主題</vt:lpstr>
      <vt:lpstr>第一節 認識社區常見志工(1)</vt:lpstr>
      <vt:lpstr>你們有在生活中看過這些志工嗎?</vt:lpstr>
      <vt:lpstr>什麼是「志工」呢? 請看看以下是否有你想表達的想法呢?</vt:lpstr>
      <vt:lpstr>志工的意涵</vt:lpstr>
      <vt:lpstr>認識社區常見志工-圖書館志工</vt:lpstr>
      <vt:lpstr>你認為「圖書館志工」會幫忙什麼事情呢? 請看看以下是否有你想表達的想法呢?</vt:lpstr>
      <vt:lpstr>模擬情境，想想看 如果我到圖書館看到書都沒有整理，都四處擺放，我的想法是…?</vt:lpstr>
      <vt:lpstr>模擬情境，想想看 如果圖書館志工協助整理擺放書，我看到整齊的書櫃，我的想法是…?</vt:lpstr>
      <vt:lpstr>小小志工知識家 請問圖書館志工會幫忙什麼工作呢?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第一節 認識社區常見志工(1)</dc:title>
  <dc:creator>吉軒 鄭</dc:creator>
  <cp:lastModifiedBy>吉軒 鄭</cp:lastModifiedBy>
  <cp:revision>7</cp:revision>
  <dcterms:created xsi:type="dcterms:W3CDTF">2022-07-17T05:17:39Z</dcterms:created>
  <dcterms:modified xsi:type="dcterms:W3CDTF">2022-07-17T17:21:25Z</dcterms:modified>
</cp:coreProperties>
</file>