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8"/>
  </p:notesMasterIdLst>
  <p:sldIdLst>
    <p:sldId id="380" r:id="rId2"/>
    <p:sldId id="379" r:id="rId3"/>
    <p:sldId id="256" r:id="rId4"/>
    <p:sldId id="257" r:id="rId5"/>
    <p:sldId id="306" r:id="rId6"/>
    <p:sldId id="367" r:id="rId7"/>
    <p:sldId id="368" r:id="rId8"/>
    <p:sldId id="370" r:id="rId9"/>
    <p:sldId id="371" r:id="rId10"/>
    <p:sldId id="374" r:id="rId11"/>
    <p:sldId id="345" r:id="rId12"/>
    <p:sldId id="373" r:id="rId13"/>
    <p:sldId id="375" r:id="rId14"/>
    <p:sldId id="378" r:id="rId15"/>
    <p:sldId id="377" r:id="rId16"/>
    <p:sldId id="346" r:id="rId17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99"/>
    <a:srgbClr val="FFFF99"/>
    <a:srgbClr val="CC6600"/>
    <a:srgbClr val="FFFFCC"/>
    <a:srgbClr val="FF66CC"/>
    <a:srgbClr val="FF33CC"/>
    <a:srgbClr val="FF6699"/>
    <a:srgbClr val="7030A0"/>
    <a:srgbClr val="00FF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89505" autoAdjust="0"/>
  </p:normalViewPr>
  <p:slideViewPr>
    <p:cSldViewPr>
      <p:cViewPr varScale="1">
        <p:scale>
          <a:sx n="66" d="100"/>
          <a:sy n="66" d="100"/>
        </p:scale>
        <p:origin x="85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40965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40966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40967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zh-TW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2275" cy="447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kumimoji="0" sz="1200">
                <a:solidFill>
                  <a:srgbClr val="000000"/>
                </a:solidFill>
                <a:latin typeface="Times New Roman" charset="0"/>
                <a:ea typeface="新細明體" pitchFamily="16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2275" cy="447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kumimoji="0" sz="1200">
                <a:solidFill>
                  <a:srgbClr val="000000"/>
                </a:solidFill>
                <a:latin typeface="Times New Roman" charset="0"/>
                <a:ea typeface="新細明體" pitchFamily="16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0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2475" cy="3419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0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6875" cy="41052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en-US" noProof="0" smtClean="0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2275" cy="447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kumimoji="0" sz="1200">
                <a:solidFill>
                  <a:srgbClr val="000000"/>
                </a:solidFill>
                <a:latin typeface="Times New Roman" charset="0"/>
                <a:ea typeface="新細明體" pitchFamily="16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2275" cy="447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kumimoji="0" sz="1200">
                <a:solidFill>
                  <a:srgbClr val="000000"/>
                </a:solidFill>
                <a:latin typeface="Times New Roman" charset="0"/>
                <a:ea typeface="新細明體" pitchFamily="16" charset="-120"/>
              </a:defRPr>
            </a:lvl1pPr>
          </a:lstStyle>
          <a:p>
            <a:pPr>
              <a:defRPr/>
            </a:pPr>
            <a:fld id="{08CE8009-E3F1-4045-9ACA-6CBA62338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467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0036783B-2C31-49F6-BF68-94AE3355573C}" type="slidenum">
              <a:rPr kumimoji="0" lang="en-US" altLang="zh-TW" sz="1200" smtClean="0">
                <a:solidFill>
                  <a:srgbClr val="000000"/>
                </a:solidFill>
              </a:rPr>
              <a:pPr eaLnBrk="1" hangingPunct="1"/>
              <a:t>3</a:t>
            </a:fld>
            <a:endParaRPr kumimoji="0" lang="en-US" altLang="zh-TW" sz="1200" smtClean="0">
              <a:solidFill>
                <a:srgbClr val="000000"/>
              </a:solidFill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7413"/>
          </a:xfrm>
          <a:ln/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8463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754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11EEB139-3530-4282-9D64-E06F93E584D4}" type="slidenum">
              <a:rPr kumimoji="0" lang="en-US" altLang="zh-TW" sz="1200" smtClean="0">
                <a:solidFill>
                  <a:srgbClr val="000000"/>
                </a:solidFill>
              </a:rPr>
              <a:pPr eaLnBrk="1" hangingPunct="1"/>
              <a:t>4</a:t>
            </a:fld>
            <a:endParaRPr kumimoji="0" lang="en-US" altLang="zh-TW" sz="1200" smtClean="0">
              <a:solidFill>
                <a:srgbClr val="000000"/>
              </a:solidFill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8463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826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7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6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3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5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5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7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6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1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7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3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slide" Target="../slides/slide3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0" descr="button-1.gif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438900"/>
            <a:ext cx="41116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圖片 12" descr="button-0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6438900"/>
            <a:ext cx="41275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圖片 9" descr="結束.gif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850" y="130175"/>
            <a:ext cx="754063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圖片 11" descr="button-2.gif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3788" y="6438900"/>
            <a:ext cx="4302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24341;&#36215;&#21205;&#27231;-&#28129;&#27700;&#32769;&#34903;&#20912;&#28103;&#28107;&#22823;&#21460;.ex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想方「設」法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設認知解題～一元一次方程式應用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比較類題型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一致語言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5589240"/>
            <a:ext cx="7918648" cy="76964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教學者：太保國中資源班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張淑惠老師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0843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18474" y="2078851"/>
            <a:ext cx="81375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，則每張學生票多少元？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4903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52523" y="1124744"/>
            <a:ext cx="806161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五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寫出「我知道的已知條件」和「我要回答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的」。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/>
        </p:nvSpPr>
        <p:spPr bwMode="auto">
          <a:xfrm>
            <a:off x="718474" y="3515059"/>
            <a:ext cx="2645584" cy="461665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我知道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了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504" y="5085184"/>
            <a:ext cx="4970462" cy="90486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全票比學生票貴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張學生票共 </a:t>
            </a:r>
            <a:r>
              <a:rPr lang="en-US" altLang="zh-TW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元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>
            <a:spLocks noChangeArrowheads="1"/>
          </p:cNvSpPr>
          <p:nvPr/>
        </p:nvSpPr>
        <p:spPr bwMode="auto">
          <a:xfrm>
            <a:off x="6068553" y="3486107"/>
            <a:ext cx="2645584" cy="461665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我要回答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192224" y="5306782"/>
            <a:ext cx="2398241" cy="46166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學生票多少元？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向下箭號 4"/>
          <p:cNvSpPr/>
          <p:nvPr/>
        </p:nvSpPr>
        <p:spPr bwMode="auto">
          <a:xfrm>
            <a:off x="1727200" y="4221088"/>
            <a:ext cx="601663" cy="648072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6" name="向下箭號 15"/>
          <p:cNvSpPr/>
          <p:nvPr/>
        </p:nvSpPr>
        <p:spPr bwMode="auto">
          <a:xfrm>
            <a:off x="7090512" y="4194212"/>
            <a:ext cx="601663" cy="648072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918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6725" y="1209665"/>
            <a:ext cx="79216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步驟六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畫圖或列表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矩形 1"/>
          <p:cNvSpPr>
            <a:spLocks noChangeArrowheads="1"/>
          </p:cNvSpPr>
          <p:nvPr/>
        </p:nvSpPr>
        <p:spPr bwMode="auto">
          <a:xfrm>
            <a:off x="3203848" y="366713"/>
            <a:ext cx="4903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Rectangle 47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192088" y="332601"/>
            <a:ext cx="87588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095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Calibri" pitchFamily="34" charset="0"/>
              </a:rPr>
              <a:t>     </a:t>
            </a:r>
            <a:endParaRPr kumimoji="1" lang="en-US" altLang="zh-TW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509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Rectangle 54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688327" y="2504772"/>
            <a:ext cx="3877985" cy="5847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3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全票比學生票貴</a:t>
            </a:r>
            <a:r>
              <a:rPr lang="en-US" altLang="zh-TW" sz="3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3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en-US" altLang="zh-TW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9" name="群組 28"/>
          <p:cNvGrpSpPr/>
          <p:nvPr/>
        </p:nvGrpSpPr>
        <p:grpSpPr>
          <a:xfrm>
            <a:off x="1134932" y="3913149"/>
            <a:ext cx="3988629" cy="471861"/>
            <a:chOff x="1140187" y="3664454"/>
            <a:chExt cx="3988629" cy="471861"/>
          </a:xfrm>
        </p:grpSpPr>
        <p:sp>
          <p:nvSpPr>
            <p:cNvPr id="11" name="文字方塊 10"/>
            <p:cNvSpPr txBox="1"/>
            <p:nvPr/>
          </p:nvSpPr>
          <p:spPr>
            <a:xfrm>
              <a:off x="1140187" y="3674650"/>
              <a:ext cx="11795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學生</a:t>
              </a:r>
              <a:r>
                <a:rPr lang="zh-TW" altLang="en-US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票</a:t>
              </a:r>
              <a:endPara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2564247" y="3664454"/>
              <a:ext cx="25645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solidFill>
                    <a:schemeClr val="tx1"/>
                  </a:solidFill>
                </a:rPr>
                <a:t>├─────┤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1175170" y="4874319"/>
            <a:ext cx="4823539" cy="468028"/>
            <a:chOff x="1169373" y="4706047"/>
            <a:chExt cx="4823539" cy="468028"/>
          </a:xfrm>
        </p:grpSpPr>
        <p:sp>
          <p:nvSpPr>
            <p:cNvPr id="31" name="文字方塊 30"/>
            <p:cNvSpPr txBox="1"/>
            <p:nvPr/>
          </p:nvSpPr>
          <p:spPr>
            <a:xfrm>
              <a:off x="1169373" y="4712410"/>
              <a:ext cx="953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全</a:t>
              </a:r>
              <a:r>
                <a:rPr lang="zh-TW" altLang="en-US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票</a:t>
              </a:r>
              <a:endPara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2564246" y="4706047"/>
              <a:ext cx="34286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solidFill>
                    <a:schemeClr val="tx1"/>
                  </a:solidFill>
                </a:rPr>
                <a:t>├───────┤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右大括弧 19"/>
          <p:cNvSpPr/>
          <p:nvPr/>
        </p:nvSpPr>
        <p:spPr bwMode="auto">
          <a:xfrm>
            <a:off x="3995936" y="4034681"/>
            <a:ext cx="431601" cy="114399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5400000" rev="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grpSp>
        <p:nvGrpSpPr>
          <p:cNvPr id="9216" name="群組 9215"/>
          <p:cNvGrpSpPr/>
          <p:nvPr/>
        </p:nvGrpSpPr>
        <p:grpSpPr>
          <a:xfrm>
            <a:off x="3851349" y="4338961"/>
            <a:ext cx="854874" cy="1943506"/>
            <a:chOff x="3877736" y="4126119"/>
            <a:chExt cx="854874" cy="1943506"/>
          </a:xfrm>
        </p:grpSpPr>
        <p:cxnSp>
          <p:nvCxnSpPr>
            <p:cNvPr id="19" name="直線接點 18"/>
            <p:cNvCxnSpPr/>
            <p:nvPr/>
          </p:nvCxnSpPr>
          <p:spPr bwMode="auto">
            <a:xfrm>
              <a:off x="4048696" y="4126119"/>
              <a:ext cx="0" cy="77255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右大括弧 20"/>
            <p:cNvSpPr/>
            <p:nvPr/>
          </p:nvSpPr>
          <p:spPr bwMode="auto">
            <a:xfrm rot="5400000">
              <a:off x="3962523" y="5093306"/>
              <a:ext cx="576064" cy="453244"/>
            </a:xfrm>
            <a:prstGeom prst="rightBrac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3877736" y="5607960"/>
              <a:ext cx="8548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20</a:t>
              </a:r>
              <a:r>
                <a:rPr lang="zh-TW" altLang="en-US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元</a:t>
              </a:r>
              <a:endPara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7" name="文字方塊 26"/>
          <p:cNvSpPr txBox="1"/>
          <p:nvPr/>
        </p:nvSpPr>
        <p:spPr>
          <a:xfrm>
            <a:off x="466725" y="2504772"/>
            <a:ext cx="2121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根據題目：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8" name="橢圓 27"/>
          <p:cNvSpPr/>
          <p:nvPr/>
        </p:nvSpPr>
        <p:spPr bwMode="auto">
          <a:xfrm>
            <a:off x="5220072" y="2555709"/>
            <a:ext cx="360040" cy="46166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pic>
        <p:nvPicPr>
          <p:cNvPr id="9274" name="Picture 58" descr="C:\Users\USER\AppData\Local\Microsoft\Windows\Temporary Internet Files\Content.IE5\LPPOSOOG\MM900178298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944" y="2062857"/>
            <a:ext cx="430456" cy="430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75" name="Picture 59" descr="C:\Users\USER\AppData\Local\Microsoft\Windows\Temporary Internet Files\Content.IE5\JOGBWEVY\MM900178297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82330"/>
            <a:ext cx="409610" cy="40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弧形箭號 (左彎) 9217"/>
          <p:cNvSpPr/>
          <p:nvPr/>
        </p:nvSpPr>
        <p:spPr bwMode="auto">
          <a:xfrm rot="5400000">
            <a:off x="4019663" y="2267470"/>
            <a:ext cx="636004" cy="2416836"/>
          </a:xfrm>
          <a:prstGeom prst="curved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9221" name="文字方塊 9220"/>
          <p:cNvSpPr txBox="1"/>
          <p:nvPr/>
        </p:nvSpPr>
        <p:spPr>
          <a:xfrm>
            <a:off x="5400092" y="4143981"/>
            <a:ext cx="3132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所以全票要</a:t>
            </a:r>
            <a:r>
              <a:rPr lang="zh-TW" altLang="en-US" sz="2800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92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29119" y="2855398"/>
            <a:ext cx="81375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，則每張學生票多少元？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4903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86850" y="1901291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七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假設未知數。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942146" y="4443214"/>
            <a:ext cx="3988629" cy="471861"/>
            <a:chOff x="1140187" y="3664454"/>
            <a:chExt cx="3988629" cy="471861"/>
          </a:xfrm>
        </p:grpSpPr>
        <p:sp>
          <p:nvSpPr>
            <p:cNvPr id="13" name="文字方塊 12"/>
            <p:cNvSpPr txBox="1"/>
            <p:nvPr/>
          </p:nvSpPr>
          <p:spPr>
            <a:xfrm>
              <a:off x="1140187" y="3674650"/>
              <a:ext cx="11795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學生</a:t>
              </a:r>
              <a:r>
                <a:rPr lang="zh-TW" altLang="en-US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票</a:t>
              </a:r>
              <a:endPara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2564247" y="3664454"/>
              <a:ext cx="25645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solidFill>
                    <a:schemeClr val="tx1"/>
                  </a:solidFill>
                </a:rPr>
                <a:t>├─────┤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942146" y="5327763"/>
            <a:ext cx="4823539" cy="468028"/>
            <a:chOff x="1169373" y="4706047"/>
            <a:chExt cx="4823539" cy="468028"/>
          </a:xfrm>
        </p:grpSpPr>
        <p:sp>
          <p:nvSpPr>
            <p:cNvPr id="16" name="文字方塊 15"/>
            <p:cNvSpPr txBox="1"/>
            <p:nvPr/>
          </p:nvSpPr>
          <p:spPr>
            <a:xfrm>
              <a:off x="1169373" y="4712410"/>
              <a:ext cx="953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全</a:t>
              </a:r>
              <a:r>
                <a:rPr lang="zh-TW" altLang="en-US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票</a:t>
              </a:r>
              <a:endPara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2564246" y="4706047"/>
              <a:ext cx="34286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solidFill>
                    <a:schemeClr val="tx1"/>
                  </a:solidFill>
                </a:rPr>
                <a:t>├───────┤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群組 17"/>
          <p:cNvGrpSpPr/>
          <p:nvPr/>
        </p:nvGrpSpPr>
        <p:grpSpPr>
          <a:xfrm>
            <a:off x="3684838" y="4832410"/>
            <a:ext cx="854874" cy="1943506"/>
            <a:chOff x="3877736" y="4126119"/>
            <a:chExt cx="854874" cy="1943506"/>
          </a:xfrm>
        </p:grpSpPr>
        <p:cxnSp>
          <p:nvCxnSpPr>
            <p:cNvPr id="19" name="直線接點 18"/>
            <p:cNvCxnSpPr/>
            <p:nvPr/>
          </p:nvCxnSpPr>
          <p:spPr bwMode="auto">
            <a:xfrm>
              <a:off x="4048696" y="4126119"/>
              <a:ext cx="0" cy="77255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右大括弧 19"/>
            <p:cNvSpPr/>
            <p:nvPr/>
          </p:nvSpPr>
          <p:spPr bwMode="auto">
            <a:xfrm rot="5400000">
              <a:off x="3962523" y="5093306"/>
              <a:ext cx="576064" cy="453244"/>
            </a:xfrm>
            <a:prstGeom prst="rightBrac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3877736" y="5607960"/>
              <a:ext cx="8548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20</a:t>
              </a:r>
              <a:r>
                <a:rPr lang="zh-TW" altLang="en-US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元</a:t>
              </a:r>
              <a:endPara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2" name="文字方塊 21"/>
          <p:cNvSpPr txBox="1"/>
          <p:nvPr/>
        </p:nvSpPr>
        <p:spPr>
          <a:xfrm>
            <a:off x="4850163" y="4422632"/>
            <a:ext cx="3132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設學生票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en-US" sz="28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 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en-US" altLang="zh-TW" sz="2800" b="1" dirty="0" smtClean="0">
              <a:solidFill>
                <a:srgbClr val="CC00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4903466" y="5284373"/>
            <a:ext cx="3132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設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票為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en-US" altLang="zh-TW" sz="2800" b="1" dirty="0" smtClean="0">
              <a:solidFill>
                <a:srgbClr val="CC0099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182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54007" y="2564904"/>
            <a:ext cx="8137525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，則每張學生票多少元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4903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720785" y="1424237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八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、列出算式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/>
        </p:nvSpPr>
        <p:spPr bwMode="auto">
          <a:xfrm>
            <a:off x="2510523" y="4149080"/>
            <a:ext cx="2012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>
            <a:spLocks noChangeArrowheads="1"/>
          </p:cNvSpPr>
          <p:nvPr/>
        </p:nvSpPr>
        <p:spPr bwMode="auto">
          <a:xfrm>
            <a:off x="660403" y="4149080"/>
            <a:ext cx="2012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張全票</a:t>
            </a:r>
          </a:p>
        </p:txBody>
      </p:sp>
      <p:sp>
        <p:nvSpPr>
          <p:cNvPr id="11" name="文字方塊 10"/>
          <p:cNvSpPr txBox="1">
            <a:spLocks noChangeArrowheads="1"/>
          </p:cNvSpPr>
          <p:nvPr/>
        </p:nvSpPr>
        <p:spPr bwMode="auto">
          <a:xfrm>
            <a:off x="632252" y="4912609"/>
            <a:ext cx="2012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張學生票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>
            <a:spLocks noChangeArrowheads="1"/>
          </p:cNvSpPr>
          <p:nvPr/>
        </p:nvSpPr>
        <p:spPr bwMode="auto">
          <a:xfrm>
            <a:off x="2560704" y="4914746"/>
            <a:ext cx="2012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3x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4668435" y="4331529"/>
            <a:ext cx="1344990" cy="1148732"/>
            <a:chOff x="4668435" y="4331529"/>
            <a:chExt cx="1344990" cy="1148732"/>
          </a:xfrm>
        </p:grpSpPr>
        <p:sp>
          <p:nvSpPr>
            <p:cNvPr id="2" name="右大括弧 1"/>
            <p:cNvSpPr/>
            <p:nvPr/>
          </p:nvSpPr>
          <p:spPr bwMode="auto">
            <a:xfrm>
              <a:off x="4668435" y="4331529"/>
              <a:ext cx="357129" cy="1148732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5220072" y="4632546"/>
              <a:ext cx="7933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共</a:t>
              </a:r>
              <a:endPara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5" name="文字方塊 4"/>
          <p:cNvSpPr txBox="1"/>
          <p:nvPr/>
        </p:nvSpPr>
        <p:spPr>
          <a:xfrm>
            <a:off x="571542" y="5789710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算式：</a:t>
            </a:r>
            <a:r>
              <a:rPr lang="en-US" altLang="zh-TW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en-US" sz="32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3x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440</a:t>
            </a:r>
            <a:endParaRPr lang="zh-TW" altLang="en-US" sz="32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404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2741" y="2089304"/>
            <a:ext cx="8572085" cy="941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票共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，則每張學生票多少元？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1727199" y="366713"/>
            <a:ext cx="5397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TW" sz="2600" b="1" dirty="0">
                <a:solidFill>
                  <a:schemeClr val="tx1"/>
                </a:solidFill>
                <a:latin typeface="Arial" pitchFamily="34" charset="0"/>
                <a:ea typeface="標楷體" pitchFamily="65" charset="-120"/>
              </a:rPr>
              <a:t>-</a:t>
            </a:r>
          </a:p>
        </p:txBody>
      </p: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4903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215515" y="1196752"/>
            <a:ext cx="874897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九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計算步驟與原則（同類項合併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移項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法則、等量公理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6622" y="305102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算式：              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）＋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440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06622" y="3585816"/>
            <a:ext cx="1589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解括號：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84023" y="4186887"/>
            <a:ext cx="2360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同類項合併：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24011" y="4694188"/>
            <a:ext cx="4065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移項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法則、等量公理：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205049" y="3579775"/>
            <a:ext cx="2877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3x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440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07317" y="4109036"/>
            <a:ext cx="21595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440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79030" y="4632256"/>
            <a:ext cx="29894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440—40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205049" y="5219448"/>
            <a:ext cx="16705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249039" y="5756440"/>
            <a:ext cx="16705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80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436096" y="5815043"/>
            <a:ext cx="1319877" cy="461665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學生票</a:t>
            </a:r>
          </a:p>
        </p:txBody>
      </p:sp>
    </p:spTree>
    <p:extLst>
      <p:ext uri="{BB962C8B-B14F-4D97-AF65-F5344CB8AC3E}">
        <p14:creationId xmlns:p14="http://schemas.microsoft.com/office/powerpoint/2010/main" val="396091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2" grpId="0"/>
      <p:bldP spid="15" grpId="0"/>
      <p:bldP spid="16" grpId="0"/>
      <p:bldP spid="18" grpId="0"/>
      <p:bldP spid="20" grpId="0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79512" y="3088409"/>
            <a:ext cx="8644863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票共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，則每張學生票多少元？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490390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 defTabSz="914400"/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86850" y="1901291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步驟十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把答案帶回算式檢查。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86850" y="4293096"/>
            <a:ext cx="345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學生票是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80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6850" y="5085184"/>
            <a:ext cx="2345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票是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703779" y="5065490"/>
            <a:ext cx="3432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票是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07731" y="5905704"/>
            <a:ext cx="4872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檢查：全票比學生貴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元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461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468313" y="2133600"/>
            <a:ext cx="828015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zh-TW" altLang="zh-TW" sz="28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天祥</a:t>
            </a:r>
            <a:r>
              <a:rPr lang="zh-TW" altLang="zh-TW" sz="2800" u="sng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洗衣店</a:t>
            </a:r>
            <a:r>
              <a:rPr lang="zh-TW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洗一條褲子比洗一件襯衫</a:t>
            </a:r>
            <a:r>
              <a:rPr lang="zh-TW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貴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元</a:t>
            </a:r>
            <a:r>
              <a:rPr lang="zh-TW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，爸爸拿了一條褲子和一件襯衫去送洗，共</a:t>
            </a:r>
            <a:r>
              <a:rPr lang="zh-TW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付</a:t>
            </a:r>
            <a:r>
              <a:rPr lang="en-US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160</a:t>
            </a:r>
            <a:r>
              <a:rPr lang="zh-TW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元</a:t>
            </a:r>
            <a:r>
              <a:rPr lang="zh-TW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請問洗</a:t>
            </a:r>
            <a:r>
              <a:rPr lang="zh-TW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一件襯衫的</a:t>
            </a:r>
            <a:r>
              <a:rPr lang="zh-TW" altLang="zh-TW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價錢為</a:t>
            </a:r>
            <a:r>
              <a:rPr lang="zh-TW" altLang="zh-TW" sz="28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多少元？</a:t>
            </a:r>
          </a:p>
        </p:txBody>
      </p:sp>
      <p:sp>
        <p:nvSpPr>
          <p:cNvPr id="14" name="矩形 1"/>
          <p:cNvSpPr>
            <a:spLocks noChangeArrowheads="1"/>
          </p:cNvSpPr>
          <p:nvPr/>
        </p:nvSpPr>
        <p:spPr bwMode="auto">
          <a:xfrm>
            <a:off x="3402013" y="360363"/>
            <a:ext cx="4903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656060" y="4293096"/>
            <a:ext cx="5904656" cy="60939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我們來</a:t>
            </a:r>
            <a:r>
              <a:rPr lang="zh-TW" altLang="en-US" sz="2800" dirty="0" smtClean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練習運用解題</a:t>
            </a:r>
            <a:r>
              <a:rPr lang="zh-TW" altLang="en-US" sz="2800" smtClean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步驟卡來</a:t>
            </a:r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解題</a:t>
            </a:r>
          </a:p>
        </p:txBody>
      </p:sp>
      <p:pic>
        <p:nvPicPr>
          <p:cNvPr id="16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93" y="1268760"/>
            <a:ext cx="45974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1268761"/>
            <a:ext cx="1893193" cy="432048"/>
          </a:xfrm>
        </p:spPr>
        <p:txBody>
          <a:bodyPr/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解題步驟：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595380"/>
              </p:ext>
            </p:extLst>
          </p:nvPr>
        </p:nvGraphicFramePr>
        <p:xfrm>
          <a:off x="395536" y="1772816"/>
          <a:ext cx="7488832" cy="4525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6264696"/>
              </a:tblGrid>
              <a:tr h="4114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口訣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後設認知之解題步驟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讀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marL="231140" indent="-2311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、把題目念一遍，或仔細看一遍。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140" indent="-2311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、找到「？」，「？」的前面這句就是題目要問的問題。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</a:t>
                      </a: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說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、把關鍵字畫線。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、把題目要用到的數字圈起來。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、寫出「我知道的已知條件」和「我要回答的」。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</a:t>
                      </a: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畫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、畫圖或列表。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四、列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、假設未知數。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、列出算式。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五、</a:t>
                      </a: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算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marL="290195" indent="-2901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、計算步驟與原則（同類項合併、等量公理</a:t>
                      </a:r>
                      <a:r>
                        <a:rPr lang="en-US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…</a:t>
                      </a:r>
                      <a:r>
                        <a:rPr lang="zh-TW" sz="1600" kern="100" spc="-5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）。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  <a:tr h="4114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六、</a:t>
                      </a: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查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sz="1600" kern="100" spc="-5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、把答案帶回算式檢查。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345" marR="55345" marT="0" marB="0" anchor="ctr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90800" y="304800"/>
            <a:ext cx="586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一元一次方程式</a:t>
            </a:r>
            <a:r>
              <a:rPr lang="zh-TW" altLang="en-US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3200" b="1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應用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146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590800" y="304800"/>
            <a:ext cx="586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一元一次方程式的應用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52" name="文字方塊 1"/>
          <p:cNvSpPr txBox="1">
            <a:spLocks noChangeArrowheads="1"/>
          </p:cNvSpPr>
          <p:nvPr/>
        </p:nvSpPr>
        <p:spPr bwMode="auto">
          <a:xfrm>
            <a:off x="1187450" y="1844675"/>
            <a:ext cx="70564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先看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hlinkClick r:id="rId3" action="ppaction://hlinkfile"/>
              </a:rPr>
              <a:t>淡水老街冰淇淋大叔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的影片。</a:t>
            </a:r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1"/>
          <p:cNvSpPr txBox="1">
            <a:spLocks noChangeArrowheads="1"/>
          </p:cNvSpPr>
          <p:nvPr/>
        </p:nvSpPr>
        <p:spPr bwMode="auto">
          <a:xfrm>
            <a:off x="1187450" y="3573016"/>
            <a:ext cx="70564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日常生活中我們常遇到一些不是一眼就能看出答案的數量問題，這時可以利用學過的方程式來解解看。接下來我們練習用一元一次方程式來解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比較型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的應用問題。</a:t>
            </a:r>
            <a:endParaRPr lang="zh-TW" altLang="en-US" sz="2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7"/>
          <p:cNvSpPr>
            <a:spLocks noChangeArrowheads="1"/>
          </p:cNvSpPr>
          <p:nvPr/>
        </p:nvSpPr>
        <p:spPr bwMode="auto">
          <a:xfrm>
            <a:off x="755650" y="1700213"/>
            <a:ext cx="7777163" cy="470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800">
                <a:solidFill>
                  <a:schemeClr val="tx1"/>
                </a:solidFill>
                <a:ea typeface="標楷體" pitchFamily="65" charset="-120"/>
              </a:rPr>
              <a:t>1. 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家豪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到文具店買 </a:t>
            </a:r>
            <a:r>
              <a:rPr lang="en-US" altLang="zh-TW" sz="2800">
                <a:solidFill>
                  <a:schemeClr val="tx1"/>
                </a:solidFill>
                <a:ea typeface="標楷體" pitchFamily="65" charset="-120"/>
              </a:rPr>
              <a:t>1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枝原子筆和 </a:t>
            </a:r>
            <a:r>
              <a:rPr lang="en-US" altLang="zh-TW" sz="2800">
                <a:solidFill>
                  <a:schemeClr val="tx1"/>
                </a:solidFill>
                <a:ea typeface="標楷體" pitchFamily="65" charset="-120"/>
              </a:rPr>
              <a:t>3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枝螢光筆。</a:t>
            </a:r>
          </a:p>
          <a:p>
            <a:pPr lvl="1">
              <a:lnSpc>
                <a:spcPct val="120000"/>
              </a:lnSpc>
              <a:buFontTx/>
              <a:buAutoNum type="arabicParenBoth"/>
            </a:pPr>
            <a:r>
              <a:rPr lang="zh-TW" altLang="en-US" sz="2800">
                <a:solidFill>
                  <a:schemeClr val="tx1"/>
                </a:solidFill>
                <a:ea typeface="標楷體" pitchFamily="65" charset="-120"/>
              </a:rPr>
              <a:t>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若每枝原子筆 </a:t>
            </a:r>
            <a:r>
              <a:rPr lang="en-US" altLang="zh-TW" sz="2800">
                <a:solidFill>
                  <a:schemeClr val="tx1"/>
                </a:solidFill>
                <a:ea typeface="標楷體" pitchFamily="65" charset="-120"/>
              </a:rPr>
              <a:t>15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元，每枝螢光筆 </a:t>
            </a:r>
            <a:r>
              <a:rPr lang="en-US" altLang="zh-TW" sz="2800" i="1">
                <a:solidFill>
                  <a:schemeClr val="tx1"/>
                </a:solidFill>
                <a:ea typeface="標楷體" pitchFamily="65" charset="-120"/>
              </a:rPr>
              <a:t>x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元，</a:t>
            </a:r>
            <a:endParaRPr lang="en-US" altLang="zh-TW" sz="2800">
              <a:solidFill>
                <a:schemeClr val="tx1"/>
              </a:solidFill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800">
                <a:solidFill>
                  <a:schemeClr val="tx1"/>
                </a:solidFill>
                <a:ea typeface="標楷體" pitchFamily="65" charset="-120"/>
              </a:rPr>
              <a:t>          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則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家豪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共付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　</a:t>
            </a:r>
            <a:r>
              <a:rPr lang="en-US" altLang="zh-TW" sz="2800" u="sng">
                <a:solidFill>
                  <a:schemeClr val="tx1"/>
                </a:solidFill>
                <a:ea typeface="標楷體" pitchFamily="65" charset="-120"/>
              </a:rPr>
              <a:t>             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　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元。</a:t>
            </a:r>
            <a:endParaRPr lang="en-US" altLang="zh-TW" sz="2800">
              <a:solidFill>
                <a:schemeClr val="tx1"/>
              </a:solidFill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endParaRPr lang="zh-TW" altLang="zh-TW" sz="2800">
              <a:solidFill>
                <a:schemeClr val="tx1"/>
              </a:solidFill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800">
                <a:solidFill>
                  <a:schemeClr val="tx1"/>
                </a:solidFill>
                <a:ea typeface="標楷體" pitchFamily="65" charset="-120"/>
              </a:rPr>
              <a:t>     (2)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若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家豪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共付 </a:t>
            </a:r>
            <a:r>
              <a:rPr lang="en-US" altLang="zh-TW" sz="2800">
                <a:solidFill>
                  <a:schemeClr val="tx1"/>
                </a:solidFill>
                <a:ea typeface="標楷體" pitchFamily="65" charset="-120"/>
              </a:rPr>
              <a:t>75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元，則依據題意可列出等式</a:t>
            </a:r>
            <a:endParaRPr lang="en-US" altLang="zh-TW" sz="2800">
              <a:solidFill>
                <a:schemeClr val="tx1"/>
              </a:solidFill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800">
                <a:solidFill>
                  <a:schemeClr val="tx1"/>
                </a:solidFill>
                <a:ea typeface="標楷體" pitchFamily="65" charset="-120"/>
              </a:rPr>
              <a:t>          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為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　</a:t>
            </a:r>
            <a:r>
              <a:rPr lang="en-US" altLang="zh-TW" sz="2800" u="sng">
                <a:solidFill>
                  <a:schemeClr val="tx1"/>
                </a:solidFill>
                <a:ea typeface="標楷體" pitchFamily="65" charset="-120"/>
              </a:rPr>
              <a:t>            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　</a:t>
            </a:r>
            <a:r>
              <a:rPr lang="en-US" altLang="zh-TW" sz="2800" u="sng">
                <a:solidFill>
                  <a:schemeClr val="tx1"/>
                </a:solidFill>
                <a:ea typeface="標楷體" pitchFamily="65" charset="-120"/>
              </a:rPr>
              <a:t>     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。</a:t>
            </a:r>
            <a:endParaRPr lang="en-US" altLang="zh-TW" sz="2800">
              <a:solidFill>
                <a:schemeClr val="tx1"/>
              </a:solidFill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endParaRPr lang="zh-TW" altLang="zh-TW" sz="2800">
              <a:solidFill>
                <a:schemeClr val="tx1"/>
              </a:solidFill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800">
                <a:solidFill>
                  <a:schemeClr val="tx1"/>
                </a:solidFill>
                <a:ea typeface="標楷體" pitchFamily="65" charset="-120"/>
              </a:rPr>
              <a:t>     (3)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求等式中的解，可得 </a:t>
            </a:r>
            <a:r>
              <a:rPr lang="en-US" altLang="zh-TW" sz="2800" i="1">
                <a:solidFill>
                  <a:schemeClr val="tx1"/>
                </a:solidFill>
                <a:ea typeface="標楷體" pitchFamily="65" charset="-120"/>
              </a:rPr>
              <a:t>x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＝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　</a:t>
            </a:r>
            <a:r>
              <a:rPr lang="en-US" altLang="zh-TW" sz="2800" u="sng">
                <a:solidFill>
                  <a:schemeClr val="tx1"/>
                </a:solidFill>
                <a:ea typeface="標楷體" pitchFamily="65" charset="-120"/>
              </a:rPr>
              <a:t>  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　</a:t>
            </a:r>
            <a:r>
              <a:rPr lang="en-US" altLang="zh-TW" sz="2800" u="sng">
                <a:solidFill>
                  <a:schemeClr val="tx1"/>
                </a:solidFill>
                <a:ea typeface="標楷體" pitchFamily="65" charset="-120"/>
              </a:rPr>
              <a:t>   </a:t>
            </a:r>
            <a:endParaRPr lang="en-US" altLang="zh-TW" sz="2800">
              <a:solidFill>
                <a:schemeClr val="tx1"/>
              </a:solidFill>
              <a:ea typeface="標楷體" pitchFamily="65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800">
                <a:solidFill>
                  <a:schemeClr val="tx1"/>
                </a:solidFill>
                <a:ea typeface="標楷體" pitchFamily="65" charset="-120"/>
              </a:rPr>
              <a:t>           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故每枝螢光筆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　</a:t>
            </a:r>
            <a:r>
              <a:rPr lang="en-US" altLang="zh-TW" sz="2800" u="sng">
                <a:solidFill>
                  <a:schemeClr val="tx1"/>
                </a:solidFill>
                <a:ea typeface="標楷體" pitchFamily="65" charset="-120"/>
              </a:rPr>
              <a:t>  </a:t>
            </a:r>
            <a:r>
              <a:rPr lang="zh-TW" altLang="zh-TW" sz="2800" u="sng">
                <a:solidFill>
                  <a:schemeClr val="tx1"/>
                </a:solidFill>
                <a:ea typeface="標楷體" pitchFamily="65" charset="-120"/>
              </a:rPr>
              <a:t>　</a:t>
            </a:r>
            <a:r>
              <a:rPr lang="zh-TW" altLang="zh-TW" sz="2800">
                <a:solidFill>
                  <a:schemeClr val="tx1"/>
                </a:solidFill>
                <a:ea typeface="標楷體" pitchFamily="65" charset="-120"/>
              </a:rPr>
              <a:t>元。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590550" y="295275"/>
            <a:ext cx="696912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944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</a:pPr>
            <a:endParaRPr kumimoji="0" lang="en-US" altLang="zh-TW" sz="4400" b="1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930650" y="2765425"/>
            <a:ext cx="1262063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800" b="1">
                <a:solidFill>
                  <a:srgbClr val="7030A0"/>
                </a:solidFill>
                <a:ea typeface="標楷體" pitchFamily="65" charset="-120"/>
              </a:rPr>
              <a:t>15</a:t>
            </a:r>
            <a:r>
              <a:rPr lang="zh-TW" altLang="zh-TW" sz="2800" b="1">
                <a:solidFill>
                  <a:srgbClr val="7030A0"/>
                </a:solidFill>
                <a:ea typeface="標楷體" pitchFamily="65" charset="-120"/>
              </a:rPr>
              <a:t>＋</a:t>
            </a:r>
            <a:r>
              <a:rPr lang="en-US" altLang="zh-TW" sz="2800" b="1">
                <a:solidFill>
                  <a:srgbClr val="7030A0"/>
                </a:solidFill>
                <a:ea typeface="標楷體" pitchFamily="65" charset="-120"/>
              </a:rPr>
              <a:t>3</a:t>
            </a:r>
            <a:r>
              <a:rPr lang="en-US" altLang="zh-TW" sz="2800" b="1" i="1">
                <a:solidFill>
                  <a:srgbClr val="7030A0"/>
                </a:solidFill>
                <a:ea typeface="標楷體" pitchFamily="65" charset="-120"/>
              </a:rPr>
              <a:t>x</a:t>
            </a:r>
            <a:endParaRPr lang="zh-TW" altLang="en-US" sz="2800" b="1">
              <a:solidFill>
                <a:srgbClr val="7030A0"/>
              </a:solidFill>
              <a:ea typeface="標楷體" pitchFamily="65" charset="-12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2484438" y="4292600"/>
            <a:ext cx="19796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800" b="1">
                <a:solidFill>
                  <a:srgbClr val="7030A0"/>
                </a:solidFill>
                <a:ea typeface="標楷體" pitchFamily="65" charset="-120"/>
              </a:rPr>
              <a:t>15</a:t>
            </a:r>
            <a:r>
              <a:rPr lang="zh-TW" altLang="zh-TW" sz="2800" b="1">
                <a:solidFill>
                  <a:srgbClr val="7030A0"/>
                </a:solidFill>
                <a:ea typeface="標楷體" pitchFamily="65" charset="-120"/>
              </a:rPr>
              <a:t>＋</a:t>
            </a:r>
            <a:r>
              <a:rPr lang="en-US" altLang="zh-TW" sz="2800" b="1">
                <a:solidFill>
                  <a:srgbClr val="7030A0"/>
                </a:solidFill>
                <a:ea typeface="標楷體" pitchFamily="65" charset="-120"/>
              </a:rPr>
              <a:t>3</a:t>
            </a:r>
            <a:r>
              <a:rPr lang="en-US" altLang="zh-TW" sz="2800" b="1" i="1">
                <a:solidFill>
                  <a:srgbClr val="7030A0"/>
                </a:solidFill>
                <a:ea typeface="標楷體" pitchFamily="65" charset="-120"/>
              </a:rPr>
              <a:t>x</a:t>
            </a:r>
            <a:r>
              <a:rPr lang="zh-TW" altLang="zh-TW" sz="2800" b="1">
                <a:solidFill>
                  <a:srgbClr val="7030A0"/>
                </a:solidFill>
                <a:ea typeface="標楷體" pitchFamily="65" charset="-120"/>
              </a:rPr>
              <a:t>＝</a:t>
            </a:r>
            <a:r>
              <a:rPr lang="en-US" altLang="zh-TW" sz="2800" b="1">
                <a:solidFill>
                  <a:srgbClr val="7030A0"/>
                </a:solidFill>
                <a:ea typeface="標楷體" pitchFamily="65" charset="-120"/>
              </a:rPr>
              <a:t>75</a:t>
            </a:r>
            <a:endParaRPr lang="zh-TW" altLang="en-US" sz="2800" b="1">
              <a:solidFill>
                <a:srgbClr val="7030A0"/>
              </a:solidFill>
              <a:ea typeface="標楷體" pitchFamily="65" charset="-120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5795963" y="5300663"/>
            <a:ext cx="54451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800" b="1">
                <a:solidFill>
                  <a:srgbClr val="7030A0"/>
                </a:solidFill>
                <a:ea typeface="標楷體" pitchFamily="65" charset="-120"/>
              </a:rPr>
              <a:t>20</a:t>
            </a:r>
            <a:endParaRPr lang="zh-TW" altLang="en-US" sz="2800" b="1">
              <a:solidFill>
                <a:srgbClr val="7030A0"/>
              </a:solidFill>
              <a:ea typeface="標楷體" pitchFamily="65" charset="-12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4140200" y="5805488"/>
            <a:ext cx="544513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800" b="1">
                <a:solidFill>
                  <a:srgbClr val="7030A0"/>
                </a:solidFill>
                <a:ea typeface="標楷體" pitchFamily="65" charset="-120"/>
              </a:rPr>
              <a:t>20</a:t>
            </a:r>
            <a:endParaRPr lang="zh-TW" altLang="en-US" sz="2800" b="1">
              <a:solidFill>
                <a:srgbClr val="7030A0"/>
              </a:solidFill>
              <a:ea typeface="標楷體" pitchFamily="65" charset="-120"/>
            </a:endParaRPr>
          </a:p>
        </p:txBody>
      </p:sp>
      <p:sp>
        <p:nvSpPr>
          <p:cNvPr id="3080" name="Rectangle 2"/>
          <p:cNvSpPr>
            <a:spLocks noChangeArrowheads="1"/>
          </p:cNvSpPr>
          <p:nvPr/>
        </p:nvSpPr>
        <p:spPr bwMode="auto">
          <a:xfrm>
            <a:off x="2590800" y="304800"/>
            <a:ext cx="4789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/>
            <a:r>
              <a:rPr lang="zh-TW" altLang="en-US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一元一次方程式的應用</a:t>
            </a:r>
            <a:endParaRPr lang="zh-TW" altLang="zh-TW" sz="3200" b="1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81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196975"/>
            <a:ext cx="2078037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727199" y="366713"/>
            <a:ext cx="5397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zh-TW" sz="2600" b="1" dirty="0">
              <a:solidFill>
                <a:schemeClr val="tx1"/>
              </a:solidFill>
              <a:latin typeface="Arial" pitchFamily="34" charset="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23850" y="1125538"/>
            <a:ext cx="813752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>
              <a:lnSpc>
                <a:spcPct val="120000"/>
              </a:lnSpc>
            </a:pPr>
            <a:r>
              <a:rPr lang="zh-TW" sz="280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本節我們將學習如何應用一元一次方程式解決生活問題，先看下面</a:t>
            </a:r>
            <a:r>
              <a:rPr lang="zh-TW" altLang="en-US" sz="280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</a:t>
            </a:r>
            <a:r>
              <a:rPr lang="zh-TW" sz="280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。</a:t>
            </a:r>
            <a:endParaRPr lang="zh-TW" altLang="en-US" sz="2800">
              <a:solidFill>
                <a:schemeClr val="tx1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23850" y="2420938"/>
            <a:ext cx="85693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defTabSz="914400" eaLnBrk="0" hangingPunct="0">
              <a:lnSpc>
                <a:spcPct val="120000"/>
              </a:lnSpc>
            </a:pPr>
            <a:r>
              <a:rPr lang="zh-TW" altLang="en-US" sz="2800" u="sng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張學生</a:t>
            </a:r>
            <a:r>
              <a:rPr lang="zh-TW" altLang="en-US" sz="2800" dirty="0" smtClean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票共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付了 </a:t>
            </a:r>
            <a:r>
              <a:rPr lang="en-US" altLang="zh-TW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元。若全票比學生票貴 </a:t>
            </a:r>
            <a:r>
              <a:rPr lang="en-US" altLang="zh-TW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sz="2800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元，則每張學生票多少元？</a:t>
            </a:r>
            <a:endParaRPr lang="zh-TW" altLang="en-US" sz="2800" dirty="0">
              <a:solidFill>
                <a:schemeClr val="tx1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2699792" y="304800"/>
            <a:ext cx="518457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問題</a:t>
            </a:r>
            <a:r>
              <a:rPr lang="en-US" altLang="zh-TW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1987286" y="4602131"/>
            <a:ext cx="5242451" cy="60939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defTabSz="914400" eaLnBrk="0" hangingPunct="0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我們來練習配合</a:t>
            </a:r>
            <a:r>
              <a:rPr lang="zh-TW" altLang="en-US" sz="2800" dirty="0">
                <a:solidFill>
                  <a:srgbClr val="FF0000"/>
                </a:solidFill>
                <a:ea typeface="標楷體" pitchFamily="65" charset="-120"/>
                <a:cs typeface="新細明體" pitchFamily="18" charset="-120"/>
              </a:rPr>
              <a:t>解題秘笈</a:t>
            </a:r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  <a:cs typeface="新細明體" pitchFamily="18" charset="-120"/>
              </a:rPr>
              <a:t>來解題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23850" y="1196975"/>
            <a:ext cx="81375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algn="just"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元。若全票比學生票貴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元，則每張學生票多少元？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5124" name="矩形 1"/>
          <p:cNvSpPr>
            <a:spLocks noChangeArrowheads="1"/>
          </p:cNvSpPr>
          <p:nvPr/>
        </p:nvSpPr>
        <p:spPr bwMode="auto">
          <a:xfrm>
            <a:off x="3402013" y="360363"/>
            <a:ext cx="4903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755650" y="2852738"/>
            <a:ext cx="77057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步驟一</a:t>
            </a:r>
            <a:endParaRPr lang="en-US" altLang="zh-TW" sz="280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、把題目念一遍，或仔細看一遍。</a:t>
            </a:r>
            <a:endParaRPr lang="zh-TW" altLang="en-US" sz="280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40253" y="3356992"/>
            <a:ext cx="8425185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</a:t>
            </a:r>
            <a:r>
              <a:rPr lang="zh-TW" altLang="en-US" dirty="0" smtClean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：</a:t>
            </a:r>
            <a:endParaRPr lang="en-US" altLang="zh-TW" dirty="0" smtClean="0">
              <a:solidFill>
                <a:schemeClr val="tx1"/>
              </a:solidFill>
              <a:ea typeface="標楷體" pitchFamily="65" charset="-120"/>
              <a:cs typeface="Times New Roman" pitchFamily="18" charset="0"/>
            </a:endParaRPr>
          </a:p>
          <a:p>
            <a:pPr defTabSz="914400" eaLnBrk="0" hangingPunct="0">
              <a:lnSpc>
                <a:spcPct val="120000"/>
              </a:lnSpc>
            </a:pPr>
            <a:r>
              <a:rPr lang="zh-TW" altLang="en-US" u="sng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</a:t>
            </a: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票共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元。若全票比學生票貴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元，則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每張學生票多少元？</a:t>
            </a:r>
            <a:endParaRPr lang="zh-TW" altLang="en-US" dirty="0">
              <a:solidFill>
                <a:schemeClr val="tx1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6148" name="矩形 1"/>
          <p:cNvSpPr>
            <a:spLocks noChangeArrowheads="1"/>
          </p:cNvSpPr>
          <p:nvPr/>
        </p:nvSpPr>
        <p:spPr bwMode="auto">
          <a:xfrm>
            <a:off x="3402013" y="360363"/>
            <a:ext cx="4903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149" name="文字方塊 2"/>
          <p:cNvSpPr txBox="1">
            <a:spLocks noChangeArrowheads="1"/>
          </p:cNvSpPr>
          <p:nvPr/>
        </p:nvSpPr>
        <p:spPr bwMode="auto">
          <a:xfrm>
            <a:off x="538163" y="1340768"/>
            <a:ext cx="77057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步驟二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找到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「？」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8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「？」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的前面這句就是題目要問的問題。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5363996" y="4293096"/>
            <a:ext cx="2807792" cy="485824"/>
            <a:chOff x="5436096" y="4293096"/>
            <a:chExt cx="2807792" cy="485824"/>
          </a:xfrm>
        </p:grpSpPr>
        <p:cxnSp>
          <p:nvCxnSpPr>
            <p:cNvPr id="3" name="直線接點 2"/>
            <p:cNvCxnSpPr/>
            <p:nvPr/>
          </p:nvCxnSpPr>
          <p:spPr bwMode="auto">
            <a:xfrm>
              <a:off x="5436096" y="4778920"/>
              <a:ext cx="2376264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" name="橢圓 3"/>
            <p:cNvSpPr/>
            <p:nvPr/>
          </p:nvSpPr>
          <p:spPr bwMode="auto">
            <a:xfrm>
              <a:off x="7884368" y="4293096"/>
              <a:ext cx="359520" cy="485824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54008" y="3645024"/>
            <a:ext cx="81375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，則每張學生票多少元？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4903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86850" y="1901291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把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關鍵字畫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線。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6" name="直線接點 5"/>
          <p:cNvCxnSpPr/>
          <p:nvPr/>
        </p:nvCxnSpPr>
        <p:spPr bwMode="auto">
          <a:xfrm>
            <a:off x="3347864" y="4581128"/>
            <a:ext cx="2808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線接點 9"/>
          <p:cNvCxnSpPr/>
          <p:nvPr/>
        </p:nvCxnSpPr>
        <p:spPr bwMode="auto">
          <a:xfrm>
            <a:off x="827584" y="4578381"/>
            <a:ext cx="360040" cy="2747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54008" y="3645024"/>
            <a:ext cx="81375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題目：</a:t>
            </a:r>
            <a:r>
              <a:rPr lang="zh-TW" altLang="en-US" u="sng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梓茹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與家人到博物館參觀，買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張全票與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張學生票</a:t>
            </a:r>
            <a:endParaRPr lang="en-US" altLang="zh-TW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pPr defTabSz="914400" eaLnBrk="0" hangingPunct="0">
              <a:lnSpc>
                <a:spcPct val="120000"/>
              </a:lnSpc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共付了 </a:t>
            </a:r>
            <a:r>
              <a:rPr lang="en-US" altLang="zh-TW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440 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元。若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全票比學生票貴 </a:t>
            </a:r>
            <a:r>
              <a:rPr lang="en-US" altLang="zh-TW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20 </a:t>
            </a:r>
            <a:r>
              <a:rPr lang="zh-TW" altLang="en-US" dirty="0">
                <a:solidFill>
                  <a:schemeClr val="tx1"/>
                </a:solidFill>
                <a:ea typeface="標楷體" pitchFamily="65" charset="-120"/>
                <a:cs typeface="Times New Roman" pitchFamily="18" charset="0"/>
              </a:rPr>
              <a:t>元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，則每張學生票多少元？</a:t>
            </a:r>
            <a:endParaRPr lang="zh-TW" altLang="en-US" dirty="0">
              <a:solidFill>
                <a:srgbClr val="000000"/>
              </a:solidFill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7172" name="矩形 1"/>
          <p:cNvSpPr>
            <a:spLocks noChangeArrowheads="1"/>
          </p:cNvSpPr>
          <p:nvPr/>
        </p:nvSpPr>
        <p:spPr bwMode="auto">
          <a:xfrm>
            <a:off x="3402013" y="360363"/>
            <a:ext cx="4903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比較型應用問題</a:t>
            </a:r>
            <a:r>
              <a:rPr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一致語言</a:t>
            </a:r>
            <a:endParaRPr lang="zh-TW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86850" y="1901291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步驟四</a:t>
            </a:r>
            <a:endParaRPr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把題目要用到的數字圈起來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橢圓 1"/>
          <p:cNvSpPr/>
          <p:nvPr/>
        </p:nvSpPr>
        <p:spPr bwMode="auto">
          <a:xfrm>
            <a:off x="1727200" y="4149080"/>
            <a:ext cx="785813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5292080" y="4176204"/>
            <a:ext cx="785813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395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theme/theme1.xml><?xml version="1.0" encoding="utf-8"?>
<a:theme xmlns:a="http://schemas.openxmlformats.org/drawingml/2006/main" name="2_100PPT(一)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008000"/>
      </a:folHlink>
    </a:clrScheme>
    <a:fontScheme name="2_100PPT(一)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2_100PPT(一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00PPT(一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00PPT(一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00PPT(一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00PPT(一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00PPT(一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00PPT(一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4321</TotalTime>
  <Words>1152</Words>
  <Application>Microsoft Office PowerPoint</Application>
  <PresentationFormat>如螢幕大小 (4:3)</PresentationFormat>
  <Paragraphs>138</Paragraphs>
  <Slides>16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新細明體</vt:lpstr>
      <vt:lpstr>標楷體</vt:lpstr>
      <vt:lpstr>Arial</vt:lpstr>
      <vt:lpstr>Calibri</vt:lpstr>
      <vt:lpstr>Times New Roman</vt:lpstr>
      <vt:lpstr>2_100PPT(一)</vt:lpstr>
      <vt:lpstr>想方「設」法： 後設認知解題～一元一次方程式應用題  比較類題型(一致語言)</vt:lpstr>
      <vt:lpstr>解題步驟：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136</cp:revision>
  <cp:lastPrinted>1601-01-01T00:00:00Z</cp:lastPrinted>
  <dcterms:created xsi:type="dcterms:W3CDTF">2004-06-02T03:44:29Z</dcterms:created>
  <dcterms:modified xsi:type="dcterms:W3CDTF">2022-06-25T14:28:53Z</dcterms:modified>
</cp:coreProperties>
</file>