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6" r:id="rId4"/>
    <p:sldId id="272" r:id="rId5"/>
    <p:sldId id="269" r:id="rId6"/>
    <p:sldId id="273" r:id="rId7"/>
    <p:sldId id="271" r:id="rId8"/>
    <p:sldId id="274" r:id="rId9"/>
    <p:sldId id="275" r:id="rId10"/>
    <p:sldId id="276" r:id="rId11"/>
    <p:sldId id="277" r:id="rId12"/>
    <p:sldId id="26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E2044-1110-408A-B516-773CDB4AAFA9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159E-52DE-4185-A2E8-8AD7721EB6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0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&lt;a </a:t>
            </a:r>
            <a:r>
              <a:rPr lang="en-US" altLang="zh-TW" dirty="0" err="1"/>
              <a:t>href</a:t>
            </a:r>
            <a:r>
              <a:rPr lang="en-US" altLang="zh-TW" dirty="0"/>
              <a:t>="https://www.flaticon.com/free-icons/wheelchair" title="wheelchair icons"&gt;Wheelchair icons created by </a:t>
            </a:r>
            <a:r>
              <a:rPr lang="en-US" altLang="zh-TW" dirty="0" err="1"/>
              <a:t>Freepik</a:t>
            </a:r>
            <a:r>
              <a:rPr lang="en-US" altLang="zh-TW" dirty="0"/>
              <a:t> - </a:t>
            </a:r>
            <a:r>
              <a:rPr lang="en-US" altLang="zh-TW" dirty="0" err="1"/>
              <a:t>Flaticon</a:t>
            </a:r>
            <a:r>
              <a:rPr lang="en-US" altLang="zh-TW" dirty="0"/>
              <a:t>&lt;/a&gt;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159E-52DE-4185-A2E8-8AD7721EB6A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44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159E-52DE-4185-A2E8-8AD7721EB6A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7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&lt;a </a:t>
            </a:r>
            <a:r>
              <a:rPr lang="en-US" altLang="zh-TW" dirty="0" err="1"/>
              <a:t>href</a:t>
            </a:r>
            <a:r>
              <a:rPr lang="en-US" altLang="zh-TW" dirty="0"/>
              <a:t>="https://www.flaticon.com/free-icons/wheelchair" title="wheelchair icons"&gt;Wheelchair icons created by </a:t>
            </a:r>
            <a:r>
              <a:rPr lang="en-US" altLang="zh-TW" dirty="0" err="1"/>
              <a:t>Freepik</a:t>
            </a:r>
            <a:r>
              <a:rPr lang="en-US" altLang="zh-TW" dirty="0"/>
              <a:t> - </a:t>
            </a:r>
            <a:r>
              <a:rPr lang="en-US" altLang="zh-TW" dirty="0" err="1"/>
              <a:t>Flaticon</a:t>
            </a:r>
            <a:r>
              <a:rPr lang="en-US" altLang="zh-TW" dirty="0"/>
              <a:t>&lt;/a&gt;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A159E-52DE-4185-A2E8-8AD7721EB6A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D73799-69CD-7737-8A52-7F599201B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602ECB8-F25C-4833-7E5D-BE79A13B5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034E85-6961-347C-717C-2DB60241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11594A-CB6E-8D62-652A-07F06C6A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3B122F-0094-9084-EDD1-ACE6F89C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34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295774-85C2-A8CB-325D-06EF338E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BBE7DD4-4772-D64D-0F97-ABA720E52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B2FAC4-A9CF-79BA-0855-8A04FF2C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3318F9-C906-142B-E9C4-7FD93FA0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1998B2-240E-4E86-8C38-A22B2058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2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F9D36AE-E767-4883-61E5-F56581803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7A2839-F62B-5F42-8AFF-CDA4A7EA5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B0BF2B-706C-B58E-44C1-FD06ACF6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4DDB79-3CD8-7FBB-0101-56C1E4E7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D2D42D-234E-000A-D7C5-E0152EA9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79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1ACAC4-71E1-D47B-6590-552DCED3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8BF393-2BDC-3631-E45A-42C45A8B6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AA231C-B3D8-D3C1-A6ED-445B5807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E957E3-5525-5253-13BC-DD80CA44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6FEBCA-957B-3CD4-06F2-5AB8D5DF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74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4B0F70-BFAF-C0F2-E702-18B669B6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D59525-806F-3B41-53CF-2355B58D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3991D6-5E9B-9CE0-9C4B-B0DB2505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BB70DC-9141-6013-B9D8-B051751E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661DE7-156B-B3AE-ED4C-5A07DD87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08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AE150-A4FB-8092-C84C-AE47804D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61A636-6130-F8A2-33BC-8905B9066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110174-7AFD-CF0D-DC5A-54E92A2C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BD83EF-37FB-445C-15B4-5337A21F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81251FE-BE24-17F3-5C59-A5D0D6E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323990-7F77-C397-704B-DFB54A6B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95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AD68AF-2A26-6ECA-F3D4-90930209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947899-2138-37A3-3FDE-9331E168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F2825DB-EBBB-2516-CF6B-728268B7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039021-4103-BEA1-8BCE-1B2ED6541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B5652CE-31D3-8C37-68A4-0090A3B15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D75FE3-1F20-507B-05E1-8B381CEB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2D8BF8-2607-ABBB-A754-7D619AC8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25FEA7-63B9-A998-44D8-ACE1661C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86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1C9712-C2B8-A052-17CC-A4BF2140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2B94E4-9F02-16D4-7454-AE5CE020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8BD1D21-E864-BF9F-CAEA-7F744761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003190-7949-82E9-75C1-3954F39E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2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C46C472-C4B3-90DD-66F6-F04E9BDC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D97BF1C-B332-877A-6666-B3D9AE2B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8597F3-E07F-EC4B-4DB6-C8768231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92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37D20-499A-B90E-6283-2B87C957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C33906-87BD-2738-E98C-1846D148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5FE794-070E-B353-6226-B7AE90B3A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8206D9-8375-B16B-E52B-CFD0DEEF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D6D678-BCE4-0F3F-0372-531EEB2C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E20838-F61E-FBB4-2B71-64D9EBF3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3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0B3A4-C426-1BC8-A221-5662FF55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0CF1B70-2DD8-980F-11F8-99ED18401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D5AC49-89EF-3EB4-BD01-4FB4ADAB4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20753F-88E3-0A40-C3D9-56846A38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7903AF-6143-9854-76D5-71EEA721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DA3108-CD3B-D20B-135C-068F1A82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45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136B954-988F-9E30-2DAF-08FD0B1E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DCE38E-8898-8992-3A0A-A3BBF296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73E21D-7212-062A-7420-D8F24E56A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F8BD-259E-4BAC-B667-D7274B3EEEBF}" type="datetimeFigureOut">
              <a:rPr lang="zh-TW" altLang="en-US" smtClean="0"/>
              <a:t>2022/7/20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7D6F1A-E3DC-FDAD-0E59-F2D95784F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DF36A3-B91D-49B3-4CE8-CA2CD4B9E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0D91-25AD-484C-9E35-E5CC8AA7A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3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93D80CA-B690-AD5F-0341-054BD691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 認識社區常見志工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B95AAA-787F-2C8F-D054-4FF10273D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85" y="2241754"/>
            <a:ext cx="4042676" cy="40426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717458" y="6048515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77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7535E-222F-1125-7BF2-BBE1B193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8665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模擬情境，想想看</a:t>
            </a:r>
            <a:br>
              <a:rPr lang="en-US" altLang="zh-TW" sz="4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如果社區打掃志工會幫忙協助整理公共環境。我的心情是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…?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C34B15-9B72-4221-769F-FD9B78258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1" y="4227950"/>
            <a:ext cx="1733664" cy="1733664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A2D30BF0-68AB-E26A-DADF-C57BAA73ABA9}"/>
              </a:ext>
            </a:extLst>
          </p:cNvPr>
          <p:cNvGrpSpPr/>
          <p:nvPr/>
        </p:nvGrpSpPr>
        <p:grpSpPr>
          <a:xfrm>
            <a:off x="9000542" y="2668637"/>
            <a:ext cx="2640744" cy="3322793"/>
            <a:chOff x="9000542" y="2668637"/>
            <a:chExt cx="2640744" cy="332279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75AC3B-EE19-B1B8-A05B-86623F8010FD}"/>
                </a:ext>
              </a:extLst>
            </p:cNvPr>
            <p:cNvSpPr/>
            <p:nvPr/>
          </p:nvSpPr>
          <p:spPr>
            <a:xfrm>
              <a:off x="9000542" y="2668637"/>
              <a:ext cx="2640744" cy="33227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心情選一選</a:t>
              </a:r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6D56EB1-7440-1EC3-CE88-B91FDD6D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6838" y="4658662"/>
              <a:ext cx="872241" cy="87224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0213866-CE0C-A3F4-A217-A6539106C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591" y="4658662"/>
              <a:ext cx="909797" cy="909797"/>
            </a:xfrm>
            <a:prstGeom prst="rect">
              <a:avLst/>
            </a:prstGeom>
          </p:spPr>
        </p:pic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5AE7D0D0-8DB3-A10C-2480-FA26188F2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06" y="2938079"/>
            <a:ext cx="2579741" cy="346272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7DAF315-BAFD-F87B-B166-E3808AAD6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3913318"/>
            <a:ext cx="1191330" cy="1191330"/>
          </a:xfrm>
          <a:prstGeom prst="rect">
            <a:avLst/>
          </a:prstGeom>
        </p:spPr>
      </p:pic>
      <p:pic>
        <p:nvPicPr>
          <p:cNvPr id="20" name="圖片 19" descr="一張含有 向量圖形, 植物 的圖片&#10;&#10;自動產生的描述">
            <a:extLst>
              <a:ext uri="{FF2B5EF4-FFF2-40B4-BE49-F238E27FC236}">
                <a16:creationId xmlns:a16="http://schemas.microsoft.com/office/drawing/2014/main" id="{080EE3E7-15C3-D157-5C7C-D5982E367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46" y="5539389"/>
            <a:ext cx="844450" cy="844450"/>
          </a:xfrm>
          <a:prstGeom prst="rect">
            <a:avLst/>
          </a:prstGeom>
        </p:spPr>
      </p:pic>
      <p:pic>
        <p:nvPicPr>
          <p:cNvPr id="21" name="圖片 20" descr="一張含有 向量圖形, 植物 的圖片&#10;&#10;自動產生的描述">
            <a:extLst>
              <a:ext uri="{FF2B5EF4-FFF2-40B4-BE49-F238E27FC236}">
                <a16:creationId xmlns:a16="http://schemas.microsoft.com/office/drawing/2014/main" id="{C7736F0C-A037-AF2B-7FD8-11FAC7BA9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57" y="5572044"/>
            <a:ext cx="844450" cy="84445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676838" y="6164885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690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D3B7B81-E1DF-1B46-437A-F185DEF41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86" t="24653" r="11467" b="14203"/>
          <a:stretch/>
        </p:blipFill>
        <p:spPr>
          <a:xfrm>
            <a:off x="599661" y="3499384"/>
            <a:ext cx="5009321" cy="290303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525858E-0510-8A3F-B749-2B463ECF6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2" t="23623" r="21222" b="14335"/>
          <a:stretch/>
        </p:blipFill>
        <p:spPr>
          <a:xfrm>
            <a:off x="6410740" y="541596"/>
            <a:ext cx="4909932" cy="276079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F53986A-7DF2-F140-448E-4075D17E0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54" t="25797" r="11304" b="14927"/>
          <a:stretch/>
        </p:blipFill>
        <p:spPr>
          <a:xfrm>
            <a:off x="689112" y="455579"/>
            <a:ext cx="4830417" cy="263418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3A9EF84-8B4D-C2CD-718C-ACD1F350B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94" y="705678"/>
            <a:ext cx="2002826" cy="46633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4C6BC74-CA10-FAC8-4A81-57FDAFDE3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068" y="818322"/>
            <a:ext cx="2002826" cy="46633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222D900-1123-3000-BE56-CEC9D15B8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94" y="3766930"/>
            <a:ext cx="2002826" cy="51488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1A6FC83-8890-671C-5BFA-B933EAF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241" y="2279642"/>
            <a:ext cx="1014931" cy="8101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6C22D25-F9AE-2842-702B-96DBF8D03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486" y="2087216"/>
            <a:ext cx="833790" cy="92303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F550F0B-1D71-CE60-DB2D-94277E4AE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486" y="5320747"/>
            <a:ext cx="833790" cy="92303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B26164C-ECA3-B6B5-80AB-0E5095167353}"/>
              </a:ext>
            </a:extLst>
          </p:cNvPr>
          <p:cNvSpPr/>
          <p:nvPr/>
        </p:nvSpPr>
        <p:spPr>
          <a:xfrm>
            <a:off x="6410740" y="3684909"/>
            <a:ext cx="5367131" cy="2903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我們發現，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生活中的志工幫忙我們，我們會感到很開心呢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我們自己也有能力可以幫助別人，讓這世界更美好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1042112" y="67579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727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2C9870-9BBA-BDF7-C1FA-868A79E8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小小志工知識家</a:t>
            </a:r>
            <a:br>
              <a:rPr lang="en-US" alt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</a:p>
        </p:txBody>
      </p:sp>
      <p:sp>
        <p:nvSpPr>
          <p:cNvPr id="3" name="矩形: 圓角 12">
            <a:extLst>
              <a:ext uri="{FF2B5EF4-FFF2-40B4-BE49-F238E27FC236}">
                <a16:creationId xmlns:a16="http://schemas.microsoft.com/office/drawing/2014/main" id="{0DECFD5A-1F24-A6D3-CA8C-A008F0A4B9FF}"/>
              </a:ext>
            </a:extLst>
          </p:cNvPr>
          <p:cNvSpPr/>
          <p:nvPr/>
        </p:nvSpPr>
        <p:spPr>
          <a:xfrm>
            <a:off x="9250869" y="5641598"/>
            <a:ext cx="1927138" cy="6536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整理環境</a:t>
            </a:r>
          </a:p>
        </p:txBody>
      </p:sp>
      <p:sp>
        <p:nvSpPr>
          <p:cNvPr id="4" name="矩形: 圓角 12">
            <a:extLst>
              <a:ext uri="{FF2B5EF4-FFF2-40B4-BE49-F238E27FC236}">
                <a16:creationId xmlns:a16="http://schemas.microsoft.com/office/drawing/2014/main" id="{1B198715-136E-2DD7-5391-F8CB241A0F6E}"/>
              </a:ext>
            </a:extLst>
          </p:cNvPr>
          <p:cNvSpPr/>
          <p:nvPr/>
        </p:nvSpPr>
        <p:spPr>
          <a:xfrm>
            <a:off x="5287719" y="5667949"/>
            <a:ext cx="1927138" cy="6273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整理書架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47AAE4E-6964-36D8-DE88-8D766CAC0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44" y="1976284"/>
            <a:ext cx="1528922" cy="1528922"/>
          </a:xfrm>
          <a:prstGeom prst="rect">
            <a:avLst/>
          </a:prstGeom>
        </p:spPr>
      </p:pic>
      <p:sp>
        <p:nvSpPr>
          <p:cNvPr id="9" name="矩形: 圓角 12">
            <a:extLst>
              <a:ext uri="{FF2B5EF4-FFF2-40B4-BE49-F238E27FC236}">
                <a16:creationId xmlns:a16="http://schemas.microsoft.com/office/drawing/2014/main" id="{1BE2565C-FB82-2CD5-E846-E4696E93AF62}"/>
              </a:ext>
            </a:extLst>
          </p:cNvPr>
          <p:cNvSpPr/>
          <p:nvPr/>
        </p:nvSpPr>
        <p:spPr>
          <a:xfrm>
            <a:off x="521110" y="5667949"/>
            <a:ext cx="3293805" cy="6273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詢問與教導寄信等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F6C2FE4A-7D52-B188-1EAF-72BB72AB3A20}"/>
              </a:ext>
            </a:extLst>
          </p:cNvPr>
          <p:cNvGrpSpPr/>
          <p:nvPr/>
        </p:nvGrpSpPr>
        <p:grpSpPr>
          <a:xfrm>
            <a:off x="8718453" y="1428817"/>
            <a:ext cx="2635347" cy="2076389"/>
            <a:chOff x="8542660" y="1690688"/>
            <a:chExt cx="2635347" cy="2076389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8148E8D-D819-000A-6B6E-DC3C04526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2660" y="1690688"/>
              <a:ext cx="2076389" cy="2076389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C61C3F4-10EF-0DC5-5DDB-5C6D8C5D5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9918" y="2595715"/>
              <a:ext cx="1168089" cy="1171361"/>
            </a:xfrm>
            <a:prstGeom prst="rect">
              <a:avLst/>
            </a:prstGeom>
          </p:spPr>
        </p:pic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2E555A1-D964-EE1B-810B-FD4141C9EFB8}"/>
              </a:ext>
            </a:extLst>
          </p:cNvPr>
          <p:cNvGrpSpPr/>
          <p:nvPr/>
        </p:nvGrpSpPr>
        <p:grpSpPr>
          <a:xfrm>
            <a:off x="5127812" y="1801306"/>
            <a:ext cx="1949149" cy="1878012"/>
            <a:chOff x="5110420" y="1892720"/>
            <a:chExt cx="1949149" cy="187801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65E1EC8-9510-9F27-A843-505554251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20" y="1892720"/>
              <a:ext cx="1758704" cy="1758704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5CE46BA-C4CC-E2AC-EED7-4A0A048C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96" y="2945059"/>
              <a:ext cx="825673" cy="825673"/>
            </a:xfrm>
            <a:prstGeom prst="rect">
              <a:avLst/>
            </a:prstGeom>
          </p:spPr>
        </p:pic>
      </p:grpSp>
      <p:sp>
        <p:nvSpPr>
          <p:cNvPr id="17" name="矩形: 圓角 12">
            <a:extLst>
              <a:ext uri="{FF2B5EF4-FFF2-40B4-BE49-F238E27FC236}">
                <a16:creationId xmlns:a16="http://schemas.microsoft.com/office/drawing/2014/main" id="{20C59C98-7C24-FF54-8AC7-AC4B084E6559}"/>
              </a:ext>
            </a:extLst>
          </p:cNvPr>
          <p:cNvSpPr/>
          <p:nvPr/>
        </p:nvSpPr>
        <p:spPr>
          <a:xfrm>
            <a:off x="1152235" y="3789607"/>
            <a:ext cx="2301941" cy="6273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圖書館志工</a:t>
            </a:r>
          </a:p>
        </p:txBody>
      </p:sp>
      <p:sp>
        <p:nvSpPr>
          <p:cNvPr id="18" name="矩形: 圓角 12">
            <a:extLst>
              <a:ext uri="{FF2B5EF4-FFF2-40B4-BE49-F238E27FC236}">
                <a16:creationId xmlns:a16="http://schemas.microsoft.com/office/drawing/2014/main" id="{D83D9D70-2CF8-126D-4A72-00AA3BCC56AE}"/>
              </a:ext>
            </a:extLst>
          </p:cNvPr>
          <p:cNvSpPr/>
          <p:nvPr/>
        </p:nvSpPr>
        <p:spPr>
          <a:xfrm>
            <a:off x="4788011" y="3789607"/>
            <a:ext cx="2615977" cy="6273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社區打掃志工</a:t>
            </a:r>
          </a:p>
        </p:txBody>
      </p:sp>
      <p:sp>
        <p:nvSpPr>
          <p:cNvPr id="19" name="矩形: 圓角 12">
            <a:extLst>
              <a:ext uri="{FF2B5EF4-FFF2-40B4-BE49-F238E27FC236}">
                <a16:creationId xmlns:a16="http://schemas.microsoft.com/office/drawing/2014/main" id="{28BCC66D-3BAC-7A5E-79B2-59FDDD56BC38}"/>
              </a:ext>
            </a:extLst>
          </p:cNvPr>
          <p:cNvSpPr/>
          <p:nvPr/>
        </p:nvSpPr>
        <p:spPr>
          <a:xfrm>
            <a:off x="8737823" y="3695313"/>
            <a:ext cx="2615977" cy="6273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郵局志工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953432" y="175017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982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B351674B-EFB7-84BF-31B4-B8990ABD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3" y="3657470"/>
            <a:ext cx="1934192" cy="193419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20C8FA3-8ACD-0A4D-8E15-8596019A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複習志工的意涵與圖書館志工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20CC42-C7B5-6757-9AE6-5CDFAD6DA50B}"/>
              </a:ext>
            </a:extLst>
          </p:cNvPr>
          <p:cNvSpPr txBox="1"/>
          <p:nvPr/>
        </p:nvSpPr>
        <p:spPr>
          <a:xfrm>
            <a:off x="1297857" y="2341376"/>
            <a:ext cx="45818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民眾以自己的能力和時間幫助社會，不以獲得酬勞為目的，以提升社會公益的服務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EE523F3-B211-DB80-C9F2-0A88531F6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7" y="4899869"/>
            <a:ext cx="1609985" cy="160998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ADE4D88-6C17-658D-8827-71E8059F1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42" y="3731863"/>
            <a:ext cx="2777991" cy="277799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7C21AD3-7F8C-4194-8984-E4ECDF43A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270" y="2752730"/>
            <a:ext cx="2442526" cy="2435507"/>
          </a:xfrm>
          <a:prstGeom prst="rect">
            <a:avLst/>
          </a:prstGeom>
        </p:spPr>
      </p:pic>
      <p:pic>
        <p:nvPicPr>
          <p:cNvPr id="11" name="圖片 10" descr="一張含有 文字, 向量圖形, 方格花紋 的圖片&#10;&#10;自動產生的描述">
            <a:extLst>
              <a:ext uri="{FF2B5EF4-FFF2-40B4-BE49-F238E27FC236}">
                <a16:creationId xmlns:a16="http://schemas.microsoft.com/office/drawing/2014/main" id="{D608CA7E-C58F-3BA6-E288-8D736A9FF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158" y="3917449"/>
            <a:ext cx="2397953" cy="23979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697793" y="6386041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69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DE98C-AC57-EA65-9321-8F039718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認識社區常見志工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圖書館志工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C44131-6F8E-FA55-C585-C7C34FD5836B}"/>
              </a:ext>
            </a:extLst>
          </p:cNvPr>
          <p:cNvSpPr/>
          <p:nvPr/>
        </p:nvSpPr>
        <p:spPr>
          <a:xfrm>
            <a:off x="397316" y="2030929"/>
            <a:ext cx="2640744" cy="2630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鄰近的郵局照片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7246E1-EF8D-A1E5-0E4F-D53500AD94B1}"/>
              </a:ext>
            </a:extLst>
          </p:cNvPr>
          <p:cNvSpPr/>
          <p:nvPr/>
        </p:nvSpPr>
        <p:spPr>
          <a:xfrm>
            <a:off x="397316" y="5214763"/>
            <a:ext cx="2640745" cy="1144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郵局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54C1D4-9646-A795-D226-BBE3D30CA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5" y="1483014"/>
            <a:ext cx="4876190" cy="487619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357EE4B-CA86-7610-5359-5A60907B43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06" y="3616817"/>
            <a:ext cx="2170166" cy="217016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803490" y="6123289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988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50797-6FF5-6BAE-83FC-FC257F71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郵局志工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」會幫忙什麼事情呢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請看看以下是否有你想表達的想法呢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F4A07E8-D8DE-8693-A43A-3C2FD9DE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15" y="2837890"/>
            <a:ext cx="2116487" cy="211648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BA5FB8C-D317-80C6-92B0-838C967AAF33}"/>
              </a:ext>
            </a:extLst>
          </p:cNvPr>
          <p:cNvSpPr/>
          <p:nvPr/>
        </p:nvSpPr>
        <p:spPr>
          <a:xfrm>
            <a:off x="9510564" y="3456397"/>
            <a:ext cx="2458725" cy="1497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我覺得是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12">
            <a:extLst>
              <a:ext uri="{FF2B5EF4-FFF2-40B4-BE49-F238E27FC236}">
                <a16:creationId xmlns:a16="http://schemas.microsoft.com/office/drawing/2014/main" id="{3EABF3F5-DBDD-597D-FCB4-3283767277B1}"/>
              </a:ext>
            </a:extLst>
          </p:cNvPr>
          <p:cNvSpPr/>
          <p:nvPr/>
        </p:nvSpPr>
        <p:spPr>
          <a:xfrm>
            <a:off x="771485" y="5562416"/>
            <a:ext cx="1927138" cy="8383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教導如何寄信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2">
            <a:extLst>
              <a:ext uri="{FF2B5EF4-FFF2-40B4-BE49-F238E27FC236}">
                <a16:creationId xmlns:a16="http://schemas.microsoft.com/office/drawing/2014/main" id="{759BDDE3-BA8A-2512-119D-ADEEA7CC4993}"/>
              </a:ext>
            </a:extLst>
          </p:cNvPr>
          <p:cNvSpPr/>
          <p:nvPr/>
        </p:nvSpPr>
        <p:spPr>
          <a:xfrm>
            <a:off x="3765774" y="5667949"/>
            <a:ext cx="1927138" cy="6273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賣飲料</a:t>
            </a:r>
          </a:p>
        </p:txBody>
      </p:sp>
      <p:sp>
        <p:nvSpPr>
          <p:cNvPr id="12" name="矩形: 圓角 12">
            <a:extLst>
              <a:ext uri="{FF2B5EF4-FFF2-40B4-BE49-F238E27FC236}">
                <a16:creationId xmlns:a16="http://schemas.microsoft.com/office/drawing/2014/main" id="{B0FF1592-9834-F184-B2B7-83747BED42C2}"/>
              </a:ext>
            </a:extLst>
          </p:cNvPr>
          <p:cNvSpPr/>
          <p:nvPr/>
        </p:nvSpPr>
        <p:spPr>
          <a:xfrm>
            <a:off x="6760064" y="5667949"/>
            <a:ext cx="1927138" cy="6273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我不知道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AB674D1-8261-ECC6-F01A-406C6D8804AF}"/>
              </a:ext>
            </a:extLst>
          </p:cNvPr>
          <p:cNvSpPr/>
          <p:nvPr/>
        </p:nvSpPr>
        <p:spPr>
          <a:xfrm>
            <a:off x="9808795" y="5562416"/>
            <a:ext cx="1927138" cy="6273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想法分享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D684B5D-CFF9-F14E-5176-878BF8AA3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" y="2939873"/>
            <a:ext cx="2344356" cy="23443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363408C-79B7-E00A-0520-1E6049984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14" y="3357090"/>
            <a:ext cx="1927139" cy="192713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870205" y="6295267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704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7535E-222F-1125-7BF2-BBE1B193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8665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模擬情境，想想看</a:t>
            </a:r>
            <a:br>
              <a:rPr lang="en-US" altLang="zh-TW" sz="4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如果我要去郵局寄信，但我不知道該到哪一個櫃台寄信，我的心情是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…?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C34B15-9B72-4221-769F-FD9B78258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29" y="5003256"/>
            <a:ext cx="1733664" cy="1733664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A2D30BF0-68AB-E26A-DADF-C57BAA73ABA9}"/>
              </a:ext>
            </a:extLst>
          </p:cNvPr>
          <p:cNvGrpSpPr/>
          <p:nvPr/>
        </p:nvGrpSpPr>
        <p:grpSpPr>
          <a:xfrm>
            <a:off x="9000542" y="2668637"/>
            <a:ext cx="2640744" cy="3322793"/>
            <a:chOff x="9000542" y="2668637"/>
            <a:chExt cx="2640744" cy="332279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75AC3B-EE19-B1B8-A05B-86623F8010FD}"/>
                </a:ext>
              </a:extLst>
            </p:cNvPr>
            <p:cNvSpPr/>
            <p:nvPr/>
          </p:nvSpPr>
          <p:spPr>
            <a:xfrm>
              <a:off x="9000542" y="2668637"/>
              <a:ext cx="2640744" cy="33227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心情選一選</a:t>
              </a:r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6D56EB1-7440-1EC3-CE88-B91FDD6D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6838" y="4658662"/>
              <a:ext cx="872241" cy="87224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0213866-CE0C-A3F4-A217-A6539106C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591" y="4658662"/>
              <a:ext cx="909797" cy="909797"/>
            </a:xfrm>
            <a:prstGeom prst="rect">
              <a:avLst/>
            </a:prstGeom>
          </p:spPr>
        </p:pic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ED84959A-6437-7629-2A20-0D0F388FF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9" y="5165303"/>
            <a:ext cx="1652253" cy="165225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E364392-9F47-5EA1-B164-BF2645A94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59" y="2821858"/>
            <a:ext cx="2053580" cy="205358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9816806-41F8-05C7-D2AB-2AA662F6E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3" y="2821858"/>
            <a:ext cx="2053580" cy="205358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1C11239-A536-6AB1-C801-1FB0D21EB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55" y="2821858"/>
            <a:ext cx="2053580" cy="205358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CB8B909-6051-1FB4-E0FC-098B8F3EB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72" y="2821858"/>
            <a:ext cx="2053580" cy="205358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448459" y="6232019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93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7535E-222F-1125-7BF2-BBE1B193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8665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模擬情境，想想看</a:t>
            </a:r>
            <a:br>
              <a:rPr lang="en-US" altLang="zh-TW" sz="4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如果我可以問郵局志工，他教導我該去哪一個櫃台寄信。我的心情是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…?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C34B15-9B72-4221-769F-FD9B78258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29" y="5003256"/>
            <a:ext cx="1733664" cy="1733664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A2D30BF0-68AB-E26A-DADF-C57BAA73ABA9}"/>
              </a:ext>
            </a:extLst>
          </p:cNvPr>
          <p:cNvGrpSpPr/>
          <p:nvPr/>
        </p:nvGrpSpPr>
        <p:grpSpPr>
          <a:xfrm>
            <a:off x="9000542" y="2668637"/>
            <a:ext cx="2640744" cy="3322793"/>
            <a:chOff x="9000542" y="2668637"/>
            <a:chExt cx="2640744" cy="332279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75AC3B-EE19-B1B8-A05B-86623F8010FD}"/>
                </a:ext>
              </a:extLst>
            </p:cNvPr>
            <p:cNvSpPr/>
            <p:nvPr/>
          </p:nvSpPr>
          <p:spPr>
            <a:xfrm>
              <a:off x="9000542" y="2668637"/>
              <a:ext cx="2640744" cy="33227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心情選一選</a:t>
              </a:r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6D56EB1-7440-1EC3-CE88-B91FDD6D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6838" y="4658662"/>
              <a:ext cx="872241" cy="87224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0213866-CE0C-A3F4-A217-A6539106C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591" y="4658662"/>
              <a:ext cx="909797" cy="909797"/>
            </a:xfrm>
            <a:prstGeom prst="rect">
              <a:avLst/>
            </a:prstGeom>
          </p:spPr>
        </p:pic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ED84959A-6437-7629-2A20-0D0F388FF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9" y="5165303"/>
            <a:ext cx="1652253" cy="165225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E364392-9F47-5EA1-B164-BF2645A94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59" y="2821858"/>
            <a:ext cx="2053580" cy="205358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9816806-41F8-05C7-D2AB-2AA662F6E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3" y="2821858"/>
            <a:ext cx="2053580" cy="205358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1C11239-A536-6AB1-C801-1FB0D21EB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55" y="2821858"/>
            <a:ext cx="2053580" cy="205358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CB8B909-6051-1FB4-E0FC-098B8F3EB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72" y="2821858"/>
            <a:ext cx="2053580" cy="205358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411D156-C5C6-5C74-6E40-77FA4345E680}"/>
              </a:ext>
            </a:extLst>
          </p:cNvPr>
          <p:cNvSpPr/>
          <p:nvPr/>
        </p:nvSpPr>
        <p:spPr>
          <a:xfrm>
            <a:off x="5014452" y="2300748"/>
            <a:ext cx="1758615" cy="2782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3DD1E0-830C-8C03-39A0-B7DA7A3F8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36" y="3092131"/>
            <a:ext cx="2181327" cy="218132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562648" y="6232019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64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DE98C-AC57-EA65-9321-8F039718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認識社區常見志工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社區打掃志工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C44131-6F8E-FA55-C585-C7C34FD5836B}"/>
              </a:ext>
            </a:extLst>
          </p:cNvPr>
          <p:cNvSpPr/>
          <p:nvPr/>
        </p:nvSpPr>
        <p:spPr>
          <a:xfrm>
            <a:off x="397316" y="2030929"/>
            <a:ext cx="2640744" cy="2630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鄰近社區環境照片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7246E1-EF8D-A1E5-0E4F-D53500AD94B1}"/>
              </a:ext>
            </a:extLst>
          </p:cNvPr>
          <p:cNvSpPr/>
          <p:nvPr/>
        </p:nvSpPr>
        <p:spPr>
          <a:xfrm>
            <a:off x="397316" y="5214763"/>
            <a:ext cx="2640745" cy="1144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社區環境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F6E9D5-76C6-0BEF-5C6F-07CCBB549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57" y="2320412"/>
            <a:ext cx="3744560" cy="374456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2FD371B-71BE-AD62-1191-F3CC42ABC7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63" y="3736258"/>
            <a:ext cx="2510237" cy="251023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982929" y="6305488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227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50797-6FF5-6BAE-83FC-FC257F71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社區打掃志工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」會幫忙什麼事情呢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請看看以下是否有你想表達的想法呢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F4A07E8-D8DE-8693-A43A-3C2FD9DE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15" y="2837890"/>
            <a:ext cx="2116487" cy="211648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BA5FB8C-D317-80C6-92B0-838C967AAF33}"/>
              </a:ext>
            </a:extLst>
          </p:cNvPr>
          <p:cNvSpPr/>
          <p:nvPr/>
        </p:nvSpPr>
        <p:spPr>
          <a:xfrm>
            <a:off x="9510564" y="3456397"/>
            <a:ext cx="2458725" cy="1497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我覺得是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12">
            <a:extLst>
              <a:ext uri="{FF2B5EF4-FFF2-40B4-BE49-F238E27FC236}">
                <a16:creationId xmlns:a16="http://schemas.microsoft.com/office/drawing/2014/main" id="{3EABF3F5-DBDD-597D-FCB4-3283767277B1}"/>
              </a:ext>
            </a:extLst>
          </p:cNvPr>
          <p:cNvSpPr/>
          <p:nvPr/>
        </p:nvSpPr>
        <p:spPr>
          <a:xfrm>
            <a:off x="771485" y="5562416"/>
            <a:ext cx="1927138" cy="8383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打掃落葉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2">
            <a:extLst>
              <a:ext uri="{FF2B5EF4-FFF2-40B4-BE49-F238E27FC236}">
                <a16:creationId xmlns:a16="http://schemas.microsoft.com/office/drawing/2014/main" id="{759BDDE3-BA8A-2512-119D-ADEEA7CC4993}"/>
              </a:ext>
            </a:extLst>
          </p:cNvPr>
          <p:cNvSpPr/>
          <p:nvPr/>
        </p:nvSpPr>
        <p:spPr>
          <a:xfrm>
            <a:off x="3765774" y="5667949"/>
            <a:ext cx="1927138" cy="824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看電視</a:t>
            </a:r>
          </a:p>
        </p:txBody>
      </p:sp>
      <p:sp>
        <p:nvSpPr>
          <p:cNvPr id="12" name="矩形: 圓角 12">
            <a:extLst>
              <a:ext uri="{FF2B5EF4-FFF2-40B4-BE49-F238E27FC236}">
                <a16:creationId xmlns:a16="http://schemas.microsoft.com/office/drawing/2014/main" id="{B0FF1592-9834-F184-B2B7-83747BED42C2}"/>
              </a:ext>
            </a:extLst>
          </p:cNvPr>
          <p:cNvSpPr/>
          <p:nvPr/>
        </p:nvSpPr>
        <p:spPr>
          <a:xfrm>
            <a:off x="6760064" y="5667949"/>
            <a:ext cx="1927138" cy="6273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我不知道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AB674D1-8261-ECC6-F01A-406C6D8804AF}"/>
              </a:ext>
            </a:extLst>
          </p:cNvPr>
          <p:cNvSpPr/>
          <p:nvPr/>
        </p:nvSpPr>
        <p:spPr>
          <a:xfrm>
            <a:off x="9808795" y="5562416"/>
            <a:ext cx="1927138" cy="6273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想法分享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54E933-8D18-7725-FA79-C1B752CAB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5" y="2963304"/>
            <a:ext cx="2008791" cy="200879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D489C5D-F78C-999E-87CD-212EA105D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95" y="3564552"/>
            <a:ext cx="1599895" cy="15998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635313" y="6325944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7535E-222F-1125-7BF2-BBE1B193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8665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模擬情境，想想看</a:t>
            </a:r>
            <a:br>
              <a:rPr lang="en-US" altLang="zh-TW" sz="4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如果出門看到外面都是垃圾，我的心情是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…?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C34B15-9B72-4221-769F-FD9B78258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1" y="4088856"/>
            <a:ext cx="1733664" cy="1733664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A2D30BF0-68AB-E26A-DADF-C57BAA73ABA9}"/>
              </a:ext>
            </a:extLst>
          </p:cNvPr>
          <p:cNvGrpSpPr/>
          <p:nvPr/>
        </p:nvGrpSpPr>
        <p:grpSpPr>
          <a:xfrm>
            <a:off x="9000542" y="2668637"/>
            <a:ext cx="2640744" cy="3322793"/>
            <a:chOff x="9000542" y="2668637"/>
            <a:chExt cx="2640744" cy="332279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75AC3B-EE19-B1B8-A05B-86623F8010FD}"/>
                </a:ext>
              </a:extLst>
            </p:cNvPr>
            <p:cNvSpPr/>
            <p:nvPr/>
          </p:nvSpPr>
          <p:spPr>
            <a:xfrm>
              <a:off x="9000542" y="2668637"/>
              <a:ext cx="2640744" cy="33227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心情選一選</a:t>
              </a:r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6D56EB1-7440-1EC3-CE88-B91FDD6D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6838" y="4658662"/>
              <a:ext cx="872241" cy="87224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0213866-CE0C-A3F4-A217-A6539106C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591" y="4658662"/>
              <a:ext cx="909797" cy="909797"/>
            </a:xfrm>
            <a:prstGeom prst="rect">
              <a:avLst/>
            </a:prstGeom>
          </p:spPr>
        </p:pic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E35EC275-B9AE-3415-F950-30AE23DB0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58" y="2769144"/>
            <a:ext cx="2640744" cy="26407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CFD7B92-D0D5-F9ED-0CB7-57DEA3CCE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88" y="4211136"/>
            <a:ext cx="1357323" cy="135732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2DBA237-45C8-B678-EE2F-6F8072926C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33" y="5218342"/>
            <a:ext cx="1357323" cy="135732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EF322A7-903C-4997-8AC2-D1BC6772EDD4}"/>
              </a:ext>
            </a:extLst>
          </p:cNvPr>
          <p:cNvSpPr/>
          <p:nvPr/>
        </p:nvSpPr>
        <p:spPr>
          <a:xfrm>
            <a:off x="10835445" y="6339750"/>
            <a:ext cx="1100620" cy="47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from:</a:t>
            </a:r>
          </a:p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Flaticon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610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430</Words>
  <Application>Microsoft Office PowerPoint</Application>
  <PresentationFormat>寬螢幕</PresentationFormat>
  <Paragraphs>67</Paragraphs>
  <Slides>12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Arial</vt:lpstr>
      <vt:lpstr>Calibri</vt:lpstr>
      <vt:lpstr>Calibri Light</vt:lpstr>
      <vt:lpstr>Office 佈景主題</vt:lpstr>
      <vt:lpstr>第二節 認識社區常見志工(2)</vt:lpstr>
      <vt:lpstr>複習志工的意涵與圖書館志工</vt:lpstr>
      <vt:lpstr>認識社區常見志工-圖書館志工</vt:lpstr>
      <vt:lpstr>你認為「郵局志工」會幫忙什麼事情呢? 請看看以下是否有你想表達的想法呢?</vt:lpstr>
      <vt:lpstr>模擬情境，想想看 如果我要去郵局寄信，但我不知道該到哪一個櫃台寄信，我的心情是…?</vt:lpstr>
      <vt:lpstr>模擬情境，想想看 如果我可以問郵局志工，他教導我該去哪一個櫃台寄信。我的心情是…?</vt:lpstr>
      <vt:lpstr>認識社區常見志工-社區打掃志工</vt:lpstr>
      <vt:lpstr>你認為「社區打掃志工」會幫忙什麼事情呢? 請看看以下是否有你想表達的想法呢?</vt:lpstr>
      <vt:lpstr>模擬情境，想想看 如果出門看到外面都是垃圾，我的心情是…?</vt:lpstr>
      <vt:lpstr>模擬情境，想想看 如果社區打掃志工會幫忙協助整理公共環境。我的心情是…?</vt:lpstr>
      <vt:lpstr>PowerPoint 簡報</vt:lpstr>
      <vt:lpstr>小小志工知識家 連連看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第一節 認識社區常見志工(1)</dc:title>
  <dc:creator>吉軒 鄭</dc:creator>
  <cp:lastModifiedBy>吉軒 鄭</cp:lastModifiedBy>
  <cp:revision>26</cp:revision>
  <dcterms:created xsi:type="dcterms:W3CDTF">2022-07-17T05:17:39Z</dcterms:created>
  <dcterms:modified xsi:type="dcterms:W3CDTF">2022-07-20T05:30:51Z</dcterms:modified>
</cp:coreProperties>
</file>