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74" r:id="rId3"/>
    <p:sldId id="256" r:id="rId4"/>
    <p:sldId id="259" r:id="rId5"/>
    <p:sldId id="266" r:id="rId6"/>
    <p:sldId id="276" r:id="rId7"/>
  </p:sldIdLst>
  <p:sldSz cx="12192000" cy="6858000"/>
  <p:notesSz cx="6888163" cy="100203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4871" cy="502755"/>
          </a:xfrm>
          <a:prstGeom prst="rect">
            <a:avLst/>
          </a:prstGeom>
        </p:spPr>
        <p:txBody>
          <a:bodyPr vert="horz" lIns="96605" tIns="48303" rIns="96605" bIns="48303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700" y="2"/>
            <a:ext cx="2984871" cy="502755"/>
          </a:xfrm>
          <a:prstGeom prst="rect">
            <a:avLst/>
          </a:prstGeom>
        </p:spPr>
        <p:txBody>
          <a:bodyPr vert="horz" lIns="96605" tIns="48303" rIns="96605" bIns="48303" rtlCol="0"/>
          <a:lstStyle>
            <a:lvl1pPr algn="r">
              <a:defRPr sz="1300"/>
            </a:lvl1pPr>
          </a:lstStyle>
          <a:p>
            <a:fld id="{7BCDE5BB-E846-418C-A43D-3DAEDA9771FB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50950"/>
            <a:ext cx="6018213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5" tIns="48303" rIns="96605" bIns="4830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822272"/>
            <a:ext cx="5510530" cy="3945493"/>
          </a:xfrm>
          <a:prstGeom prst="rect">
            <a:avLst/>
          </a:prstGeom>
        </p:spPr>
        <p:txBody>
          <a:bodyPr vert="horz" lIns="96605" tIns="48303" rIns="96605" bIns="48303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517549"/>
            <a:ext cx="2984871" cy="502755"/>
          </a:xfrm>
          <a:prstGeom prst="rect">
            <a:avLst/>
          </a:prstGeom>
        </p:spPr>
        <p:txBody>
          <a:bodyPr vert="horz" lIns="96605" tIns="48303" rIns="96605" bIns="48303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700" y="9517549"/>
            <a:ext cx="2984871" cy="502755"/>
          </a:xfrm>
          <a:prstGeom prst="rect">
            <a:avLst/>
          </a:prstGeom>
        </p:spPr>
        <p:txBody>
          <a:bodyPr vert="horz" lIns="96605" tIns="48303" rIns="96605" bIns="48303" rtlCol="0" anchor="b"/>
          <a:lstStyle>
            <a:lvl1pPr algn="r">
              <a:defRPr sz="1300"/>
            </a:lvl1pPr>
          </a:lstStyle>
          <a:p>
            <a:fld id="{04170DDC-B391-4CC0-B2BE-F645DC1692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253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班規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170DDC-B391-4CC0-B2BE-F645DC16926E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430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任務信封面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170DDC-B391-4CC0-B2BE-F645DC16926E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5651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任務信內容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170DDC-B391-4CC0-B2BE-F645DC16926E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1753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下一節課預告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170DDC-B391-4CC0-B2BE-F645DC16926E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5613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170DDC-B391-4CC0-B2BE-F645DC16926E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94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C4326B-EA76-42D3-9D28-3CA987360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A00A9CD-3C8B-4BA9-A076-DD14FC37B4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C4F7CFB-18C8-4793-8347-0FE44F799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70FF-3FF3-477E-AD4A-0DEEE69C9E8C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37916E1-A20E-4C1D-8BB1-473F09760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8D6238A-CC38-42B8-B3F8-4553FD14B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4F0-551A-46DA-952B-03E6CF543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5782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072ED6-40C9-44B3-885E-644F7AE6F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A0189B4-81C1-4320-B591-2FDD28AD9B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4D3396D-E0C3-4350-A8CC-E90951F75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70FF-3FF3-477E-AD4A-0DEEE69C9E8C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7909967-C1B6-4B11-9584-267648AFD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6211692-50F3-492C-853A-930F06FBA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4F0-551A-46DA-952B-03E6CF543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1889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B60A4D0-1CFE-4A80-ACC7-EE2243747F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7215437-1347-452F-847B-B5A4A4376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AAB8283-CAE8-4A2F-A6BA-9C0D4E238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70FF-3FF3-477E-AD4A-0DEEE69C9E8C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3F497BE-9486-448A-B456-5F7C4E3A4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7BCB473-98FC-466A-8616-7DB8E93BD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4F0-551A-46DA-952B-03E6CF543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7680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D893D0-99D7-46C4-A20E-95A8BA797E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BB198E8-B09A-4B04-900D-E4B55314C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3F1E7DE-AD16-4FF4-8CFE-552ADA97C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066D-9695-4DDD-A6B2-BEFDD7203BAF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47C9573-69B0-482C-9C72-E5AC52B90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B3DC1B-A79E-4EB2-8F8D-E8DEB1502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E729-9B28-4D05-9E78-BFA87EC701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3381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4B86B9-EEE6-4A51-87CA-F1451FC66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E6D20C5-8215-4C43-954B-B6A465F1C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15204A3-D9DE-42EF-9B15-6A6DB60BB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066D-9695-4DDD-A6B2-BEFDD7203BAF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C695EFD-94E4-432C-8D22-FD1BB22B0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77959B7-4D81-4472-A276-51B840151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E729-9B28-4D05-9E78-BFA87EC701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1823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2482C3-390E-4AC8-9398-0C7792FB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82080B5-8AD5-46C6-A9D0-B8B9EE171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560B998-F17D-4B4F-8E6A-6CDEACF99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066D-9695-4DDD-A6B2-BEFDD7203BAF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8D583C5-F64A-4E8E-876D-255E9387D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19C9048-8283-4AAF-9B3F-C77CA60B8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E729-9B28-4D05-9E78-BFA87EC701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3142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2386E8-D440-4156-8384-637226894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3EAEF6B-3463-420F-AB95-3AB3AD245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1DBB1EF-2120-4F90-8538-AAD43E41DA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C990F8A-56C2-48EB-BF5B-F41CF9B34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066D-9695-4DDD-A6B2-BEFDD7203BAF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29FC9CF-6EFD-4134-AD94-D9D1DA7D7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85030C6-4DAD-4A76-A021-C44F0AC68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E729-9B28-4D05-9E78-BFA87EC701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4439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92B050-2564-436B-BAE9-1FB3C2AC8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001C9CF-34FA-4340-A9B5-70242FD33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474E719-8D76-4323-9A0D-E77EAE0FB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6475403-B9A5-402A-B853-F3CE75CE99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4FCC708-3488-4270-BCDF-E1A152B16E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4BCD2E5-9043-4F42-9F62-992555B62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066D-9695-4DDD-A6B2-BEFDD7203BAF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040E651-D173-42DD-B73B-01D15A806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8AEC8F7-A805-4604-A530-3786C746D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E729-9B28-4D05-9E78-BFA87EC701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216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1BDF88-9DB5-42AC-A885-6B23086B8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10A6DD1-B0B4-48C7-BEC4-B6C063CBA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066D-9695-4DDD-A6B2-BEFDD7203BAF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480B2D6-9B65-4BAF-8BC5-ACD246521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B4E54DE-178E-46CF-90F5-BB6647E0F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E729-9B28-4D05-9E78-BFA87EC701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57488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B5DCFAD-A200-4A77-AFDC-7A657D89D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066D-9695-4DDD-A6B2-BEFDD7203BAF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3E0E80A-F911-4DBF-9761-608D4369D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97F72FB-F05D-4AC3-B894-93225D7D7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E729-9B28-4D05-9E78-BFA87EC701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7932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BA305E-8CDA-4C04-9C2C-807E4E296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20F1ED-3289-4339-9A46-DBE1F5FB8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CD7D196-8E15-4A70-8D63-AD9EC483E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C558068-2E7D-4316-95D6-C8DD95FAD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066D-9695-4DDD-A6B2-BEFDD7203BAF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B3FFAF3-7299-49AD-BBB5-D6CC8F34F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10371AA-55DF-4356-AE5F-B122F6243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E729-9B28-4D05-9E78-BFA87EC701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900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8869C8-F9F3-43AB-8578-96588268B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2F655D-76B4-454B-8036-1FB96E288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074C291-EF04-42BE-8D6E-A6D5F88CD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70FF-3FF3-477E-AD4A-0DEEE69C9E8C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FD9C2CB-01F1-436A-ACBE-98B55E21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E2B5B77-7243-4D75-B77E-D02F57D07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4F0-551A-46DA-952B-03E6CF543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10491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E6B817-34CB-4D38-93E4-6185013BE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B32740F-E9AB-4D53-955F-8249A83E14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F7982A2-D6C6-403B-A824-0805212895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ED73DEA-E333-45E0-A352-209474DA0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066D-9695-4DDD-A6B2-BEFDD7203BAF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568050B-24C9-4394-940D-62093C696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9D05138-49D2-4094-A5F8-09A86EDBF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E729-9B28-4D05-9E78-BFA87EC701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09151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053C0D-D8ED-4AA6-8DCB-724D0E6AE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647139C-4B73-4B52-ADAA-5AFF11574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8781872-1D89-4299-8C2F-89A86D636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066D-9695-4DDD-A6B2-BEFDD7203BAF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115149-CCEF-4136-965A-66ABEEA84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20CA1A1-A2BC-4DB6-8CFE-9FA0FB847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E729-9B28-4D05-9E78-BFA87EC701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05551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CA6C8DE-8443-497E-9188-205E55EFD3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3E590B9-27A1-4303-A464-7313E75D50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B784781-4D63-49B3-8250-BC6AF44D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066D-9695-4DDD-A6B2-BEFDD7203BAF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DB7F283-8AC3-478B-AA32-4B798D904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679DF4F-1B7D-4E4D-9079-0E4C719E8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E729-9B28-4D05-9E78-BFA87EC701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322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51074D-5985-48AA-80FD-98E797DF5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84E4ED0-ACBF-4F74-9F89-DD4FF422A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A2FEB76-38F1-4558-A1D0-A6607F43E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70FF-3FF3-477E-AD4A-0DEEE69C9E8C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D0C822F-2398-4EE1-91C8-7C873CFD2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4F1C97E-370F-46BB-846D-24FEC9CD1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4F0-551A-46DA-952B-03E6CF543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647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CA61A4-9343-478A-85FF-112D5A892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1EFA15D-8517-4D6B-B8EC-62082B0D3E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D95AB8C-1EFD-4BF5-8906-C846D9A2C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0CAE9AB-AF47-4498-9783-ED3A6B6D5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70FF-3FF3-477E-AD4A-0DEEE69C9E8C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B9F8873-230F-42BB-AF5A-55B649C9C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6C76FB5-2E20-4FA9-942B-E21AA5616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4F0-551A-46DA-952B-03E6CF543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027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1AFDA6-1B96-4262-8215-2233F449C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3155685-F6A4-4CBD-A0F2-6F74AA231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A1C4C64-86AD-46F6-A43E-7B0BF39F2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5466A58-C937-4F89-87EE-DAC6A39E72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C471807-3695-4F13-A789-976AE31CE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34C4597-4A54-4578-9044-A3B6AC562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70FF-3FF3-477E-AD4A-0DEEE69C9E8C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2DB889DC-1229-4728-954C-5357C2D2A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23B4AAF-746E-4C3C-AEFC-703F7255B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4F0-551A-46DA-952B-03E6CF543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2951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DBE0CF-F0BA-4A68-B586-1C15FD01E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852C8FF-8203-4C30-993B-12524425C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70FF-3FF3-477E-AD4A-0DEEE69C9E8C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D9EEE02-07F5-4608-931C-5DCF4ED8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D6A03AA-7763-4501-A151-75DA83346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4F0-551A-46DA-952B-03E6CF543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995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1608464-D7D8-43DD-B58F-7AE187689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70FF-3FF3-477E-AD4A-0DEEE69C9E8C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846B0BA-C3CB-4C12-99AE-962106221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93575B1-7F20-4FB9-8D53-21799E08B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4F0-551A-46DA-952B-03E6CF543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123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B675AA-1E06-4608-B4B0-96F2CF35B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CFC5241-2E4B-456B-8BE5-F8F49E080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353CBEB-277B-4636-877E-34E78954C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F02B86A-3E8D-4174-B403-239697586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70FF-3FF3-477E-AD4A-0DEEE69C9E8C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ED8860D-9930-4D8B-A13C-6B495288E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17F7918-6D72-43E1-8D2F-3872E1161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4F0-551A-46DA-952B-03E6CF543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1931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7A3C6A-7E86-4958-AA57-E08222A73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FFC6C27-EC00-45D0-9FE3-1B89EDA296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AC44837-62D0-48D4-89F6-5323CC738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5723926-AC21-4E3F-9571-A27AD5966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70FF-3FF3-477E-AD4A-0DEEE69C9E8C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64D9069-C3F5-47F8-BA42-56F0C5876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270ADF5-B9ED-4E0F-B520-E5B574698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AF4F0-551A-46DA-952B-03E6CF543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4076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1F2B138-CAF0-426E-BF85-B1CE7FDEA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B9C1C53-DACF-4143-824A-8D8E857AE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DB7CACA-D202-4D62-A86A-B48775A82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770FF-3FF3-477E-AD4A-0DEEE69C9E8C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3E52B08-B5CB-4385-8690-A618A1596D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4FD19EE-166D-4A67-8DA5-5391E3F354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AF4F0-551A-46DA-952B-03E6CF543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180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15938EC-9E44-4B04-9D14-DBA4539C6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063520A-24D8-4E48-9E20-3D1AED5FE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1709B9D-66F8-4975-9E37-C1C7DC81A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0066D-9695-4DDD-A6B2-BEFDD7203BAF}" type="datetimeFigureOut">
              <a:rPr lang="zh-TW" altLang="en-US" smtClean="0"/>
              <a:t>2022/7/14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4DFF2A4-46B6-4983-A145-3AC4E4C3CF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3E99FCD-02CC-4E37-A5F1-2EAF77088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4E729-9B28-4D05-9E78-BFA87EC701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6053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36DE4B-F290-4F28-BC8B-01321999D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8720" y="258388"/>
            <a:ext cx="4572000" cy="762000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上課約定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656C7BF-31CA-44E2-913C-2180599707B8}"/>
              </a:ext>
            </a:extLst>
          </p:cNvPr>
          <p:cNvSpPr txBox="1"/>
          <p:nvPr/>
        </p:nvSpPr>
        <p:spPr>
          <a:xfrm>
            <a:off x="2482358" y="1123561"/>
            <a:ext cx="778014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老師說完，我再做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不要急，一次做好一件事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上課專心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不要聊天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A827F536-1BD1-440B-B136-F482CAE04DFF}"/>
              </a:ext>
            </a:extLst>
          </p:cNvPr>
          <p:cNvSpPr txBox="1"/>
          <p:nvPr/>
        </p:nvSpPr>
        <p:spPr>
          <a:xfrm>
            <a:off x="2389891" y="3429000"/>
            <a:ext cx="9641147" cy="2960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我已閱讀完上述規定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並能遵守上述規則。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立書人：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__________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立書人：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__________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 年      月       日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0250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>
            <a:extLst>
              <a:ext uri="{FF2B5EF4-FFF2-40B4-BE49-F238E27FC236}">
                <a16:creationId xmlns:a16="http://schemas.microsoft.com/office/drawing/2014/main" id="{E173A11F-B797-4E75-8ACB-2AFB63684CF4}"/>
              </a:ext>
            </a:extLst>
          </p:cNvPr>
          <p:cNvSpPr txBox="1">
            <a:spLocks/>
          </p:cNvSpPr>
          <p:nvPr/>
        </p:nvSpPr>
        <p:spPr>
          <a:xfrm>
            <a:off x="4526091" y="2973147"/>
            <a:ext cx="610014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竹村國小五年級 </a:t>
            </a:r>
            <a:endParaRPr lang="en-US" altLang="zh-TW" sz="3600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r>
              <a:rPr lang="en-US" altLang="zh-TW" sz="36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OOO</a:t>
            </a:r>
            <a:r>
              <a:rPr lang="zh-TW" altLang="en-US" sz="36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   同學啟</a:t>
            </a:r>
          </a:p>
        </p:txBody>
      </p:sp>
      <p:sp>
        <p:nvSpPr>
          <p:cNvPr id="10" name="標題 1">
            <a:extLst>
              <a:ext uri="{FF2B5EF4-FFF2-40B4-BE49-F238E27FC236}">
                <a16:creationId xmlns:a16="http://schemas.microsoft.com/office/drawing/2014/main" id="{CA8D743E-9476-43C6-A91F-5AA0CD27B655}"/>
              </a:ext>
            </a:extLst>
          </p:cNvPr>
          <p:cNvSpPr txBox="1">
            <a:spLocks/>
          </p:cNvSpPr>
          <p:nvPr/>
        </p:nvSpPr>
        <p:spPr>
          <a:xfrm>
            <a:off x="130464" y="786982"/>
            <a:ext cx="6100141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線對</a:t>
            </a:r>
            <a:r>
              <a:rPr lang="zh-TW" altLang="en-US" sz="3600" dirty="0">
                <a:latin typeface="文鼎標楷注音破音二" panose="020B0602010101010101" pitchFamily="34" charset="-120"/>
                <a:ea typeface="文鼎標楷注音破音二" panose="020B0602010101010101" pitchFamily="34" charset="-120"/>
              </a:rPr>
              <a:t>稱</a:t>
            </a:r>
            <a:r>
              <a:rPr lang="zh-TW" altLang="en-US" sz="36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王國  </a:t>
            </a:r>
            <a:r>
              <a:rPr lang="en-US" altLang="zh-TW" sz="36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/>
            </a:r>
            <a:br>
              <a:rPr lang="en-US" altLang="zh-TW" sz="36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</a:br>
            <a:r>
              <a:rPr lang="zh-TW" altLang="en-US" sz="36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線對</a:t>
            </a:r>
            <a:r>
              <a:rPr lang="zh-TW" altLang="en-US" sz="3600" dirty="0">
                <a:latin typeface="文鼎標楷注音破音二" panose="020B0602010101010101" pitchFamily="34" charset="-120"/>
                <a:ea typeface="文鼎標楷注音破音二" panose="020B0602010101010101" pitchFamily="34" charset="-120"/>
              </a:rPr>
              <a:t>稱</a:t>
            </a:r>
            <a:r>
              <a:rPr lang="zh-TW" altLang="en-US" sz="36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國王   緘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997591A-CCEF-4194-933A-C0735F1DCFE1}"/>
              </a:ext>
            </a:extLst>
          </p:cNvPr>
          <p:cNvSpPr/>
          <p:nvPr/>
        </p:nvSpPr>
        <p:spPr>
          <a:xfrm>
            <a:off x="311648" y="328772"/>
            <a:ext cx="11544729" cy="6411075"/>
          </a:xfrm>
          <a:prstGeom prst="rect">
            <a:avLst/>
          </a:prstGeom>
          <a:noFill/>
          <a:ln w="615950" cmpd="thinThick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13" name="圖形 12" descr="樂譜">
            <a:extLst>
              <a:ext uri="{FF2B5EF4-FFF2-40B4-BE49-F238E27FC236}">
                <a16:creationId xmlns:a16="http://schemas.microsoft.com/office/drawing/2014/main" id="{C8CD65F5-BE88-480F-86E7-0EB2AAF085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952933" y="439508"/>
            <a:ext cx="2258601" cy="225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336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2945FDF1-0AC3-4C38-B815-9C35274094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24" t="3732" r="2178" b="45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8BB257D7-AB67-4E46-9A3C-0C8BA12B4760}"/>
              </a:ext>
            </a:extLst>
          </p:cNvPr>
          <p:cNvSpPr txBox="1"/>
          <p:nvPr/>
        </p:nvSpPr>
        <p:spPr>
          <a:xfrm>
            <a:off x="1904514" y="1394382"/>
            <a:ext cx="8484086" cy="3695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32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線對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稱</a:t>
            </a:r>
            <a:r>
              <a:rPr lang="zh-TW" altLang="zh-TW" sz="32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王國中，住著一群「線對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稱</a:t>
            </a:r>
            <a:r>
              <a:rPr lang="zh-TW" altLang="zh-TW" sz="32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角落生物」，但線對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稱</a:t>
            </a:r>
            <a:r>
              <a:rPr lang="zh-TW" altLang="zh-TW" sz="32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國王分不清楚誰才是他的居民，</a:t>
            </a:r>
            <a:r>
              <a:rPr lang="en-US" altLang="zh-TW" sz="32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  </a:t>
            </a:r>
            <a:r>
              <a:rPr lang="zh-TW" altLang="zh-TW" sz="32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要請觀察家來幫助他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 </a:t>
            </a:r>
            <a:r>
              <a:rPr lang="zh-TW" altLang="en-US" sz="3200" b="1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找出</a:t>
            </a:r>
            <a:endParaRPr lang="en-US" altLang="zh-TW" sz="3200" b="1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             </a:t>
            </a:r>
            <a:r>
              <a:rPr lang="zh-TW" altLang="en-US" sz="3200" b="1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「線對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稱</a:t>
            </a:r>
            <a:r>
              <a:rPr lang="zh-TW" altLang="en-US" sz="3200" b="1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居民」！</a:t>
            </a:r>
          </a:p>
          <a:p>
            <a:pPr algn="ctr">
              <a:lnSpc>
                <a:spcPct val="150000"/>
              </a:lnSpc>
            </a:pPr>
            <a:endParaRPr lang="zh-TW" altLang="en-US" sz="3200" dirty="0">
              <a:latin typeface="文鼎標楷注音破音二" panose="020B0602010101010101" pitchFamily="34" charset="-120"/>
              <a:ea typeface="文鼎標楷注音破音二" panose="020B0602010101010101" pitchFamily="34" charset="-120"/>
              <a:cs typeface="+mj-cs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E41F0E9-37C4-42DD-8EF2-D6C0A50A8444}"/>
              </a:ext>
            </a:extLst>
          </p:cNvPr>
          <p:cNvSpPr txBox="1"/>
          <p:nvPr/>
        </p:nvSpPr>
        <p:spPr>
          <a:xfrm>
            <a:off x="4153048" y="262344"/>
            <a:ext cx="3885903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3600" b="1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任務信</a:t>
            </a:r>
            <a:endParaRPr lang="zh-TW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171130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B3CAA5D7-3534-4744-9FBE-328C2DB7BC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3725" y="76731"/>
            <a:ext cx="5140827" cy="6334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14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354B941A-B075-4C57-9B0F-9EB165E078D4}"/>
              </a:ext>
            </a:extLst>
          </p:cNvPr>
          <p:cNvSpPr txBox="1"/>
          <p:nvPr/>
        </p:nvSpPr>
        <p:spPr>
          <a:xfrm>
            <a:off x="0" y="-29390"/>
            <a:ext cx="12192000" cy="71096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拼豆材料清單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/>
            <a:endParaRPr lang="en-US" altLang="zh-TW" sz="28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/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/>
            <a:endParaRPr lang="en-US" altLang="zh-TW" sz="28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/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/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/>
            <a:endParaRPr lang="en-US" altLang="zh-TW" sz="28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/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/>
            <a:endParaRPr lang="en-US" altLang="zh-TW" sz="28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/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/>
            <a:endParaRPr lang="en-US" altLang="zh-TW" sz="28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/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/>
            <a:endParaRPr lang="en-US" altLang="zh-TW" sz="28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/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/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/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1F4408D5-0B13-4214-9864-A2DFFF8A72B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2463904"/>
                  </p:ext>
                </p:extLst>
              </p:nvPr>
            </p:nvGraphicFramePr>
            <p:xfrm>
              <a:off x="718626" y="1093613"/>
              <a:ext cx="11079674" cy="549768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089734">
                      <a:extLst>
                        <a:ext uri="{9D8B030D-6E8A-4147-A177-3AD203B41FA5}">
                          <a16:colId xmlns:a16="http://schemas.microsoft.com/office/drawing/2014/main" val="3221045422"/>
                        </a:ext>
                      </a:extLst>
                    </a:gridCol>
                    <a:gridCol w="3989940">
                      <a:extLst>
                        <a:ext uri="{9D8B030D-6E8A-4147-A177-3AD203B41FA5}">
                          <a16:colId xmlns:a16="http://schemas.microsoft.com/office/drawing/2014/main" val="1867892746"/>
                        </a:ext>
                      </a:extLst>
                    </a:gridCol>
                  </a:tblGrid>
                  <a:tr h="7208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800" dirty="0"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問題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800" dirty="0"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取得材料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1913433"/>
                      </a:ext>
                    </a:extLst>
                  </a:tr>
                  <a:tr h="1240521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sz="2800" dirty="0">
                              <a:solidFill>
                                <a:schemeClr val="tx1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  <a:sym typeface="Wingdings" panose="05000000000000000000" pitchFamily="2" charset="2"/>
                            </a:rPr>
                            <a:t>問題一：</a:t>
                          </a:r>
                          <a:r>
                            <a:rPr lang="zh-TW" altLang="en-US" sz="2800" dirty="0">
                              <a:solidFill>
                                <a:srgbClr val="FF0000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  <a:sym typeface="Wingdings" panose="05000000000000000000" pitchFamily="2" charset="2"/>
                            </a:rPr>
                            <a:t>正</a:t>
                          </a:r>
                          <a:r>
                            <a:rPr lang="zh-TW" altLang="en-US" sz="2800" b="1" dirty="0">
                              <a:solidFill>
                                <a:srgbClr val="FF0000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方</a:t>
                          </a:r>
                          <a:r>
                            <a:rPr lang="zh-TW" altLang="en-US" sz="2800" dirty="0">
                              <a:solidFill>
                                <a:srgbClr val="FF0000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形</a:t>
                          </a:r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有</a:t>
                          </a:r>
                          <a:r>
                            <a:rPr lang="en-US" altLang="zh-TW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(</a:t>
                          </a:r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     </a:t>
                          </a:r>
                          <a:r>
                            <a:rPr lang="en-US" altLang="zh-TW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)</a:t>
                          </a:r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條對稱軸</a:t>
                          </a:r>
                          <a:endParaRPr kumimoji="0" lang="en-US" altLang="zh-TW" sz="2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Calibri" panose="020F0502020204030204" pitchFamily="34" charset="0"/>
                          </a:endParaRPr>
                        </a:p>
                        <a:p>
                          <a:endParaRPr lang="zh-TW" altLang="en-US" sz="2800" dirty="0">
                            <a:latin typeface="標楷體" panose="03000509000000000000" pitchFamily="65" charset="-120"/>
                            <a:ea typeface="標楷體" panose="03000509000000000000" pitchFamily="65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zh-TW" altLang="zh-TW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紅</a:t>
                          </a:r>
                          <a:r>
                            <a:rPr kumimoji="0" lang="en-US" altLang="zh-TW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/</a:t>
                          </a:r>
                          <a:r>
                            <a:rPr kumimoji="0" lang="zh-TW" altLang="zh-TW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黃</a:t>
                          </a:r>
                          <a:r>
                            <a:rPr kumimoji="0" lang="en-US" altLang="zh-TW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/</a:t>
                          </a:r>
                          <a:r>
                            <a:rPr kumimoji="0" lang="zh-TW" altLang="zh-TW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黑色拼豆</a:t>
                          </a:r>
                          <a:endParaRPr kumimoji="0" lang="en-US" altLang="zh-TW" sz="2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:endParaRPr lang="zh-TW" altLang="en-US" sz="2800" dirty="0">
                            <a:latin typeface="標楷體" panose="03000509000000000000" pitchFamily="65" charset="-120"/>
                            <a:ea typeface="標楷體" panose="03000509000000000000" pitchFamily="65" charset="-12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3984800"/>
                      </a:ext>
                    </a:extLst>
                  </a:tr>
                  <a:tr h="1240521">
                    <a:tc>
                      <a:txBody>
                        <a:bodyPr/>
                        <a:lstStyle/>
                        <a:p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問題二：菱形∠</a:t>
                          </a:r>
                          <a:r>
                            <a:rPr lang="en-US" altLang="zh-TW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D(    )</a:t>
                          </a:r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度、</a:t>
                          </a:r>
                          <a:r>
                            <a:rPr lang="zh-TW" altLang="zh-TW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zh-TW" altLang="zh-TW" sz="2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TW" sz="2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TW" sz="2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B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altLang="zh-TW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(   )</a:t>
                          </a:r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公分</a:t>
                          </a:r>
                          <a:endParaRPr lang="zh-TW" altLang="en-US" sz="2800" dirty="0">
                            <a:latin typeface="標楷體" panose="03000509000000000000" pitchFamily="65" charset="-120"/>
                            <a:ea typeface="標楷體" panose="03000509000000000000" pitchFamily="65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800" dirty="0"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熨斗、助燙紙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11549166"/>
                      </a:ext>
                    </a:extLst>
                  </a:tr>
                  <a:tr h="1055257">
                    <a:tc>
                      <a:txBody>
                        <a:bodyPr/>
                        <a:lstStyle/>
                        <a:p>
                          <a:r>
                            <a:rPr lang="zh-TW" altLang="en-US" sz="2800" dirty="0">
                              <a:solidFill>
                                <a:schemeClr val="tx1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  <a:sym typeface="Wingdings" panose="05000000000000000000" pitchFamily="2" charset="2"/>
                            </a:rPr>
                            <a:t>問題三：</a:t>
                          </a:r>
                          <a:r>
                            <a:rPr lang="zh-TW" altLang="en-US" sz="2800" dirty="0">
                              <a:solidFill>
                                <a:srgbClr val="FF0000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  <a:sym typeface="Wingdings" panose="05000000000000000000" pitchFamily="2" charset="2"/>
                            </a:rPr>
                            <a:t>正</a:t>
                          </a:r>
                          <a:r>
                            <a:rPr lang="zh-TW" altLang="en-US" sz="2800" b="1" dirty="0">
                              <a:solidFill>
                                <a:srgbClr val="FF0000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  <a:sym typeface="Wingdings" panose="05000000000000000000" pitchFamily="2" charset="2"/>
                            </a:rPr>
                            <a:t>六</a:t>
                          </a:r>
                          <a:r>
                            <a:rPr lang="zh-TW" altLang="en-US" sz="2800" dirty="0">
                              <a:solidFill>
                                <a:srgbClr val="FF0000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邊形</a:t>
                          </a:r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有</a:t>
                          </a:r>
                          <a:r>
                            <a:rPr lang="en-US" altLang="zh-TW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(</a:t>
                          </a:r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     </a:t>
                          </a:r>
                          <a:r>
                            <a:rPr lang="en-US" altLang="zh-TW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)</a:t>
                          </a:r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條對稱軸</a:t>
                          </a:r>
                          <a:endParaRPr lang="zh-TW" altLang="en-US" sz="2800" dirty="0">
                            <a:latin typeface="標楷體" panose="03000509000000000000" pitchFamily="65" charset="-120"/>
                            <a:ea typeface="標楷體" panose="03000509000000000000" pitchFamily="65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zh-TW" altLang="zh-TW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鑰匙圈</a:t>
                          </a:r>
                          <a:r>
                            <a:rPr kumimoji="0" lang="zh-TW" altLang="en-US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、</a:t>
                          </a:r>
                          <a:r>
                            <a:rPr kumimoji="0" lang="zh-TW" altLang="en-US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夾子</a:t>
                          </a:r>
                          <a:endParaRPr lang="zh-TW" altLang="en-US" sz="2800" dirty="0">
                            <a:latin typeface="標楷體" panose="03000509000000000000" pitchFamily="65" charset="-120"/>
                            <a:ea typeface="標楷體" panose="03000509000000000000" pitchFamily="65" charset="-12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481757"/>
                      </a:ext>
                    </a:extLst>
                  </a:tr>
                  <a:tr h="1240521">
                    <a:tc>
                      <a:txBody>
                        <a:bodyPr/>
                        <a:lstStyle/>
                        <a:p>
                          <a:r>
                            <a:rPr lang="zh-TW" altLang="en-US" sz="2800" dirty="0">
                              <a:solidFill>
                                <a:schemeClr val="tx1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  <a:sym typeface="Wingdings" panose="05000000000000000000" pitchFamily="2" charset="2"/>
                            </a:rPr>
                            <a:t>問題四：</a:t>
                          </a:r>
                          <a:r>
                            <a:rPr lang="zh-TW" altLang="en-US" sz="2800" dirty="0">
                              <a:solidFill>
                                <a:srgbClr val="FF0000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  <a:sym typeface="Wingdings" panose="05000000000000000000" pitchFamily="2" charset="2"/>
                            </a:rPr>
                            <a:t>正</a:t>
                          </a:r>
                          <a:r>
                            <a:rPr lang="zh-TW" altLang="en-US" sz="2800" b="1" dirty="0">
                              <a:solidFill>
                                <a:srgbClr val="FF0000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  <a:sym typeface="Wingdings" panose="05000000000000000000" pitchFamily="2" charset="2"/>
                            </a:rPr>
                            <a:t>八</a:t>
                          </a:r>
                          <a:r>
                            <a:rPr lang="zh-TW" altLang="en-US" sz="2800" dirty="0">
                              <a:solidFill>
                                <a:srgbClr val="FF0000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邊形</a:t>
                          </a:r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有</a:t>
                          </a:r>
                          <a:r>
                            <a:rPr lang="en-US" altLang="zh-TW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(</a:t>
                          </a:r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     </a:t>
                          </a:r>
                          <a:r>
                            <a:rPr lang="en-US" altLang="zh-TW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)</a:t>
                          </a:r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條對稱軸</a:t>
                          </a:r>
                          <a:endParaRPr lang="zh-TW" altLang="en-US" sz="2800" dirty="0">
                            <a:latin typeface="標楷體" panose="03000509000000000000" pitchFamily="65" charset="-120"/>
                            <a:ea typeface="標楷體" panose="03000509000000000000" pitchFamily="65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zh-TW" altLang="zh-TW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拼豆盤</a:t>
                          </a:r>
                          <a:endParaRPr kumimoji="0" lang="en-US" altLang="zh-TW" sz="2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:endParaRPr lang="zh-TW" altLang="en-US" sz="2800" dirty="0">
                            <a:latin typeface="標楷體" panose="03000509000000000000" pitchFamily="65" charset="-120"/>
                            <a:ea typeface="標楷體" panose="03000509000000000000" pitchFamily="65" charset="-12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2160554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1F4408D5-0B13-4214-9864-A2DFFF8A72B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2463904"/>
                  </p:ext>
                </p:extLst>
              </p:nvPr>
            </p:nvGraphicFramePr>
            <p:xfrm>
              <a:off x="718626" y="1093613"/>
              <a:ext cx="11079674" cy="549768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089734">
                      <a:extLst>
                        <a:ext uri="{9D8B030D-6E8A-4147-A177-3AD203B41FA5}">
                          <a16:colId xmlns:a16="http://schemas.microsoft.com/office/drawing/2014/main" val="3221045422"/>
                        </a:ext>
                      </a:extLst>
                    </a:gridCol>
                    <a:gridCol w="3989940">
                      <a:extLst>
                        <a:ext uri="{9D8B030D-6E8A-4147-A177-3AD203B41FA5}">
                          <a16:colId xmlns:a16="http://schemas.microsoft.com/office/drawing/2014/main" val="1867892746"/>
                        </a:ext>
                      </a:extLst>
                    </a:gridCol>
                  </a:tblGrid>
                  <a:tr h="7208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800" dirty="0"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問題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800" dirty="0"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取得材料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1913433"/>
                      </a:ext>
                    </a:extLst>
                  </a:tr>
                  <a:tr h="1240521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sz="2800" dirty="0">
                              <a:solidFill>
                                <a:schemeClr val="tx1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  <a:sym typeface="Wingdings" panose="05000000000000000000" pitchFamily="2" charset="2"/>
                            </a:rPr>
                            <a:t>問題一：</a:t>
                          </a:r>
                          <a:r>
                            <a:rPr lang="zh-TW" altLang="en-US" sz="2800" dirty="0">
                              <a:solidFill>
                                <a:srgbClr val="FF0000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  <a:sym typeface="Wingdings" panose="05000000000000000000" pitchFamily="2" charset="2"/>
                            </a:rPr>
                            <a:t>正</a:t>
                          </a:r>
                          <a:r>
                            <a:rPr lang="zh-TW" altLang="en-US" sz="2800" b="1" dirty="0">
                              <a:solidFill>
                                <a:srgbClr val="FF0000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方</a:t>
                          </a:r>
                          <a:r>
                            <a:rPr lang="zh-TW" altLang="en-US" sz="2800" dirty="0">
                              <a:solidFill>
                                <a:srgbClr val="FF0000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形</a:t>
                          </a:r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有</a:t>
                          </a:r>
                          <a:r>
                            <a:rPr lang="en-US" altLang="zh-TW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(</a:t>
                          </a:r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     </a:t>
                          </a:r>
                          <a:r>
                            <a:rPr lang="en-US" altLang="zh-TW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)</a:t>
                          </a:r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條對稱軸</a:t>
                          </a:r>
                          <a:endParaRPr kumimoji="0" lang="en-US" altLang="zh-TW" sz="2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Calibri" panose="020F0502020204030204" pitchFamily="34" charset="0"/>
                          </a:endParaRPr>
                        </a:p>
                        <a:p>
                          <a:endParaRPr lang="zh-TW" altLang="en-US" sz="2800" dirty="0">
                            <a:latin typeface="標楷體" panose="03000509000000000000" pitchFamily="65" charset="-120"/>
                            <a:ea typeface="標楷體" panose="03000509000000000000" pitchFamily="65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zh-TW" altLang="zh-TW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紅</a:t>
                          </a:r>
                          <a:r>
                            <a:rPr kumimoji="0" lang="en-US" altLang="zh-TW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/</a:t>
                          </a:r>
                          <a:r>
                            <a:rPr kumimoji="0" lang="zh-TW" altLang="zh-TW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黃</a:t>
                          </a:r>
                          <a:r>
                            <a:rPr kumimoji="0" lang="en-US" altLang="zh-TW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/</a:t>
                          </a:r>
                          <a:r>
                            <a:rPr kumimoji="0" lang="zh-TW" altLang="zh-TW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黑色拼豆</a:t>
                          </a:r>
                          <a:endParaRPr kumimoji="0" lang="en-US" altLang="zh-TW" sz="2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:endParaRPr lang="zh-TW" altLang="en-US" sz="2800" dirty="0">
                            <a:latin typeface="標楷體" panose="03000509000000000000" pitchFamily="65" charset="-120"/>
                            <a:ea typeface="標楷體" panose="03000509000000000000" pitchFamily="65" charset="-12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3984800"/>
                      </a:ext>
                    </a:extLst>
                  </a:tr>
                  <a:tr h="1240521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3"/>
                          <a:stretch>
                            <a:fillRect l="-86" t="-162745" r="-56443" b="-1857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800" dirty="0"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熨斗、助燙紙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11549166"/>
                      </a:ext>
                    </a:extLst>
                  </a:tr>
                  <a:tr h="1055257">
                    <a:tc>
                      <a:txBody>
                        <a:bodyPr/>
                        <a:lstStyle/>
                        <a:p>
                          <a:r>
                            <a:rPr lang="zh-TW" altLang="en-US" sz="2800" dirty="0">
                              <a:solidFill>
                                <a:schemeClr val="tx1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  <a:sym typeface="Wingdings" panose="05000000000000000000" pitchFamily="2" charset="2"/>
                            </a:rPr>
                            <a:t>問題三：</a:t>
                          </a:r>
                          <a:r>
                            <a:rPr lang="zh-TW" altLang="en-US" sz="2800" dirty="0">
                              <a:solidFill>
                                <a:srgbClr val="FF0000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  <a:sym typeface="Wingdings" panose="05000000000000000000" pitchFamily="2" charset="2"/>
                            </a:rPr>
                            <a:t>正</a:t>
                          </a:r>
                          <a:r>
                            <a:rPr lang="zh-TW" altLang="en-US" sz="2800" b="1" dirty="0">
                              <a:solidFill>
                                <a:srgbClr val="FF0000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  <a:sym typeface="Wingdings" panose="05000000000000000000" pitchFamily="2" charset="2"/>
                            </a:rPr>
                            <a:t>六</a:t>
                          </a:r>
                          <a:r>
                            <a:rPr lang="zh-TW" altLang="en-US" sz="2800" dirty="0">
                              <a:solidFill>
                                <a:srgbClr val="FF0000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邊形</a:t>
                          </a:r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有</a:t>
                          </a:r>
                          <a:r>
                            <a:rPr lang="en-US" altLang="zh-TW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(</a:t>
                          </a:r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     </a:t>
                          </a:r>
                          <a:r>
                            <a:rPr lang="en-US" altLang="zh-TW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)</a:t>
                          </a:r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條對稱軸</a:t>
                          </a:r>
                          <a:endParaRPr lang="zh-TW" altLang="en-US" sz="2800" dirty="0">
                            <a:latin typeface="標楷體" panose="03000509000000000000" pitchFamily="65" charset="-120"/>
                            <a:ea typeface="標楷體" panose="03000509000000000000" pitchFamily="65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zh-TW" altLang="zh-TW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鑰匙圈</a:t>
                          </a:r>
                          <a:r>
                            <a:rPr kumimoji="0" lang="zh-TW" altLang="en-US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、</a:t>
                          </a:r>
                          <a:r>
                            <a:rPr kumimoji="0" lang="zh-TW" altLang="en-US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夾子</a:t>
                          </a:r>
                          <a:endParaRPr lang="zh-TW" altLang="en-US" sz="2800" dirty="0">
                            <a:latin typeface="標楷體" panose="03000509000000000000" pitchFamily="65" charset="-120"/>
                            <a:ea typeface="標楷體" panose="03000509000000000000" pitchFamily="65" charset="-12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481757"/>
                      </a:ext>
                    </a:extLst>
                  </a:tr>
                  <a:tr h="1240521">
                    <a:tc>
                      <a:txBody>
                        <a:bodyPr/>
                        <a:lstStyle/>
                        <a:p>
                          <a:r>
                            <a:rPr lang="zh-TW" altLang="en-US" sz="2800" dirty="0">
                              <a:solidFill>
                                <a:schemeClr val="tx1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  <a:sym typeface="Wingdings" panose="05000000000000000000" pitchFamily="2" charset="2"/>
                            </a:rPr>
                            <a:t>問題四：</a:t>
                          </a:r>
                          <a:r>
                            <a:rPr lang="zh-TW" altLang="en-US" sz="2800" dirty="0">
                              <a:solidFill>
                                <a:srgbClr val="FF0000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  <a:sym typeface="Wingdings" panose="05000000000000000000" pitchFamily="2" charset="2"/>
                            </a:rPr>
                            <a:t>正</a:t>
                          </a:r>
                          <a:r>
                            <a:rPr lang="zh-TW" altLang="en-US" sz="2800" b="1" dirty="0">
                              <a:solidFill>
                                <a:srgbClr val="FF0000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  <a:sym typeface="Wingdings" panose="05000000000000000000" pitchFamily="2" charset="2"/>
                            </a:rPr>
                            <a:t>八</a:t>
                          </a:r>
                          <a:r>
                            <a:rPr lang="zh-TW" altLang="en-US" sz="2800" dirty="0">
                              <a:solidFill>
                                <a:srgbClr val="FF0000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邊形</a:t>
                          </a:r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有</a:t>
                          </a:r>
                          <a:r>
                            <a:rPr lang="en-US" altLang="zh-TW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(</a:t>
                          </a:r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     </a:t>
                          </a:r>
                          <a:r>
                            <a:rPr lang="en-US" altLang="zh-TW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)</a:t>
                          </a:r>
                          <a:r>
                            <a:rPr lang="zh-TW" altLang="en-US" sz="2800" dirty="0">
                              <a:solidFill>
                                <a:prstClr val="black"/>
                              </a:solidFill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條對稱軸</a:t>
                          </a:r>
                          <a:endParaRPr lang="zh-TW" altLang="en-US" sz="2800" dirty="0">
                            <a:latin typeface="標楷體" panose="03000509000000000000" pitchFamily="65" charset="-120"/>
                            <a:ea typeface="標楷體" panose="03000509000000000000" pitchFamily="65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zh-TW" altLang="zh-TW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Calibri" panose="020F0502020204030204" pitchFamily="34" charset="0"/>
                            </a:rPr>
                            <a:t>拼豆盤</a:t>
                          </a:r>
                          <a:endParaRPr kumimoji="0" lang="en-US" altLang="zh-TW" sz="2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:endParaRPr lang="zh-TW" altLang="en-US" sz="2800" dirty="0">
                            <a:latin typeface="標楷體" panose="03000509000000000000" pitchFamily="65" charset="-120"/>
                            <a:ea typeface="標楷體" panose="03000509000000000000" pitchFamily="65" charset="-12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2160554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50208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15750</TotalTime>
  <Words>205</Words>
  <Application>Microsoft Office PowerPoint</Application>
  <PresentationFormat>寬螢幕</PresentationFormat>
  <Paragraphs>49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5</vt:i4>
      </vt:variant>
    </vt:vector>
  </HeadingPairs>
  <TitlesOfParts>
    <vt:vector size="16" baseType="lpstr">
      <vt:lpstr>文鼎標楷注音</vt:lpstr>
      <vt:lpstr>文鼎標楷注音破音二</vt:lpstr>
      <vt:lpstr>新細明體</vt:lpstr>
      <vt:lpstr>標楷體</vt:lpstr>
      <vt:lpstr>Arial</vt:lpstr>
      <vt:lpstr>Calibri</vt:lpstr>
      <vt:lpstr>Calibri Light</vt:lpstr>
      <vt:lpstr>Cambria Math</vt:lpstr>
      <vt:lpstr>Wingdings</vt:lpstr>
      <vt:lpstr>Office 佈景主題</vt:lpstr>
      <vt:lpstr>1_Office 佈景主題</vt:lpstr>
      <vt:lpstr>上課約定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80</cp:revision>
  <cp:lastPrinted>2020-12-02T12:55:39Z</cp:lastPrinted>
  <dcterms:created xsi:type="dcterms:W3CDTF">2020-11-20T01:05:03Z</dcterms:created>
  <dcterms:modified xsi:type="dcterms:W3CDTF">2022-07-14T05:01:23Z</dcterms:modified>
</cp:coreProperties>
</file>