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102475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1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F0C99E7D-4D9D-4400-8EFB-BDFAF0A3224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F24385E-C735-423A-9189-9C4144DB08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569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688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637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55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34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420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304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743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044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33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269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486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44BB1-C7D3-4078-BA2D-5BA7E2588137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E5ECF-E347-45EA-A647-AD805EAFD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19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71600" y="2719610"/>
            <a:ext cx="63401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單元二：職場倫理</a:t>
            </a:r>
          </a:p>
        </p:txBody>
      </p:sp>
    </p:spTree>
    <p:extLst>
      <p:ext uri="{BB962C8B-B14F-4D97-AF65-F5344CB8AC3E}">
        <p14:creationId xmlns:p14="http://schemas.microsoft.com/office/powerpoint/2010/main" val="18219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</a:rPr>
              <a:t>小組討論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zh-TW" altLang="en-US" dirty="0" smtClean="0"/>
              <a:t>影片欣賞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https://</a:t>
            </a:r>
            <a:r>
              <a:rPr lang="en-US" altLang="zh-TW" dirty="0" smtClean="0"/>
              <a:t>www.youtube.com/watch?v=8aInqwXiekg</a:t>
            </a:r>
            <a:r>
              <a:rPr lang="zh-TW" altLang="en-US" dirty="0" smtClean="0"/>
              <a:t>換</a:t>
            </a:r>
            <a:r>
              <a:rPr lang="zh-TW" altLang="en-US" dirty="0"/>
              <a:t>工作留口碑 妥善應對體面</a:t>
            </a:r>
            <a:r>
              <a:rPr lang="zh-TW" altLang="en-US" dirty="0" smtClean="0"/>
              <a:t>離職</a:t>
            </a:r>
            <a:r>
              <a:rPr lang="en-US" altLang="zh-TW" b="1" dirty="0" smtClean="0"/>
              <a:t>(3’40’’)</a:t>
            </a:r>
          </a:p>
          <a:p>
            <a:pPr marL="0" indent="0">
              <a:buNone/>
            </a:pPr>
            <a:endParaRPr lang="en-US" altLang="zh-TW" b="1" dirty="0" smtClean="0"/>
          </a:p>
          <a:p>
            <a:pPr>
              <a:buFont typeface="Wingdings" pitchFamily="2" charset="2"/>
              <a:buChar char="n"/>
            </a:pPr>
            <a:r>
              <a:rPr lang="zh-TW" altLang="en-US" b="1" dirty="0" smtClean="0"/>
              <a:t>影片中，十大瞎離職理由，說說看你的感覺？</a:t>
            </a:r>
            <a:endParaRPr lang="en-US" altLang="zh-TW" b="1" dirty="0" smtClean="0"/>
          </a:p>
          <a:p>
            <a:pPr marL="0" indent="0">
              <a:buNone/>
            </a:pPr>
            <a:endParaRPr lang="en-US" altLang="zh-TW" b="1" dirty="0" smtClean="0"/>
          </a:p>
          <a:p>
            <a:pPr>
              <a:buFont typeface="Wingdings" pitchFamily="2" charset="2"/>
              <a:buChar char="n"/>
            </a:pPr>
            <a:r>
              <a:rPr lang="zh-TW" altLang="en-US" b="1" dirty="0" smtClean="0"/>
              <a:t>影片中，離職時，完善交接的三個重點是？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959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職場性騷擾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篇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誠信篇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離職篇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03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20452" y="116632"/>
            <a:ext cx="7239000" cy="936104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>
                <a:solidFill>
                  <a:schemeClr val="tx1"/>
                </a:solidFill>
              </a:rPr>
              <a:t>認識職場性騷擾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user\Desktop\baby5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119" y="4784576"/>
            <a:ext cx="2520280" cy="146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d6053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863368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lang="zh-TW" altLang="en-US" b="1" dirty="0" smtClean="0"/>
              <a:t>言語性騷擾</a:t>
            </a:r>
            <a:endParaRPr lang="en-US" altLang="zh-TW" b="1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>
              <a:buFont typeface="Wingdings" pitchFamily="2" charset="2"/>
              <a:buChar char="n"/>
            </a:pPr>
            <a:r>
              <a:rPr lang="zh-TW" altLang="en-US" b="1" dirty="0"/>
              <a:t>肢體</a:t>
            </a:r>
            <a:r>
              <a:rPr lang="zh-TW" altLang="en-US" b="1" dirty="0" smtClean="0"/>
              <a:t>性騷擾</a:t>
            </a:r>
            <a:endParaRPr lang="en-US" altLang="zh-TW" b="1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2053" name="Picture 5" descr="C:\Users\user\Desktop\未命名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168" y="1268760"/>
            <a:ext cx="1905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Desktop\1366746732-288269755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97152"/>
            <a:ext cx="2232248" cy="159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user\Desktop\4a43f0b9a7263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3"/>
          <a:stretch/>
        </p:blipFill>
        <p:spPr bwMode="auto">
          <a:xfrm>
            <a:off x="5372596" y="1268760"/>
            <a:ext cx="227280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18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67544" y="15156"/>
            <a:ext cx="7239000" cy="96557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 </a:t>
            </a:r>
            <a:r>
              <a:rPr lang="zh-TW" altLang="en-US" sz="6000" dirty="0" smtClean="0">
                <a:solidFill>
                  <a:schemeClr val="tx1"/>
                </a:solidFill>
              </a:rPr>
              <a:t>如何防制</a:t>
            </a:r>
            <a:r>
              <a:rPr lang="en-US" altLang="zh-TW" sz="6000" dirty="0" smtClean="0">
                <a:solidFill>
                  <a:schemeClr val="tx1"/>
                </a:solidFill>
              </a:rPr>
              <a:t>?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10092410284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1" r="2648" b="2266"/>
          <a:stretch/>
        </p:blipFill>
        <p:spPr bwMode="auto">
          <a:xfrm>
            <a:off x="3563888" y="1124744"/>
            <a:ext cx="453650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未命名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33"/>
          <a:stretch/>
        </p:blipFill>
        <p:spPr bwMode="auto">
          <a:xfrm>
            <a:off x="395536" y="1124744"/>
            <a:ext cx="2880320" cy="422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圓角矩形 2"/>
          <p:cNvSpPr/>
          <p:nvPr/>
        </p:nvSpPr>
        <p:spPr>
          <a:xfrm>
            <a:off x="395536" y="5346700"/>
            <a:ext cx="7488832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n"/>
            </a:pPr>
            <a:r>
              <a:rPr lang="zh-TW" altLang="en-US" dirty="0" smtClean="0"/>
              <a:t> </a:t>
            </a:r>
            <a:r>
              <a:rPr lang="zh-TW" altLang="en-US" sz="1600" dirty="0" smtClean="0"/>
              <a:t>影片欣賞</a:t>
            </a:r>
            <a:endParaRPr lang="en-US" altLang="zh-TW" sz="1600" dirty="0" smtClean="0"/>
          </a:p>
          <a:p>
            <a:r>
              <a:rPr lang="en-US" altLang="zh-TW" sz="1600" dirty="0" smtClean="0"/>
              <a:t>https</a:t>
            </a:r>
            <a:r>
              <a:rPr lang="en-US" altLang="zh-TW" sz="1600" dirty="0"/>
              <a:t>://www.youtube.com/watch?v=Cvy2sm0Rla8</a:t>
            </a:r>
          </a:p>
          <a:p>
            <a:r>
              <a:rPr lang="zh-TW" altLang="en-US" sz="1600" dirty="0" smtClean="0"/>
              <a:t>一分鐘教你應對職場性騷擾</a:t>
            </a:r>
            <a:endParaRPr lang="en-US" altLang="zh-TW" sz="1600" dirty="0"/>
          </a:p>
        </p:txBody>
      </p:sp>
    </p:spTree>
    <p:extLst>
      <p:ext uri="{BB962C8B-B14F-4D97-AF65-F5344CB8AC3E}">
        <p14:creationId xmlns:p14="http://schemas.microsoft.com/office/powerpoint/2010/main" val="42284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</a:rPr>
              <a:t>小組討論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7992888" cy="4846320"/>
          </a:xfrm>
        </p:spPr>
        <p:txBody>
          <a:bodyPr/>
          <a:lstStyle/>
          <a:p>
            <a:r>
              <a:rPr lang="en-US" altLang="zh-TW" dirty="0"/>
              <a:t>https://</a:t>
            </a:r>
            <a:r>
              <a:rPr lang="en-US" altLang="zh-TW" dirty="0" smtClean="0"/>
              <a:t>www.youtube.com/watch?v=nJFTVl2fXz4</a:t>
            </a:r>
            <a:r>
              <a:rPr lang="zh-TW" altLang="en-US" dirty="0" smtClean="0"/>
              <a:t>職場性騷擾</a:t>
            </a:r>
            <a:r>
              <a:rPr lang="en-US" altLang="zh-TW" dirty="0" smtClean="0"/>
              <a:t>(3’55)</a:t>
            </a:r>
          </a:p>
          <a:p>
            <a:pPr marL="0" indent="0">
              <a:buNone/>
            </a:pPr>
            <a:endParaRPr lang="en-US" altLang="zh-TW" dirty="0" smtClean="0"/>
          </a:p>
          <a:p>
            <a:pPr>
              <a:buFont typeface="Wingdings" pitchFamily="2" charset="2"/>
              <a:buChar char="n"/>
            </a:pPr>
            <a:r>
              <a:rPr lang="zh-TW" altLang="en-US" dirty="0"/>
              <a:t>影片</a:t>
            </a:r>
            <a:r>
              <a:rPr lang="zh-TW" altLang="en-US" dirty="0" smtClean="0"/>
              <a:t>中，你認為那些算是性騷擾的行為</a:t>
            </a:r>
            <a:r>
              <a:rPr lang="en-US" altLang="zh-TW" dirty="0" smtClean="0"/>
              <a:t>?</a:t>
            </a:r>
          </a:p>
          <a:p>
            <a:pPr>
              <a:buFont typeface="Wingdings" pitchFamily="2" charset="2"/>
              <a:buChar char="n"/>
            </a:pPr>
            <a:endParaRPr lang="en-US" altLang="zh-TW" dirty="0" smtClean="0"/>
          </a:p>
          <a:p>
            <a:pPr>
              <a:buFont typeface="Wingdings" pitchFamily="2" charset="2"/>
              <a:buChar char="n"/>
            </a:pPr>
            <a:r>
              <a:rPr lang="zh-TW" altLang="en-US" dirty="0" smtClean="0"/>
              <a:t> 說說看，如果你是白雪，你會怎麼做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6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92648"/>
            <a:ext cx="8229600" cy="688080"/>
          </a:xfrm>
        </p:spPr>
        <p:txBody>
          <a:bodyPr>
            <a:normAutofit fontScale="90000"/>
          </a:bodyPr>
          <a:lstStyle/>
          <a:p>
            <a:r>
              <a:rPr lang="zh-TW" alt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誠信篇</a:t>
            </a:r>
            <a:r>
              <a:rPr lang="en-US" altLang="zh-TW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</a:t>
            </a:r>
            <a:r>
              <a:rPr lang="zh-TW" alt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挪用公款</a:t>
            </a:r>
            <a:endParaRPr lang="zh-TW" alt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482453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n"/>
            </a:pPr>
            <a:r>
              <a:rPr lang="zh-TW" altLang="en-US" sz="2000" dirty="0" smtClean="0">
                <a:solidFill>
                  <a:srgbClr val="FF0000"/>
                </a:solidFill>
              </a:rPr>
              <a:t>私自</a:t>
            </a:r>
            <a:r>
              <a:rPr lang="zh-TW" altLang="en-US" sz="2000" dirty="0" smtClean="0">
                <a:solidFill>
                  <a:srgbClr val="FF0000"/>
                </a:solidFill>
              </a:rPr>
              <a:t>挪用公款</a:t>
            </a:r>
            <a:r>
              <a:rPr lang="zh-TW" altLang="en-US" sz="2000" dirty="0" smtClean="0">
                <a:solidFill>
                  <a:srgbClr val="FF0000"/>
                </a:solidFill>
              </a:rPr>
              <a:t>，已</a:t>
            </a:r>
            <a:r>
              <a:rPr lang="zh-TW" altLang="en-US" sz="2000" dirty="0">
                <a:solidFill>
                  <a:srgbClr val="FF0000"/>
                </a:solidFill>
              </a:rPr>
              <a:t>構成刑法上業務</a:t>
            </a:r>
            <a:r>
              <a:rPr lang="zh-TW" altLang="en-US" sz="2000" b="1" dirty="0">
                <a:solidFill>
                  <a:srgbClr val="FF0000"/>
                </a:solidFill>
              </a:rPr>
              <a:t>侵占</a:t>
            </a:r>
            <a:r>
              <a:rPr lang="zh-TW" altLang="en-US" sz="2000" dirty="0">
                <a:solidFill>
                  <a:srgbClr val="FF0000"/>
                </a:solidFill>
              </a:rPr>
              <a:t>及</a:t>
            </a:r>
            <a:r>
              <a:rPr lang="zh-TW" altLang="en-US" sz="2000" b="1" dirty="0">
                <a:solidFill>
                  <a:srgbClr val="FF0000"/>
                </a:solidFill>
              </a:rPr>
              <a:t>背信</a:t>
            </a:r>
            <a:r>
              <a:rPr lang="zh-TW" altLang="en-US" sz="2000" dirty="0">
                <a:solidFill>
                  <a:srgbClr val="FF0000"/>
                </a:solidFill>
              </a:rPr>
              <a:t>等</a:t>
            </a:r>
            <a:r>
              <a:rPr lang="zh-TW" altLang="en-US" sz="2000" dirty="0" smtClean="0">
                <a:solidFill>
                  <a:srgbClr val="FF0000"/>
                </a:solidFill>
              </a:rPr>
              <a:t>罪名。若不還公款，老闆</a:t>
            </a:r>
            <a:r>
              <a:rPr lang="zh-TW" altLang="en-US" sz="2000" dirty="0">
                <a:solidFill>
                  <a:srgbClr val="FF0000"/>
                </a:solidFill>
              </a:rPr>
              <a:t>可以告</a:t>
            </a:r>
            <a:r>
              <a:rPr lang="zh-TW" altLang="en-US" sz="2000" dirty="0" smtClean="0">
                <a:solidFill>
                  <a:srgbClr val="FF0000"/>
                </a:solidFill>
              </a:rPr>
              <a:t>你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依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刑法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336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zh-TW" altLang="en-US" sz="2000" dirty="0" smtClean="0"/>
              <a:t>（</a:t>
            </a:r>
            <a:r>
              <a:rPr lang="zh-TW" altLang="en-US" sz="2000" dirty="0"/>
              <a:t>公務公益侵占罪、業務侵占罪） 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b="1" dirty="0"/>
              <a:t>對於公務上或因公益所持有之物，犯前條第一項之罪者，處一年以上七年以下有期徒刑，得併科五千元以下罰金。</a:t>
            </a:r>
            <a:br>
              <a:rPr lang="zh-TW" altLang="en-US" sz="2000" b="1" dirty="0"/>
            </a:br>
            <a:r>
              <a:rPr lang="zh-TW" altLang="en-US" sz="2000" b="1" dirty="0"/>
              <a:t>對於業務上所持有之物，犯前條第一項之罪者，處六月以上五年以下有期徒刑，得併科三千元以下罰金。</a:t>
            </a:r>
            <a:br>
              <a:rPr lang="zh-TW" altLang="en-US" sz="2000" b="1" dirty="0"/>
            </a:br>
            <a:r>
              <a:rPr lang="zh-TW" altLang="en-US" sz="2000" b="1" dirty="0"/>
              <a:t>前二項之未遂犯罰之。 </a:t>
            </a:r>
            <a:endParaRPr lang="en-US" altLang="zh-TW" sz="2000" b="1" dirty="0" smtClean="0"/>
          </a:p>
          <a:p>
            <a:pPr>
              <a:buFont typeface="Wingdings" pitchFamily="2" charset="2"/>
              <a:buChar char="n"/>
            </a:pPr>
            <a:endParaRPr lang="en-US" altLang="zh-TW" sz="2000" dirty="0" smtClean="0">
              <a:hlinkClick r:id="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2000" dirty="0" smtClean="0"/>
              <a:t>影片討論</a:t>
            </a:r>
            <a:r>
              <a:rPr lang="en-US" altLang="zh-TW" sz="2000" dirty="0" smtClean="0"/>
              <a:t>https</a:t>
            </a:r>
            <a:r>
              <a:rPr lang="en-US" altLang="zh-TW" sz="2000" dirty="0"/>
              <a:t>://</a:t>
            </a:r>
            <a:r>
              <a:rPr lang="en-US" altLang="zh-TW" sz="2000" dirty="0" smtClean="0"/>
              <a:t>www.youtube.com/watch?v=Mw1fomNiKeU</a:t>
            </a:r>
          </a:p>
          <a:p>
            <a:pPr marL="0" indent="0">
              <a:buNone/>
            </a:pPr>
            <a:r>
              <a:rPr lang="zh-TW" altLang="en-US" sz="2000" dirty="0" smtClean="0"/>
              <a:t>企業倫理短劇</a:t>
            </a:r>
            <a:r>
              <a:rPr lang="en-US" altLang="zh-TW" sz="2000" dirty="0" smtClean="0"/>
              <a:t>(6’19)</a:t>
            </a:r>
          </a:p>
          <a:p>
            <a:pPr marL="0" indent="0"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Q1: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根據影片，什麼是挪用公款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Q2: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如果你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是經理親友，聽到她想挪用公款，你會怎麼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55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9776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zh-TW" altLang="en-US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離職篇</a:t>
            </a:r>
            <a:r>
              <a:rPr lang="en-US" altLang="zh-TW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zh-TW" altLang="en-US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如何圓滿離職</a:t>
            </a:r>
            <a:r>
              <a:rPr lang="zh-TW" alt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2700" b="0" i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有人說離職就像分手，要如何分得清爽又能得到祝福？</a:t>
            </a:r>
            <a:endParaRPr lang="zh-TW" altLang="en-US" sz="27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556793"/>
            <a:ext cx="7416824" cy="41044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n"/>
            </a:pP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提前告知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離職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理由是否充分、能否被認同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2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給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個最合宜的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說法，為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自己留下一個漂亮的身影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！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不可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在未獲書面核淮前即對外宣稱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離職</a:t>
            </a:r>
            <a:endParaRPr lang="en-US" altLang="zh-TW" sz="2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以免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讓人誤會故意破壞上班氣氛或想藉此達到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其他 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的目的</a:t>
            </a:r>
            <a:endParaRPr lang="en-US" altLang="zh-TW" sz="2400" dirty="0"/>
          </a:p>
          <a:p>
            <a:pPr>
              <a:buFont typeface="Wingdings" pitchFamily="2" charset="2"/>
              <a:buChar char="n"/>
            </a:pP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基本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的道德倫理觀念</a:t>
            </a:r>
            <a:endParaRPr lang="en-US" altLang="zh-TW" sz="2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不可以每換一家公司就罵前一家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公司、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批評老闆或主管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不是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489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離職</a:t>
            </a:r>
            <a:r>
              <a:rPr lang="zh-TW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篇</a:t>
            </a:r>
            <a:r>
              <a:rPr lang="en-US" altLang="zh-TW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zh-TW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做好</a:t>
            </a:r>
            <a:r>
              <a:rPr lang="zh-TW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工作的</a:t>
            </a:r>
            <a:r>
              <a:rPr lang="zh-TW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交接</a:t>
            </a:r>
            <a:endParaRPr lang="zh-TW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7643192" cy="507342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離職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時間是否恰當？替公司考慮是否有適當的接任人選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FF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對於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離職的日期不須太多堅持，應替公司著想是否有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適當的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接任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逐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項列好交接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清單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FF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許多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對公司不滿的員工在離職時，不但未對自己的業務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清楚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交接，甚至會將個人持有的檔案資料予以刪除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列出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每日工作流程表及每日應注意的特殊工作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事項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客戶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或往來廠商的聯絡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清單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承辦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姓名、電話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記錄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每位客戶的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特徵、往來注意事項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73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2368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離職</a:t>
            </a:r>
            <a:r>
              <a:rPr lang="zh-TW" alt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篇</a:t>
            </a:r>
            <a:r>
              <a:rPr lang="en-US" altLang="zh-TW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zh-TW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表達</a:t>
            </a:r>
            <a:r>
              <a:rPr lang="zh-TW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自己的敬意與</a:t>
            </a:r>
            <a:r>
              <a:rPr lang="zh-TW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感謝</a:t>
            </a:r>
            <a:endParaRPr lang="zh-TW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052736"/>
            <a:ext cx="7776864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n"/>
            </a:pP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留下</a:t>
            </a:r>
            <a:r>
              <a:rPr lang="zh-TW" altLang="en-US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新公司及家中連絡電話，方便同事及主管隨時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聯絡</a:t>
            </a:r>
            <a:endParaRPr lang="en-US" altLang="zh-TW" sz="2200" b="1" dirty="0">
              <a:solidFill>
                <a:srgbClr val="FF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200" b="1" dirty="0" smtClean="0">
                <a:solidFill>
                  <a:srgbClr val="FF00FF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離職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前留下聯絡電話是對自己人格保證的一種負責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行為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200" dirty="0">
                <a:latin typeface="標楷體" pitchFamily="65" charset="-120"/>
                <a:ea typeface="標楷體" pitchFamily="65" charset="-120"/>
              </a:rPr>
            </a:b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</a:t>
            </a:r>
            <a:r>
              <a:rPr lang="zh-TW" altLang="en-US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公司規定的離職手續，勿將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公司文件帶走</a:t>
            </a:r>
            <a:endParaRPr lang="en-US" altLang="zh-TW" sz="2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繳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回公司文具、證件及移交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清單</a:t>
            </a: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桌椅清理乾淨，並將所有的文件檔案排列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整齊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離職</a:t>
            </a:r>
            <a:r>
              <a:rPr lang="zh-TW" altLang="en-US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當天別忘了向主管及老闆道謝，並告訴他們你的新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動向</a:t>
            </a:r>
            <a:endParaRPr lang="en-US" altLang="zh-TW" sz="2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離職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當天應以愉快的心情向老闆、主管、同事親切道別，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讓  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公司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同仁留下溫馨的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印象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Wingdings 2"/>
              </a:rPr>
              <a:t>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資料來源：社會新鮮人教戰手冊</a:t>
            </a:r>
            <a:endParaRPr lang="zh-TW" altLang="en-US" sz="2200" dirty="0"/>
          </a:p>
        </p:txBody>
      </p:sp>
      <p:pic>
        <p:nvPicPr>
          <p:cNvPr id="1026" name="Picture 2" descr="C:\Users\user\Desktop\job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26631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50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371</Words>
  <Application>Microsoft Office PowerPoint</Application>
  <PresentationFormat>如螢幕大小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PowerPoint 簡報</vt:lpstr>
      <vt:lpstr>PowerPoint 簡報</vt:lpstr>
      <vt:lpstr>認識職場性騷擾</vt:lpstr>
      <vt:lpstr> 如何防制?</vt:lpstr>
      <vt:lpstr>小組討論</vt:lpstr>
      <vt:lpstr>誠信篇—挪用公款</vt:lpstr>
      <vt:lpstr>離職篇--如何圓滿離職 有人說離職就像分手，要如何分得清爽又能得到祝福？</vt:lpstr>
      <vt:lpstr>離職篇--做好工作的交接</vt:lpstr>
      <vt:lpstr>離職篇--表達自己的敬意與感謝</vt:lpstr>
      <vt:lpstr>小組討論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黃麗君</cp:lastModifiedBy>
  <cp:revision>4</cp:revision>
  <cp:lastPrinted>2017-12-29T07:37:58Z</cp:lastPrinted>
  <dcterms:created xsi:type="dcterms:W3CDTF">2015-07-02T17:13:42Z</dcterms:created>
  <dcterms:modified xsi:type="dcterms:W3CDTF">2017-12-29T07:38:01Z</dcterms:modified>
</cp:coreProperties>
</file>