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77" r:id="rId2"/>
    <p:sldId id="290" r:id="rId3"/>
    <p:sldId id="257" r:id="rId4"/>
    <p:sldId id="278" r:id="rId5"/>
    <p:sldId id="259" r:id="rId6"/>
    <p:sldId id="268" r:id="rId7"/>
    <p:sldId id="265" r:id="rId8"/>
    <p:sldId id="261" r:id="rId9"/>
    <p:sldId id="264" r:id="rId10"/>
    <p:sldId id="263" r:id="rId11"/>
    <p:sldId id="262" r:id="rId12"/>
    <p:sldId id="266" r:id="rId13"/>
    <p:sldId id="267" r:id="rId14"/>
    <p:sldId id="279" r:id="rId15"/>
    <p:sldId id="280" r:id="rId16"/>
    <p:sldId id="306" r:id="rId17"/>
    <p:sldId id="281" r:id="rId18"/>
    <p:sldId id="307" r:id="rId19"/>
    <p:sldId id="308" r:id="rId20"/>
    <p:sldId id="309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00" r:id="rId31"/>
    <p:sldId id="270" r:id="rId32"/>
    <p:sldId id="276" r:id="rId33"/>
    <p:sldId id="271" r:id="rId34"/>
    <p:sldId id="272" r:id="rId35"/>
    <p:sldId id="301" r:id="rId36"/>
    <p:sldId id="302" r:id="rId37"/>
    <p:sldId id="304" r:id="rId38"/>
    <p:sldId id="275" r:id="rId39"/>
    <p:sldId id="295" r:id="rId40"/>
    <p:sldId id="297" r:id="rId41"/>
    <p:sldId id="296" r:id="rId42"/>
    <p:sldId id="292" r:id="rId43"/>
  </p:sldIdLst>
  <p:sldSz cx="9144000" cy="6858000" type="screen4x3"/>
  <p:notesSz cx="7102475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737" autoAdjust="0"/>
  </p:normalViewPr>
  <p:slideViewPr>
    <p:cSldViewPr showGuides="1">
      <p:cViewPr>
        <p:scale>
          <a:sx n="60" d="100"/>
          <a:sy n="60" d="100"/>
        </p:scale>
        <p:origin x="-21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5945;&#26448;&#32232;&#36655;102(&#31532;&#20108;&#25209;)\&#25240;&#32218;&#22294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5945;&#26448;&#32232;&#36655;102(&#31532;&#20108;&#25209;)\&#25240;&#32218;&#22294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5945;&#26448;&#32232;&#36655;102(&#31532;&#20108;&#25209;)\&#25240;&#32218;&#22294;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sz="1200">
                <a:latin typeface="標楷體" panose="03000509000000000000" pitchFamily="65" charset="-120"/>
                <a:ea typeface="標楷體" panose="03000509000000000000" pitchFamily="65" charset="-120"/>
              </a:rPr>
              <a:t>一周天氣變化</a:t>
            </a:r>
          </a:p>
        </c:rich>
      </c:tx>
      <c:layout>
        <c:manualLayout>
          <c:xMode val="edge"/>
          <c:yMode val="edge"/>
          <c:x val="0.4065299241703843"/>
          <c:y val="4.98615540070601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18553870662221"/>
          <c:y val="0.11067333307087647"/>
          <c:w val="0.79023230223096497"/>
          <c:h val="0.74890110618911143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</c:marker>
          <c:cat>
            <c:strRef>
              <c:f>工作表1!$A$1:$A$7</c:f>
              <c:strCache>
                <c:ptCount val="7"/>
                <c:pt idx="0">
                  <c:v>星期日</c:v>
                </c:pt>
                <c:pt idx="1">
                  <c:v>星期一</c:v>
                </c:pt>
                <c:pt idx="2">
                  <c:v>星期二</c:v>
                </c:pt>
                <c:pt idx="3">
                  <c:v>星期三</c:v>
                </c:pt>
                <c:pt idx="4">
                  <c:v>星期四</c:v>
                </c:pt>
                <c:pt idx="5">
                  <c:v>星期五</c:v>
                </c:pt>
                <c:pt idx="6">
                  <c:v>星期六</c:v>
                </c:pt>
              </c:strCache>
            </c:strRef>
          </c:cat>
          <c:val>
            <c:numRef>
              <c:f>工作表1!$B$1:$B$7</c:f>
              <c:numCache>
                <c:formatCode>General</c:formatCode>
                <c:ptCount val="7"/>
                <c:pt idx="0">
                  <c:v>17</c:v>
                </c:pt>
                <c:pt idx="1">
                  <c:v>19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23456"/>
        <c:axId val="76427264"/>
      </c:lineChart>
      <c:catAx>
        <c:axId val="759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76427264"/>
        <c:crosses val="autoZero"/>
        <c:auto val="1"/>
        <c:lblAlgn val="ctr"/>
        <c:lblOffset val="100"/>
        <c:noMultiLvlLbl val="0"/>
      </c:catAx>
      <c:valAx>
        <c:axId val="76427264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200">
                    <a:latin typeface="標楷體" panose="03000509000000000000" pitchFamily="65" charset="-120"/>
                    <a:ea typeface="標楷體" panose="03000509000000000000" pitchFamily="65" charset="-120"/>
                  </a:defRPr>
                </a:pPr>
                <a:r>
                  <a:rPr lang="zh-TW" altLang="en-US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氣溫</a:t>
                </a:r>
                <a:r>
                  <a:rPr lang="en-US" altLang="zh-TW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度</a:t>
                </a:r>
                <a:r>
                  <a:rPr lang="en-US" altLang="zh-TW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120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923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16957293293803"/>
          <c:y val="0.13084061739988917"/>
          <c:w val="0.75240296261668593"/>
          <c:h val="0.75574851308724389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</c:marker>
          <c:cat>
            <c:strRef>
              <c:f>工作表5!$A$1:$A$12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工作表5!$B$1:$B$12</c:f>
              <c:numCache>
                <c:formatCode>General</c:formatCode>
                <c:ptCount val="12"/>
                <c:pt idx="0">
                  <c:v>15</c:v>
                </c:pt>
                <c:pt idx="1">
                  <c:v>17</c:v>
                </c:pt>
                <c:pt idx="2">
                  <c:v>19</c:v>
                </c:pt>
                <c:pt idx="3">
                  <c:v>20</c:v>
                </c:pt>
                <c:pt idx="4">
                  <c:v>22</c:v>
                </c:pt>
                <c:pt idx="5">
                  <c:v>26</c:v>
                </c:pt>
                <c:pt idx="6">
                  <c:v>30</c:v>
                </c:pt>
                <c:pt idx="7">
                  <c:v>33</c:v>
                </c:pt>
                <c:pt idx="8">
                  <c:v>31</c:v>
                </c:pt>
                <c:pt idx="9">
                  <c:v>29</c:v>
                </c:pt>
                <c:pt idx="10">
                  <c:v>26</c:v>
                </c:pt>
                <c:pt idx="11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93728"/>
        <c:axId val="85999616"/>
      </c:lineChart>
      <c:catAx>
        <c:axId val="8599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999616"/>
        <c:crosses val="autoZero"/>
        <c:auto val="1"/>
        <c:lblAlgn val="ctr"/>
        <c:lblOffset val="100"/>
        <c:tickMarkSkip val="1"/>
        <c:noMultiLvlLbl val="0"/>
      </c:catAx>
      <c:valAx>
        <c:axId val="85999616"/>
        <c:scaling>
          <c:orientation val="minMax"/>
          <c:max val="33"/>
          <c:min val="1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zh-TW"/>
                  <a:t>(</a:t>
                </a:r>
                <a:r>
                  <a:rPr lang="zh-TW" altLang="en-US"/>
                  <a:t>度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1.6194331983805668E-2"/>
              <c:y val="2.210856670439130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5993728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57078894549946"/>
          <c:y val="3.5190108386163092E-2"/>
          <c:w val="0.7039040277033437"/>
          <c:h val="0.80039457296316863"/>
        </c:manualLayout>
      </c:layout>
      <c:lineChart>
        <c:grouping val="standard"/>
        <c:varyColors val="0"/>
        <c:ser>
          <c:idx val="0"/>
          <c:order val="0"/>
          <c:tx>
            <c:v>100年</c:v>
          </c:tx>
          <c:marker>
            <c:symbol val="square"/>
            <c:size val="5"/>
          </c:marker>
          <c:cat>
            <c:strRef>
              <c:f>工作表5!$A$16:$A$27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工作表5!$B$16:$B$27</c:f>
              <c:numCache>
                <c:formatCode>General</c:formatCode>
                <c:ptCount val="12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19</c:v>
                </c:pt>
                <c:pt idx="4">
                  <c:v>21</c:v>
                </c:pt>
                <c:pt idx="5">
                  <c:v>23</c:v>
                </c:pt>
                <c:pt idx="6">
                  <c:v>27</c:v>
                </c:pt>
                <c:pt idx="7">
                  <c:v>31</c:v>
                </c:pt>
                <c:pt idx="8">
                  <c:v>33</c:v>
                </c:pt>
                <c:pt idx="9">
                  <c:v>30</c:v>
                </c:pt>
                <c:pt idx="10">
                  <c:v>28</c:v>
                </c:pt>
                <c:pt idx="11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v>101年</c:v>
          </c:tx>
          <c:marker>
            <c:symbol val="circle"/>
            <c:size val="5"/>
          </c:marker>
          <c:cat>
            <c:strRef>
              <c:f>工作表5!$A$16:$A$27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工作表5!$C$16:$C$27</c:f>
              <c:numCache>
                <c:formatCode>General</c:formatCode>
                <c:ptCount val="12"/>
                <c:pt idx="0">
                  <c:v>15</c:v>
                </c:pt>
                <c:pt idx="1">
                  <c:v>17</c:v>
                </c:pt>
                <c:pt idx="2">
                  <c:v>19</c:v>
                </c:pt>
                <c:pt idx="3">
                  <c:v>20</c:v>
                </c:pt>
                <c:pt idx="4">
                  <c:v>22</c:v>
                </c:pt>
                <c:pt idx="5">
                  <c:v>26</c:v>
                </c:pt>
                <c:pt idx="6">
                  <c:v>30</c:v>
                </c:pt>
                <c:pt idx="7">
                  <c:v>33</c:v>
                </c:pt>
                <c:pt idx="8">
                  <c:v>31</c:v>
                </c:pt>
                <c:pt idx="9">
                  <c:v>29</c:v>
                </c:pt>
                <c:pt idx="10">
                  <c:v>26</c:v>
                </c:pt>
                <c:pt idx="11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71584"/>
        <c:axId val="83173376"/>
      </c:lineChart>
      <c:catAx>
        <c:axId val="8317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83173376"/>
        <c:crosses val="autoZero"/>
        <c:auto val="1"/>
        <c:lblAlgn val="ctr"/>
        <c:lblOffset val="100"/>
        <c:noMultiLvlLbl val="0"/>
      </c:catAx>
      <c:valAx>
        <c:axId val="83173376"/>
        <c:scaling>
          <c:orientation val="minMax"/>
          <c:max val="33"/>
          <c:min val="1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zh-TW"/>
                  <a:t>(</a:t>
                </a:r>
                <a:r>
                  <a:rPr lang="zh-TW" altLang="en-US"/>
                  <a:t>度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3.6169169953232279E-2"/>
              <c:y val="4.882917364014587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171584"/>
        <c:crosses val="autoZero"/>
        <c:crossBetween val="between"/>
        <c:majorUnit val="1"/>
        <c:min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71336349738107"/>
          <c:y val="8.1589314150279743E-2"/>
          <c:w val="0.74105517457736469"/>
          <c:h val="0.72839765489020003"/>
        </c:manualLayout>
      </c:layout>
      <c:lineChart>
        <c:grouping val="stacked"/>
        <c:varyColors val="0"/>
        <c:ser>
          <c:idx val="0"/>
          <c:order val="0"/>
          <c:cat>
            <c:strRef>
              <c:f>Sheet1!$B$6:$B$9</c:f>
              <c:strCache>
                <c:ptCount val="4"/>
                <c:pt idx="0">
                  <c:v>柳丁</c:v>
                </c:pt>
                <c:pt idx="1">
                  <c:v>蘋果</c:v>
                </c:pt>
                <c:pt idx="2">
                  <c:v>香蕉</c:v>
                </c:pt>
                <c:pt idx="3">
                  <c:v>木瓜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91680"/>
        <c:axId val="83193216"/>
      </c:lineChart>
      <c:catAx>
        <c:axId val="8319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3193216"/>
        <c:crosses val="autoZero"/>
        <c:auto val="1"/>
        <c:lblAlgn val="ctr"/>
        <c:lblOffset val="100"/>
        <c:noMultiLvlLbl val="0"/>
      </c:catAx>
      <c:valAx>
        <c:axId val="8319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19168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16957293293803"/>
          <c:y val="0.13084061739988917"/>
          <c:w val="0.75240296261668593"/>
          <c:h val="0.75574851308724389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</c:marker>
          <c:cat>
            <c:strRef>
              <c:f>工作表5!$A$1:$A$12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工作表5!$B$1:$B$12</c:f>
              <c:numCache>
                <c:formatCode>General</c:formatCode>
                <c:ptCount val="12"/>
                <c:pt idx="0">
                  <c:v>15</c:v>
                </c:pt>
                <c:pt idx="1">
                  <c:v>17</c:v>
                </c:pt>
                <c:pt idx="2">
                  <c:v>19</c:v>
                </c:pt>
                <c:pt idx="3">
                  <c:v>20</c:v>
                </c:pt>
                <c:pt idx="4">
                  <c:v>22</c:v>
                </c:pt>
                <c:pt idx="5">
                  <c:v>26</c:v>
                </c:pt>
                <c:pt idx="6">
                  <c:v>30</c:v>
                </c:pt>
                <c:pt idx="7">
                  <c:v>33</c:v>
                </c:pt>
                <c:pt idx="8">
                  <c:v>31</c:v>
                </c:pt>
                <c:pt idx="9">
                  <c:v>29</c:v>
                </c:pt>
                <c:pt idx="10">
                  <c:v>26</c:v>
                </c:pt>
                <c:pt idx="11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34144"/>
        <c:axId val="86168704"/>
      </c:lineChart>
      <c:catAx>
        <c:axId val="861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168704"/>
        <c:crosses val="autoZero"/>
        <c:auto val="1"/>
        <c:lblAlgn val="ctr"/>
        <c:lblOffset val="100"/>
        <c:tickMarkSkip val="1"/>
        <c:noMultiLvlLbl val="0"/>
      </c:catAx>
      <c:valAx>
        <c:axId val="86168704"/>
        <c:scaling>
          <c:orientation val="minMax"/>
          <c:max val="33"/>
          <c:min val="1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zh-TW"/>
                  <a:t>(</a:t>
                </a:r>
                <a:r>
                  <a:rPr lang="zh-TW" altLang="en-US"/>
                  <a:t>度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>
            <c:manualLayout>
              <c:xMode val="edge"/>
              <c:yMode val="edge"/>
              <c:x val="1.6194331983805668E-2"/>
              <c:y val="2.210856670439130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13414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3FB1A-76E7-45F0-95A0-B8A5A6F8CEBE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5_3" csCatId="accent5" phldr="1"/>
      <dgm:spPr/>
      <dgm:t>
        <a:bodyPr/>
        <a:lstStyle/>
        <a:p>
          <a:endParaRPr lang="zh-TW" altLang="en-US"/>
        </a:p>
      </dgm:t>
    </dgm:pt>
    <dgm:pt modelId="{FBE810D7-B92C-498E-A372-9CDD18150EE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統計與機率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45CD8CF-A7E9-4338-BF63-4BE574DCAC53}" type="parTrans" cxnId="{90D58324-0A9F-4BC3-B26B-CA8CAF3FE611}">
      <dgm:prSet/>
      <dgm:spPr/>
      <dgm:t>
        <a:bodyPr/>
        <a:lstStyle/>
        <a:p>
          <a:endParaRPr lang="zh-TW" altLang="en-US"/>
        </a:p>
      </dgm:t>
    </dgm:pt>
    <dgm:pt modelId="{E84030F7-48E6-4F5A-8333-EA5720CF8429}" type="sibTrans" cxnId="{90D58324-0A9F-4BC3-B26B-CA8CAF3FE611}">
      <dgm:prSet/>
      <dgm:spPr/>
      <dgm:t>
        <a:bodyPr/>
        <a:lstStyle/>
        <a:p>
          <a:endParaRPr lang="zh-TW" altLang="en-US"/>
        </a:p>
      </dgm:t>
    </dgm:pt>
    <dgm:pt modelId="{93C18432-82B8-4486-9A7D-F7BCEB3914B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一、資料的分類與整理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6E7FAED-D6A7-488D-A643-AC1FDB85521A}" type="parTrans" cxnId="{9E45F09A-8D44-4F4F-A6F0-41BFD8A18552}">
      <dgm:prSet/>
      <dgm:spPr/>
      <dgm:t>
        <a:bodyPr/>
        <a:lstStyle/>
        <a:p>
          <a:endParaRPr lang="zh-TW" altLang="en-US"/>
        </a:p>
      </dgm:t>
    </dgm:pt>
    <dgm:pt modelId="{4848F989-02DE-41AE-A71D-00FC099215D7}" type="sibTrans" cxnId="{9E45F09A-8D44-4F4F-A6F0-41BFD8A18552}">
      <dgm:prSet/>
      <dgm:spPr/>
      <dgm:t>
        <a:bodyPr/>
        <a:lstStyle/>
        <a:p>
          <a:endParaRPr lang="zh-TW" altLang="en-US"/>
        </a:p>
      </dgm:t>
    </dgm:pt>
    <dgm:pt modelId="{D4313296-CFF5-4CC2-B5D3-DA7557AF9AB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二、報讀生活中的表格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0EF8096-E2EC-4FB6-8921-6EE337444E3D}" type="parTrans" cxnId="{CA89E4B6-FCFE-4327-9E66-E0F39F836258}">
      <dgm:prSet/>
      <dgm:spPr/>
      <dgm:t>
        <a:bodyPr/>
        <a:lstStyle/>
        <a:p>
          <a:endParaRPr lang="zh-TW" altLang="en-US"/>
        </a:p>
      </dgm:t>
    </dgm:pt>
    <dgm:pt modelId="{16142A29-D2CD-4830-B585-A3F35B085342}" type="sibTrans" cxnId="{CA89E4B6-FCFE-4327-9E66-E0F39F836258}">
      <dgm:prSet/>
      <dgm:spPr/>
      <dgm:t>
        <a:bodyPr/>
        <a:lstStyle/>
        <a:p>
          <a:endParaRPr lang="zh-TW" altLang="en-US"/>
        </a:p>
      </dgm:t>
    </dgm:pt>
    <dgm:pt modelId="{76F036FE-A956-4A33-A77C-D074B3B5D4B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三、長條圖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136BDC0-C2CC-444C-A8EA-58942F1735DF}" type="parTrans" cxnId="{99C1BCB9-3311-4097-A2C4-D169736A0297}">
      <dgm:prSet/>
      <dgm:spPr/>
      <dgm:t>
        <a:bodyPr/>
        <a:lstStyle/>
        <a:p>
          <a:endParaRPr lang="zh-TW" altLang="en-US"/>
        </a:p>
      </dgm:t>
    </dgm:pt>
    <dgm:pt modelId="{1D7E1E68-ECAA-44E1-8372-C629DD6E15C9}" type="sibTrans" cxnId="{99C1BCB9-3311-4097-A2C4-D169736A0297}">
      <dgm:prSet/>
      <dgm:spPr/>
      <dgm:t>
        <a:bodyPr/>
        <a:lstStyle/>
        <a:p>
          <a:endParaRPr lang="zh-TW" altLang="en-US"/>
        </a:p>
      </dgm:t>
    </dgm:pt>
    <dgm:pt modelId="{AC4D60B2-827D-4D43-BD4D-3254570F3F7A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四、折線圖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B5179A2-487A-4A88-9B1C-C357FB979450}" type="parTrans" cxnId="{053F8EB6-353B-4D75-9693-E16362036B7D}">
      <dgm:prSet/>
      <dgm:spPr/>
      <dgm:t>
        <a:bodyPr/>
        <a:lstStyle/>
        <a:p>
          <a:endParaRPr lang="zh-TW" altLang="en-US"/>
        </a:p>
      </dgm:t>
    </dgm:pt>
    <dgm:pt modelId="{30A5F097-4C4C-4410-A522-B12A3E69F175}" type="sibTrans" cxnId="{053F8EB6-353B-4D75-9693-E16362036B7D}">
      <dgm:prSet/>
      <dgm:spPr/>
      <dgm:t>
        <a:bodyPr/>
        <a:lstStyle/>
        <a:p>
          <a:endParaRPr lang="zh-TW" altLang="en-US"/>
        </a:p>
      </dgm:t>
    </dgm:pt>
    <dgm:pt modelId="{6BE6514F-E6AF-4A20-9E67-F1B0629149D4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五、圓形圖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D6E270B-84BD-4B5C-A9CC-C508DCA02DB8}" type="parTrans" cxnId="{B4726C11-A238-4C78-B2BA-54CEFA0F8547}">
      <dgm:prSet/>
      <dgm:spPr/>
      <dgm:t>
        <a:bodyPr/>
        <a:lstStyle/>
        <a:p>
          <a:endParaRPr lang="zh-TW" altLang="en-US"/>
        </a:p>
      </dgm:t>
    </dgm:pt>
    <dgm:pt modelId="{BEC28E47-2F85-451A-8FD4-170220C1E8E7}" type="sibTrans" cxnId="{B4726C11-A238-4C78-B2BA-54CEFA0F8547}">
      <dgm:prSet/>
      <dgm:spPr/>
      <dgm:t>
        <a:bodyPr/>
        <a:lstStyle/>
        <a:p>
          <a:endParaRPr lang="zh-TW" altLang="en-US"/>
        </a:p>
      </dgm:t>
    </dgm:pt>
    <dgm:pt modelId="{E0C61D36-A64C-499B-BD42-0B78CE80DE13}" type="pres">
      <dgm:prSet presAssocID="{F563FB1A-76E7-45F0-95A0-B8A5A6F8CE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B45948D-D7BD-4AA9-A052-205731EBB11A}" type="pres">
      <dgm:prSet presAssocID="{FBE810D7-B92C-498E-A372-9CDD18150EE6}" presName="hierRoot1" presStyleCnt="0"/>
      <dgm:spPr/>
      <dgm:t>
        <a:bodyPr/>
        <a:lstStyle/>
        <a:p>
          <a:endParaRPr lang="zh-TW" altLang="en-US"/>
        </a:p>
      </dgm:t>
    </dgm:pt>
    <dgm:pt modelId="{BDFFFDBB-CF9A-40BD-935A-5C7489EEC1FB}" type="pres">
      <dgm:prSet presAssocID="{FBE810D7-B92C-498E-A372-9CDD18150EE6}" presName="composite" presStyleCnt="0"/>
      <dgm:spPr/>
      <dgm:t>
        <a:bodyPr/>
        <a:lstStyle/>
        <a:p>
          <a:endParaRPr lang="zh-TW" altLang="en-US"/>
        </a:p>
      </dgm:t>
    </dgm:pt>
    <dgm:pt modelId="{AB8E0BF4-70E7-4256-8735-AA608E6F0E76}" type="pres">
      <dgm:prSet presAssocID="{FBE810D7-B92C-498E-A372-9CDD18150EE6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15CEBEF3-5811-461C-8146-FA6D7517718C}" type="pres">
      <dgm:prSet presAssocID="{FBE810D7-B92C-498E-A372-9CDD18150EE6}" presName="text" presStyleLbl="fgAcc0" presStyleIdx="0" presStyleCnt="1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8500204-D551-4047-B5E5-FD1427CDFD70}" type="pres">
      <dgm:prSet presAssocID="{FBE810D7-B92C-498E-A372-9CDD18150EE6}" presName="hierChild2" presStyleCnt="0"/>
      <dgm:spPr/>
      <dgm:t>
        <a:bodyPr/>
        <a:lstStyle/>
        <a:p>
          <a:endParaRPr lang="zh-TW" altLang="en-US"/>
        </a:p>
      </dgm:t>
    </dgm:pt>
    <dgm:pt modelId="{DA93DC43-6742-447C-8952-2E592113196C}" type="pres">
      <dgm:prSet presAssocID="{16E7FAED-D6A7-488D-A643-AC1FDB85521A}" presName="Name10" presStyleLbl="parChTrans1D2" presStyleIdx="0" presStyleCnt="5"/>
      <dgm:spPr/>
      <dgm:t>
        <a:bodyPr/>
        <a:lstStyle/>
        <a:p>
          <a:endParaRPr lang="zh-TW" altLang="en-US"/>
        </a:p>
      </dgm:t>
    </dgm:pt>
    <dgm:pt modelId="{C458C3BF-8EAF-49F2-89DC-4F11AB3999A6}" type="pres">
      <dgm:prSet presAssocID="{93C18432-82B8-4486-9A7D-F7BCEB3914B9}" presName="hierRoot2" presStyleCnt="0"/>
      <dgm:spPr/>
      <dgm:t>
        <a:bodyPr/>
        <a:lstStyle/>
        <a:p>
          <a:endParaRPr lang="zh-TW" altLang="en-US"/>
        </a:p>
      </dgm:t>
    </dgm:pt>
    <dgm:pt modelId="{4E7C959C-2E2A-4F34-8E1F-A49089007763}" type="pres">
      <dgm:prSet presAssocID="{93C18432-82B8-4486-9A7D-F7BCEB3914B9}" presName="composite2" presStyleCnt="0"/>
      <dgm:spPr/>
      <dgm:t>
        <a:bodyPr/>
        <a:lstStyle/>
        <a:p>
          <a:endParaRPr lang="zh-TW" altLang="en-US"/>
        </a:p>
      </dgm:t>
    </dgm:pt>
    <dgm:pt modelId="{61CD006B-076E-480F-9214-C81A9B8900D4}" type="pres">
      <dgm:prSet presAssocID="{93C18432-82B8-4486-9A7D-F7BCEB3914B9}" presName="background2" presStyleLbl="node2" presStyleIdx="0" presStyleCnt="5"/>
      <dgm:spPr/>
      <dgm:t>
        <a:bodyPr/>
        <a:lstStyle/>
        <a:p>
          <a:endParaRPr lang="zh-TW" altLang="en-US"/>
        </a:p>
      </dgm:t>
    </dgm:pt>
    <dgm:pt modelId="{791270BD-62F3-4853-B70E-4D4659B14EB2}" type="pres">
      <dgm:prSet presAssocID="{93C18432-82B8-4486-9A7D-F7BCEB3914B9}" presName="text2" presStyleLbl="fgAcc2" presStyleIdx="0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23A697-16C7-4B9C-94BA-640471994876}" type="pres">
      <dgm:prSet presAssocID="{93C18432-82B8-4486-9A7D-F7BCEB3914B9}" presName="hierChild3" presStyleCnt="0"/>
      <dgm:spPr/>
      <dgm:t>
        <a:bodyPr/>
        <a:lstStyle/>
        <a:p>
          <a:endParaRPr lang="zh-TW" altLang="en-US"/>
        </a:p>
      </dgm:t>
    </dgm:pt>
    <dgm:pt modelId="{CB967909-1028-4B63-99E7-E881ABF65419}" type="pres">
      <dgm:prSet presAssocID="{60EF8096-E2EC-4FB6-8921-6EE337444E3D}" presName="Name10" presStyleLbl="parChTrans1D2" presStyleIdx="1" presStyleCnt="5"/>
      <dgm:spPr/>
      <dgm:t>
        <a:bodyPr/>
        <a:lstStyle/>
        <a:p>
          <a:endParaRPr lang="zh-TW" altLang="en-US"/>
        </a:p>
      </dgm:t>
    </dgm:pt>
    <dgm:pt modelId="{A5BA10A9-C105-4C25-A8ED-AFB5CC2A200F}" type="pres">
      <dgm:prSet presAssocID="{D4313296-CFF5-4CC2-B5D3-DA7557AF9ABB}" presName="hierRoot2" presStyleCnt="0"/>
      <dgm:spPr/>
      <dgm:t>
        <a:bodyPr/>
        <a:lstStyle/>
        <a:p>
          <a:endParaRPr lang="zh-TW" altLang="en-US"/>
        </a:p>
      </dgm:t>
    </dgm:pt>
    <dgm:pt modelId="{6A05F916-387A-435D-A784-3F68511B922D}" type="pres">
      <dgm:prSet presAssocID="{D4313296-CFF5-4CC2-B5D3-DA7557AF9ABB}" presName="composite2" presStyleCnt="0"/>
      <dgm:spPr/>
      <dgm:t>
        <a:bodyPr/>
        <a:lstStyle/>
        <a:p>
          <a:endParaRPr lang="zh-TW" altLang="en-US"/>
        </a:p>
      </dgm:t>
    </dgm:pt>
    <dgm:pt modelId="{125FEC36-9955-4CFD-9984-25DB7BADC668}" type="pres">
      <dgm:prSet presAssocID="{D4313296-CFF5-4CC2-B5D3-DA7557AF9ABB}" presName="background2" presStyleLbl="node2" presStyleIdx="1" presStyleCnt="5"/>
      <dgm:spPr/>
      <dgm:t>
        <a:bodyPr/>
        <a:lstStyle/>
        <a:p>
          <a:endParaRPr lang="zh-TW" altLang="en-US"/>
        </a:p>
      </dgm:t>
    </dgm:pt>
    <dgm:pt modelId="{710E6D7A-8F6E-49E8-AA41-1B678BBFA046}" type="pres">
      <dgm:prSet presAssocID="{D4313296-CFF5-4CC2-B5D3-DA7557AF9ABB}" presName="text2" presStyleLbl="fgAcc2" presStyleIdx="1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D5CB4C-72A1-4D88-B76A-C7C835003DFF}" type="pres">
      <dgm:prSet presAssocID="{D4313296-CFF5-4CC2-B5D3-DA7557AF9ABB}" presName="hierChild3" presStyleCnt="0"/>
      <dgm:spPr/>
      <dgm:t>
        <a:bodyPr/>
        <a:lstStyle/>
        <a:p>
          <a:endParaRPr lang="zh-TW" altLang="en-US"/>
        </a:p>
      </dgm:t>
    </dgm:pt>
    <dgm:pt modelId="{9E16E740-FBD5-4C49-A692-83BCAAEA66FA}" type="pres">
      <dgm:prSet presAssocID="{5136BDC0-C2CC-444C-A8EA-58942F1735DF}" presName="Name10" presStyleLbl="parChTrans1D2" presStyleIdx="2" presStyleCnt="5"/>
      <dgm:spPr/>
      <dgm:t>
        <a:bodyPr/>
        <a:lstStyle/>
        <a:p>
          <a:endParaRPr lang="zh-TW" altLang="en-US"/>
        </a:p>
      </dgm:t>
    </dgm:pt>
    <dgm:pt modelId="{1D1B1B8F-DD6C-4A0E-A289-7FBAF4670C3A}" type="pres">
      <dgm:prSet presAssocID="{76F036FE-A956-4A33-A77C-D074B3B5D4B8}" presName="hierRoot2" presStyleCnt="0"/>
      <dgm:spPr/>
      <dgm:t>
        <a:bodyPr/>
        <a:lstStyle/>
        <a:p>
          <a:endParaRPr lang="zh-TW" altLang="en-US"/>
        </a:p>
      </dgm:t>
    </dgm:pt>
    <dgm:pt modelId="{E0516FD6-A69E-418C-8977-624409847B4B}" type="pres">
      <dgm:prSet presAssocID="{76F036FE-A956-4A33-A77C-D074B3B5D4B8}" presName="composite2" presStyleCnt="0"/>
      <dgm:spPr/>
      <dgm:t>
        <a:bodyPr/>
        <a:lstStyle/>
        <a:p>
          <a:endParaRPr lang="zh-TW" altLang="en-US"/>
        </a:p>
      </dgm:t>
    </dgm:pt>
    <dgm:pt modelId="{1EDF314C-7877-4D23-BB09-60C356D20497}" type="pres">
      <dgm:prSet presAssocID="{76F036FE-A956-4A33-A77C-D074B3B5D4B8}" presName="background2" presStyleLbl="node2" presStyleIdx="2" presStyleCnt="5"/>
      <dgm:spPr/>
      <dgm:t>
        <a:bodyPr/>
        <a:lstStyle/>
        <a:p>
          <a:endParaRPr lang="zh-TW" altLang="en-US"/>
        </a:p>
      </dgm:t>
    </dgm:pt>
    <dgm:pt modelId="{D790B374-2D24-463D-B26E-3CA75A61A48C}" type="pres">
      <dgm:prSet presAssocID="{76F036FE-A956-4A33-A77C-D074B3B5D4B8}" presName="text2" presStyleLbl="fgAcc2" presStyleIdx="2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78F6BA-E54E-4323-B89E-83888D0F7950}" type="pres">
      <dgm:prSet presAssocID="{76F036FE-A956-4A33-A77C-D074B3B5D4B8}" presName="hierChild3" presStyleCnt="0"/>
      <dgm:spPr/>
      <dgm:t>
        <a:bodyPr/>
        <a:lstStyle/>
        <a:p>
          <a:endParaRPr lang="zh-TW" altLang="en-US"/>
        </a:p>
      </dgm:t>
    </dgm:pt>
    <dgm:pt modelId="{318BA055-D4D4-4153-89E3-807A0C0A6E8B}" type="pres">
      <dgm:prSet presAssocID="{EB5179A2-487A-4A88-9B1C-C357FB979450}" presName="Name10" presStyleLbl="parChTrans1D2" presStyleIdx="3" presStyleCnt="5"/>
      <dgm:spPr/>
      <dgm:t>
        <a:bodyPr/>
        <a:lstStyle/>
        <a:p>
          <a:endParaRPr lang="zh-TW" altLang="en-US"/>
        </a:p>
      </dgm:t>
    </dgm:pt>
    <dgm:pt modelId="{A5A325E8-CD54-4873-ACCB-535C2BAD83B6}" type="pres">
      <dgm:prSet presAssocID="{AC4D60B2-827D-4D43-BD4D-3254570F3F7A}" presName="hierRoot2" presStyleCnt="0"/>
      <dgm:spPr/>
      <dgm:t>
        <a:bodyPr/>
        <a:lstStyle/>
        <a:p>
          <a:endParaRPr lang="zh-TW" altLang="en-US"/>
        </a:p>
      </dgm:t>
    </dgm:pt>
    <dgm:pt modelId="{E0BC4AC4-A090-4B17-BCE5-C05A9FDA1F76}" type="pres">
      <dgm:prSet presAssocID="{AC4D60B2-827D-4D43-BD4D-3254570F3F7A}" presName="composite2" presStyleCnt="0"/>
      <dgm:spPr/>
      <dgm:t>
        <a:bodyPr/>
        <a:lstStyle/>
        <a:p>
          <a:endParaRPr lang="zh-TW" altLang="en-US"/>
        </a:p>
      </dgm:t>
    </dgm:pt>
    <dgm:pt modelId="{25DAA997-F34D-44BF-B294-9544F8604B56}" type="pres">
      <dgm:prSet presAssocID="{AC4D60B2-827D-4D43-BD4D-3254570F3F7A}" presName="background2" presStyleLbl="node2" presStyleIdx="3" presStyleCnt="5"/>
      <dgm:spPr/>
      <dgm:t>
        <a:bodyPr/>
        <a:lstStyle/>
        <a:p>
          <a:endParaRPr lang="zh-TW" altLang="en-US"/>
        </a:p>
      </dgm:t>
    </dgm:pt>
    <dgm:pt modelId="{034F4BF5-CAE8-42B6-8286-D8A8A601EEED}" type="pres">
      <dgm:prSet presAssocID="{AC4D60B2-827D-4D43-BD4D-3254570F3F7A}" presName="text2" presStyleLbl="fgAcc2" presStyleIdx="3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99CFAC-887B-4914-A980-566FA7E74EDA}" type="pres">
      <dgm:prSet presAssocID="{AC4D60B2-827D-4D43-BD4D-3254570F3F7A}" presName="hierChild3" presStyleCnt="0"/>
      <dgm:spPr/>
      <dgm:t>
        <a:bodyPr/>
        <a:lstStyle/>
        <a:p>
          <a:endParaRPr lang="zh-TW" altLang="en-US"/>
        </a:p>
      </dgm:t>
    </dgm:pt>
    <dgm:pt modelId="{EA8EDC65-FBAD-477B-91A3-DBAF3047C912}" type="pres">
      <dgm:prSet presAssocID="{5D6E270B-84BD-4B5C-A9CC-C508DCA02DB8}" presName="Name10" presStyleLbl="parChTrans1D2" presStyleIdx="4" presStyleCnt="5"/>
      <dgm:spPr/>
      <dgm:t>
        <a:bodyPr/>
        <a:lstStyle/>
        <a:p>
          <a:endParaRPr lang="zh-TW" altLang="en-US"/>
        </a:p>
      </dgm:t>
    </dgm:pt>
    <dgm:pt modelId="{C2011AE5-5583-415B-B563-73F9E7BCFD0A}" type="pres">
      <dgm:prSet presAssocID="{6BE6514F-E6AF-4A20-9E67-F1B0629149D4}" presName="hierRoot2" presStyleCnt="0"/>
      <dgm:spPr/>
      <dgm:t>
        <a:bodyPr/>
        <a:lstStyle/>
        <a:p>
          <a:endParaRPr lang="zh-TW" altLang="en-US"/>
        </a:p>
      </dgm:t>
    </dgm:pt>
    <dgm:pt modelId="{B7BD916E-9161-4C97-A26B-37428532DE9D}" type="pres">
      <dgm:prSet presAssocID="{6BE6514F-E6AF-4A20-9E67-F1B0629149D4}" presName="composite2" presStyleCnt="0"/>
      <dgm:spPr/>
      <dgm:t>
        <a:bodyPr/>
        <a:lstStyle/>
        <a:p>
          <a:endParaRPr lang="zh-TW" altLang="en-US"/>
        </a:p>
      </dgm:t>
    </dgm:pt>
    <dgm:pt modelId="{B910451F-D65B-446E-914F-B1C642912449}" type="pres">
      <dgm:prSet presAssocID="{6BE6514F-E6AF-4A20-9E67-F1B0629149D4}" presName="background2" presStyleLbl="node2" presStyleIdx="4" presStyleCnt="5"/>
      <dgm:spPr/>
      <dgm:t>
        <a:bodyPr/>
        <a:lstStyle/>
        <a:p>
          <a:endParaRPr lang="zh-TW" altLang="en-US"/>
        </a:p>
      </dgm:t>
    </dgm:pt>
    <dgm:pt modelId="{2892B8F4-377A-4057-9A40-C6CB36FACEB3}" type="pres">
      <dgm:prSet presAssocID="{6BE6514F-E6AF-4A20-9E67-F1B0629149D4}" presName="text2" presStyleLbl="fgAcc2" presStyleIdx="4" presStyleCnt="5" custScaleX="278144" custScaleY="3277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DC4F1A-0F47-41D3-A782-92CB198DB32D}" type="pres">
      <dgm:prSet presAssocID="{6BE6514F-E6AF-4A20-9E67-F1B0629149D4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78FE300E-D067-4878-9CF7-22197770ABD7}" type="presOf" srcId="{60EF8096-E2EC-4FB6-8921-6EE337444E3D}" destId="{CB967909-1028-4B63-99E7-E881ABF65419}" srcOrd="0" destOrd="0" presId="urn:microsoft.com/office/officeart/2005/8/layout/hierarchy1"/>
    <dgm:cxn modelId="{3D7A6789-D06D-4D3C-850C-59E0A31088F0}" type="presOf" srcId="{93C18432-82B8-4486-9A7D-F7BCEB3914B9}" destId="{791270BD-62F3-4853-B70E-4D4659B14EB2}" srcOrd="0" destOrd="0" presId="urn:microsoft.com/office/officeart/2005/8/layout/hierarchy1"/>
    <dgm:cxn modelId="{053F8EB6-353B-4D75-9693-E16362036B7D}" srcId="{FBE810D7-B92C-498E-A372-9CDD18150EE6}" destId="{AC4D60B2-827D-4D43-BD4D-3254570F3F7A}" srcOrd="3" destOrd="0" parTransId="{EB5179A2-487A-4A88-9B1C-C357FB979450}" sibTransId="{30A5F097-4C4C-4410-A522-B12A3E69F175}"/>
    <dgm:cxn modelId="{CA89E4B6-FCFE-4327-9E66-E0F39F836258}" srcId="{FBE810D7-B92C-498E-A372-9CDD18150EE6}" destId="{D4313296-CFF5-4CC2-B5D3-DA7557AF9ABB}" srcOrd="1" destOrd="0" parTransId="{60EF8096-E2EC-4FB6-8921-6EE337444E3D}" sibTransId="{16142A29-D2CD-4830-B585-A3F35B085342}"/>
    <dgm:cxn modelId="{90D58324-0A9F-4BC3-B26B-CA8CAF3FE611}" srcId="{F563FB1A-76E7-45F0-95A0-B8A5A6F8CEBE}" destId="{FBE810D7-B92C-498E-A372-9CDD18150EE6}" srcOrd="0" destOrd="0" parTransId="{B45CD8CF-A7E9-4338-BF63-4BE574DCAC53}" sibTransId="{E84030F7-48E6-4F5A-8333-EA5720CF8429}"/>
    <dgm:cxn modelId="{2309846F-B094-4E29-9467-CA935FCE3A34}" type="presOf" srcId="{EB5179A2-487A-4A88-9B1C-C357FB979450}" destId="{318BA055-D4D4-4153-89E3-807A0C0A6E8B}" srcOrd="0" destOrd="0" presId="urn:microsoft.com/office/officeart/2005/8/layout/hierarchy1"/>
    <dgm:cxn modelId="{9E45F09A-8D44-4F4F-A6F0-41BFD8A18552}" srcId="{FBE810D7-B92C-498E-A372-9CDD18150EE6}" destId="{93C18432-82B8-4486-9A7D-F7BCEB3914B9}" srcOrd="0" destOrd="0" parTransId="{16E7FAED-D6A7-488D-A643-AC1FDB85521A}" sibTransId="{4848F989-02DE-41AE-A71D-00FC099215D7}"/>
    <dgm:cxn modelId="{B4726C11-A238-4C78-B2BA-54CEFA0F8547}" srcId="{FBE810D7-B92C-498E-A372-9CDD18150EE6}" destId="{6BE6514F-E6AF-4A20-9E67-F1B0629149D4}" srcOrd="4" destOrd="0" parTransId="{5D6E270B-84BD-4B5C-A9CC-C508DCA02DB8}" sibTransId="{BEC28E47-2F85-451A-8FD4-170220C1E8E7}"/>
    <dgm:cxn modelId="{99C1BCB9-3311-4097-A2C4-D169736A0297}" srcId="{FBE810D7-B92C-498E-A372-9CDD18150EE6}" destId="{76F036FE-A956-4A33-A77C-D074B3B5D4B8}" srcOrd="2" destOrd="0" parTransId="{5136BDC0-C2CC-444C-A8EA-58942F1735DF}" sibTransId="{1D7E1E68-ECAA-44E1-8372-C629DD6E15C9}"/>
    <dgm:cxn modelId="{9F4CAA75-D5EF-4E67-97D0-4AE63166A414}" type="presOf" srcId="{16E7FAED-D6A7-488D-A643-AC1FDB85521A}" destId="{DA93DC43-6742-447C-8952-2E592113196C}" srcOrd="0" destOrd="0" presId="urn:microsoft.com/office/officeart/2005/8/layout/hierarchy1"/>
    <dgm:cxn modelId="{528B61DD-0B5A-434A-B1D2-49AB4667A1E2}" type="presOf" srcId="{6BE6514F-E6AF-4A20-9E67-F1B0629149D4}" destId="{2892B8F4-377A-4057-9A40-C6CB36FACEB3}" srcOrd="0" destOrd="0" presId="urn:microsoft.com/office/officeart/2005/8/layout/hierarchy1"/>
    <dgm:cxn modelId="{B6A9AEFA-2CBB-4935-9680-E13E8AD80703}" type="presOf" srcId="{FBE810D7-B92C-498E-A372-9CDD18150EE6}" destId="{15CEBEF3-5811-461C-8146-FA6D7517718C}" srcOrd="0" destOrd="0" presId="urn:microsoft.com/office/officeart/2005/8/layout/hierarchy1"/>
    <dgm:cxn modelId="{86C62837-365B-430C-A960-B0614A6A22D5}" type="presOf" srcId="{76F036FE-A956-4A33-A77C-D074B3B5D4B8}" destId="{D790B374-2D24-463D-B26E-3CA75A61A48C}" srcOrd="0" destOrd="0" presId="urn:microsoft.com/office/officeart/2005/8/layout/hierarchy1"/>
    <dgm:cxn modelId="{8E204885-4C46-453D-9FD5-5A950BA68FC0}" type="presOf" srcId="{5D6E270B-84BD-4B5C-A9CC-C508DCA02DB8}" destId="{EA8EDC65-FBAD-477B-91A3-DBAF3047C912}" srcOrd="0" destOrd="0" presId="urn:microsoft.com/office/officeart/2005/8/layout/hierarchy1"/>
    <dgm:cxn modelId="{A5F449B4-6055-4EC7-A49C-508BDF211986}" type="presOf" srcId="{AC4D60B2-827D-4D43-BD4D-3254570F3F7A}" destId="{034F4BF5-CAE8-42B6-8286-D8A8A601EEED}" srcOrd="0" destOrd="0" presId="urn:microsoft.com/office/officeart/2005/8/layout/hierarchy1"/>
    <dgm:cxn modelId="{789218DE-5A84-432D-824B-78E1A64036C6}" type="presOf" srcId="{D4313296-CFF5-4CC2-B5D3-DA7557AF9ABB}" destId="{710E6D7A-8F6E-49E8-AA41-1B678BBFA046}" srcOrd="0" destOrd="0" presId="urn:microsoft.com/office/officeart/2005/8/layout/hierarchy1"/>
    <dgm:cxn modelId="{330D8FDA-6631-4F0A-9739-1C4785D53E33}" type="presOf" srcId="{F563FB1A-76E7-45F0-95A0-B8A5A6F8CEBE}" destId="{E0C61D36-A64C-499B-BD42-0B78CE80DE13}" srcOrd="0" destOrd="0" presId="urn:microsoft.com/office/officeart/2005/8/layout/hierarchy1"/>
    <dgm:cxn modelId="{0A92D02C-EC65-44C6-8CF4-76ECC797131D}" type="presOf" srcId="{5136BDC0-C2CC-444C-A8EA-58942F1735DF}" destId="{9E16E740-FBD5-4C49-A692-83BCAAEA66FA}" srcOrd="0" destOrd="0" presId="urn:microsoft.com/office/officeart/2005/8/layout/hierarchy1"/>
    <dgm:cxn modelId="{DE7313E3-F701-4A9C-8C7B-945E951B9E45}" type="presParOf" srcId="{E0C61D36-A64C-499B-BD42-0B78CE80DE13}" destId="{5B45948D-D7BD-4AA9-A052-205731EBB11A}" srcOrd="0" destOrd="0" presId="urn:microsoft.com/office/officeart/2005/8/layout/hierarchy1"/>
    <dgm:cxn modelId="{032BB899-AFEF-4FF6-9557-D7FCE63EBDE3}" type="presParOf" srcId="{5B45948D-D7BD-4AA9-A052-205731EBB11A}" destId="{BDFFFDBB-CF9A-40BD-935A-5C7489EEC1FB}" srcOrd="0" destOrd="0" presId="urn:microsoft.com/office/officeart/2005/8/layout/hierarchy1"/>
    <dgm:cxn modelId="{CDACC4BD-C6DF-4CEA-81EA-AAC6F5395E6D}" type="presParOf" srcId="{BDFFFDBB-CF9A-40BD-935A-5C7489EEC1FB}" destId="{AB8E0BF4-70E7-4256-8735-AA608E6F0E76}" srcOrd="0" destOrd="0" presId="urn:microsoft.com/office/officeart/2005/8/layout/hierarchy1"/>
    <dgm:cxn modelId="{73A8518F-1E85-4674-80EE-AF360674863B}" type="presParOf" srcId="{BDFFFDBB-CF9A-40BD-935A-5C7489EEC1FB}" destId="{15CEBEF3-5811-461C-8146-FA6D7517718C}" srcOrd="1" destOrd="0" presId="urn:microsoft.com/office/officeart/2005/8/layout/hierarchy1"/>
    <dgm:cxn modelId="{7CC8878A-4595-4190-8697-607CC6D10408}" type="presParOf" srcId="{5B45948D-D7BD-4AA9-A052-205731EBB11A}" destId="{E8500204-D551-4047-B5E5-FD1427CDFD70}" srcOrd="1" destOrd="0" presId="urn:microsoft.com/office/officeart/2005/8/layout/hierarchy1"/>
    <dgm:cxn modelId="{9DE03532-7FD7-4D75-8F11-74C6F8E2CC60}" type="presParOf" srcId="{E8500204-D551-4047-B5E5-FD1427CDFD70}" destId="{DA93DC43-6742-447C-8952-2E592113196C}" srcOrd="0" destOrd="0" presId="urn:microsoft.com/office/officeart/2005/8/layout/hierarchy1"/>
    <dgm:cxn modelId="{E4A5CB48-FB6F-4437-B960-14BBF696D4F4}" type="presParOf" srcId="{E8500204-D551-4047-B5E5-FD1427CDFD70}" destId="{C458C3BF-8EAF-49F2-89DC-4F11AB3999A6}" srcOrd="1" destOrd="0" presId="urn:microsoft.com/office/officeart/2005/8/layout/hierarchy1"/>
    <dgm:cxn modelId="{4954C770-6232-4C9C-8E62-6C268DF708CA}" type="presParOf" srcId="{C458C3BF-8EAF-49F2-89DC-4F11AB3999A6}" destId="{4E7C959C-2E2A-4F34-8E1F-A49089007763}" srcOrd="0" destOrd="0" presId="urn:microsoft.com/office/officeart/2005/8/layout/hierarchy1"/>
    <dgm:cxn modelId="{FDA33D98-1172-44C2-8E46-CF770FE697D2}" type="presParOf" srcId="{4E7C959C-2E2A-4F34-8E1F-A49089007763}" destId="{61CD006B-076E-480F-9214-C81A9B8900D4}" srcOrd="0" destOrd="0" presId="urn:microsoft.com/office/officeart/2005/8/layout/hierarchy1"/>
    <dgm:cxn modelId="{9A0D08C4-4342-4801-B094-430FE061C166}" type="presParOf" srcId="{4E7C959C-2E2A-4F34-8E1F-A49089007763}" destId="{791270BD-62F3-4853-B70E-4D4659B14EB2}" srcOrd="1" destOrd="0" presId="urn:microsoft.com/office/officeart/2005/8/layout/hierarchy1"/>
    <dgm:cxn modelId="{251D1F87-68F1-4A79-B585-BF2AA9E9FA0D}" type="presParOf" srcId="{C458C3BF-8EAF-49F2-89DC-4F11AB3999A6}" destId="{7323A697-16C7-4B9C-94BA-640471994876}" srcOrd="1" destOrd="0" presId="urn:microsoft.com/office/officeart/2005/8/layout/hierarchy1"/>
    <dgm:cxn modelId="{D2B30999-C972-478E-97CF-9693C045ABDC}" type="presParOf" srcId="{E8500204-D551-4047-B5E5-FD1427CDFD70}" destId="{CB967909-1028-4B63-99E7-E881ABF65419}" srcOrd="2" destOrd="0" presId="urn:microsoft.com/office/officeart/2005/8/layout/hierarchy1"/>
    <dgm:cxn modelId="{4FAFDD31-DD64-4647-9854-DB02554D87CB}" type="presParOf" srcId="{E8500204-D551-4047-B5E5-FD1427CDFD70}" destId="{A5BA10A9-C105-4C25-A8ED-AFB5CC2A200F}" srcOrd="3" destOrd="0" presId="urn:microsoft.com/office/officeart/2005/8/layout/hierarchy1"/>
    <dgm:cxn modelId="{A2ADE5F8-7E08-4258-AA9B-685D52A33784}" type="presParOf" srcId="{A5BA10A9-C105-4C25-A8ED-AFB5CC2A200F}" destId="{6A05F916-387A-435D-A784-3F68511B922D}" srcOrd="0" destOrd="0" presId="urn:microsoft.com/office/officeart/2005/8/layout/hierarchy1"/>
    <dgm:cxn modelId="{AE2E8E09-AB32-4569-AC3F-F2A79EEB1943}" type="presParOf" srcId="{6A05F916-387A-435D-A784-3F68511B922D}" destId="{125FEC36-9955-4CFD-9984-25DB7BADC668}" srcOrd="0" destOrd="0" presId="urn:microsoft.com/office/officeart/2005/8/layout/hierarchy1"/>
    <dgm:cxn modelId="{93B4387C-F0C0-4365-951F-6279471448E5}" type="presParOf" srcId="{6A05F916-387A-435D-A784-3F68511B922D}" destId="{710E6D7A-8F6E-49E8-AA41-1B678BBFA046}" srcOrd="1" destOrd="0" presId="urn:microsoft.com/office/officeart/2005/8/layout/hierarchy1"/>
    <dgm:cxn modelId="{11C54CB6-9ACB-4512-B9FA-31F632619FF5}" type="presParOf" srcId="{A5BA10A9-C105-4C25-A8ED-AFB5CC2A200F}" destId="{55D5CB4C-72A1-4D88-B76A-C7C835003DFF}" srcOrd="1" destOrd="0" presId="urn:microsoft.com/office/officeart/2005/8/layout/hierarchy1"/>
    <dgm:cxn modelId="{A8FFEFAC-EFE6-4FD8-AE61-501953CCBA2A}" type="presParOf" srcId="{E8500204-D551-4047-B5E5-FD1427CDFD70}" destId="{9E16E740-FBD5-4C49-A692-83BCAAEA66FA}" srcOrd="4" destOrd="0" presId="urn:microsoft.com/office/officeart/2005/8/layout/hierarchy1"/>
    <dgm:cxn modelId="{4703F435-95E7-4C46-8930-FA69745C5666}" type="presParOf" srcId="{E8500204-D551-4047-B5E5-FD1427CDFD70}" destId="{1D1B1B8F-DD6C-4A0E-A289-7FBAF4670C3A}" srcOrd="5" destOrd="0" presId="urn:microsoft.com/office/officeart/2005/8/layout/hierarchy1"/>
    <dgm:cxn modelId="{36D8F927-9AC0-43DB-86FA-8EC58A7B0958}" type="presParOf" srcId="{1D1B1B8F-DD6C-4A0E-A289-7FBAF4670C3A}" destId="{E0516FD6-A69E-418C-8977-624409847B4B}" srcOrd="0" destOrd="0" presId="urn:microsoft.com/office/officeart/2005/8/layout/hierarchy1"/>
    <dgm:cxn modelId="{DA560886-CF29-48DD-ABA0-04E85E712B18}" type="presParOf" srcId="{E0516FD6-A69E-418C-8977-624409847B4B}" destId="{1EDF314C-7877-4D23-BB09-60C356D20497}" srcOrd="0" destOrd="0" presId="urn:microsoft.com/office/officeart/2005/8/layout/hierarchy1"/>
    <dgm:cxn modelId="{780FA992-672B-412D-9408-7E42A6C3D33E}" type="presParOf" srcId="{E0516FD6-A69E-418C-8977-624409847B4B}" destId="{D790B374-2D24-463D-B26E-3CA75A61A48C}" srcOrd="1" destOrd="0" presId="urn:microsoft.com/office/officeart/2005/8/layout/hierarchy1"/>
    <dgm:cxn modelId="{4D5B6D58-B99C-4E97-B82C-8DF2ACFECA1A}" type="presParOf" srcId="{1D1B1B8F-DD6C-4A0E-A289-7FBAF4670C3A}" destId="{8A78F6BA-E54E-4323-B89E-83888D0F7950}" srcOrd="1" destOrd="0" presId="urn:microsoft.com/office/officeart/2005/8/layout/hierarchy1"/>
    <dgm:cxn modelId="{51DF900D-2B77-4B48-994E-D2D1101D07C0}" type="presParOf" srcId="{E8500204-D551-4047-B5E5-FD1427CDFD70}" destId="{318BA055-D4D4-4153-89E3-807A0C0A6E8B}" srcOrd="6" destOrd="0" presId="urn:microsoft.com/office/officeart/2005/8/layout/hierarchy1"/>
    <dgm:cxn modelId="{A9821A5A-B45A-4197-8B9D-654EACCE0C6C}" type="presParOf" srcId="{E8500204-D551-4047-B5E5-FD1427CDFD70}" destId="{A5A325E8-CD54-4873-ACCB-535C2BAD83B6}" srcOrd="7" destOrd="0" presId="urn:microsoft.com/office/officeart/2005/8/layout/hierarchy1"/>
    <dgm:cxn modelId="{41A5DCD6-87EA-4598-8F32-55C8BDB26D12}" type="presParOf" srcId="{A5A325E8-CD54-4873-ACCB-535C2BAD83B6}" destId="{E0BC4AC4-A090-4B17-BCE5-C05A9FDA1F76}" srcOrd="0" destOrd="0" presId="urn:microsoft.com/office/officeart/2005/8/layout/hierarchy1"/>
    <dgm:cxn modelId="{502D60B4-E2B2-4861-9B0C-B879B69C33A0}" type="presParOf" srcId="{E0BC4AC4-A090-4B17-BCE5-C05A9FDA1F76}" destId="{25DAA997-F34D-44BF-B294-9544F8604B56}" srcOrd="0" destOrd="0" presId="urn:microsoft.com/office/officeart/2005/8/layout/hierarchy1"/>
    <dgm:cxn modelId="{FA47AAF7-8B8A-4AFC-87B9-2CF7A1A9A08E}" type="presParOf" srcId="{E0BC4AC4-A090-4B17-BCE5-C05A9FDA1F76}" destId="{034F4BF5-CAE8-42B6-8286-D8A8A601EEED}" srcOrd="1" destOrd="0" presId="urn:microsoft.com/office/officeart/2005/8/layout/hierarchy1"/>
    <dgm:cxn modelId="{ED6598F7-0DD9-492C-9CF0-B97C8FE67C04}" type="presParOf" srcId="{A5A325E8-CD54-4873-ACCB-535C2BAD83B6}" destId="{0999CFAC-887B-4914-A980-566FA7E74EDA}" srcOrd="1" destOrd="0" presId="urn:microsoft.com/office/officeart/2005/8/layout/hierarchy1"/>
    <dgm:cxn modelId="{D1C19455-2C57-4542-94D5-940F473A921B}" type="presParOf" srcId="{E8500204-D551-4047-B5E5-FD1427CDFD70}" destId="{EA8EDC65-FBAD-477B-91A3-DBAF3047C912}" srcOrd="8" destOrd="0" presId="urn:microsoft.com/office/officeart/2005/8/layout/hierarchy1"/>
    <dgm:cxn modelId="{36EF3537-A0AB-4B67-A5D2-735E3E65848F}" type="presParOf" srcId="{E8500204-D551-4047-B5E5-FD1427CDFD70}" destId="{C2011AE5-5583-415B-B563-73F9E7BCFD0A}" srcOrd="9" destOrd="0" presId="urn:microsoft.com/office/officeart/2005/8/layout/hierarchy1"/>
    <dgm:cxn modelId="{1D7C8905-9776-4FF6-85B4-B4300B401450}" type="presParOf" srcId="{C2011AE5-5583-415B-B563-73F9E7BCFD0A}" destId="{B7BD916E-9161-4C97-A26B-37428532DE9D}" srcOrd="0" destOrd="0" presId="urn:microsoft.com/office/officeart/2005/8/layout/hierarchy1"/>
    <dgm:cxn modelId="{8EB28F94-87B2-40B0-93A7-157F708903AB}" type="presParOf" srcId="{B7BD916E-9161-4C97-A26B-37428532DE9D}" destId="{B910451F-D65B-446E-914F-B1C642912449}" srcOrd="0" destOrd="0" presId="urn:microsoft.com/office/officeart/2005/8/layout/hierarchy1"/>
    <dgm:cxn modelId="{CA22D3EC-0CB7-4ECC-BB47-5DC6E7833A57}" type="presParOf" srcId="{B7BD916E-9161-4C97-A26B-37428532DE9D}" destId="{2892B8F4-377A-4057-9A40-C6CB36FACEB3}" srcOrd="1" destOrd="0" presId="urn:microsoft.com/office/officeart/2005/8/layout/hierarchy1"/>
    <dgm:cxn modelId="{457795FB-CECA-4808-8033-40DF9136D4CD}" type="presParOf" srcId="{C2011AE5-5583-415B-B563-73F9E7BCFD0A}" destId="{D5DC4F1A-0F47-41D3-A782-92CB198DB3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9CCB7-F206-4B21-B330-5DF4A57120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6EAF08-EE69-4C95-A3AC-A22C9DFC9132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折線圖的定義</a:t>
          </a:r>
          <a:endParaRPr lang="zh-TW" altLang="en-US" dirty="0"/>
        </a:p>
      </dgm:t>
    </dgm:pt>
    <dgm:pt modelId="{E3B787DC-E382-4727-AD27-C254622F78D3}" type="parTrans" cxnId="{70A2023B-10A1-4664-A960-2ABF3B3E6F36}">
      <dgm:prSet/>
      <dgm:spPr/>
      <dgm:t>
        <a:bodyPr/>
        <a:lstStyle/>
        <a:p>
          <a:endParaRPr lang="zh-TW" altLang="en-US"/>
        </a:p>
      </dgm:t>
    </dgm:pt>
    <dgm:pt modelId="{6419C1BC-48A0-41CD-B168-EE1CC4A3E889}" type="sibTrans" cxnId="{70A2023B-10A1-4664-A960-2ABF3B3E6F36}">
      <dgm:prSet/>
      <dgm:spPr/>
      <dgm:t>
        <a:bodyPr/>
        <a:lstStyle/>
        <a:p>
          <a:endParaRPr lang="zh-TW" altLang="en-US"/>
        </a:p>
      </dgm:t>
    </dgm:pt>
    <dgm:pt modelId="{94C81B3D-7582-42B8-8F0E-1AAFC14A1A0A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報讀折線圖</a:t>
          </a:r>
        </a:p>
      </dgm:t>
    </dgm:pt>
    <dgm:pt modelId="{9DECA979-2B39-4FF7-B6C1-E99491BC024E}" type="parTrans" cxnId="{46F57921-84DC-40A8-BAB4-13BC43EC0E1B}">
      <dgm:prSet/>
      <dgm:spPr/>
      <dgm:t>
        <a:bodyPr/>
        <a:lstStyle/>
        <a:p>
          <a:endParaRPr lang="zh-TW" altLang="en-US"/>
        </a:p>
      </dgm:t>
    </dgm:pt>
    <dgm:pt modelId="{C66E8B3D-1C68-453B-BE26-8786A6C55015}" type="sibTrans" cxnId="{46F57921-84DC-40A8-BAB4-13BC43EC0E1B}">
      <dgm:prSet/>
      <dgm:spPr/>
      <dgm:t>
        <a:bodyPr/>
        <a:lstStyle/>
        <a:p>
          <a:endParaRPr lang="zh-TW" altLang="en-US"/>
        </a:p>
      </dgm:t>
    </dgm:pt>
    <dgm:pt modelId="{58BBB8DF-C9BD-4702-B6B6-DD14A8F69988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繪製波浪線節省空間</a:t>
          </a:r>
          <a:endParaRPr lang="en-US" altLang="zh-TW" dirty="0" smtClean="0"/>
        </a:p>
      </dgm:t>
    </dgm:pt>
    <dgm:pt modelId="{021EF2FB-40EE-4E1F-891F-4A2237315505}" type="parTrans" cxnId="{3380A572-AD00-4432-A4A1-9E8D10D8B3AB}">
      <dgm:prSet/>
      <dgm:spPr/>
      <dgm:t>
        <a:bodyPr/>
        <a:lstStyle/>
        <a:p>
          <a:endParaRPr lang="zh-TW" altLang="en-US"/>
        </a:p>
      </dgm:t>
    </dgm:pt>
    <dgm:pt modelId="{6A9C02DC-DC4A-42FC-A45D-782B9F566A04}" type="sibTrans" cxnId="{3380A572-AD00-4432-A4A1-9E8D10D8B3AB}">
      <dgm:prSet/>
      <dgm:spPr/>
      <dgm:t>
        <a:bodyPr/>
        <a:lstStyle/>
        <a:p>
          <a:endParaRPr lang="zh-TW" altLang="en-US"/>
        </a:p>
      </dgm:t>
    </dgm:pt>
    <dgm:pt modelId="{C1D33A80-7173-4730-BF00-65E5FE85818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折線圖的類型</a:t>
          </a:r>
        </a:p>
      </dgm:t>
    </dgm:pt>
    <dgm:pt modelId="{BAD691F0-F6D6-4FF7-9E33-671FC0C7C291}" type="parTrans" cxnId="{6BDB2B44-7F65-4E95-91CC-9F2DBCAF3C79}">
      <dgm:prSet/>
      <dgm:spPr/>
      <dgm:t>
        <a:bodyPr/>
        <a:lstStyle/>
        <a:p>
          <a:endParaRPr lang="zh-TW" altLang="en-US"/>
        </a:p>
      </dgm:t>
    </dgm:pt>
    <dgm:pt modelId="{11851299-70AE-475D-8139-271C3C08F9C1}" type="sibTrans" cxnId="{6BDB2B44-7F65-4E95-91CC-9F2DBCAF3C79}">
      <dgm:prSet/>
      <dgm:spPr/>
      <dgm:t>
        <a:bodyPr/>
        <a:lstStyle/>
        <a:p>
          <a:endParaRPr lang="zh-TW" altLang="en-US"/>
        </a:p>
      </dgm:t>
    </dgm:pt>
    <dgm:pt modelId="{92582E7D-BC1B-454F-8459-9A791FD4FF8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dirty="0" smtClean="0"/>
            <a:t>繪製折線圖</a:t>
          </a:r>
          <a:endParaRPr lang="zh-TW" altLang="en-US" dirty="0" smtClean="0">
            <a:latin typeface="+mn-ea"/>
            <a:ea typeface="+mn-ea"/>
          </a:endParaRPr>
        </a:p>
      </dgm:t>
    </dgm:pt>
    <dgm:pt modelId="{D2EEF0A2-758B-4DF7-A951-83343C37E8CD}" type="parTrans" cxnId="{A7B6E0E3-22C6-43BB-9738-2234D529144E}">
      <dgm:prSet/>
      <dgm:spPr/>
      <dgm:t>
        <a:bodyPr/>
        <a:lstStyle/>
        <a:p>
          <a:endParaRPr lang="zh-TW" altLang="en-US"/>
        </a:p>
      </dgm:t>
    </dgm:pt>
    <dgm:pt modelId="{9DB73BFC-F2C2-4C59-859F-33A12638F061}" type="sibTrans" cxnId="{A7B6E0E3-22C6-43BB-9738-2234D529144E}">
      <dgm:prSet/>
      <dgm:spPr/>
      <dgm:t>
        <a:bodyPr/>
        <a:lstStyle/>
        <a:p>
          <a:endParaRPr lang="zh-TW" altLang="en-US"/>
        </a:p>
      </dgm:t>
    </dgm:pt>
    <dgm:pt modelId="{A30FCA46-0FF8-44B8-BEDF-29E814029D26}" type="pres">
      <dgm:prSet presAssocID="{0F39CCB7-F206-4B21-B330-5DF4A57120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9FA35C-9DAE-434E-9D24-87B4A954B87D}" type="pres">
      <dgm:prSet presAssocID="{B96EAF08-EE69-4C95-A3AC-A22C9DFC9132}" presName="parentLin" presStyleCnt="0"/>
      <dgm:spPr/>
    </dgm:pt>
    <dgm:pt modelId="{53331991-9C01-44C6-9053-16CD84016B7A}" type="pres">
      <dgm:prSet presAssocID="{B96EAF08-EE69-4C95-A3AC-A22C9DFC9132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3A5B5E1-8746-4590-80AB-13372D18F264}" type="pres">
      <dgm:prSet presAssocID="{B96EAF08-EE69-4C95-A3AC-A22C9DFC913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D606D8-E08B-41DA-B756-A41AEAEA3E69}" type="pres">
      <dgm:prSet presAssocID="{B96EAF08-EE69-4C95-A3AC-A22C9DFC9132}" presName="negativeSpace" presStyleCnt="0"/>
      <dgm:spPr/>
    </dgm:pt>
    <dgm:pt modelId="{ADBC55E6-333B-47BA-BBF3-D1F943780691}" type="pres">
      <dgm:prSet presAssocID="{B96EAF08-EE69-4C95-A3AC-A22C9DFC9132}" presName="childText" presStyleLbl="conFgAcc1" presStyleIdx="0" presStyleCnt="5">
        <dgm:presLayoutVars>
          <dgm:bulletEnabled val="1"/>
        </dgm:presLayoutVars>
      </dgm:prSet>
      <dgm:spPr/>
    </dgm:pt>
    <dgm:pt modelId="{739C0D8D-24DA-4B7D-B1EA-163DCE985916}" type="pres">
      <dgm:prSet presAssocID="{6419C1BC-48A0-41CD-B168-EE1CC4A3E889}" presName="spaceBetweenRectangles" presStyleCnt="0"/>
      <dgm:spPr/>
    </dgm:pt>
    <dgm:pt modelId="{6DC7CBCC-52AF-42D7-9EBE-5E723D84B1A8}" type="pres">
      <dgm:prSet presAssocID="{C1D33A80-7173-4730-BF00-65E5FE858186}" presName="parentLin" presStyleCnt="0"/>
      <dgm:spPr/>
    </dgm:pt>
    <dgm:pt modelId="{B26DFD85-A86F-49D6-9A65-32B4513685FC}" type="pres">
      <dgm:prSet presAssocID="{C1D33A80-7173-4730-BF00-65E5FE858186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913A9E1-EBD5-4D21-A88C-83355D47856F}" type="pres">
      <dgm:prSet presAssocID="{C1D33A80-7173-4730-BF00-65E5FE8581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327DE4-4D8D-4B43-AE7E-B43041274206}" type="pres">
      <dgm:prSet presAssocID="{C1D33A80-7173-4730-BF00-65E5FE858186}" presName="negativeSpace" presStyleCnt="0"/>
      <dgm:spPr/>
    </dgm:pt>
    <dgm:pt modelId="{4F6EFB0B-347E-44DB-9FDA-9193266E4A94}" type="pres">
      <dgm:prSet presAssocID="{C1D33A80-7173-4730-BF00-65E5FE85818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1C2624-B90D-4DA7-B150-4C5EDE7C9FF2}" type="pres">
      <dgm:prSet presAssocID="{11851299-70AE-475D-8139-271C3C08F9C1}" presName="spaceBetweenRectangles" presStyleCnt="0"/>
      <dgm:spPr/>
    </dgm:pt>
    <dgm:pt modelId="{31BB81CE-E597-45EE-8AA1-E10324110CAA}" type="pres">
      <dgm:prSet presAssocID="{94C81B3D-7582-42B8-8F0E-1AAFC14A1A0A}" presName="parentLin" presStyleCnt="0"/>
      <dgm:spPr/>
    </dgm:pt>
    <dgm:pt modelId="{9A6813C3-A399-4C79-9E0F-3C4AA3D6DE3B}" type="pres">
      <dgm:prSet presAssocID="{94C81B3D-7582-42B8-8F0E-1AAFC14A1A0A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BA446777-954A-48BA-81C6-414743A01E68}" type="pres">
      <dgm:prSet presAssocID="{94C81B3D-7582-42B8-8F0E-1AAFC14A1A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E51FCB-4511-4913-BFFE-1250E5508C8A}" type="pres">
      <dgm:prSet presAssocID="{94C81B3D-7582-42B8-8F0E-1AAFC14A1A0A}" presName="negativeSpace" presStyleCnt="0"/>
      <dgm:spPr/>
    </dgm:pt>
    <dgm:pt modelId="{1FDC6868-FE8E-4992-B4AC-3C149A0BFAE9}" type="pres">
      <dgm:prSet presAssocID="{94C81B3D-7582-42B8-8F0E-1AAFC14A1A0A}" presName="childText" presStyleLbl="conFgAcc1" presStyleIdx="2" presStyleCnt="5">
        <dgm:presLayoutVars>
          <dgm:bulletEnabled val="1"/>
        </dgm:presLayoutVars>
      </dgm:prSet>
      <dgm:spPr/>
    </dgm:pt>
    <dgm:pt modelId="{2670222D-3173-4305-AE0E-F06BF2A049B2}" type="pres">
      <dgm:prSet presAssocID="{C66E8B3D-1C68-453B-BE26-8786A6C55015}" presName="spaceBetweenRectangles" presStyleCnt="0"/>
      <dgm:spPr/>
    </dgm:pt>
    <dgm:pt modelId="{CBAD7630-D02C-4E99-8C4B-166244498525}" type="pres">
      <dgm:prSet presAssocID="{92582E7D-BC1B-454F-8459-9A791FD4FF84}" presName="parentLin" presStyleCnt="0"/>
      <dgm:spPr/>
    </dgm:pt>
    <dgm:pt modelId="{6B005505-B5A4-468A-B414-9CBB552A400F}" type="pres">
      <dgm:prSet presAssocID="{92582E7D-BC1B-454F-8459-9A791FD4FF84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BC0E8E41-4A4F-4338-910A-B50F5B9A3443}" type="pres">
      <dgm:prSet presAssocID="{92582E7D-BC1B-454F-8459-9A791FD4FF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5B54E9-53D0-425C-A719-8EE999F0C0F7}" type="pres">
      <dgm:prSet presAssocID="{92582E7D-BC1B-454F-8459-9A791FD4FF84}" presName="negativeSpace" presStyleCnt="0"/>
      <dgm:spPr/>
    </dgm:pt>
    <dgm:pt modelId="{DC68F9A2-013B-4F77-8186-475D1BF537F7}" type="pres">
      <dgm:prSet presAssocID="{92582E7D-BC1B-454F-8459-9A791FD4FF84}" presName="childText" presStyleLbl="conFgAcc1" presStyleIdx="3" presStyleCnt="5">
        <dgm:presLayoutVars>
          <dgm:bulletEnabled val="1"/>
        </dgm:presLayoutVars>
      </dgm:prSet>
      <dgm:spPr/>
    </dgm:pt>
    <dgm:pt modelId="{4ED59021-25EC-4191-96E8-C8BAF03B0D5F}" type="pres">
      <dgm:prSet presAssocID="{9DB73BFC-F2C2-4C59-859F-33A12638F061}" presName="spaceBetweenRectangles" presStyleCnt="0"/>
      <dgm:spPr/>
    </dgm:pt>
    <dgm:pt modelId="{B220F508-0D7A-4699-A207-C91D49C67F9F}" type="pres">
      <dgm:prSet presAssocID="{58BBB8DF-C9BD-4702-B6B6-DD14A8F69988}" presName="parentLin" presStyleCnt="0"/>
      <dgm:spPr/>
    </dgm:pt>
    <dgm:pt modelId="{B92738FB-0F56-451F-A9C9-1FF9CFE1A355}" type="pres">
      <dgm:prSet presAssocID="{58BBB8DF-C9BD-4702-B6B6-DD14A8F69988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0EC8F17-2E3F-486A-85C8-0FC191FF0F93}" type="pres">
      <dgm:prSet presAssocID="{58BBB8DF-C9BD-4702-B6B6-DD14A8F699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14F35-C17D-4E50-A73D-9523D530B7BC}" type="pres">
      <dgm:prSet presAssocID="{58BBB8DF-C9BD-4702-B6B6-DD14A8F69988}" presName="negativeSpace" presStyleCnt="0"/>
      <dgm:spPr/>
    </dgm:pt>
    <dgm:pt modelId="{F27B71AB-8F84-4C49-A64B-616E882007F0}" type="pres">
      <dgm:prSet presAssocID="{58BBB8DF-C9BD-4702-B6B6-DD14A8F699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30542B0-AFC6-4146-BBC2-001CCE8851E9}" type="presOf" srcId="{B96EAF08-EE69-4C95-A3AC-A22C9DFC9132}" destId="{53331991-9C01-44C6-9053-16CD84016B7A}" srcOrd="0" destOrd="0" presId="urn:microsoft.com/office/officeart/2005/8/layout/list1"/>
    <dgm:cxn modelId="{6BDB2B44-7F65-4E95-91CC-9F2DBCAF3C79}" srcId="{0F39CCB7-F206-4B21-B330-5DF4A571209F}" destId="{C1D33A80-7173-4730-BF00-65E5FE858186}" srcOrd="1" destOrd="0" parTransId="{BAD691F0-F6D6-4FF7-9E33-671FC0C7C291}" sibTransId="{11851299-70AE-475D-8139-271C3C08F9C1}"/>
    <dgm:cxn modelId="{7F05EB8B-2D70-4122-89DE-B9A07FF1DCB2}" type="presOf" srcId="{92582E7D-BC1B-454F-8459-9A791FD4FF84}" destId="{BC0E8E41-4A4F-4338-910A-B50F5B9A3443}" srcOrd="1" destOrd="0" presId="urn:microsoft.com/office/officeart/2005/8/layout/list1"/>
    <dgm:cxn modelId="{4721AB8B-83A2-4249-89BA-799A5C411651}" type="presOf" srcId="{92582E7D-BC1B-454F-8459-9A791FD4FF84}" destId="{6B005505-B5A4-468A-B414-9CBB552A400F}" srcOrd="0" destOrd="0" presId="urn:microsoft.com/office/officeart/2005/8/layout/list1"/>
    <dgm:cxn modelId="{C5608F6C-AAB9-4192-9791-FB5DD556D997}" type="presOf" srcId="{94C81B3D-7582-42B8-8F0E-1AAFC14A1A0A}" destId="{BA446777-954A-48BA-81C6-414743A01E68}" srcOrd="1" destOrd="0" presId="urn:microsoft.com/office/officeart/2005/8/layout/list1"/>
    <dgm:cxn modelId="{3815793A-0ACD-4403-B6CF-BBFE1EC522CA}" type="presOf" srcId="{58BBB8DF-C9BD-4702-B6B6-DD14A8F69988}" destId="{B92738FB-0F56-451F-A9C9-1FF9CFE1A355}" srcOrd="0" destOrd="0" presId="urn:microsoft.com/office/officeart/2005/8/layout/list1"/>
    <dgm:cxn modelId="{60AE0E1B-4A88-498A-85B1-7BC83C8E8E1C}" type="presOf" srcId="{94C81B3D-7582-42B8-8F0E-1AAFC14A1A0A}" destId="{9A6813C3-A399-4C79-9E0F-3C4AA3D6DE3B}" srcOrd="0" destOrd="0" presId="urn:microsoft.com/office/officeart/2005/8/layout/list1"/>
    <dgm:cxn modelId="{3380A572-AD00-4432-A4A1-9E8D10D8B3AB}" srcId="{0F39CCB7-F206-4B21-B330-5DF4A571209F}" destId="{58BBB8DF-C9BD-4702-B6B6-DD14A8F69988}" srcOrd="4" destOrd="0" parTransId="{021EF2FB-40EE-4E1F-891F-4A2237315505}" sibTransId="{6A9C02DC-DC4A-42FC-A45D-782B9F566A04}"/>
    <dgm:cxn modelId="{70A2023B-10A1-4664-A960-2ABF3B3E6F36}" srcId="{0F39CCB7-F206-4B21-B330-5DF4A571209F}" destId="{B96EAF08-EE69-4C95-A3AC-A22C9DFC9132}" srcOrd="0" destOrd="0" parTransId="{E3B787DC-E382-4727-AD27-C254622F78D3}" sibTransId="{6419C1BC-48A0-41CD-B168-EE1CC4A3E889}"/>
    <dgm:cxn modelId="{46A52AB6-F70C-400F-BBFA-74CEEDE9F76F}" type="presOf" srcId="{58BBB8DF-C9BD-4702-B6B6-DD14A8F69988}" destId="{10EC8F17-2E3F-486A-85C8-0FC191FF0F93}" srcOrd="1" destOrd="0" presId="urn:microsoft.com/office/officeart/2005/8/layout/list1"/>
    <dgm:cxn modelId="{0DFB4E10-5699-4E77-BCCC-3560ABB062F3}" type="presOf" srcId="{C1D33A80-7173-4730-BF00-65E5FE858186}" destId="{B26DFD85-A86F-49D6-9A65-32B4513685FC}" srcOrd="0" destOrd="0" presId="urn:microsoft.com/office/officeart/2005/8/layout/list1"/>
    <dgm:cxn modelId="{A7B6E0E3-22C6-43BB-9738-2234D529144E}" srcId="{0F39CCB7-F206-4B21-B330-5DF4A571209F}" destId="{92582E7D-BC1B-454F-8459-9A791FD4FF84}" srcOrd="3" destOrd="0" parTransId="{D2EEF0A2-758B-4DF7-A951-83343C37E8CD}" sibTransId="{9DB73BFC-F2C2-4C59-859F-33A12638F061}"/>
    <dgm:cxn modelId="{AF992DB6-D09F-43C8-A2D7-0EF3814EFBEC}" type="presOf" srcId="{B96EAF08-EE69-4C95-A3AC-A22C9DFC9132}" destId="{63A5B5E1-8746-4590-80AB-13372D18F264}" srcOrd="1" destOrd="0" presId="urn:microsoft.com/office/officeart/2005/8/layout/list1"/>
    <dgm:cxn modelId="{DCC4D9F4-6FC4-48BC-8DC3-3347D722EC74}" type="presOf" srcId="{0F39CCB7-F206-4B21-B330-5DF4A571209F}" destId="{A30FCA46-0FF8-44B8-BEDF-29E814029D26}" srcOrd="0" destOrd="0" presId="urn:microsoft.com/office/officeart/2005/8/layout/list1"/>
    <dgm:cxn modelId="{46F57921-84DC-40A8-BAB4-13BC43EC0E1B}" srcId="{0F39CCB7-F206-4B21-B330-5DF4A571209F}" destId="{94C81B3D-7582-42B8-8F0E-1AAFC14A1A0A}" srcOrd="2" destOrd="0" parTransId="{9DECA979-2B39-4FF7-B6C1-E99491BC024E}" sibTransId="{C66E8B3D-1C68-453B-BE26-8786A6C55015}"/>
    <dgm:cxn modelId="{31418F9F-FFBD-47E3-B162-2A379E606A19}" type="presOf" srcId="{C1D33A80-7173-4730-BF00-65E5FE858186}" destId="{6913A9E1-EBD5-4D21-A88C-83355D47856F}" srcOrd="1" destOrd="0" presId="urn:microsoft.com/office/officeart/2005/8/layout/list1"/>
    <dgm:cxn modelId="{8655698E-1619-450C-BD50-9B2D7E0AA0DA}" type="presParOf" srcId="{A30FCA46-0FF8-44B8-BEDF-29E814029D26}" destId="{099FA35C-9DAE-434E-9D24-87B4A954B87D}" srcOrd="0" destOrd="0" presId="urn:microsoft.com/office/officeart/2005/8/layout/list1"/>
    <dgm:cxn modelId="{F9DD1527-F646-4731-B763-761DB21E6923}" type="presParOf" srcId="{099FA35C-9DAE-434E-9D24-87B4A954B87D}" destId="{53331991-9C01-44C6-9053-16CD84016B7A}" srcOrd="0" destOrd="0" presId="urn:microsoft.com/office/officeart/2005/8/layout/list1"/>
    <dgm:cxn modelId="{DAA5F10F-D1CF-4760-A683-141BAA536CDA}" type="presParOf" srcId="{099FA35C-9DAE-434E-9D24-87B4A954B87D}" destId="{63A5B5E1-8746-4590-80AB-13372D18F264}" srcOrd="1" destOrd="0" presId="urn:microsoft.com/office/officeart/2005/8/layout/list1"/>
    <dgm:cxn modelId="{11E0761E-6030-4867-9854-3E9A27D2430E}" type="presParOf" srcId="{A30FCA46-0FF8-44B8-BEDF-29E814029D26}" destId="{F5D606D8-E08B-41DA-B756-A41AEAEA3E69}" srcOrd="1" destOrd="0" presId="urn:microsoft.com/office/officeart/2005/8/layout/list1"/>
    <dgm:cxn modelId="{F812DEF5-89DA-44A4-8584-51B40B865DB2}" type="presParOf" srcId="{A30FCA46-0FF8-44B8-BEDF-29E814029D26}" destId="{ADBC55E6-333B-47BA-BBF3-D1F943780691}" srcOrd="2" destOrd="0" presId="urn:microsoft.com/office/officeart/2005/8/layout/list1"/>
    <dgm:cxn modelId="{E974E118-74AA-41C5-B53F-8271F77263DD}" type="presParOf" srcId="{A30FCA46-0FF8-44B8-BEDF-29E814029D26}" destId="{739C0D8D-24DA-4B7D-B1EA-163DCE985916}" srcOrd="3" destOrd="0" presId="urn:microsoft.com/office/officeart/2005/8/layout/list1"/>
    <dgm:cxn modelId="{FC97C097-76EB-424F-90A5-4503B29E4635}" type="presParOf" srcId="{A30FCA46-0FF8-44B8-BEDF-29E814029D26}" destId="{6DC7CBCC-52AF-42D7-9EBE-5E723D84B1A8}" srcOrd="4" destOrd="0" presId="urn:microsoft.com/office/officeart/2005/8/layout/list1"/>
    <dgm:cxn modelId="{3CE090DE-3125-4578-AC7C-3081B7EC3364}" type="presParOf" srcId="{6DC7CBCC-52AF-42D7-9EBE-5E723D84B1A8}" destId="{B26DFD85-A86F-49D6-9A65-32B4513685FC}" srcOrd="0" destOrd="0" presId="urn:microsoft.com/office/officeart/2005/8/layout/list1"/>
    <dgm:cxn modelId="{B7D10C4E-EA8B-41A1-BD0A-D6F363824DD6}" type="presParOf" srcId="{6DC7CBCC-52AF-42D7-9EBE-5E723D84B1A8}" destId="{6913A9E1-EBD5-4D21-A88C-83355D47856F}" srcOrd="1" destOrd="0" presId="urn:microsoft.com/office/officeart/2005/8/layout/list1"/>
    <dgm:cxn modelId="{BE3F519F-BA0E-4418-86BE-30CE2E69B631}" type="presParOf" srcId="{A30FCA46-0FF8-44B8-BEDF-29E814029D26}" destId="{2D327DE4-4D8D-4B43-AE7E-B43041274206}" srcOrd="5" destOrd="0" presId="urn:microsoft.com/office/officeart/2005/8/layout/list1"/>
    <dgm:cxn modelId="{5C2CAAA8-9B33-48B8-83BA-12342CF848DF}" type="presParOf" srcId="{A30FCA46-0FF8-44B8-BEDF-29E814029D26}" destId="{4F6EFB0B-347E-44DB-9FDA-9193266E4A94}" srcOrd="6" destOrd="0" presId="urn:microsoft.com/office/officeart/2005/8/layout/list1"/>
    <dgm:cxn modelId="{3EF0A908-5C40-49D3-8B75-81C039F7A70B}" type="presParOf" srcId="{A30FCA46-0FF8-44B8-BEDF-29E814029D26}" destId="{5B1C2624-B90D-4DA7-B150-4C5EDE7C9FF2}" srcOrd="7" destOrd="0" presId="urn:microsoft.com/office/officeart/2005/8/layout/list1"/>
    <dgm:cxn modelId="{CAAB87AD-9DB5-4711-9AF5-2FFAE2AE836B}" type="presParOf" srcId="{A30FCA46-0FF8-44B8-BEDF-29E814029D26}" destId="{31BB81CE-E597-45EE-8AA1-E10324110CAA}" srcOrd="8" destOrd="0" presId="urn:microsoft.com/office/officeart/2005/8/layout/list1"/>
    <dgm:cxn modelId="{B89010DA-9FEA-4B72-85E4-2287CA44314D}" type="presParOf" srcId="{31BB81CE-E597-45EE-8AA1-E10324110CAA}" destId="{9A6813C3-A399-4C79-9E0F-3C4AA3D6DE3B}" srcOrd="0" destOrd="0" presId="urn:microsoft.com/office/officeart/2005/8/layout/list1"/>
    <dgm:cxn modelId="{A9A56D6E-6ABD-4A90-84AE-9F748CF70F10}" type="presParOf" srcId="{31BB81CE-E597-45EE-8AA1-E10324110CAA}" destId="{BA446777-954A-48BA-81C6-414743A01E68}" srcOrd="1" destOrd="0" presId="urn:microsoft.com/office/officeart/2005/8/layout/list1"/>
    <dgm:cxn modelId="{0AF1FB97-604E-49DB-9B85-CB3F1F188EDC}" type="presParOf" srcId="{A30FCA46-0FF8-44B8-BEDF-29E814029D26}" destId="{4CE51FCB-4511-4913-BFFE-1250E5508C8A}" srcOrd="9" destOrd="0" presId="urn:microsoft.com/office/officeart/2005/8/layout/list1"/>
    <dgm:cxn modelId="{92964062-A22B-473D-9670-BDFBC55BB6A2}" type="presParOf" srcId="{A30FCA46-0FF8-44B8-BEDF-29E814029D26}" destId="{1FDC6868-FE8E-4992-B4AC-3C149A0BFAE9}" srcOrd="10" destOrd="0" presId="urn:microsoft.com/office/officeart/2005/8/layout/list1"/>
    <dgm:cxn modelId="{B24BCA86-4910-432A-92A1-3A60B9604D5D}" type="presParOf" srcId="{A30FCA46-0FF8-44B8-BEDF-29E814029D26}" destId="{2670222D-3173-4305-AE0E-F06BF2A049B2}" srcOrd="11" destOrd="0" presId="urn:microsoft.com/office/officeart/2005/8/layout/list1"/>
    <dgm:cxn modelId="{4C59B4D3-1A3B-4B33-BC34-666E7584C73A}" type="presParOf" srcId="{A30FCA46-0FF8-44B8-BEDF-29E814029D26}" destId="{CBAD7630-D02C-4E99-8C4B-166244498525}" srcOrd="12" destOrd="0" presId="urn:microsoft.com/office/officeart/2005/8/layout/list1"/>
    <dgm:cxn modelId="{45942DD5-BC3A-4BA0-9F39-930EBEC99387}" type="presParOf" srcId="{CBAD7630-D02C-4E99-8C4B-166244498525}" destId="{6B005505-B5A4-468A-B414-9CBB552A400F}" srcOrd="0" destOrd="0" presId="urn:microsoft.com/office/officeart/2005/8/layout/list1"/>
    <dgm:cxn modelId="{170DF1F7-3C9D-47F4-93AF-A916E1249C0E}" type="presParOf" srcId="{CBAD7630-D02C-4E99-8C4B-166244498525}" destId="{BC0E8E41-4A4F-4338-910A-B50F5B9A3443}" srcOrd="1" destOrd="0" presId="urn:microsoft.com/office/officeart/2005/8/layout/list1"/>
    <dgm:cxn modelId="{37999BC7-4AB6-4D83-B80B-675CF8103442}" type="presParOf" srcId="{A30FCA46-0FF8-44B8-BEDF-29E814029D26}" destId="{695B54E9-53D0-425C-A719-8EE999F0C0F7}" srcOrd="13" destOrd="0" presId="urn:microsoft.com/office/officeart/2005/8/layout/list1"/>
    <dgm:cxn modelId="{C881B9FB-D893-40E0-9BF9-02A75F7CB607}" type="presParOf" srcId="{A30FCA46-0FF8-44B8-BEDF-29E814029D26}" destId="{DC68F9A2-013B-4F77-8186-475D1BF537F7}" srcOrd="14" destOrd="0" presId="urn:microsoft.com/office/officeart/2005/8/layout/list1"/>
    <dgm:cxn modelId="{F4CFF19E-C2E7-4D5C-8888-B74A182E7858}" type="presParOf" srcId="{A30FCA46-0FF8-44B8-BEDF-29E814029D26}" destId="{4ED59021-25EC-4191-96E8-C8BAF03B0D5F}" srcOrd="15" destOrd="0" presId="urn:microsoft.com/office/officeart/2005/8/layout/list1"/>
    <dgm:cxn modelId="{AF9F208F-0217-4972-B747-1B1E5F0D616A}" type="presParOf" srcId="{A30FCA46-0FF8-44B8-BEDF-29E814029D26}" destId="{B220F508-0D7A-4699-A207-C91D49C67F9F}" srcOrd="16" destOrd="0" presId="urn:microsoft.com/office/officeart/2005/8/layout/list1"/>
    <dgm:cxn modelId="{563881D2-4FEA-4C47-9350-925739F489E6}" type="presParOf" srcId="{B220F508-0D7A-4699-A207-C91D49C67F9F}" destId="{B92738FB-0F56-451F-A9C9-1FF9CFE1A355}" srcOrd="0" destOrd="0" presId="urn:microsoft.com/office/officeart/2005/8/layout/list1"/>
    <dgm:cxn modelId="{B2CA9029-BF22-498A-B44B-915E193EE88B}" type="presParOf" srcId="{B220F508-0D7A-4699-A207-C91D49C67F9F}" destId="{10EC8F17-2E3F-486A-85C8-0FC191FF0F93}" srcOrd="1" destOrd="0" presId="urn:microsoft.com/office/officeart/2005/8/layout/list1"/>
    <dgm:cxn modelId="{DA1C9513-2AAF-48E9-BAB2-92D4D19FA17E}" type="presParOf" srcId="{A30FCA46-0FF8-44B8-BEDF-29E814029D26}" destId="{FEB14F35-C17D-4E50-A73D-9523D530B7BC}" srcOrd="17" destOrd="0" presId="urn:microsoft.com/office/officeart/2005/8/layout/list1"/>
    <dgm:cxn modelId="{A3AC639B-7729-4132-8960-C775A5693281}" type="presParOf" srcId="{A30FCA46-0FF8-44B8-BEDF-29E814029D26}" destId="{F27B71AB-8F84-4C49-A64B-616E882007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EDC65-FBAD-477B-91A3-DBAF3047C912}">
      <dsp:nvSpPr>
        <dsp:cNvPr id="0" name=""/>
        <dsp:cNvSpPr/>
      </dsp:nvSpPr>
      <dsp:spPr>
        <a:xfrm>
          <a:off x="4216836" y="1903364"/>
          <a:ext cx="3420788" cy="16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9"/>
              </a:lnTo>
              <a:lnTo>
                <a:pt x="3420788" y="112859"/>
              </a:lnTo>
              <a:lnTo>
                <a:pt x="3420788" y="16561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A055-D4D4-4153-89E3-807A0C0A6E8B}">
      <dsp:nvSpPr>
        <dsp:cNvPr id="0" name=""/>
        <dsp:cNvSpPr/>
      </dsp:nvSpPr>
      <dsp:spPr>
        <a:xfrm>
          <a:off x="4216836" y="1903364"/>
          <a:ext cx="1710394" cy="16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9"/>
              </a:lnTo>
              <a:lnTo>
                <a:pt x="1710394" y="112859"/>
              </a:lnTo>
              <a:lnTo>
                <a:pt x="1710394" y="16561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6E740-FBD5-4C49-A692-83BCAAEA66FA}">
      <dsp:nvSpPr>
        <dsp:cNvPr id="0" name=""/>
        <dsp:cNvSpPr/>
      </dsp:nvSpPr>
      <dsp:spPr>
        <a:xfrm>
          <a:off x="4171116" y="1903364"/>
          <a:ext cx="91440" cy="165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1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67909-1028-4B63-99E7-E881ABF65419}">
      <dsp:nvSpPr>
        <dsp:cNvPr id="0" name=""/>
        <dsp:cNvSpPr/>
      </dsp:nvSpPr>
      <dsp:spPr>
        <a:xfrm>
          <a:off x="2506442" y="1903364"/>
          <a:ext cx="1710394" cy="165611"/>
        </a:xfrm>
        <a:custGeom>
          <a:avLst/>
          <a:gdLst/>
          <a:ahLst/>
          <a:cxnLst/>
          <a:rect l="0" t="0" r="0" b="0"/>
          <a:pathLst>
            <a:path>
              <a:moveTo>
                <a:pt x="1710394" y="0"/>
              </a:moveTo>
              <a:lnTo>
                <a:pt x="1710394" y="112859"/>
              </a:lnTo>
              <a:lnTo>
                <a:pt x="0" y="112859"/>
              </a:lnTo>
              <a:lnTo>
                <a:pt x="0" y="16561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3DC43-6742-447C-8952-2E592113196C}">
      <dsp:nvSpPr>
        <dsp:cNvPr id="0" name=""/>
        <dsp:cNvSpPr/>
      </dsp:nvSpPr>
      <dsp:spPr>
        <a:xfrm>
          <a:off x="796047" y="1903364"/>
          <a:ext cx="3420788" cy="165611"/>
        </a:xfrm>
        <a:custGeom>
          <a:avLst/>
          <a:gdLst/>
          <a:ahLst/>
          <a:cxnLst/>
          <a:rect l="0" t="0" r="0" b="0"/>
          <a:pathLst>
            <a:path>
              <a:moveTo>
                <a:pt x="3420788" y="0"/>
              </a:moveTo>
              <a:lnTo>
                <a:pt x="3420788" y="112859"/>
              </a:lnTo>
              <a:lnTo>
                <a:pt x="0" y="112859"/>
              </a:lnTo>
              <a:lnTo>
                <a:pt x="0" y="16561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E0BF4-70E7-4256-8735-AA608E6F0E76}">
      <dsp:nvSpPr>
        <dsp:cNvPr id="0" name=""/>
        <dsp:cNvSpPr/>
      </dsp:nvSpPr>
      <dsp:spPr>
        <a:xfrm>
          <a:off x="3424910" y="718214"/>
          <a:ext cx="1583852" cy="118515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EBEF3-5811-461C-8146-FA6D7517718C}">
      <dsp:nvSpPr>
        <dsp:cNvPr id="0" name=""/>
        <dsp:cNvSpPr/>
      </dsp:nvSpPr>
      <dsp:spPr>
        <a:xfrm>
          <a:off x="3488180" y="778321"/>
          <a:ext cx="1583852" cy="1185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統計與機率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522892" y="813033"/>
        <a:ext cx="1514428" cy="1115726"/>
      </dsp:txXfrm>
    </dsp:sp>
    <dsp:sp modelId="{61CD006B-076E-480F-9214-C81A9B8900D4}">
      <dsp:nvSpPr>
        <dsp:cNvPr id="0" name=""/>
        <dsp:cNvSpPr/>
      </dsp:nvSpPr>
      <dsp:spPr>
        <a:xfrm>
          <a:off x="4121" y="2068975"/>
          <a:ext cx="1583852" cy="118515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270BD-62F3-4853-B70E-4D4659B14EB2}">
      <dsp:nvSpPr>
        <dsp:cNvPr id="0" name=""/>
        <dsp:cNvSpPr/>
      </dsp:nvSpPr>
      <dsp:spPr>
        <a:xfrm>
          <a:off x="67392" y="2129083"/>
          <a:ext cx="1583852" cy="1185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一、資料的分類與整理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02104" y="2163795"/>
        <a:ext cx="1514428" cy="1115726"/>
      </dsp:txXfrm>
    </dsp:sp>
    <dsp:sp modelId="{125FEC36-9955-4CFD-9984-25DB7BADC668}">
      <dsp:nvSpPr>
        <dsp:cNvPr id="0" name=""/>
        <dsp:cNvSpPr/>
      </dsp:nvSpPr>
      <dsp:spPr>
        <a:xfrm>
          <a:off x="1714515" y="2068975"/>
          <a:ext cx="1583852" cy="118515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E6D7A-8F6E-49E8-AA41-1B678BBFA046}">
      <dsp:nvSpPr>
        <dsp:cNvPr id="0" name=""/>
        <dsp:cNvSpPr/>
      </dsp:nvSpPr>
      <dsp:spPr>
        <a:xfrm>
          <a:off x="1777786" y="2129083"/>
          <a:ext cx="1583852" cy="1185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二、報讀生活中的表格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812498" y="2163795"/>
        <a:ext cx="1514428" cy="1115726"/>
      </dsp:txXfrm>
    </dsp:sp>
    <dsp:sp modelId="{1EDF314C-7877-4D23-BB09-60C356D20497}">
      <dsp:nvSpPr>
        <dsp:cNvPr id="0" name=""/>
        <dsp:cNvSpPr/>
      </dsp:nvSpPr>
      <dsp:spPr>
        <a:xfrm>
          <a:off x="3424910" y="2068975"/>
          <a:ext cx="1583852" cy="118515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0B374-2D24-463D-B26E-3CA75A61A48C}">
      <dsp:nvSpPr>
        <dsp:cNvPr id="0" name=""/>
        <dsp:cNvSpPr/>
      </dsp:nvSpPr>
      <dsp:spPr>
        <a:xfrm>
          <a:off x="3488180" y="2129083"/>
          <a:ext cx="1583852" cy="118515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三、長條圖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522892" y="2163795"/>
        <a:ext cx="1514428" cy="1115726"/>
      </dsp:txXfrm>
    </dsp:sp>
    <dsp:sp modelId="{25DAA997-F34D-44BF-B294-9544F8604B56}">
      <dsp:nvSpPr>
        <dsp:cNvPr id="0" name=""/>
        <dsp:cNvSpPr/>
      </dsp:nvSpPr>
      <dsp:spPr>
        <a:xfrm>
          <a:off x="5135304" y="2068975"/>
          <a:ext cx="1583852" cy="118515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F4BF5-CAE8-42B6-8286-D8A8A601EEED}">
      <dsp:nvSpPr>
        <dsp:cNvPr id="0" name=""/>
        <dsp:cNvSpPr/>
      </dsp:nvSpPr>
      <dsp:spPr>
        <a:xfrm>
          <a:off x="5198575" y="2129083"/>
          <a:ext cx="1583852" cy="118515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四、折線圖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233287" y="2163795"/>
        <a:ext cx="1514428" cy="1115726"/>
      </dsp:txXfrm>
    </dsp:sp>
    <dsp:sp modelId="{B910451F-D65B-446E-914F-B1C642912449}">
      <dsp:nvSpPr>
        <dsp:cNvPr id="0" name=""/>
        <dsp:cNvSpPr/>
      </dsp:nvSpPr>
      <dsp:spPr>
        <a:xfrm>
          <a:off x="6845698" y="2068975"/>
          <a:ext cx="1583852" cy="118515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2B8F4-377A-4057-9A40-C6CB36FACEB3}">
      <dsp:nvSpPr>
        <dsp:cNvPr id="0" name=""/>
        <dsp:cNvSpPr/>
      </dsp:nvSpPr>
      <dsp:spPr>
        <a:xfrm>
          <a:off x="6908969" y="2129083"/>
          <a:ext cx="1583852" cy="1185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五、圓形圖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943681" y="2163795"/>
        <a:ext cx="1514428" cy="1115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C55E6-333B-47BA-BBF3-D1F943780691}">
      <dsp:nvSpPr>
        <dsp:cNvPr id="0" name=""/>
        <dsp:cNvSpPr/>
      </dsp:nvSpPr>
      <dsp:spPr>
        <a:xfrm>
          <a:off x="0" y="405415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5B5E1-8746-4590-80AB-13372D18F264}">
      <dsp:nvSpPr>
        <dsp:cNvPr id="0" name=""/>
        <dsp:cNvSpPr/>
      </dsp:nvSpPr>
      <dsp:spPr>
        <a:xfrm>
          <a:off x="370841" y="95455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折線圖的定義</a:t>
          </a:r>
          <a:endParaRPr lang="zh-TW" altLang="en-US" sz="2100" kern="1200" dirty="0"/>
        </a:p>
      </dsp:txBody>
      <dsp:txXfrm>
        <a:off x="401103" y="125717"/>
        <a:ext cx="5131252" cy="559396"/>
      </dsp:txXfrm>
    </dsp:sp>
    <dsp:sp modelId="{4F6EFB0B-347E-44DB-9FDA-9193266E4A94}">
      <dsp:nvSpPr>
        <dsp:cNvPr id="0" name=""/>
        <dsp:cNvSpPr/>
      </dsp:nvSpPr>
      <dsp:spPr>
        <a:xfrm>
          <a:off x="0" y="1357975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3A9E1-EBD5-4D21-A88C-83355D47856F}">
      <dsp:nvSpPr>
        <dsp:cNvPr id="0" name=""/>
        <dsp:cNvSpPr/>
      </dsp:nvSpPr>
      <dsp:spPr>
        <a:xfrm>
          <a:off x="370841" y="1048015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/>
            <a:t>折線圖的類型</a:t>
          </a:r>
        </a:p>
      </dsp:txBody>
      <dsp:txXfrm>
        <a:off x="401103" y="1078277"/>
        <a:ext cx="5131252" cy="559396"/>
      </dsp:txXfrm>
    </dsp:sp>
    <dsp:sp modelId="{1FDC6868-FE8E-4992-B4AC-3C149A0BFAE9}">
      <dsp:nvSpPr>
        <dsp:cNvPr id="0" name=""/>
        <dsp:cNvSpPr/>
      </dsp:nvSpPr>
      <dsp:spPr>
        <a:xfrm>
          <a:off x="0" y="2310535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46777-954A-48BA-81C6-414743A01E68}">
      <dsp:nvSpPr>
        <dsp:cNvPr id="0" name=""/>
        <dsp:cNvSpPr/>
      </dsp:nvSpPr>
      <dsp:spPr>
        <a:xfrm>
          <a:off x="370841" y="2000575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kern="1200" dirty="0" smtClean="0"/>
            <a:t>報讀折線圖</a:t>
          </a:r>
        </a:p>
      </dsp:txBody>
      <dsp:txXfrm>
        <a:off x="401103" y="2030837"/>
        <a:ext cx="5131252" cy="559396"/>
      </dsp:txXfrm>
    </dsp:sp>
    <dsp:sp modelId="{DC68F9A2-013B-4F77-8186-475D1BF537F7}">
      <dsp:nvSpPr>
        <dsp:cNvPr id="0" name=""/>
        <dsp:cNvSpPr/>
      </dsp:nvSpPr>
      <dsp:spPr>
        <a:xfrm>
          <a:off x="0" y="3263096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E8E41-4A4F-4338-910A-B50F5B9A3443}">
      <dsp:nvSpPr>
        <dsp:cNvPr id="0" name=""/>
        <dsp:cNvSpPr/>
      </dsp:nvSpPr>
      <dsp:spPr>
        <a:xfrm>
          <a:off x="370841" y="2953136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zh-TW" altLang="en-US" sz="2100" kern="1200" dirty="0" smtClean="0"/>
            <a:t>繪製折線圖</a:t>
          </a:r>
          <a:endParaRPr lang="zh-TW" altLang="en-US" sz="2100" kern="1200" dirty="0" smtClean="0">
            <a:latin typeface="+mn-ea"/>
            <a:ea typeface="+mn-ea"/>
          </a:endParaRPr>
        </a:p>
      </dsp:txBody>
      <dsp:txXfrm>
        <a:off x="401103" y="2983398"/>
        <a:ext cx="5131252" cy="559396"/>
      </dsp:txXfrm>
    </dsp:sp>
    <dsp:sp modelId="{F27B71AB-8F84-4C49-A64B-616E882007F0}">
      <dsp:nvSpPr>
        <dsp:cNvPr id="0" name=""/>
        <dsp:cNvSpPr/>
      </dsp:nvSpPr>
      <dsp:spPr>
        <a:xfrm>
          <a:off x="0" y="4215656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C8F17-2E3F-486A-85C8-0FC191FF0F93}">
      <dsp:nvSpPr>
        <dsp:cNvPr id="0" name=""/>
        <dsp:cNvSpPr/>
      </dsp:nvSpPr>
      <dsp:spPr>
        <a:xfrm>
          <a:off x="370841" y="3905696"/>
          <a:ext cx="5191776" cy="6199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繪製波浪線節省空間</a:t>
          </a:r>
          <a:endParaRPr lang="en-US" altLang="zh-TW" sz="2100" kern="1200" dirty="0" smtClean="0"/>
        </a:p>
      </dsp:txBody>
      <dsp:txXfrm>
        <a:off x="401103" y="3935958"/>
        <a:ext cx="513125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5461DDA5-FD15-4253-BC67-711A4077D036}" type="datetimeFigureOut">
              <a:rPr lang="zh-TW" altLang="en-US" smtClean="0"/>
              <a:t>2017/7/10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916250E-5FA0-4112-9B95-2EB8A4859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37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61CF-7240-459C-AEC4-AA7B2887358A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97BB-D46A-4E46-B677-8CC2A29AAA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66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8555-380D-4A35-8A65-871D62205205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88DC-E9BA-4E56-9798-55792F9904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DB4E-C45D-4E2A-B06E-B5717C522229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25FF-215D-475A-AA5C-C9347EAD9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30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FF6F-C9A8-42A6-AC4D-94EA0D992082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55B3-1629-4380-B653-FAFBF01345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973D-856D-4BF1-8242-D009F74CAECD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7D8E-495B-4309-84C1-8761F7C433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5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D219-C30B-4124-91D4-EF7E0FD5CFA5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C1B0-68F1-4B41-8A58-08602D6616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6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B25F-97BC-40A9-B0DB-FA63DA7BC31B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49F4-63FD-4564-BC65-4953CBF783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92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8CCE-DB66-47F4-8D41-D7A6E7B575E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C2E0-8D68-4B95-9981-4FA867FB00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0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AB8C-C933-4C1B-B4D4-7AA8EC40D2D6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1A27-D80E-4D26-9443-1D8D562819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8F30-6F4E-400E-8275-643C05A3475F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8032-6A8B-4C68-9BFD-715EEE5F6B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47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8316-5C52-42DE-881F-449B40A25426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6224-B132-4586-9D7E-64AA32C689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9DC1-51FB-4650-9E4D-9050110E0EBF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5E2D-0CD2-426A-A38D-EA88E127CC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4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CA553-C724-426E-A881-B812C2549587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1A9E-8FBA-4BDF-8081-1AEA407EB8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38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7B4C85-6ADE-4094-92A1-698A0053B870}" type="datetimeFigureOut">
              <a:rPr lang="zh-TW" altLang="en-US"/>
              <a:pPr>
                <a:defRPr/>
              </a:pPr>
              <a:t>2017/7/10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E46D34-4961-4130-8A3D-1CDAFA9DDA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28654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zh-TW" altLang="en-US" b="1" smtClean="0"/>
              <a:t>折線圖關主</a:t>
            </a:r>
          </a:p>
        </p:txBody>
      </p:sp>
      <p:sp>
        <p:nvSpPr>
          <p:cNvPr id="2052" name="內容版面配置區 2"/>
          <p:cNvSpPr>
            <a:spLocks noGrp="1"/>
          </p:cNvSpPr>
          <p:nvPr>
            <p:ph idx="1"/>
          </p:nvPr>
        </p:nvSpPr>
        <p:spPr>
          <a:xfrm>
            <a:off x="1258888" y="1196975"/>
            <a:ext cx="6521450" cy="1296988"/>
          </a:xfrm>
        </p:spPr>
        <p:txBody>
          <a:bodyPr/>
          <a:lstStyle/>
          <a:p>
            <a:r>
              <a:rPr lang="zh-TW" altLang="en-US" sz="1800" dirty="0" smtClean="0"/>
              <a:t>目標一：認識折線圖的類型，並能辨認、報讀折線圖</a:t>
            </a:r>
            <a:endParaRPr lang="en-US" altLang="zh-TW" sz="1800" dirty="0" smtClean="0"/>
          </a:p>
          <a:p>
            <a:r>
              <a:rPr lang="zh-TW" altLang="en-US" sz="1800" dirty="0" smtClean="0"/>
              <a:t>目標二：能依照資料繪製折線圖。</a:t>
            </a:r>
            <a:endParaRPr lang="en-US" altLang="zh-TW" sz="1800" dirty="0" smtClean="0"/>
          </a:p>
          <a:p>
            <a:r>
              <a:rPr lang="zh-TW" altLang="en-US" sz="1800" dirty="0" smtClean="0"/>
              <a:t>目標三：能利用波浪線節省繪製的空間。</a:t>
            </a:r>
            <a:endParaRPr lang="en-US" altLang="zh-TW" sz="1800" dirty="0" smtClean="0"/>
          </a:p>
          <a:p>
            <a:endParaRPr lang="zh-TW" altLang="en-US" dirty="0" smtClean="0"/>
          </a:p>
        </p:txBody>
      </p:sp>
      <p:sp>
        <p:nvSpPr>
          <p:cNvPr id="2053" name="文字方塊 3"/>
          <p:cNvSpPr txBox="1">
            <a:spLocks noChangeArrowheads="1"/>
          </p:cNvSpPr>
          <p:nvPr/>
        </p:nvSpPr>
        <p:spPr bwMode="auto">
          <a:xfrm>
            <a:off x="1835150" y="5373688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736250213"/>
              </p:ext>
            </p:extLst>
          </p:nvPr>
        </p:nvGraphicFramePr>
        <p:xfrm>
          <a:off x="323528" y="2564904"/>
          <a:ext cx="84969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7030A0"/>
                </a:solidFill>
              </a:rPr>
              <a:t>長條、折線大不同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rgbClr val="0070C0"/>
                </a:solidFill>
                <a:ea typeface="華康古印體" pitchFamily="49" charset="-120"/>
              </a:rPr>
              <a:t>長條</a:t>
            </a:r>
            <a:r>
              <a:rPr lang="zh-TW" altLang="en-US" b="1" dirty="0" smtClean="0">
                <a:solidFill>
                  <a:srgbClr val="0070C0"/>
                </a:solidFill>
                <a:ea typeface="華康古印體" pitchFamily="49" charset="-120"/>
              </a:rPr>
              <a:t>圖</a:t>
            </a:r>
            <a:r>
              <a:rPr lang="en-US" altLang="zh-TW" b="1" dirty="0" smtClean="0">
                <a:solidFill>
                  <a:srgbClr val="0070C0"/>
                </a:solidFill>
                <a:ea typeface="華康古印體" pitchFamily="49" charset="-12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Wingdings" pitchFamily="2" charset="2"/>
              <a:buNone/>
              <a:defRPr/>
            </a:pPr>
            <a:r>
              <a:rPr lang="zh-TW" altLang="en-US" dirty="0">
                <a:ea typeface="華康古印體" pitchFamily="49" charset="-120"/>
              </a:rPr>
              <a:t> </a:t>
            </a:r>
            <a:r>
              <a:rPr lang="zh-TW" altLang="en-US" dirty="0" smtClean="0">
                <a:ea typeface="華康古印體" pitchFamily="49" charset="-120"/>
              </a:rPr>
              <a:t>透過圖形可清楚看出資料的多與少，</a:t>
            </a:r>
            <a:endParaRPr lang="en-US" altLang="zh-TW" dirty="0" smtClean="0">
              <a:ea typeface="華康古印體" pitchFamily="49" charset="-12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Wingdings" pitchFamily="2" charset="2"/>
              <a:buNone/>
              <a:defRPr/>
            </a:pPr>
            <a:r>
              <a:rPr lang="zh-TW" altLang="en-US" dirty="0" smtClean="0">
                <a:ea typeface="華康古印體" pitchFamily="49" charset="-120"/>
              </a:rPr>
              <a:t>就算</a:t>
            </a:r>
            <a:r>
              <a:rPr lang="zh-TW" altLang="en-US" b="1" dirty="0" smtClean="0">
                <a:ea typeface="華康古印體" pitchFamily="49" charset="-120"/>
              </a:rPr>
              <a:t>改變每個長條的順序，也不會影響結果。</a:t>
            </a:r>
            <a:endParaRPr lang="en-US" altLang="zh-TW" b="1" dirty="0" smtClean="0">
              <a:ea typeface="華康古印體" pitchFamily="49" charset="-12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Wingdings" pitchFamily="2" charset="2"/>
              <a:buNone/>
              <a:defRPr/>
            </a:pPr>
            <a:endParaRPr lang="en-US" altLang="zh-TW" dirty="0">
              <a:ea typeface="華康古印體" pitchFamily="49" charset="-12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Arial" pitchFamily="34" charset="0"/>
              <a:buNone/>
              <a:defRPr/>
            </a:pPr>
            <a:r>
              <a:rPr lang="zh-TW" altLang="en-US" b="1" dirty="0" smtClean="0">
                <a:solidFill>
                  <a:srgbClr val="0070C0"/>
                </a:solidFill>
                <a:ea typeface="華康古印體" pitchFamily="49" charset="-120"/>
              </a:rPr>
              <a:t>折線圖</a:t>
            </a:r>
            <a:r>
              <a:rPr lang="en-US" altLang="zh-TW" dirty="0" smtClean="0">
                <a:solidFill>
                  <a:srgbClr val="0070C0"/>
                </a:solidFill>
                <a:ea typeface="華康古印體" pitchFamily="49" charset="-12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Arial" pitchFamily="34" charset="0"/>
              <a:buNone/>
              <a:defRPr/>
            </a:pPr>
            <a:r>
              <a:rPr lang="zh-TW" altLang="en-US" b="1" u="sng" dirty="0" smtClean="0">
                <a:latin typeface="華康古印體" pitchFamily="49" charset="-120"/>
                <a:ea typeface="華康古印體" pitchFamily="49" charset="-120"/>
              </a:rPr>
              <a:t>順序改變</a:t>
            </a:r>
            <a:r>
              <a:rPr lang="zh-TW" altLang="en-US" b="1" dirty="0" smtClean="0">
                <a:latin typeface="華康古印體" pitchFamily="49" charset="-120"/>
                <a:ea typeface="華康古印體" pitchFamily="49" charset="-120"/>
              </a:rPr>
              <a:t>，</a:t>
            </a:r>
            <a:r>
              <a:rPr lang="zh-TW" altLang="en-US" b="1" u="sng" dirty="0" smtClean="0">
                <a:latin typeface="華康古印體" pitchFamily="49" charset="-120"/>
                <a:ea typeface="華康古印體" pitchFamily="49" charset="-120"/>
              </a:rPr>
              <a:t>結果</a:t>
            </a:r>
            <a:r>
              <a:rPr lang="zh-TW" altLang="en-US" b="1" dirty="0" smtClean="0">
                <a:latin typeface="華康古印體" pitchFamily="49" charset="-120"/>
                <a:ea typeface="華康古印體" pitchFamily="49" charset="-120"/>
              </a:rPr>
              <a:t>就會</a:t>
            </a:r>
            <a:r>
              <a:rPr lang="zh-TW" altLang="en-US" b="1" u="sng" dirty="0" smtClean="0">
                <a:latin typeface="華康古印體" pitchFamily="49" charset="-120"/>
                <a:ea typeface="華康古印體" pitchFamily="49" charset="-120"/>
              </a:rPr>
              <a:t>不一樣</a:t>
            </a:r>
            <a:r>
              <a:rPr lang="zh-TW" altLang="en-US" dirty="0" smtClean="0">
                <a:latin typeface="華康古印體" pitchFamily="49" charset="-120"/>
                <a:ea typeface="華康古印體" pitchFamily="49" charset="-120"/>
              </a:rPr>
              <a:t>。</a:t>
            </a:r>
            <a:endParaRPr lang="en-US" altLang="zh-TW" dirty="0" smtClean="0">
              <a:latin typeface="華康古印體" pitchFamily="49" charset="-120"/>
              <a:ea typeface="華康古印體" pitchFamily="49" charset="-12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Arial" pitchFamily="34" charset="0"/>
              <a:buNone/>
              <a:defRPr/>
            </a:pPr>
            <a:r>
              <a:rPr lang="zh-TW" altLang="en-US" b="1" dirty="0" smtClean="0">
                <a:latin typeface="華康古印體" pitchFamily="49" charset="-120"/>
                <a:ea typeface="華康古印體" pitchFamily="49" charset="-120"/>
              </a:rPr>
              <a:t>折線圖</a:t>
            </a:r>
            <a:r>
              <a:rPr lang="zh-TW" altLang="en-US" b="1" dirty="0">
                <a:latin typeface="華康古印體" pitchFamily="49" charset="-120"/>
                <a:ea typeface="華康古印體" pitchFamily="49" charset="-120"/>
              </a:rPr>
              <a:t>是</a:t>
            </a:r>
            <a:r>
              <a:rPr lang="zh-TW" altLang="en-US" b="1" u="sng" dirty="0">
                <a:latin typeface="華康古印體" pitchFamily="49" charset="-120"/>
                <a:ea typeface="華康古印體" pitchFamily="49" charset="-120"/>
              </a:rPr>
              <a:t>觀察</a:t>
            </a:r>
            <a:r>
              <a:rPr lang="zh-TW" altLang="en-US" b="1" u="sng" dirty="0" smtClean="0">
                <a:latin typeface="華康古印體" pitchFamily="49" charset="-120"/>
                <a:ea typeface="華康古印體" pitchFamily="49" charset="-120"/>
              </a:rPr>
              <a:t>數量</a:t>
            </a:r>
            <a:r>
              <a:rPr lang="zh-TW" altLang="en-US" b="1" u="sng" dirty="0">
                <a:latin typeface="華康古印體" pitchFamily="49" charset="-120"/>
                <a:ea typeface="華康古印體" pitchFamily="49" charset="-120"/>
              </a:rPr>
              <a:t>的變化情形</a:t>
            </a:r>
            <a:r>
              <a:rPr lang="zh-TW" altLang="en-US" dirty="0" smtClean="0">
                <a:latin typeface="華康古印體" pitchFamily="49" charset="-120"/>
                <a:ea typeface="華康古印體" pitchFamily="49" charset="-120"/>
              </a:rPr>
              <a:t>，</a:t>
            </a:r>
            <a:endParaRPr lang="en-US" altLang="zh-TW" dirty="0" smtClean="0">
              <a:latin typeface="華康古印體" pitchFamily="49" charset="-120"/>
              <a:ea typeface="華康古印體" pitchFamily="49" charset="-12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Arial" pitchFamily="34" charset="0"/>
              <a:buNone/>
              <a:defRPr/>
            </a:pPr>
            <a:r>
              <a:rPr lang="zh-TW" altLang="en-US" b="1" dirty="0" smtClean="0">
                <a:latin typeface="華康古印體" pitchFamily="49" charset="-120"/>
                <a:ea typeface="華康古印體" pitchFamily="49" charset="-120"/>
              </a:rPr>
              <a:t>橫軸</a:t>
            </a:r>
            <a:r>
              <a:rPr lang="zh-TW" altLang="en-US" dirty="0" smtClean="0">
                <a:latin typeface="華康古印體" pitchFamily="49" charset="-120"/>
                <a:ea typeface="華康古印體" pitchFamily="49" charset="-120"/>
              </a:rPr>
              <a:t>是</a:t>
            </a:r>
            <a:r>
              <a:rPr lang="zh-TW" altLang="en-US" dirty="0">
                <a:latin typeface="華康古印體" pitchFamily="49" charset="-120"/>
                <a:ea typeface="華康古印體" pitchFamily="49" charset="-120"/>
              </a:rPr>
              <a:t>依</a:t>
            </a:r>
            <a:r>
              <a:rPr lang="zh-TW" altLang="en-US" b="1" u="sng" dirty="0">
                <a:latin typeface="華康古印體" pitchFamily="49" charset="-120"/>
                <a:ea typeface="華康古印體" pitchFamily="49" charset="-120"/>
              </a:rPr>
              <a:t>時間或分數</a:t>
            </a:r>
            <a:r>
              <a:rPr lang="zh-TW" altLang="en-US" b="1" dirty="0">
                <a:latin typeface="華康古印體" pitchFamily="49" charset="-120"/>
                <a:ea typeface="華康古印體" pitchFamily="49" charset="-120"/>
              </a:rPr>
              <a:t>的先後</a:t>
            </a:r>
            <a:r>
              <a:rPr lang="zh-TW" altLang="en-US" b="1" u="sng" dirty="0">
                <a:latin typeface="華康古印體" pitchFamily="49" charset="-120"/>
                <a:ea typeface="華康古印體" pitchFamily="49" charset="-120"/>
              </a:rPr>
              <a:t>次序排列</a:t>
            </a:r>
            <a:r>
              <a:rPr lang="zh-TW" altLang="en-US" dirty="0">
                <a:latin typeface="華康古印體" pitchFamily="49" charset="-120"/>
                <a:ea typeface="華康古印體" pitchFamily="49" charset="-120"/>
              </a:rPr>
              <a:t>的</a:t>
            </a:r>
            <a:r>
              <a:rPr lang="zh-TW" altLang="en-US" dirty="0" smtClean="0">
                <a:latin typeface="華康古印體" pitchFamily="49" charset="-120"/>
                <a:ea typeface="華康古印體" pitchFamily="49" charset="-120"/>
              </a:rPr>
              <a:t>，如果順序被改變，</a:t>
            </a:r>
            <a:r>
              <a:rPr lang="zh-TW" altLang="en-US" dirty="0">
                <a:latin typeface="華康古印體" pitchFamily="49" charset="-120"/>
                <a:ea typeface="華康古印體" pitchFamily="49" charset="-120"/>
              </a:rPr>
              <a:t>所畫出來的</a:t>
            </a:r>
            <a:r>
              <a:rPr lang="zh-TW" altLang="en-US" dirty="0" smtClean="0">
                <a:latin typeface="華康古印體" pitchFamily="49" charset="-120"/>
                <a:ea typeface="華康古印體" pitchFamily="49" charset="-120"/>
              </a:rPr>
              <a:t>折線型態也會跟著改變</a:t>
            </a:r>
            <a:r>
              <a:rPr lang="zh-TW" altLang="en-US" dirty="0">
                <a:latin typeface="華康古印體" pitchFamily="49" charset="-120"/>
                <a:ea typeface="華康古印體" pitchFamily="49" charset="-120"/>
              </a:rPr>
              <a:t>。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81621"/>
              </a:buClr>
              <a:buFont typeface="Wingdings" pitchFamily="2" charset="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3600" dirty="0"/>
              <a:t>各成就水準學生在家</a:t>
            </a:r>
            <a:r>
              <a:rPr lang="zh-TW" altLang="en-US" sz="3600" dirty="0"/>
              <a:t>和父母相處時數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600" dirty="0"/>
              <a:t>分析折線圖</a:t>
            </a:r>
          </a:p>
        </p:txBody>
      </p:sp>
      <p:graphicFrame>
        <p:nvGraphicFramePr>
          <p:cNvPr id="12291" name="內容版面配置區 4"/>
          <p:cNvGraphicFramePr>
            <a:graphicFrameLocks noGrp="1"/>
          </p:cNvGraphicFramePr>
          <p:nvPr>
            <p:ph idx="1"/>
          </p:nvPr>
        </p:nvGraphicFramePr>
        <p:xfrm>
          <a:off x="971550" y="1484313"/>
          <a:ext cx="68834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4" imgW="7565792" imgH="4974767" progId="Excel.Sheet.8">
                  <p:embed/>
                </p:oleObj>
              </mc:Choice>
              <mc:Fallback>
                <p:oleObj r:id="rId4" imgW="7565792" imgH="4974767" progId="Excel.Shee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68834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文字方塊 2"/>
          <p:cNvSpPr txBox="1">
            <a:spLocks noChangeArrowheads="1"/>
          </p:cNvSpPr>
          <p:nvPr/>
        </p:nvSpPr>
        <p:spPr bwMode="auto">
          <a:xfrm>
            <a:off x="5553369" y="5935035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/>
              <a:t>組合折線圖範例一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3200" dirty="0" smtClean="0"/>
              <a:t>各成就水準學生</a:t>
            </a:r>
            <a:r>
              <a:rPr lang="zh-TW" altLang="en-US" sz="3200" dirty="0" smtClean="0"/>
              <a:t>家中適合兒童閱讀的藏書量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分析折線圖</a:t>
            </a:r>
          </a:p>
        </p:txBody>
      </p:sp>
      <p:graphicFrame>
        <p:nvGraphicFramePr>
          <p:cNvPr id="13315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16013" y="1484313"/>
          <a:ext cx="68834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4" imgW="7565792" imgH="4974767" progId="Excel.Sheet.8">
                  <p:embed/>
                </p:oleObj>
              </mc:Choice>
              <mc:Fallback>
                <p:oleObj r:id="rId4" imgW="7565792" imgH="4974767" progId="Excel.Sheet.8">
                  <p:embed/>
                  <p:pic>
                    <p:nvPicPr>
                      <p:cNvPr id="0" name="Picture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68834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矩形 2"/>
          <p:cNvSpPr>
            <a:spLocks noChangeArrowheads="1"/>
          </p:cNvSpPr>
          <p:nvPr/>
        </p:nvSpPr>
        <p:spPr bwMode="auto">
          <a:xfrm>
            <a:off x="5724525" y="59547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/>
              <a:t>組合折線圖範例二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6021288"/>
            <a:ext cx="50321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可透過折線圖，</a:t>
            </a:r>
            <a:r>
              <a:rPr lang="zh-TW" altLang="zh-TW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瞭解對應</a:t>
            </a:r>
            <a:r>
              <a:rPr lang="zh-TW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資料之間</a:t>
            </a:r>
            <a:r>
              <a:rPr lang="zh-TW" altLang="zh-TW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變化的關係。</a:t>
            </a:r>
            <a:endParaRPr lang="zh-TW" alt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牛刀小試：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一、請</a:t>
            </a:r>
            <a:r>
              <a:rPr lang="zh-TW" altLang="en-US" dirty="0" smtClean="0"/>
              <a:t>找出折線圖</a:t>
            </a:r>
            <a:endParaRPr lang="zh-TW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924175"/>
            <a:ext cx="2736850" cy="1646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924175"/>
            <a:ext cx="1998663" cy="164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內容版面配置區 3" descr="traffi2.gif"/>
          <p:cNvPicPr>
            <a:picLocks noChangeAspect="1"/>
          </p:cNvPicPr>
          <p:nvPr/>
        </p:nvPicPr>
        <p:blipFill>
          <a:blip r:embed="rId4" cstate="print"/>
          <a:srcRect l="20633" t="29464" r="14239"/>
          <a:stretch>
            <a:fillRect/>
          </a:stretch>
        </p:blipFill>
        <p:spPr>
          <a:xfrm>
            <a:off x="6027738" y="2924175"/>
            <a:ext cx="1928812" cy="164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2" name="文字方塊 6"/>
          <p:cNvSpPr txBox="1">
            <a:spLocks noChangeArrowheads="1"/>
          </p:cNvSpPr>
          <p:nvPr/>
        </p:nvSpPr>
        <p:spPr bwMode="auto">
          <a:xfrm>
            <a:off x="1116013" y="22050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/>
              <a:t>(A)</a:t>
            </a:r>
            <a:endParaRPr kumimoji="0" lang="zh-TW" altLang="en-US" sz="1800"/>
          </a:p>
        </p:txBody>
      </p:sp>
      <p:sp>
        <p:nvSpPr>
          <p:cNvPr id="14343" name="文字方塊 7"/>
          <p:cNvSpPr txBox="1">
            <a:spLocks noChangeArrowheads="1"/>
          </p:cNvSpPr>
          <p:nvPr/>
        </p:nvSpPr>
        <p:spPr bwMode="auto">
          <a:xfrm>
            <a:off x="4291013" y="22050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/>
              <a:t>(B)</a:t>
            </a:r>
            <a:endParaRPr kumimoji="0" lang="zh-TW" altLang="en-US" sz="1800"/>
          </a:p>
        </p:txBody>
      </p:sp>
      <p:sp>
        <p:nvSpPr>
          <p:cNvPr id="14344" name="文字方塊 8"/>
          <p:cNvSpPr txBox="1">
            <a:spLocks noChangeArrowheads="1"/>
          </p:cNvSpPr>
          <p:nvPr/>
        </p:nvSpPr>
        <p:spPr bwMode="auto">
          <a:xfrm>
            <a:off x="6669088" y="22050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/>
              <a:t>(C)</a:t>
            </a:r>
            <a:endParaRPr kumimoji="0"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牛刀小試：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二、請圈出折線圖</a:t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576" y="1725216"/>
          <a:ext cx="181054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30388"/>
            <a:ext cx="252253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3388"/>
            <a:ext cx="2316163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22510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186238"/>
            <a:ext cx="199548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005263"/>
            <a:ext cx="25701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17411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27913" cy="12527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b="1" dirty="0" smtClean="0">
                <a:solidFill>
                  <a:srgbClr val="002060"/>
                </a:solidFill>
              </a:rPr>
              <a:t>口訣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: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穩定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有次序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的類別、起伏的數值</a:t>
            </a:r>
            <a:endParaRPr lang="en-US" altLang="zh-TW" sz="20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2000" dirty="0" smtClean="0"/>
              <a:t>1.</a:t>
            </a:r>
            <a:r>
              <a:rPr lang="zh-TW" altLang="en-US" sz="2000" dirty="0" smtClean="0"/>
              <a:t>先決定橫軸和縱軸代表</a:t>
            </a:r>
            <a:r>
              <a:rPr lang="zh-TW" altLang="en-US" sz="2000" b="1" dirty="0" smtClean="0"/>
              <a:t>次序類別</a:t>
            </a:r>
            <a:r>
              <a:rPr lang="zh-TW" altLang="en-US" sz="2000" dirty="0" smtClean="0"/>
              <a:t>還是</a:t>
            </a:r>
            <a:r>
              <a:rPr lang="zh-TW" altLang="en-US" sz="2000" b="1" dirty="0" smtClean="0"/>
              <a:t>數值</a:t>
            </a:r>
            <a:endParaRPr lang="en-US" altLang="zh-TW" sz="2000" b="1" dirty="0" smtClean="0"/>
          </a:p>
          <a:p>
            <a:pPr marL="0" indent="0" eaLnBrk="1" hangingPunct="1">
              <a:buNone/>
            </a:pPr>
            <a:r>
              <a:rPr lang="en-US" altLang="zh-TW" sz="2000" dirty="0" smtClean="0"/>
              <a:t>2.</a:t>
            </a:r>
            <a:r>
              <a:rPr lang="zh-TW" altLang="en-US" sz="2000" dirty="0" smtClean="0"/>
              <a:t>再看折線的數值表示方式</a:t>
            </a:r>
          </a:p>
          <a:p>
            <a:endParaRPr lang="zh-TW" altLang="en-US" sz="2000" dirty="0" smtClean="0"/>
          </a:p>
        </p:txBody>
      </p:sp>
      <p:sp>
        <p:nvSpPr>
          <p:cNvPr id="17413" name="文字方塊 6"/>
          <p:cNvSpPr txBox="1">
            <a:spLocks noChangeArrowheads="1"/>
          </p:cNvSpPr>
          <p:nvPr/>
        </p:nvSpPr>
        <p:spPr bwMode="auto">
          <a:xfrm>
            <a:off x="250825" y="153988"/>
            <a:ext cx="568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第一單元：認識折線圖的類型，並能辨認、報讀折線圖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三</a:t>
            </a:r>
            <a:r>
              <a:rPr kumimoji="0" lang="zh-TW" altLang="en-US" sz="2800" dirty="0" smtClean="0"/>
              <a:t>：報讀折線圖</a:t>
            </a:r>
            <a:endParaRPr kumimoji="0" lang="en-US" altLang="zh-TW" sz="2800" dirty="0"/>
          </a:p>
        </p:txBody>
      </p:sp>
      <p:graphicFrame>
        <p:nvGraphicFramePr>
          <p:cNvPr id="9" name="內容版面配置區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756753"/>
              </p:ext>
            </p:extLst>
          </p:nvPr>
        </p:nvGraphicFramePr>
        <p:xfrm>
          <a:off x="899592" y="3068960"/>
          <a:ext cx="66967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單箭頭接點 9"/>
          <p:cNvCxnSpPr/>
          <p:nvPr/>
        </p:nvCxnSpPr>
        <p:spPr>
          <a:xfrm flipV="1">
            <a:off x="1907704" y="2924944"/>
            <a:ext cx="0" cy="24566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07704" y="5339364"/>
            <a:ext cx="56802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6120172" y="562059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橫軸代表次序類別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48213" y="3573016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縱軸代表數值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折線圖怎麼看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17411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48543" y="1527572"/>
            <a:ext cx="6851849" cy="749300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/>
              <a:t>下圖是</a:t>
            </a:r>
            <a:r>
              <a:rPr lang="zh-TW" altLang="zh-TW" u="sng" dirty="0" smtClean="0"/>
              <a:t>陽岱鋼</a:t>
            </a:r>
            <a:r>
              <a:rPr lang="zh-TW" altLang="zh-TW" dirty="0" smtClean="0"/>
              <a:t>選手的盜壘次數折線圖</a:t>
            </a:r>
          </a:p>
          <a:p>
            <a:endParaRPr lang="zh-TW" altLang="en-U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63" y="2348880"/>
            <a:ext cx="5659649" cy="35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折線圖怎麼看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0" y="1450974"/>
            <a:ext cx="8252571" cy="341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720353" y="5373216"/>
            <a:ext cx="7812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zh-TW" altLang="zh-TW" sz="2000" dirty="0"/>
              <a:t>上圖折線圖中的橫座標表示什麼</a:t>
            </a:r>
            <a:r>
              <a:rPr lang="en-US" altLang="zh-TW" sz="2000" dirty="0"/>
              <a:t>? </a:t>
            </a:r>
            <a:r>
              <a:rPr lang="zh-TW" altLang="zh-TW" sz="2000" dirty="0"/>
              <a:t>請你勾勾看。  □年份</a:t>
            </a:r>
            <a:r>
              <a:rPr lang="en-US" altLang="zh-TW" sz="2000" dirty="0"/>
              <a:t>    </a:t>
            </a:r>
            <a:r>
              <a:rPr lang="zh-TW" altLang="zh-TW" sz="2000" dirty="0"/>
              <a:t>□次數</a:t>
            </a:r>
            <a:r>
              <a:rPr lang="en-US" altLang="zh-TW" sz="2000" dirty="0"/>
              <a:t>  </a:t>
            </a:r>
            <a:endParaRPr lang="zh-TW" altLang="zh-TW" sz="2000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332161" y="4293096"/>
            <a:ext cx="633618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7092280" y="4365104"/>
            <a:ext cx="792088" cy="31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u="sng" dirty="0"/>
              <a:t>陽岱鋼</a:t>
            </a:r>
            <a:r>
              <a:rPr lang="zh-TW" altLang="zh-TW" dirty="0"/>
              <a:t>選手在</a:t>
            </a:r>
            <a:r>
              <a:rPr lang="en-US" altLang="zh-TW" u="sng" dirty="0"/>
              <a:t>     </a:t>
            </a:r>
            <a:r>
              <a:rPr lang="zh-TW" altLang="zh-TW" dirty="0"/>
              <a:t>年、</a:t>
            </a:r>
            <a:r>
              <a:rPr lang="en-US" altLang="zh-TW" u="sng" dirty="0"/>
              <a:t>     </a:t>
            </a:r>
            <a:r>
              <a:rPr lang="zh-TW" altLang="zh-TW" dirty="0" smtClean="0"/>
              <a:t>年</a:t>
            </a:r>
            <a:r>
              <a:rPr lang="en-US" altLang="zh-TW" u="sng" dirty="0" smtClean="0"/>
              <a:t>  </a:t>
            </a:r>
            <a:r>
              <a:rPr lang="zh-TW" altLang="zh-TW" dirty="0" smtClean="0"/>
              <a:t>的</a:t>
            </a:r>
            <a:r>
              <a:rPr lang="zh-TW" altLang="zh-TW" dirty="0"/>
              <a:t>盜壘次數低於</a:t>
            </a:r>
            <a:r>
              <a:rPr lang="en-US" altLang="zh-TW" dirty="0"/>
              <a:t>5</a:t>
            </a:r>
            <a:r>
              <a:rPr lang="zh-TW" altLang="zh-TW" dirty="0"/>
              <a:t>次。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0974"/>
            <a:ext cx="8461658" cy="32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720353" y="5045114"/>
            <a:ext cx="7812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zh-TW" altLang="zh-TW" sz="2000" dirty="0"/>
              <a:t>折線圖中的縱座標表示什麼？請你勾勾看。</a:t>
            </a:r>
            <a:r>
              <a:rPr lang="en-US" altLang="zh-TW" sz="2000" dirty="0"/>
              <a:t>  </a:t>
            </a:r>
            <a:r>
              <a:rPr lang="zh-TW" altLang="zh-TW" sz="2000" dirty="0"/>
              <a:t>□年份</a:t>
            </a:r>
            <a:r>
              <a:rPr lang="en-US" altLang="zh-TW" sz="2000" dirty="0"/>
              <a:t>    </a:t>
            </a:r>
            <a:r>
              <a:rPr lang="zh-TW" altLang="zh-TW" sz="2000" dirty="0"/>
              <a:t>□次數 </a:t>
            </a:r>
          </a:p>
        </p:txBody>
      </p:sp>
      <p:pic>
        <p:nvPicPr>
          <p:cNvPr id="18438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47891"/>
            <a:ext cx="8636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1259632" y="1988840"/>
            <a:ext cx="0" cy="2160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755576" y="1561506"/>
            <a:ext cx="841418" cy="355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6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5" y="1450974"/>
            <a:ext cx="8670603" cy="37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600489" y="5373216"/>
            <a:ext cx="7812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zh-TW" altLang="zh-TW" sz="2000" dirty="0"/>
              <a:t>縱座標中的每一個刻度表示</a:t>
            </a:r>
            <a:r>
              <a:rPr lang="en-US" altLang="zh-TW" sz="2000" u="sng" dirty="0"/>
              <a:t>     </a:t>
            </a:r>
            <a:r>
              <a:rPr lang="zh-TW" altLang="zh-TW" sz="2000" dirty="0"/>
              <a:t>次。</a:t>
            </a:r>
          </a:p>
        </p:txBody>
      </p:sp>
      <p:pic>
        <p:nvPicPr>
          <p:cNvPr id="18438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76" y="5534496"/>
            <a:ext cx="8636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611560" y="4293096"/>
            <a:ext cx="575543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12081" y="4509120"/>
            <a:ext cx="575543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6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/>
        </p:nvGraphicFramePr>
        <p:xfrm>
          <a:off x="1187624" y="908720"/>
          <a:ext cx="74168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文字方塊 9"/>
          <p:cNvSpPr txBox="1">
            <a:spLocks noChangeArrowheads="1"/>
          </p:cNvSpPr>
          <p:nvPr/>
        </p:nvSpPr>
        <p:spPr bwMode="auto">
          <a:xfrm>
            <a:off x="241300" y="1903413"/>
            <a:ext cx="800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/>
              <a:t>折線圖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折線圖怎麼看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50975"/>
            <a:ext cx="7416800" cy="35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2051720" y="5348049"/>
            <a:ext cx="6337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zh-TW" altLang="zh-TW" sz="2000" u="sng" dirty="0"/>
              <a:t>陽岱鋼</a:t>
            </a:r>
            <a:r>
              <a:rPr lang="zh-TW" altLang="zh-TW" sz="2000" dirty="0"/>
              <a:t>選手於</a:t>
            </a:r>
            <a:r>
              <a:rPr lang="en-US" altLang="zh-TW" sz="2000" u="sng" dirty="0"/>
              <a:t>     </a:t>
            </a:r>
            <a:r>
              <a:rPr lang="zh-TW" altLang="zh-TW" sz="2000" dirty="0"/>
              <a:t>年的盜壘次數最多。</a:t>
            </a:r>
          </a:p>
        </p:txBody>
      </p:sp>
      <p:pic>
        <p:nvPicPr>
          <p:cNvPr id="18438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8636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5832008" y="4509120"/>
            <a:ext cx="684208" cy="221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475656" y="2348880"/>
            <a:ext cx="4464496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6119780" y="2389230"/>
            <a:ext cx="0" cy="211989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折線圖怎麼看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50974"/>
            <a:ext cx="7416800" cy="36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2177668" y="5589240"/>
            <a:ext cx="5328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zh-TW" sz="2000" u="sng" dirty="0"/>
              <a:t>陽岱鋼</a:t>
            </a:r>
            <a:r>
              <a:rPr lang="zh-TW" altLang="zh-TW" sz="2000" dirty="0"/>
              <a:t>選手於</a:t>
            </a:r>
            <a:r>
              <a:rPr lang="en-US" altLang="zh-TW" sz="2000" u="sng" dirty="0"/>
              <a:t>     </a:t>
            </a:r>
            <a:r>
              <a:rPr lang="zh-TW" altLang="zh-TW" sz="2000" dirty="0"/>
              <a:t>年的盜壘次數最少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  <p:pic>
        <p:nvPicPr>
          <p:cNvPr id="18438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8636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2699792" y="4581128"/>
            <a:ext cx="684208" cy="221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367512" y="4509120"/>
            <a:ext cx="1620312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5357"/>
            <a:ext cx="7416800" cy="38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979712" y="5532715"/>
            <a:ext cx="5905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zh-TW" altLang="zh-TW" sz="1800" u="sng" dirty="0"/>
              <a:t>陽岱鋼</a:t>
            </a:r>
            <a:r>
              <a:rPr lang="zh-TW" altLang="zh-TW" sz="1800" dirty="0"/>
              <a:t>選手在</a:t>
            </a:r>
            <a:r>
              <a:rPr lang="en-US" altLang="zh-TW" sz="1800" u="sng" dirty="0"/>
              <a:t>     </a:t>
            </a:r>
            <a:r>
              <a:rPr lang="zh-TW" altLang="zh-TW" sz="1800" dirty="0"/>
              <a:t>年、</a:t>
            </a:r>
            <a:r>
              <a:rPr lang="en-US" altLang="zh-TW" sz="1800" u="sng" dirty="0"/>
              <a:t>     </a:t>
            </a:r>
            <a:r>
              <a:rPr lang="zh-TW" altLang="zh-TW" sz="1800" dirty="0"/>
              <a:t>年和</a:t>
            </a:r>
            <a:r>
              <a:rPr lang="en-US" altLang="zh-TW" sz="1800" u="sng" dirty="0"/>
              <a:t>     </a:t>
            </a:r>
            <a:r>
              <a:rPr lang="zh-TW" altLang="zh-TW" sz="1800" dirty="0"/>
              <a:t>年的盜壘次數低於</a:t>
            </a:r>
            <a:r>
              <a:rPr lang="en-US" altLang="zh-TW" sz="1800" dirty="0"/>
              <a:t>5</a:t>
            </a:r>
            <a:r>
              <a:rPr lang="zh-TW" altLang="zh-TW" sz="1800" dirty="0"/>
              <a:t>次。</a:t>
            </a:r>
          </a:p>
        </p:txBody>
      </p:sp>
      <p:pic>
        <p:nvPicPr>
          <p:cNvPr id="18438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00663"/>
            <a:ext cx="8636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>
          <a:xfrm>
            <a:off x="2915816" y="4704241"/>
            <a:ext cx="684208" cy="221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u="sng" dirty="0"/>
              <a:t>陽岱鋼</a:t>
            </a:r>
            <a:r>
              <a:rPr lang="zh-TW" altLang="zh-TW" dirty="0"/>
              <a:t>選手在</a:t>
            </a:r>
            <a:r>
              <a:rPr lang="en-US" altLang="zh-TW" u="sng" dirty="0"/>
              <a:t>     </a:t>
            </a:r>
            <a:r>
              <a:rPr lang="zh-TW" altLang="zh-TW" dirty="0"/>
              <a:t>年、</a:t>
            </a:r>
            <a:r>
              <a:rPr lang="en-US" altLang="zh-TW" u="sng" dirty="0"/>
              <a:t>     </a:t>
            </a:r>
            <a:r>
              <a:rPr lang="zh-TW" altLang="zh-TW" dirty="0"/>
              <a:t>年和</a:t>
            </a:r>
            <a:r>
              <a:rPr lang="en-US" altLang="zh-TW" u="sng" dirty="0"/>
              <a:t>     </a:t>
            </a:r>
            <a:r>
              <a:rPr lang="zh-TW" altLang="zh-TW" dirty="0"/>
              <a:t>年的盜壘次數低於</a:t>
            </a:r>
            <a:r>
              <a:rPr lang="en-US" altLang="zh-TW" dirty="0"/>
              <a:t>5</a:t>
            </a:r>
            <a:r>
              <a:rPr lang="zh-TW" altLang="zh-TW" dirty="0"/>
              <a:t>次。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619672" y="4365104"/>
            <a:ext cx="5148704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2112511" y="4725144"/>
            <a:ext cx="684208" cy="221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u="sng" dirty="0"/>
              <a:t>陽岱鋼</a:t>
            </a:r>
            <a:r>
              <a:rPr lang="zh-TW" altLang="zh-TW" dirty="0"/>
              <a:t>選手在</a:t>
            </a:r>
            <a:r>
              <a:rPr lang="en-US" altLang="zh-TW" u="sng" dirty="0"/>
              <a:t>     </a:t>
            </a:r>
            <a:r>
              <a:rPr lang="zh-TW" altLang="zh-TW" dirty="0"/>
              <a:t>年、</a:t>
            </a:r>
            <a:r>
              <a:rPr lang="en-US" altLang="zh-TW" u="sng" dirty="0"/>
              <a:t>     </a:t>
            </a:r>
            <a:r>
              <a:rPr lang="zh-TW" altLang="zh-TW" dirty="0"/>
              <a:t>年和</a:t>
            </a:r>
            <a:r>
              <a:rPr lang="en-US" altLang="zh-TW" u="sng" dirty="0"/>
              <a:t>     </a:t>
            </a:r>
            <a:r>
              <a:rPr lang="zh-TW" altLang="zh-TW" dirty="0"/>
              <a:t>年的盜壘次數低於</a:t>
            </a:r>
            <a:r>
              <a:rPr lang="en-US" altLang="zh-TW" dirty="0"/>
              <a:t>5</a:t>
            </a:r>
            <a:r>
              <a:rPr lang="zh-TW" altLang="zh-TW" dirty="0"/>
              <a:t>次。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1367512" y="4719174"/>
            <a:ext cx="684208" cy="221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u="sng" dirty="0"/>
              <a:t>陽岱鋼</a:t>
            </a:r>
            <a:r>
              <a:rPr lang="zh-TW" altLang="zh-TW" dirty="0"/>
              <a:t>選手在</a:t>
            </a:r>
            <a:r>
              <a:rPr lang="en-US" altLang="zh-TW" u="sng" dirty="0"/>
              <a:t>     </a:t>
            </a:r>
            <a:r>
              <a:rPr lang="zh-TW" altLang="zh-TW" dirty="0"/>
              <a:t>年、</a:t>
            </a:r>
            <a:r>
              <a:rPr lang="en-US" altLang="zh-TW" u="sng" dirty="0"/>
              <a:t>     </a:t>
            </a:r>
            <a:r>
              <a:rPr lang="zh-TW" altLang="zh-TW" dirty="0"/>
              <a:t>年和</a:t>
            </a:r>
            <a:r>
              <a:rPr lang="en-US" altLang="zh-TW" u="sng" dirty="0"/>
              <a:t>     </a:t>
            </a:r>
            <a:r>
              <a:rPr lang="zh-TW" altLang="zh-TW" dirty="0"/>
              <a:t>年的盜壘次數低於</a:t>
            </a:r>
            <a:r>
              <a:rPr lang="en-US" altLang="zh-TW" dirty="0"/>
              <a:t>5</a:t>
            </a:r>
            <a:r>
              <a:rPr lang="zh-TW" altLang="zh-TW" dirty="0"/>
              <a:t>次。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93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/>
              <a:t>下圖是</a:t>
            </a:r>
            <a:r>
              <a:rPr lang="zh-TW" altLang="zh-TW" sz="2400" u="sng" dirty="0"/>
              <a:t>小明的</a:t>
            </a:r>
            <a:r>
              <a:rPr lang="zh-TW" altLang="zh-TW" sz="2400" dirty="0"/>
              <a:t>弟弟</a:t>
            </a:r>
            <a:r>
              <a:rPr lang="zh-TW" altLang="zh-TW" sz="2400" u="sng" dirty="0"/>
              <a:t>大寶</a:t>
            </a:r>
            <a:r>
              <a:rPr lang="zh-TW" altLang="zh-TW" sz="2400" dirty="0"/>
              <a:t>周歲內身高變化的折線圖，請依圖上的資料回答以下的問題</a:t>
            </a:r>
          </a:p>
          <a:p>
            <a:endParaRPr lang="zh-TW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968552" cy="36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1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4430"/>
            <a:ext cx="8229600" cy="4525963"/>
          </a:xfrm>
        </p:spPr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000" dirty="0" smtClean="0"/>
          </a:p>
          <a:p>
            <a:r>
              <a:rPr lang="zh-TW" altLang="zh-TW" sz="2000" dirty="0" smtClean="0"/>
              <a:t>上</a:t>
            </a:r>
            <a:r>
              <a:rPr lang="zh-TW" altLang="zh-TW" sz="2000" dirty="0"/>
              <a:t>圖折線圖中的橫座標表示什麼</a:t>
            </a:r>
            <a:r>
              <a:rPr lang="en-US" altLang="zh-TW" sz="2000" dirty="0"/>
              <a:t>? </a:t>
            </a:r>
            <a:r>
              <a:rPr lang="zh-TW" altLang="zh-TW" sz="2000" dirty="0" smtClean="0"/>
              <a:t>請</a:t>
            </a:r>
            <a:r>
              <a:rPr lang="zh-TW" altLang="zh-TW" sz="2000" dirty="0"/>
              <a:t>你勾勾看。  □月份</a:t>
            </a:r>
            <a:r>
              <a:rPr lang="en-US" altLang="zh-TW" sz="2000" dirty="0"/>
              <a:t>    </a:t>
            </a:r>
            <a:r>
              <a:rPr lang="zh-TW" altLang="zh-TW" sz="2000" dirty="0"/>
              <a:t>□公分 </a:t>
            </a:r>
            <a:endParaRPr lang="zh-TW" altLang="en-US" sz="2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12776"/>
            <a:ext cx="4968552" cy="36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77272"/>
            <a:ext cx="697922" cy="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771800" y="60932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先找到橫坐標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90356"/>
            <a:ext cx="8229600" cy="4525963"/>
          </a:xfrm>
        </p:spPr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                   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</a:t>
            </a:r>
            <a:r>
              <a:rPr lang="zh-TW" altLang="zh-TW" sz="2000" dirty="0" smtClean="0"/>
              <a:t>縱</a:t>
            </a:r>
            <a:r>
              <a:rPr lang="zh-TW" altLang="zh-TW" sz="2000" dirty="0"/>
              <a:t>座標中的每一個刻度表示</a:t>
            </a:r>
            <a:r>
              <a:rPr lang="en-US" altLang="zh-TW" sz="2000" u="sng" dirty="0"/>
              <a:t>     </a:t>
            </a:r>
            <a:r>
              <a:rPr lang="zh-TW" altLang="zh-TW" sz="2000" dirty="0"/>
              <a:t>公分。</a:t>
            </a:r>
            <a:endParaRPr lang="zh-TW" altLang="en-US" sz="2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12776"/>
            <a:ext cx="4968552" cy="36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77272"/>
            <a:ext cx="697922" cy="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69979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先</a:t>
            </a:r>
            <a:r>
              <a:rPr lang="zh-TW" altLang="zh-TW" dirty="0" smtClean="0">
                <a:solidFill>
                  <a:srgbClr val="FF0000"/>
                </a:solidFill>
              </a:rPr>
              <a:t>看</a:t>
            </a:r>
            <a:r>
              <a:rPr lang="en-US" altLang="zh-TW" dirty="0" smtClean="0">
                <a:solidFill>
                  <a:srgbClr val="FF0000"/>
                </a:solidFill>
              </a:rPr>
              <a:t>50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r>
              <a:rPr lang="zh-TW" altLang="zh-TW" dirty="0">
                <a:solidFill>
                  <a:srgbClr val="FF0000"/>
                </a:solidFill>
              </a:rPr>
              <a:t>再</a:t>
            </a:r>
            <a:r>
              <a:rPr lang="zh-TW" altLang="zh-TW" dirty="0" smtClean="0">
                <a:solidFill>
                  <a:srgbClr val="FF0000"/>
                </a:solidFill>
              </a:rPr>
              <a:t>看</a:t>
            </a:r>
            <a:r>
              <a:rPr lang="en-US" altLang="zh-TW" dirty="0" smtClean="0">
                <a:solidFill>
                  <a:srgbClr val="FF0000"/>
                </a:solidFill>
              </a:rPr>
              <a:t>55</a:t>
            </a:r>
            <a:r>
              <a:rPr lang="zh-TW" altLang="zh-TW" dirty="0" smtClean="0">
                <a:solidFill>
                  <a:srgbClr val="FF0000"/>
                </a:solidFill>
              </a:rPr>
              <a:t>，</a:t>
            </a:r>
            <a:r>
              <a:rPr lang="en-US" altLang="zh-TW" dirty="0" smtClean="0">
                <a:solidFill>
                  <a:srgbClr val="FF0000"/>
                </a:solidFill>
              </a:rPr>
              <a:t>(55-50)/5=1</a:t>
            </a:r>
            <a:endParaRPr lang="zh-TW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90356"/>
            <a:ext cx="8229600" cy="4525963"/>
          </a:xfrm>
        </p:spPr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                   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 </a:t>
            </a:r>
            <a:r>
              <a:rPr lang="zh-TW" altLang="zh-TW" sz="2000" u="sng" dirty="0" smtClean="0"/>
              <a:t>大</a:t>
            </a:r>
            <a:r>
              <a:rPr lang="zh-TW" altLang="zh-TW" sz="2000" u="sng" dirty="0"/>
              <a:t>寶</a:t>
            </a:r>
            <a:r>
              <a:rPr lang="zh-TW" altLang="zh-TW" sz="2000" dirty="0"/>
              <a:t>周歲時身高是</a:t>
            </a:r>
            <a:r>
              <a:rPr lang="en-US" altLang="zh-TW" sz="2000" u="sng" dirty="0"/>
              <a:t>     </a:t>
            </a:r>
            <a:r>
              <a:rPr lang="zh-TW" altLang="zh-TW" sz="2000" dirty="0"/>
              <a:t>公分。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12776"/>
            <a:ext cx="4968552" cy="36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77272"/>
            <a:ext cx="697922" cy="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69979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周歲代表滿</a:t>
            </a:r>
            <a:r>
              <a:rPr lang="en-US" altLang="zh-TW" dirty="0">
                <a:solidFill>
                  <a:srgbClr val="FF0000"/>
                </a:solidFill>
              </a:rPr>
              <a:t>12</a:t>
            </a:r>
            <a:r>
              <a:rPr lang="zh-TW" altLang="en-US" dirty="0">
                <a:solidFill>
                  <a:srgbClr val="FF0000"/>
                </a:solidFill>
              </a:rPr>
              <a:t>個月</a:t>
            </a:r>
            <a:endParaRPr lang="zh-TW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07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90356"/>
            <a:ext cx="8229600" cy="4525963"/>
          </a:xfrm>
        </p:spPr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 smtClean="0"/>
              <a:t>                    </a:t>
            </a:r>
            <a:endParaRPr lang="en-US" altLang="zh-TW" sz="2400" dirty="0" smtClean="0"/>
          </a:p>
          <a:p>
            <a:r>
              <a:rPr lang="zh-TW" altLang="zh-TW" sz="2400" u="sng" dirty="0"/>
              <a:t>大寶</a:t>
            </a:r>
            <a:r>
              <a:rPr lang="zh-TW" altLang="zh-TW" sz="2400" dirty="0"/>
              <a:t>在</a:t>
            </a:r>
            <a:r>
              <a:rPr lang="en-US" altLang="zh-TW" sz="2400" dirty="0"/>
              <a:t>10</a:t>
            </a:r>
            <a:r>
              <a:rPr lang="zh-TW" altLang="zh-TW" sz="2400" dirty="0"/>
              <a:t>個月大時比出生時身高多</a:t>
            </a:r>
            <a:r>
              <a:rPr lang="en-US" altLang="zh-TW" sz="2400" u="sng" dirty="0"/>
              <a:t>     </a:t>
            </a:r>
            <a:r>
              <a:rPr lang="zh-TW" altLang="zh-TW" sz="2400" dirty="0"/>
              <a:t>公分。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12776"/>
            <a:ext cx="4968552" cy="36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77272"/>
            <a:ext cx="697922" cy="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699792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</a:rPr>
              <a:t>個月</a:t>
            </a:r>
            <a:r>
              <a:rPr lang="en-US" altLang="zh-TW" dirty="0" smtClean="0">
                <a:solidFill>
                  <a:srgbClr val="FF0000"/>
                </a:solidFill>
              </a:rPr>
              <a:t>-0</a:t>
            </a:r>
            <a:r>
              <a:rPr lang="zh-TW" altLang="en-US" dirty="0" smtClean="0">
                <a:solidFill>
                  <a:srgbClr val="FF0000"/>
                </a:solidFill>
              </a:rPr>
              <a:t>個月即相差的身高</a:t>
            </a:r>
            <a:endParaRPr lang="zh-TW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1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sz="2400" dirty="0" smtClean="0"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右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表是嬰幼兒衣服尺寸對照表，請對照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左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圖與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右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表回答問題</a:t>
            </a: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zh-TW" altLang="zh-TW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9" y="1988840"/>
            <a:ext cx="3251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29" y="5661248"/>
            <a:ext cx="697922" cy="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7664" y="486916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u="sng" dirty="0"/>
              <a:t>大寶</a:t>
            </a:r>
            <a:r>
              <a:rPr lang="zh-TW" altLang="zh-TW" dirty="0"/>
              <a:t>喜歡穿較寬鬆的衣服，</a:t>
            </a:r>
            <a:r>
              <a:rPr lang="zh-TW" altLang="zh-TW" u="sng" dirty="0"/>
              <a:t>大寶</a:t>
            </a:r>
            <a:r>
              <a:rPr lang="en-US" altLang="zh-TW" dirty="0"/>
              <a:t>9</a:t>
            </a:r>
            <a:r>
              <a:rPr lang="zh-TW" altLang="zh-TW" dirty="0"/>
              <a:t>個月大時，應穿著什麼尺寸</a:t>
            </a:r>
            <a:r>
              <a:rPr lang="en-US" altLang="zh-TW" dirty="0"/>
              <a:t>?</a:t>
            </a:r>
            <a:endParaRPr lang="zh-TW" altLang="zh-TW" dirty="0"/>
          </a:p>
          <a:p>
            <a:r>
              <a:rPr lang="en-US" altLang="zh-TW" dirty="0"/>
              <a:t>    </a:t>
            </a:r>
            <a:r>
              <a:rPr lang="zh-TW" altLang="zh-TW" dirty="0"/>
              <a:t>請你勾勾看。</a:t>
            </a:r>
            <a:r>
              <a:rPr lang="en-US" altLang="zh-TW" dirty="0"/>
              <a:t>  </a:t>
            </a:r>
            <a:r>
              <a:rPr lang="zh-TW" altLang="zh-TW" dirty="0"/>
              <a:t>□</a:t>
            </a:r>
            <a:r>
              <a:rPr lang="en-US" altLang="zh-TW" dirty="0"/>
              <a:t> S    </a:t>
            </a:r>
            <a:r>
              <a:rPr lang="zh-TW" altLang="zh-TW" dirty="0"/>
              <a:t>□</a:t>
            </a:r>
            <a:r>
              <a:rPr lang="en-US" altLang="zh-TW" dirty="0"/>
              <a:t> M      </a:t>
            </a:r>
            <a:r>
              <a:rPr lang="zh-TW" altLang="zh-TW" dirty="0"/>
              <a:t>□</a:t>
            </a:r>
            <a:r>
              <a:rPr lang="en-US" altLang="zh-TW" dirty="0"/>
              <a:t> L</a:t>
            </a:r>
            <a:endParaRPr lang="zh-TW" altLang="zh-TW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93216"/>
              </p:ext>
            </p:extLst>
          </p:nvPr>
        </p:nvGraphicFramePr>
        <p:xfrm>
          <a:off x="4788024" y="2204864"/>
          <a:ext cx="3622559" cy="1395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527"/>
                <a:gridCol w="986344"/>
                <a:gridCol w="986344"/>
                <a:gridCol w="986344"/>
              </a:tblGrid>
              <a:tr h="57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尺寸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身高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zh-TW" sz="1800" kern="100" dirty="0">
                          <a:effectLst/>
                        </a:rPr>
                        <a:t>公分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70</a:t>
                      </a:r>
                      <a:r>
                        <a:rPr lang="zh-TW" sz="1800" kern="100" dirty="0">
                          <a:effectLst/>
                        </a:rPr>
                        <a:t>公分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80</a:t>
                      </a:r>
                      <a:r>
                        <a:rPr lang="zh-TW" sz="1800" kern="100" dirty="0">
                          <a:effectLst/>
                        </a:rPr>
                        <a:t>公分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價錢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250</a:t>
                      </a:r>
                      <a:r>
                        <a:rPr lang="zh-TW" sz="1800" kern="100">
                          <a:effectLst/>
                        </a:rPr>
                        <a:t>元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270</a:t>
                      </a:r>
                      <a:r>
                        <a:rPr lang="zh-TW" sz="1800" kern="100" dirty="0">
                          <a:effectLst/>
                        </a:rPr>
                        <a:t>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290</a:t>
                      </a:r>
                      <a:r>
                        <a:rPr lang="zh-TW" sz="1800" kern="100" dirty="0">
                          <a:effectLst/>
                        </a:rPr>
                        <a:t>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802290" y="5813355"/>
            <a:ext cx="457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先查出</a:t>
            </a:r>
            <a:r>
              <a:rPr lang="en-US" altLang="zh-TW" dirty="0" smtClean="0">
                <a:solidFill>
                  <a:srgbClr val="FF0000"/>
                </a:solidFill>
              </a:rPr>
              <a:t>9</a:t>
            </a:r>
            <a:r>
              <a:rPr lang="zh-TW" altLang="en-US" dirty="0" smtClean="0">
                <a:solidFill>
                  <a:srgbClr val="FF0000"/>
                </a:solidFill>
              </a:rPr>
              <a:t>個月的身高，再對應衣服尺寸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27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折線圖怎麼看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sz="2400" dirty="0" smtClean="0"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右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表是嬰幼兒衣服尺寸對照表，請對照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左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圖與</a:t>
            </a: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右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表回答問題</a:t>
            </a:r>
            <a:endParaRPr kumimoji="1" lang="zh-TW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zh-TW" altLang="zh-TW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9" y="1988840"/>
            <a:ext cx="3251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6" descr="HP00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29" y="5661248"/>
            <a:ext cx="697922" cy="67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47664" y="486916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承上題</a:t>
            </a:r>
            <a:r>
              <a:rPr lang="en-US" altLang="zh-TW" dirty="0" smtClean="0"/>
              <a:t>)</a:t>
            </a:r>
            <a:r>
              <a:rPr lang="zh-TW" altLang="zh-TW" u="sng" dirty="0" smtClean="0"/>
              <a:t>大</a:t>
            </a:r>
            <a:r>
              <a:rPr lang="zh-TW" altLang="zh-TW" u="sng" dirty="0"/>
              <a:t>寶</a:t>
            </a:r>
            <a:r>
              <a:rPr lang="zh-TW" altLang="zh-TW" dirty="0"/>
              <a:t>媽媽買了三件寬鬆的嬰兒服，總共要付多少錢</a:t>
            </a:r>
            <a:r>
              <a:rPr lang="en-US" altLang="zh-TW" dirty="0"/>
              <a:t>?</a:t>
            </a:r>
            <a:r>
              <a:rPr lang="en-US" altLang="zh-TW" u="sng" dirty="0"/>
              <a:t>           </a:t>
            </a:r>
            <a:r>
              <a:rPr lang="en-US" altLang="zh-TW" dirty="0"/>
              <a:t> 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60210"/>
              </p:ext>
            </p:extLst>
          </p:nvPr>
        </p:nvGraphicFramePr>
        <p:xfrm>
          <a:off x="4788024" y="2204864"/>
          <a:ext cx="3622559" cy="1395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527"/>
                <a:gridCol w="986344"/>
                <a:gridCol w="986344"/>
                <a:gridCol w="986344"/>
              </a:tblGrid>
              <a:tr h="57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尺寸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S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身高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zh-TW" sz="1800" kern="100" dirty="0">
                          <a:effectLst/>
                        </a:rPr>
                        <a:t>公分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70</a:t>
                      </a:r>
                      <a:r>
                        <a:rPr lang="zh-TW" sz="1800" kern="100" dirty="0">
                          <a:effectLst/>
                        </a:rPr>
                        <a:t>公分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80</a:t>
                      </a:r>
                      <a:r>
                        <a:rPr lang="zh-TW" sz="1800" kern="100">
                          <a:effectLst/>
                        </a:rPr>
                        <a:t>公分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價錢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250</a:t>
                      </a:r>
                      <a:r>
                        <a:rPr lang="zh-TW" sz="1800" kern="100">
                          <a:effectLst/>
                        </a:rPr>
                        <a:t>元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270</a:t>
                      </a:r>
                      <a:r>
                        <a:rPr lang="zh-TW" sz="1800" kern="100">
                          <a:effectLst/>
                        </a:rPr>
                        <a:t>元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290</a:t>
                      </a:r>
                      <a:r>
                        <a:rPr lang="zh-TW" sz="1800" kern="100" dirty="0">
                          <a:effectLst/>
                        </a:rPr>
                        <a:t>元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802290" y="5813355"/>
            <a:ext cx="551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＊動動腦：確認衣服尺寸後，再計算三件的錢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2411413" y="908050"/>
            <a:ext cx="4321175" cy="509588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折線圖定義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隨</a:t>
            </a:r>
            <a:r>
              <a:rPr lang="zh-TW" altLang="en-US" sz="2500" b="1" dirty="0" smtClean="0">
                <a:solidFill>
                  <a:srgbClr val="FF0000"/>
                </a:solidFill>
                <a:latin typeface="Times New Roman" pitchFamily="18" charset="0"/>
                <a:ea typeface="華康古印體" pitchFamily="49" charset="-120"/>
              </a:rPr>
              <a:t>時間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產生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變化的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情形，並用折線方式化成的圖形。</a:t>
            </a:r>
            <a:endParaRPr lang="en-US" altLang="zh-TW" sz="2500" dirty="0" smtClean="0">
              <a:latin typeface="Times New Roman" pitchFamily="18" charset="0"/>
              <a:ea typeface="華康古印體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500" dirty="0" smtClean="0">
              <a:latin typeface="Times New Roman" pitchFamily="18" charset="0"/>
              <a:ea typeface="華康古印體" pitchFamily="49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用一定的單位長度來表示固定的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數量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，然後再根據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數量的多少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描出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所表示的點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，最後再把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各點用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線段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依順序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連結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起來，這樣的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統計圖</a:t>
            </a:r>
            <a:r>
              <a:rPr lang="zh-TW" altLang="en-US" sz="2500" dirty="0">
                <a:latin typeface="Times New Roman" pitchFamily="18" charset="0"/>
                <a:ea typeface="華康古印體" pitchFamily="49" charset="-120"/>
              </a:rPr>
              <a:t>就叫做</a:t>
            </a:r>
            <a:r>
              <a:rPr lang="zh-TW" altLang="en-US" sz="2500" b="1" dirty="0" smtClean="0">
                <a:latin typeface="Times New Roman" pitchFamily="18" charset="0"/>
                <a:ea typeface="華康古印體" pitchFamily="49" charset="-120"/>
              </a:rPr>
              <a:t>折線</a:t>
            </a:r>
            <a:r>
              <a:rPr lang="zh-TW" altLang="en-US" sz="2500" b="1" dirty="0">
                <a:latin typeface="Times New Roman" pitchFamily="18" charset="0"/>
                <a:ea typeface="華康古印體" pitchFamily="49" charset="-120"/>
              </a:rPr>
              <a:t>圖</a:t>
            </a:r>
            <a:r>
              <a:rPr lang="zh-TW" altLang="en-US" sz="2500" dirty="0" smtClean="0">
                <a:latin typeface="Times New Roman" pitchFamily="18" charset="0"/>
                <a:ea typeface="華康古印體" pitchFamily="49" charset="-120"/>
              </a:rPr>
              <a:t>。</a:t>
            </a:r>
            <a:endParaRPr lang="en-US" altLang="zh-TW" sz="2500" dirty="0" smtClean="0">
              <a:latin typeface="Times New Roman" pitchFamily="18" charset="0"/>
              <a:ea typeface="華康古印體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500" dirty="0" smtClean="0">
              <a:latin typeface="Times New Roman" pitchFamily="18" charset="0"/>
              <a:ea typeface="華康古印體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4067944" y="4149080"/>
          <a:ext cx="4248472" cy="19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1" name="文字方塊 6"/>
          <p:cNvSpPr txBox="1">
            <a:spLocks noChangeArrowheads="1"/>
          </p:cNvSpPr>
          <p:nvPr/>
        </p:nvSpPr>
        <p:spPr bwMode="auto">
          <a:xfrm>
            <a:off x="250825" y="153988"/>
            <a:ext cx="568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第一單元：認識折線圖的類型，並能辨認、報讀折線圖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/>
          </a:p>
        </p:txBody>
      </p:sp>
      <p:pic>
        <p:nvPicPr>
          <p:cNvPr id="4102" name="Picture 6" descr="C:\Documents and Settings\YUKE\My Documents\Dropbox\圖片\HP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4003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/>
              <a:t>一：</a:t>
            </a:r>
            <a:r>
              <a:rPr kumimoji="0" lang="zh-TW" altLang="en-US" sz="2800" dirty="0"/>
              <a:t>折線</a:t>
            </a:r>
            <a:r>
              <a:rPr kumimoji="0" lang="zh-TW" altLang="en-US" sz="2800" dirty="0" smtClean="0"/>
              <a:t>圖的定義</a:t>
            </a:r>
            <a:endParaRPr kumimoji="0"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字方塊 1"/>
          <p:cNvSpPr>
            <a:spLocks noGrp="1" noChangeArrowheads="1"/>
          </p:cNvSpPr>
          <p:nvPr>
            <p:ph type="title"/>
          </p:nvPr>
        </p:nvSpPr>
        <p:spPr>
          <a:xfrm>
            <a:off x="468313" y="149542"/>
            <a:ext cx="8136135" cy="2000548"/>
          </a:xfrm>
          <a:noFill/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</a:rPr>
              <a:t>第二單元：能依照資料繪製折線圖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dirty="0" smtClean="0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355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211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41529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1704" y="46973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四</a:t>
            </a:r>
            <a:r>
              <a:rPr kumimoji="0" lang="zh-TW" altLang="en-US" sz="2800" dirty="0" smtClean="0"/>
              <a:t>：繪製折線圖</a:t>
            </a:r>
            <a:endParaRPr kumimoji="0"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折線圖怎麼畫</a:t>
            </a:r>
            <a:r>
              <a:rPr lang="en-US" altLang="zh-TW" dirty="0" smtClean="0">
                <a:latin typeface="新細明體" pitchFamily="18" charset="-120"/>
              </a:rPr>
              <a:t>?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>
          <a:xfrm>
            <a:off x="467544" y="1340768"/>
            <a:ext cx="8147050" cy="936104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en-US" sz="2800" dirty="0" smtClean="0">
                <a:ea typeface="標楷體" pitchFamily="65" charset="-120"/>
              </a:rPr>
              <a:t>    </a:t>
            </a:r>
            <a:r>
              <a:rPr lang="zh-TW" altLang="en-US" sz="2800" dirty="0" smtClean="0">
                <a:ea typeface="標楷體" pitchFamily="65" charset="-120"/>
                <a:sym typeface="Wingdings" pitchFamily="2" charset="2"/>
              </a:rPr>
              <a:t></a:t>
            </a:r>
            <a:r>
              <a:rPr lang="zh-TW" altLang="en-US" sz="2800" dirty="0" smtClean="0">
                <a:ea typeface="標楷體" pitchFamily="65" charset="-120"/>
              </a:rPr>
              <a:t>下面是</a:t>
            </a:r>
            <a:r>
              <a:rPr lang="zh-TW" altLang="en-US" sz="2800" u="sng" dirty="0" smtClean="0">
                <a:ea typeface="標楷體" pitchFamily="65" charset="-120"/>
              </a:rPr>
              <a:t>小花</a:t>
            </a:r>
            <a:r>
              <a:rPr lang="zh-TW" altLang="en-US" sz="2800" dirty="0" smtClean="0">
                <a:ea typeface="標楷體" pitchFamily="65" charset="-120"/>
              </a:rPr>
              <a:t>這一週得到的獎勵點數紀錄表，請根據資料劃成折線圖。</a:t>
            </a:r>
          </a:p>
        </p:txBody>
      </p:sp>
      <p:sp>
        <p:nvSpPr>
          <p:cNvPr id="24580" name="Text Box 92"/>
          <p:cNvSpPr txBox="1">
            <a:spLocks noChangeArrowheads="1"/>
          </p:cNvSpPr>
          <p:nvPr/>
        </p:nvSpPr>
        <p:spPr bwMode="auto">
          <a:xfrm>
            <a:off x="2268538" y="2924175"/>
            <a:ext cx="413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u="sng"/>
              <a:t>小花</a:t>
            </a:r>
            <a:r>
              <a:rPr lang="zh-TW" altLang="en-US" sz="2800"/>
              <a:t>本週獎勵點數紀錄表</a:t>
            </a:r>
          </a:p>
        </p:txBody>
      </p:sp>
      <p:graphicFrame>
        <p:nvGraphicFramePr>
          <p:cNvPr id="26743" name="Group 1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1363054"/>
              </p:ext>
            </p:extLst>
          </p:nvPr>
        </p:nvGraphicFramePr>
        <p:xfrm>
          <a:off x="1115616" y="3716338"/>
          <a:ext cx="6769100" cy="1368425"/>
        </p:xfrm>
        <a:graphic>
          <a:graphicData uri="http://schemas.openxmlformats.org/drawingml/2006/table">
            <a:tbl>
              <a:tblPr/>
              <a:tblGrid>
                <a:gridCol w="1128712"/>
                <a:gridCol w="1127125"/>
                <a:gridCol w="1128713"/>
                <a:gridCol w="1128712"/>
                <a:gridCol w="1127125"/>
                <a:gridCol w="1128713"/>
              </a:tblGrid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星期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908522"/>
            <a:ext cx="7715250" cy="576262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步驟一</a:t>
            </a:r>
            <a:r>
              <a:rPr lang="zh-TW" altLang="en-US" b="1" dirty="0" smtClean="0">
                <a:latin typeface="新細明體"/>
                <a:ea typeface="新細明體"/>
              </a:rPr>
              <a:t>：</a:t>
            </a:r>
            <a:r>
              <a:rPr kumimoji="1" lang="zh-TW" altLang="zh-TW" b="1" u="sng" dirty="0" smtClean="0">
                <a:latin typeface="+mn-ea"/>
                <a:cs typeface="Times New Roman" pitchFamily="18" charset="0"/>
              </a:rPr>
              <a:t>寫標題</a:t>
            </a:r>
            <a:r>
              <a:rPr kumimoji="1" lang="zh-TW" altLang="zh-TW" b="1" dirty="0" smtClean="0">
                <a:latin typeface="+mn-ea"/>
                <a:cs typeface="Times New Roman" pitchFamily="18" charset="0"/>
              </a:rPr>
              <a:t>（寫上</a:t>
            </a:r>
            <a:r>
              <a:rPr kumimoji="1" lang="zh-TW" altLang="en-US" b="1" dirty="0" smtClean="0">
                <a:latin typeface="+mn-ea"/>
                <a:cs typeface="Times New Roman" pitchFamily="18" charset="0"/>
              </a:rPr>
              <a:t>統計</a:t>
            </a:r>
            <a:r>
              <a:rPr kumimoji="1" lang="zh-TW" altLang="zh-TW" b="1" dirty="0" smtClean="0">
                <a:latin typeface="+mn-ea"/>
                <a:cs typeface="Times New Roman" pitchFamily="18" charset="0"/>
              </a:rPr>
              <a:t>圖的標題）</a:t>
            </a:r>
            <a:r>
              <a:rPr lang="zh-TW" altLang="en-US" b="1" dirty="0" smtClean="0">
                <a:latin typeface="+mn-ea"/>
              </a:rPr>
              <a:t>。</a:t>
            </a:r>
          </a:p>
        </p:txBody>
      </p:sp>
      <p:graphicFrame>
        <p:nvGraphicFramePr>
          <p:cNvPr id="34359" name="Group 5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5106783"/>
              </p:ext>
            </p:extLst>
          </p:nvPr>
        </p:nvGraphicFramePr>
        <p:xfrm>
          <a:off x="2411413" y="1844824"/>
          <a:ext cx="4824412" cy="3600454"/>
        </p:xfrm>
        <a:graphic>
          <a:graphicData uri="http://schemas.openxmlformats.org/drawingml/2006/table">
            <a:tbl>
              <a:tblPr/>
              <a:tblGrid>
                <a:gridCol w="966787"/>
                <a:gridCol w="958850"/>
                <a:gridCol w="973138"/>
                <a:gridCol w="958850"/>
                <a:gridCol w="966787"/>
              </a:tblGrid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1" name="Rectangle 568"/>
          <p:cNvSpPr>
            <a:spLocks/>
          </p:cNvSpPr>
          <p:nvPr/>
        </p:nvSpPr>
        <p:spPr bwMode="auto">
          <a:xfrm>
            <a:off x="2700338" y="5876925"/>
            <a:ext cx="4105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zh-TW" altLang="en-US" sz="2800" b="1" u="sng">
                <a:solidFill>
                  <a:srgbClr val="FF3300"/>
                </a:solidFill>
              </a:rPr>
              <a:t>小花</a:t>
            </a:r>
            <a:r>
              <a:rPr kumimoji="0" lang="zh-TW" altLang="en-US" sz="2800" b="1">
                <a:solidFill>
                  <a:srgbClr val="FF3300"/>
                </a:solidFill>
              </a:rPr>
              <a:t>本週獎勵點數折線圖</a:t>
            </a:r>
          </a:p>
        </p:txBody>
      </p:sp>
      <p:sp>
        <p:nvSpPr>
          <p:cNvPr id="6" name="直線圖說文字 2 5"/>
          <p:cNvSpPr/>
          <p:nvPr/>
        </p:nvSpPr>
        <p:spPr>
          <a:xfrm>
            <a:off x="2051050" y="5732463"/>
            <a:ext cx="5113338" cy="720725"/>
          </a:xfrm>
          <a:prstGeom prst="borderCallout2">
            <a:avLst>
              <a:gd name="adj1" fmla="val 20564"/>
              <a:gd name="adj2" fmla="val -157"/>
              <a:gd name="adj3" fmla="val 18750"/>
              <a:gd name="adj4" fmla="val -16667"/>
              <a:gd name="adj5" fmla="val -578666"/>
              <a:gd name="adj6" fmla="val 5711"/>
            </a:avLst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488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/>
              <a:t>折線圖怎麼畫</a:t>
            </a:r>
            <a:r>
              <a:rPr lang="en-US" altLang="zh-TW" sz="2800" dirty="0">
                <a:latin typeface="新細明體" pitchFamily="18" charset="-120"/>
              </a:rPr>
              <a:t>?</a:t>
            </a:r>
            <a:endParaRPr lang="zh-TW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1052513"/>
            <a:ext cx="7499350" cy="4603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ea typeface="標楷體" pitchFamily="65" charset="-120"/>
              </a:rPr>
              <a:t>步驟二</a:t>
            </a:r>
            <a:r>
              <a:rPr lang="zh-TW" altLang="en-US" sz="2800" b="1" dirty="0">
                <a:latin typeface="新細明體"/>
              </a:rPr>
              <a:t>：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標示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「</a:t>
            </a:r>
            <a:r>
              <a:rPr kumimoji="1" lang="zh-TW" altLang="zh-TW" sz="2800" b="1" u="sng" dirty="0" smtClean="0">
                <a:latin typeface="標楷體" pitchFamily="65" charset="-120"/>
                <a:cs typeface="Times New Roman" pitchFamily="18" charset="0"/>
              </a:rPr>
              <a:t>橫軸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」類別</a:t>
            </a:r>
            <a:r>
              <a:rPr kumimoji="1" lang="zh-TW" altLang="zh-TW" sz="2800" b="1" dirty="0" smtClean="0">
                <a:solidFill>
                  <a:srgbClr val="FF0000"/>
                </a:solidFill>
                <a:latin typeface="標楷體" pitchFamily="65" charset="-120"/>
                <a:cs typeface="Times New Roman" pitchFamily="18" charset="0"/>
              </a:rPr>
              <a:t>→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代表的名稱</a:t>
            </a:r>
            <a:endParaRPr kumimoji="1" lang="en-US" altLang="zh-TW" sz="2800" b="1" dirty="0" smtClean="0">
              <a:latin typeface="標楷體" pitchFamily="65" charset="-120"/>
              <a:cs typeface="Times New Roman" pitchFamily="18" charset="0"/>
            </a:endParaRPr>
          </a:p>
          <a:p>
            <a:pPr algn="r">
              <a:buFont typeface="Arial" pitchFamily="34" charset="0"/>
              <a:buNone/>
            </a:pPr>
            <a:r>
              <a:rPr kumimoji="1" lang="zh-TW" altLang="zh-TW" sz="1800" b="1" dirty="0" smtClean="0">
                <a:latin typeface="標楷體" pitchFamily="65" charset="-120"/>
                <a:cs typeface="Times New Roman" pitchFamily="18" charset="0"/>
              </a:rPr>
              <a:t>（標示橫軸）</a:t>
            </a:r>
            <a:r>
              <a:rPr lang="zh-TW" altLang="en-US" sz="1800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2800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27652" name="Group 4"/>
          <p:cNvGraphicFramePr>
            <a:graphicFrameLocks noGrp="1"/>
          </p:cNvGraphicFramePr>
          <p:nvPr>
            <p:ph sz="half" idx="2"/>
          </p:nvPr>
        </p:nvGraphicFramePr>
        <p:xfrm>
          <a:off x="2555875" y="1989138"/>
          <a:ext cx="4824415" cy="3535540"/>
        </p:xfrm>
        <a:graphic>
          <a:graphicData uri="http://schemas.openxmlformats.org/drawingml/2006/table">
            <a:tbl>
              <a:tblPr/>
              <a:tblGrid>
                <a:gridCol w="806800"/>
                <a:gridCol w="799974"/>
                <a:gridCol w="810895"/>
                <a:gridCol w="799974"/>
                <a:gridCol w="799974"/>
                <a:gridCol w="806798"/>
              </a:tblGrid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6" name="Text Box 75"/>
          <p:cNvSpPr txBox="1">
            <a:spLocks noChangeArrowheads="1"/>
          </p:cNvSpPr>
          <p:nvPr/>
        </p:nvSpPr>
        <p:spPr bwMode="auto">
          <a:xfrm>
            <a:off x="7380288" y="558958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b="1">
                <a:solidFill>
                  <a:srgbClr val="FF3300"/>
                </a:solidFill>
                <a:latin typeface="新細明體" pitchFamily="18" charset="-120"/>
              </a:rPr>
              <a:t>(</a:t>
            </a:r>
            <a:r>
              <a:rPr lang="zh-TW" altLang="en-US" sz="2000" b="1">
                <a:solidFill>
                  <a:srgbClr val="FF3300"/>
                </a:solidFill>
              </a:rPr>
              <a:t>星期</a:t>
            </a:r>
            <a:r>
              <a:rPr lang="en-US" altLang="zh-TW" sz="2000" b="1">
                <a:solidFill>
                  <a:srgbClr val="FF3300"/>
                </a:solidFill>
                <a:latin typeface="新細明體" pitchFamily="18" charset="-120"/>
              </a:rPr>
              <a:t>)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555875" y="5516563"/>
            <a:ext cx="4895850" cy="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線圖說文字 2 10"/>
          <p:cNvSpPr/>
          <p:nvPr/>
        </p:nvSpPr>
        <p:spPr>
          <a:xfrm>
            <a:off x="7308850" y="5229225"/>
            <a:ext cx="1079500" cy="863600"/>
          </a:xfrm>
          <a:prstGeom prst="borderCallout2">
            <a:avLst>
              <a:gd name="adj1" fmla="val 20262"/>
              <a:gd name="adj2" fmla="val -369"/>
              <a:gd name="adj3" fmla="val 18750"/>
              <a:gd name="adj4" fmla="val -16667"/>
              <a:gd name="adj5" fmla="val -425981"/>
              <a:gd name="adj6" fmla="val -190491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6376" y="2348880"/>
            <a:ext cx="792088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+mn-lt"/>
                <a:ea typeface="+mn-ea"/>
              </a:rPr>
              <a:t>穩定的類別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2488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/>
              <a:t>折線圖怎麼畫</a:t>
            </a:r>
            <a:r>
              <a:rPr lang="en-US" altLang="zh-TW" sz="2800" dirty="0">
                <a:latin typeface="新細明體" pitchFamily="18" charset="-120"/>
              </a:rPr>
              <a:t>?</a:t>
            </a:r>
            <a:endParaRPr lang="zh-TW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55875" y="24805"/>
            <a:ext cx="6048573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/>
              <a:t>提示一、決定類別和數值的位置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26712" name="Rectangle 77"/>
          <p:cNvSpPr>
            <a:spLocks/>
          </p:cNvSpPr>
          <p:nvPr/>
        </p:nvSpPr>
        <p:spPr bwMode="auto">
          <a:xfrm>
            <a:off x="2916238" y="5516563"/>
            <a:ext cx="41052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zh-TW" altLang="en-US" sz="2000" u="sng"/>
              <a:t>小花</a:t>
            </a:r>
            <a:r>
              <a:rPr kumimoji="0" lang="zh-TW" altLang="en-US" sz="2000"/>
              <a:t>本週獎勵點數折線圖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4" y="6165304"/>
            <a:ext cx="4520789" cy="3416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kumimoji="0"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「日期」具順序性，是</a:t>
            </a: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連續資料的呈現。</a:t>
            </a:r>
            <a:endParaRPr lang="en-US" altLang="zh-TW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9688 -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9"/>
          <p:cNvSpPr txBox="1">
            <a:spLocks noChangeArrowheads="1"/>
          </p:cNvSpPr>
          <p:nvPr/>
        </p:nvSpPr>
        <p:spPr bwMode="auto">
          <a:xfrm>
            <a:off x="7164388" y="551656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新細明體" pitchFamily="18" charset="-120"/>
              </a:rPr>
              <a:t>(</a:t>
            </a:r>
            <a:r>
              <a:rPr lang="zh-TW" altLang="en-US" sz="2000"/>
              <a:t>星期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sp>
        <p:nvSpPr>
          <p:cNvPr id="27651" name="Text Box 80"/>
          <p:cNvSpPr txBox="1">
            <a:spLocks noChangeArrowheads="1"/>
          </p:cNvSpPr>
          <p:nvPr/>
        </p:nvSpPr>
        <p:spPr bwMode="auto">
          <a:xfrm>
            <a:off x="2124075" y="177323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</a:rPr>
              <a:t> </a:t>
            </a:r>
            <a:r>
              <a:rPr lang="en-US" altLang="zh-TW" sz="1800" b="1">
                <a:solidFill>
                  <a:srgbClr val="FF0000"/>
                </a:solidFill>
                <a:latin typeface="新細明體" pitchFamily="18" charset="-120"/>
              </a:rPr>
              <a:t>(</a:t>
            </a:r>
            <a:r>
              <a:rPr lang="zh-TW" altLang="en-US" sz="2000" b="1">
                <a:solidFill>
                  <a:srgbClr val="FF0000"/>
                </a:solidFill>
              </a:rPr>
              <a:t>次數</a:t>
            </a:r>
            <a:r>
              <a:rPr lang="en-US" altLang="zh-TW" sz="2000" b="1">
                <a:solidFill>
                  <a:srgbClr val="FF0000"/>
                </a:solidFill>
                <a:latin typeface="新細明體" pitchFamily="18" charset="-120"/>
              </a:rPr>
              <a:t>)</a:t>
            </a:r>
          </a:p>
        </p:txBody>
      </p:sp>
      <p:graphicFrame>
        <p:nvGraphicFramePr>
          <p:cNvPr id="28863" name="Group 191"/>
          <p:cNvGraphicFramePr>
            <a:graphicFrameLocks noGrp="1"/>
          </p:cNvGraphicFramePr>
          <p:nvPr>
            <p:ph sz="half" idx="2"/>
          </p:nvPr>
        </p:nvGraphicFramePr>
        <p:xfrm>
          <a:off x="2916238" y="2276475"/>
          <a:ext cx="4176712" cy="3352800"/>
        </p:xfrm>
        <a:graphic>
          <a:graphicData uri="http://schemas.openxmlformats.org/drawingml/2006/table">
            <a:tbl>
              <a:tblPr/>
              <a:tblGrid>
                <a:gridCol w="695325"/>
                <a:gridCol w="696912"/>
                <a:gridCol w="693738"/>
                <a:gridCol w="698500"/>
                <a:gridCol w="693737"/>
                <a:gridCol w="698500"/>
              </a:tblGrid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31" name="Text Box 192"/>
          <p:cNvSpPr txBox="1">
            <a:spLocks noChangeArrowheads="1"/>
          </p:cNvSpPr>
          <p:nvPr/>
        </p:nvSpPr>
        <p:spPr bwMode="auto">
          <a:xfrm>
            <a:off x="2843213" y="573405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          </a:t>
            </a:r>
            <a:r>
              <a:rPr lang="zh-TW" altLang="en-US" sz="2000" b="1"/>
              <a:t>一       二        三        四        五</a:t>
            </a:r>
          </a:p>
        </p:txBody>
      </p:sp>
      <p:sp>
        <p:nvSpPr>
          <p:cNvPr id="27732" name="Rectangle 3"/>
          <p:cNvSpPr>
            <a:spLocks noGrp="1"/>
          </p:cNvSpPr>
          <p:nvPr>
            <p:ph type="body" sz="half" idx="1"/>
          </p:nvPr>
        </p:nvSpPr>
        <p:spPr>
          <a:xfrm>
            <a:off x="529034" y="980728"/>
            <a:ext cx="7499350" cy="4603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ea typeface="標楷體" pitchFamily="65" charset="-120"/>
              </a:rPr>
              <a:t>步驟三</a:t>
            </a:r>
            <a:r>
              <a:rPr lang="zh-TW" altLang="en-US" sz="2800" b="1" dirty="0" smtClean="0">
                <a:latin typeface="新細明體"/>
                <a:ea typeface="新細明體"/>
              </a:rPr>
              <a:t>：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標示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「</a:t>
            </a:r>
            <a:r>
              <a:rPr kumimoji="1" lang="zh-TW" altLang="en-US" sz="2800" b="1" u="sng" dirty="0" smtClean="0">
                <a:latin typeface="標楷體" pitchFamily="65" charset="-120"/>
                <a:cs typeface="Times New Roman" pitchFamily="18" charset="0"/>
              </a:rPr>
              <a:t>縱</a:t>
            </a:r>
            <a:r>
              <a:rPr kumimoji="1" lang="zh-TW" altLang="zh-TW" sz="2800" b="1" u="sng" dirty="0" smtClean="0">
                <a:latin typeface="標楷體" pitchFamily="65" charset="-120"/>
                <a:cs typeface="Times New Roman" pitchFamily="18" charset="0"/>
              </a:rPr>
              <a:t>軸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」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cs typeface="Times New Roman" pitchFamily="18" charset="0"/>
              </a:rPr>
              <a:t>↑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代表的名稱</a:t>
            </a:r>
            <a:endParaRPr kumimoji="1" lang="en-US" altLang="zh-TW" sz="2800" b="1" dirty="0" smtClean="0">
              <a:latin typeface="標楷體" pitchFamily="65" charset="-120"/>
              <a:cs typeface="Times New Roman" pitchFamily="18" charset="0"/>
            </a:endParaRPr>
          </a:p>
          <a:p>
            <a:pPr algn="r">
              <a:buFont typeface="Arial" pitchFamily="34" charset="0"/>
              <a:buNone/>
            </a:pPr>
            <a:r>
              <a:rPr kumimoji="1" lang="zh-TW" altLang="zh-TW" sz="1800" b="1" dirty="0" smtClean="0">
                <a:latin typeface="標楷體" pitchFamily="65" charset="-120"/>
                <a:cs typeface="Times New Roman" pitchFamily="18" charset="0"/>
              </a:rPr>
              <a:t>（標示</a:t>
            </a:r>
            <a:r>
              <a:rPr kumimoji="1" lang="zh-TW" altLang="en-US" sz="1800" b="1" dirty="0" smtClean="0">
                <a:latin typeface="標楷體" pitchFamily="65" charset="-120"/>
                <a:cs typeface="Times New Roman" pitchFamily="18" charset="0"/>
              </a:rPr>
              <a:t>縱</a:t>
            </a:r>
            <a:r>
              <a:rPr kumimoji="1" lang="zh-TW" altLang="zh-TW" sz="1800" b="1" dirty="0" smtClean="0">
                <a:latin typeface="標楷體" pitchFamily="65" charset="-120"/>
                <a:cs typeface="Times New Roman" pitchFamily="18" charset="0"/>
              </a:rPr>
              <a:t>軸）</a:t>
            </a:r>
            <a:r>
              <a:rPr lang="zh-TW" altLang="en-US" sz="1800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2051050" y="1773238"/>
            <a:ext cx="1368425" cy="431800"/>
          </a:xfrm>
          <a:prstGeom prst="borderCallout2">
            <a:avLst>
              <a:gd name="adj1" fmla="val 20262"/>
              <a:gd name="adj2" fmla="val -369"/>
              <a:gd name="adj3" fmla="val 302"/>
              <a:gd name="adj4" fmla="val -2154"/>
              <a:gd name="adj5" fmla="val -69138"/>
              <a:gd name="adj6" fmla="val 81411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916238" y="2276475"/>
            <a:ext cx="0" cy="338455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0" y="0"/>
            <a:ext cx="2488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/>
              <a:t>折線圖怎麼畫</a:t>
            </a:r>
            <a:r>
              <a:rPr lang="en-US" altLang="zh-TW" sz="2800" dirty="0">
                <a:latin typeface="新細明體" pitchFamily="18" charset="-120"/>
              </a:rPr>
              <a:t>?</a:t>
            </a:r>
            <a:endParaRPr lang="zh-TW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 rot="21041118">
            <a:off x="3133494" y="3620358"/>
            <a:ext cx="5987008" cy="77809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dirty="0">
                <a:ln/>
                <a:solidFill>
                  <a:srgbClr val="FF0000"/>
                </a:solidFill>
              </a:rPr>
              <a:t>穩定的類別，起伏的數值</a:t>
            </a:r>
          </a:p>
        </p:txBody>
      </p:sp>
      <p:sp>
        <p:nvSpPr>
          <p:cNvPr id="21" name="矩形 20"/>
          <p:cNvSpPr/>
          <p:nvPr/>
        </p:nvSpPr>
        <p:spPr>
          <a:xfrm>
            <a:off x="2555875" y="24805"/>
            <a:ext cx="633660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/>
              <a:t>提示一、決定類別和數值的位置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/>
          </a:p>
        </p:txBody>
      </p:sp>
      <p:sp>
        <p:nvSpPr>
          <p:cNvPr id="27738" name="Rectangle 77"/>
          <p:cNvSpPr>
            <a:spLocks/>
          </p:cNvSpPr>
          <p:nvPr/>
        </p:nvSpPr>
        <p:spPr bwMode="auto">
          <a:xfrm>
            <a:off x="3563938" y="6165850"/>
            <a:ext cx="4105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zh-TW" altLang="en-US" sz="2000" u="sng"/>
              <a:t>小花</a:t>
            </a:r>
            <a:r>
              <a:rPr kumimoji="0" lang="zh-TW" altLang="en-US" sz="2000"/>
              <a:t>本週獎勵點數折線圖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908050"/>
            <a:ext cx="8075613" cy="6762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2800" b="1" dirty="0" smtClean="0">
                <a:ea typeface="標楷體" pitchFamily="65" charset="-120"/>
              </a:rPr>
              <a:t>步驟四</a:t>
            </a:r>
            <a:r>
              <a:rPr lang="zh-TW" altLang="en-US" sz="2800" b="1" dirty="0" smtClean="0">
                <a:latin typeface="新細明體"/>
                <a:ea typeface="新細明體"/>
              </a:rPr>
              <a:t>：</a:t>
            </a:r>
            <a:r>
              <a:rPr kumimoji="1" lang="zh-TW" altLang="zh-TW" sz="2800" b="1" dirty="0" smtClean="0">
                <a:latin typeface="標楷體" pitchFamily="65" charset="-120"/>
                <a:cs typeface="Times New Roman" pitchFamily="18" charset="0"/>
              </a:rPr>
              <a:t>標數量</a:t>
            </a:r>
            <a:r>
              <a:rPr kumimoji="1" lang="zh-TW" altLang="zh-TW" sz="2000" b="1" dirty="0" smtClean="0">
                <a:latin typeface="標楷體" pitchFamily="65" charset="-120"/>
                <a:cs typeface="Times New Roman" pitchFamily="18" charset="0"/>
              </a:rPr>
              <a:t>（</a:t>
            </a:r>
            <a:r>
              <a:rPr lang="zh-TW" altLang="en-US" sz="2000" b="1" dirty="0" smtClean="0"/>
              <a:t>標出原點</a:t>
            </a:r>
            <a:r>
              <a:rPr lang="en-US" altLang="zh-TW" sz="2000" b="1" dirty="0" smtClean="0"/>
              <a:t>0</a:t>
            </a:r>
            <a:r>
              <a:rPr lang="zh-TW" altLang="en-US" sz="2000" b="1" dirty="0" smtClean="0"/>
              <a:t>，並</a:t>
            </a:r>
            <a:r>
              <a:rPr kumimoji="1" lang="zh-TW" altLang="zh-TW" sz="2000" b="1" dirty="0" smtClean="0">
                <a:latin typeface="標楷體" pitchFamily="65" charset="-120"/>
                <a:cs typeface="Times New Roman" pitchFamily="18" charset="0"/>
              </a:rPr>
              <a:t>在橫軸與縱軸上標示出每一刻度所代表的數量）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8675" name="Rectangle 77"/>
          <p:cNvSpPr>
            <a:spLocks/>
          </p:cNvSpPr>
          <p:nvPr/>
        </p:nvSpPr>
        <p:spPr bwMode="auto">
          <a:xfrm>
            <a:off x="3563938" y="6165850"/>
            <a:ext cx="4105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zh-TW" altLang="en-US" sz="2000" u="sng"/>
              <a:t>小花</a:t>
            </a:r>
            <a:r>
              <a:rPr kumimoji="0" lang="zh-TW" altLang="en-US" sz="2000"/>
              <a:t>本週獎勵點數折線圖</a:t>
            </a:r>
          </a:p>
        </p:txBody>
      </p:sp>
      <p:sp>
        <p:nvSpPr>
          <p:cNvPr id="28676" name="Text Box 79"/>
          <p:cNvSpPr txBox="1">
            <a:spLocks noChangeArrowheads="1"/>
          </p:cNvSpPr>
          <p:nvPr/>
        </p:nvSpPr>
        <p:spPr bwMode="auto">
          <a:xfrm>
            <a:off x="7164388" y="551656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新細明體" pitchFamily="18" charset="-120"/>
              </a:rPr>
              <a:t>(</a:t>
            </a:r>
            <a:r>
              <a:rPr lang="zh-TW" altLang="en-US" sz="2000"/>
              <a:t>星期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sp>
        <p:nvSpPr>
          <p:cNvPr id="28677" name="Text Box 80"/>
          <p:cNvSpPr txBox="1">
            <a:spLocks noChangeArrowheads="1"/>
          </p:cNvSpPr>
          <p:nvPr/>
        </p:nvSpPr>
        <p:spPr bwMode="auto">
          <a:xfrm>
            <a:off x="2124075" y="177323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</a:t>
            </a:r>
            <a:r>
              <a:rPr lang="en-US" altLang="zh-TW" sz="1800">
                <a:latin typeface="新細明體" pitchFamily="18" charset="-120"/>
              </a:rPr>
              <a:t>(</a:t>
            </a:r>
            <a:r>
              <a:rPr lang="zh-TW" altLang="en-US" sz="2000"/>
              <a:t>次數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graphicFrame>
        <p:nvGraphicFramePr>
          <p:cNvPr id="28863" name="Group 191"/>
          <p:cNvGraphicFramePr>
            <a:graphicFrameLocks noGrp="1"/>
          </p:cNvGraphicFramePr>
          <p:nvPr>
            <p:ph sz="half" idx="2"/>
          </p:nvPr>
        </p:nvGraphicFramePr>
        <p:xfrm>
          <a:off x="2916238" y="2276475"/>
          <a:ext cx="4176712" cy="3352800"/>
        </p:xfrm>
        <a:graphic>
          <a:graphicData uri="http://schemas.openxmlformats.org/drawingml/2006/table">
            <a:tbl>
              <a:tblPr/>
              <a:tblGrid>
                <a:gridCol w="695325"/>
                <a:gridCol w="696912"/>
                <a:gridCol w="693738"/>
                <a:gridCol w="698500"/>
                <a:gridCol w="693737"/>
                <a:gridCol w="6985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57" name="Text Box 192"/>
          <p:cNvSpPr txBox="1">
            <a:spLocks noChangeArrowheads="1"/>
          </p:cNvSpPr>
          <p:nvPr/>
        </p:nvSpPr>
        <p:spPr bwMode="auto">
          <a:xfrm>
            <a:off x="2843213" y="573405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          </a:t>
            </a:r>
            <a:r>
              <a:rPr lang="zh-TW" altLang="en-US" sz="2000" b="1">
                <a:solidFill>
                  <a:srgbClr val="FF3300"/>
                </a:solidFill>
              </a:rPr>
              <a:t>一       二        三        四        五</a:t>
            </a:r>
          </a:p>
        </p:txBody>
      </p:sp>
      <p:sp>
        <p:nvSpPr>
          <p:cNvPr id="28758" name="Text Box 193"/>
          <p:cNvSpPr txBox="1">
            <a:spLocks noChangeArrowheads="1"/>
          </p:cNvSpPr>
          <p:nvPr/>
        </p:nvSpPr>
        <p:spPr bwMode="auto">
          <a:xfrm>
            <a:off x="2405063" y="2133600"/>
            <a:ext cx="4032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b="1">
                <a:solidFill>
                  <a:srgbClr val="FF3300"/>
                </a:solidFill>
              </a:rPr>
              <a:t>10   9   8   7   6  5    4  3    2   1  </a:t>
            </a:r>
            <a:r>
              <a:rPr lang="zh-TW" altLang="en-US" sz="1400" b="1">
                <a:solidFill>
                  <a:srgbClr val="FF3300"/>
                </a:solidFill>
              </a:rPr>
              <a:t>     </a:t>
            </a:r>
            <a:r>
              <a:rPr lang="en-US" altLang="zh-TW" sz="14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2488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/>
              <a:t>折線圖怎麼畫</a:t>
            </a:r>
            <a:r>
              <a:rPr lang="en-US" altLang="zh-TW" sz="2800" dirty="0">
                <a:latin typeface="新細明體" pitchFamily="18" charset="-120"/>
              </a:rPr>
              <a:t>?</a:t>
            </a:r>
            <a:endParaRPr lang="zh-TW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843213" y="5589588"/>
            <a:ext cx="144462" cy="142875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556321" y="25460"/>
            <a:ext cx="648017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/>
              <a:t>提示</a:t>
            </a:r>
            <a:r>
              <a:rPr kumimoji="0" lang="zh-TW" altLang="en-US" sz="2800" dirty="0" smtClean="0"/>
              <a:t>二、填入</a:t>
            </a:r>
            <a:r>
              <a:rPr kumimoji="0" lang="zh-TW" altLang="en-US" sz="2800" dirty="0"/>
              <a:t>類別及數值資料。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直線圖說文字 2 13"/>
          <p:cNvSpPr/>
          <p:nvPr/>
        </p:nvSpPr>
        <p:spPr>
          <a:xfrm>
            <a:off x="2196803" y="1844675"/>
            <a:ext cx="935037" cy="4032250"/>
          </a:xfrm>
          <a:prstGeom prst="borderCallout2">
            <a:avLst>
              <a:gd name="adj1" fmla="val 20262"/>
              <a:gd name="adj2" fmla="val -369"/>
              <a:gd name="adj3" fmla="val 302"/>
              <a:gd name="adj4" fmla="val -2154"/>
              <a:gd name="adj5" fmla="val -11005"/>
              <a:gd name="adj6" fmla="val 81171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763" name="矩形 14"/>
          <p:cNvSpPr>
            <a:spLocks noChangeArrowheads="1"/>
          </p:cNvSpPr>
          <p:nvPr/>
        </p:nvSpPr>
        <p:spPr bwMode="auto">
          <a:xfrm>
            <a:off x="5957888" y="549275"/>
            <a:ext cx="318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B050"/>
                </a:solidFill>
                <a:latin typeface="華康古印體"/>
                <a:ea typeface="華康古印體"/>
                <a:cs typeface="華康古印體"/>
              </a:rPr>
              <a:t>折線圖是觀察數量的變化情形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7"/>
          <p:cNvSpPr>
            <a:spLocks/>
          </p:cNvSpPr>
          <p:nvPr/>
        </p:nvSpPr>
        <p:spPr bwMode="auto">
          <a:xfrm>
            <a:off x="3563938" y="6165850"/>
            <a:ext cx="4105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zh-TW" altLang="en-US" sz="2000" u="sng"/>
              <a:t>小花</a:t>
            </a:r>
            <a:r>
              <a:rPr kumimoji="0" lang="zh-TW" altLang="en-US" sz="2000"/>
              <a:t>本週獎勵點數折線圖</a:t>
            </a:r>
          </a:p>
        </p:txBody>
      </p:sp>
      <p:sp>
        <p:nvSpPr>
          <p:cNvPr id="29699" name="Text Box 79"/>
          <p:cNvSpPr txBox="1">
            <a:spLocks noChangeArrowheads="1"/>
          </p:cNvSpPr>
          <p:nvPr/>
        </p:nvSpPr>
        <p:spPr bwMode="auto">
          <a:xfrm>
            <a:off x="7164388" y="551656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新細明體" pitchFamily="18" charset="-120"/>
              </a:rPr>
              <a:t>(</a:t>
            </a:r>
            <a:r>
              <a:rPr lang="zh-TW" altLang="en-US" sz="2000"/>
              <a:t>星期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sp>
        <p:nvSpPr>
          <p:cNvPr id="29700" name="Text Box 80"/>
          <p:cNvSpPr txBox="1">
            <a:spLocks noChangeArrowheads="1"/>
          </p:cNvSpPr>
          <p:nvPr/>
        </p:nvSpPr>
        <p:spPr bwMode="auto">
          <a:xfrm>
            <a:off x="2124075" y="177323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</a:t>
            </a:r>
            <a:r>
              <a:rPr lang="en-US" altLang="zh-TW" sz="1800">
                <a:latin typeface="新細明體" pitchFamily="18" charset="-120"/>
              </a:rPr>
              <a:t>(</a:t>
            </a:r>
            <a:r>
              <a:rPr lang="zh-TW" altLang="en-US" sz="2000"/>
              <a:t>次數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graphicFrame>
        <p:nvGraphicFramePr>
          <p:cNvPr id="28863" name="Group 191"/>
          <p:cNvGraphicFramePr>
            <a:graphicFrameLocks noGrp="1"/>
          </p:cNvGraphicFramePr>
          <p:nvPr>
            <p:ph sz="half" idx="2"/>
          </p:nvPr>
        </p:nvGraphicFramePr>
        <p:xfrm>
          <a:off x="2916238" y="2276475"/>
          <a:ext cx="4176712" cy="3352800"/>
        </p:xfrm>
        <a:graphic>
          <a:graphicData uri="http://schemas.openxmlformats.org/drawingml/2006/table">
            <a:tbl>
              <a:tblPr/>
              <a:tblGrid>
                <a:gridCol w="695325"/>
                <a:gridCol w="696912"/>
                <a:gridCol w="693738"/>
                <a:gridCol w="698500"/>
                <a:gridCol w="693737"/>
                <a:gridCol w="6985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0" name="Text Box 192"/>
          <p:cNvSpPr txBox="1">
            <a:spLocks noChangeArrowheads="1"/>
          </p:cNvSpPr>
          <p:nvPr/>
        </p:nvSpPr>
        <p:spPr bwMode="auto">
          <a:xfrm>
            <a:off x="2843213" y="573405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          </a:t>
            </a:r>
            <a:r>
              <a:rPr lang="zh-TW" altLang="en-US" sz="2000" b="1">
                <a:solidFill>
                  <a:srgbClr val="FF3300"/>
                </a:solidFill>
              </a:rPr>
              <a:t>一       二        三        四        五</a:t>
            </a:r>
          </a:p>
        </p:txBody>
      </p:sp>
      <p:sp>
        <p:nvSpPr>
          <p:cNvPr id="29781" name="Text Box 193"/>
          <p:cNvSpPr txBox="1">
            <a:spLocks noChangeArrowheads="1"/>
          </p:cNvSpPr>
          <p:nvPr/>
        </p:nvSpPr>
        <p:spPr bwMode="auto">
          <a:xfrm>
            <a:off x="2405063" y="2133600"/>
            <a:ext cx="4032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b="1">
                <a:solidFill>
                  <a:srgbClr val="FF3300"/>
                </a:solidFill>
              </a:rPr>
              <a:t>10   9   8   7   6  5    4  3    2   1  </a:t>
            </a:r>
            <a:r>
              <a:rPr lang="zh-TW" altLang="en-US" sz="1400" b="1">
                <a:solidFill>
                  <a:srgbClr val="FF3300"/>
                </a:solidFill>
              </a:rPr>
              <a:t>     </a:t>
            </a:r>
            <a:r>
              <a:rPr lang="en-US" altLang="zh-TW" sz="14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2488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/>
              <a:t>折線圖怎麼畫</a:t>
            </a:r>
            <a:r>
              <a:rPr lang="en-US" altLang="zh-TW" sz="2800" dirty="0">
                <a:latin typeface="新細明體" pitchFamily="18" charset="-120"/>
              </a:rPr>
              <a:t>?</a:t>
            </a:r>
            <a:endParaRPr lang="zh-TW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31571" y="25460"/>
            <a:ext cx="6288901" cy="52322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dirty="0" smtClean="0"/>
              <a:t>提示三、選定類別，在交會處做記號。</a:t>
            </a:r>
            <a:endParaRPr kumimoji="0" lang="zh-TW" altLang="en-US" sz="2800" dirty="0"/>
          </a:p>
        </p:txBody>
      </p:sp>
      <p:sp>
        <p:nvSpPr>
          <p:cNvPr id="29784" name="Rectangle 3"/>
          <p:cNvSpPr>
            <a:spLocks noGrp="1"/>
          </p:cNvSpPr>
          <p:nvPr>
            <p:ph type="body" idx="1"/>
          </p:nvPr>
        </p:nvSpPr>
        <p:spPr>
          <a:xfrm>
            <a:off x="323850" y="620713"/>
            <a:ext cx="8229600" cy="11811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ea typeface="標楷體" pitchFamily="65" charset="-120"/>
              </a:rPr>
              <a:t>步驟五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en-US" sz="2800" b="1" dirty="0" smtClean="0">
                <a:latin typeface="標楷體" pitchFamily="65" charset="-120"/>
                <a:cs typeface="Times New Roman" pitchFamily="18" charset="0"/>
              </a:rPr>
              <a:t>做記號</a:t>
            </a:r>
            <a:r>
              <a:rPr kumimoji="1" lang="zh-TW" altLang="en-US" sz="2000" b="1" dirty="0" smtClean="0">
                <a:latin typeface="標楷體" pitchFamily="65" charset="-120"/>
                <a:cs typeface="Times New Roman" pitchFamily="18" charset="0"/>
              </a:rPr>
              <a:t>（依照資料從橫軸和縱軸找尋兩者交會處，並做上記號）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b="1" dirty="0" smtClean="0"/>
          </a:p>
        </p:txBody>
      </p:sp>
      <p:graphicFrame>
        <p:nvGraphicFramePr>
          <p:cNvPr id="17" name="Group 119"/>
          <p:cNvGraphicFramePr>
            <a:graphicFrameLocks noGrp="1"/>
          </p:cNvGraphicFramePr>
          <p:nvPr/>
        </p:nvGraphicFramePr>
        <p:xfrm>
          <a:off x="323850" y="5589588"/>
          <a:ext cx="2087563" cy="1036638"/>
        </p:xfrm>
        <a:graphic>
          <a:graphicData uri="http://schemas.openxmlformats.org/drawingml/2006/table">
            <a:tbl>
              <a:tblPr/>
              <a:tblGrid>
                <a:gridCol w="347663"/>
                <a:gridCol w="347662"/>
                <a:gridCol w="349250"/>
                <a:gridCol w="347663"/>
                <a:gridCol w="347662"/>
                <a:gridCol w="347663"/>
              </a:tblGrid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星期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次數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橢圓 17"/>
          <p:cNvSpPr/>
          <p:nvPr/>
        </p:nvSpPr>
        <p:spPr>
          <a:xfrm>
            <a:off x="3492500" y="4868863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211638" y="3860800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932363" y="3860800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1" name="圖片 20" descr="手指1.GIF"/>
          <p:cNvPicPr>
            <a:picLocks noChangeAspect="1"/>
          </p:cNvPicPr>
          <p:nvPr/>
        </p:nvPicPr>
        <p:blipFill>
          <a:blip r:embed="rId2" cstate="print"/>
          <a:srcRect l="65184" r="4107" b="13378"/>
          <a:stretch>
            <a:fillRect/>
          </a:stretch>
        </p:blipFill>
        <p:spPr>
          <a:xfrm>
            <a:off x="5551785" y="6042868"/>
            <a:ext cx="460375" cy="698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2" name="圖片 21" descr="手指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4" b="31023"/>
          <a:stretch>
            <a:fillRect/>
          </a:stretch>
        </p:blipFill>
        <p:spPr bwMode="auto">
          <a:xfrm>
            <a:off x="1763713" y="2997200"/>
            <a:ext cx="701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橢圓 22"/>
          <p:cNvSpPr/>
          <p:nvPr/>
        </p:nvSpPr>
        <p:spPr>
          <a:xfrm>
            <a:off x="5580063" y="3141663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132138" y="1484313"/>
            <a:ext cx="2905125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找尋直方組的中點做記號</a:t>
            </a:r>
            <a:endParaRPr lang="en-US" altLang="zh-TW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6319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0156 -0.438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7"/>
          <p:cNvSpPr>
            <a:spLocks/>
          </p:cNvSpPr>
          <p:nvPr/>
        </p:nvSpPr>
        <p:spPr bwMode="auto">
          <a:xfrm>
            <a:off x="3563938" y="6165850"/>
            <a:ext cx="4105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zh-TW" altLang="en-US" sz="2000" u="sng" dirty="0"/>
              <a:t>小花</a:t>
            </a:r>
            <a:r>
              <a:rPr kumimoji="0" lang="zh-TW" altLang="en-US" sz="2000" dirty="0"/>
              <a:t>本週獎勵點數折線圖</a:t>
            </a:r>
          </a:p>
        </p:txBody>
      </p:sp>
      <p:sp>
        <p:nvSpPr>
          <p:cNvPr id="30723" name="Text Box 79"/>
          <p:cNvSpPr txBox="1">
            <a:spLocks noChangeArrowheads="1"/>
          </p:cNvSpPr>
          <p:nvPr/>
        </p:nvSpPr>
        <p:spPr bwMode="auto">
          <a:xfrm>
            <a:off x="7164388" y="551656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新細明體" pitchFamily="18" charset="-120"/>
              </a:rPr>
              <a:t>(</a:t>
            </a:r>
            <a:r>
              <a:rPr lang="zh-TW" altLang="en-US" sz="2000"/>
              <a:t>星期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sp>
        <p:nvSpPr>
          <p:cNvPr id="30724" name="Text Box 80"/>
          <p:cNvSpPr txBox="1">
            <a:spLocks noChangeArrowheads="1"/>
          </p:cNvSpPr>
          <p:nvPr/>
        </p:nvSpPr>
        <p:spPr bwMode="auto">
          <a:xfrm>
            <a:off x="2124075" y="177323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</a:t>
            </a:r>
            <a:r>
              <a:rPr lang="en-US" altLang="zh-TW" sz="1800">
                <a:latin typeface="新細明體" pitchFamily="18" charset="-120"/>
              </a:rPr>
              <a:t>(</a:t>
            </a:r>
            <a:r>
              <a:rPr lang="zh-TW" altLang="en-US" sz="2000"/>
              <a:t>次數</a:t>
            </a:r>
            <a:r>
              <a:rPr lang="en-US" altLang="zh-TW" sz="2000">
                <a:latin typeface="新細明體" pitchFamily="18" charset="-120"/>
              </a:rPr>
              <a:t>)</a:t>
            </a:r>
          </a:p>
        </p:txBody>
      </p:sp>
      <p:graphicFrame>
        <p:nvGraphicFramePr>
          <p:cNvPr id="28863" name="Group 191"/>
          <p:cNvGraphicFramePr>
            <a:graphicFrameLocks noGrp="1"/>
          </p:cNvGraphicFramePr>
          <p:nvPr>
            <p:ph sz="half" idx="2"/>
          </p:nvPr>
        </p:nvGraphicFramePr>
        <p:xfrm>
          <a:off x="2916238" y="2276475"/>
          <a:ext cx="4176712" cy="3352800"/>
        </p:xfrm>
        <a:graphic>
          <a:graphicData uri="http://schemas.openxmlformats.org/drawingml/2006/table">
            <a:tbl>
              <a:tblPr/>
              <a:tblGrid>
                <a:gridCol w="695325"/>
                <a:gridCol w="696912"/>
                <a:gridCol w="693738"/>
                <a:gridCol w="698500"/>
                <a:gridCol w="693737"/>
                <a:gridCol w="6985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4" name="Text Box 192"/>
          <p:cNvSpPr txBox="1">
            <a:spLocks noChangeArrowheads="1"/>
          </p:cNvSpPr>
          <p:nvPr/>
        </p:nvSpPr>
        <p:spPr bwMode="auto">
          <a:xfrm>
            <a:off x="2843213" y="573405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           </a:t>
            </a:r>
            <a:r>
              <a:rPr lang="zh-TW" altLang="en-US" sz="2000" b="1">
                <a:solidFill>
                  <a:srgbClr val="FF3300"/>
                </a:solidFill>
              </a:rPr>
              <a:t>一       二        三        四        五</a:t>
            </a:r>
          </a:p>
        </p:txBody>
      </p:sp>
      <p:sp>
        <p:nvSpPr>
          <p:cNvPr id="30805" name="Text Box 193"/>
          <p:cNvSpPr txBox="1">
            <a:spLocks noChangeArrowheads="1"/>
          </p:cNvSpPr>
          <p:nvPr/>
        </p:nvSpPr>
        <p:spPr bwMode="auto">
          <a:xfrm>
            <a:off x="2405063" y="2133600"/>
            <a:ext cx="4032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400" b="1">
                <a:solidFill>
                  <a:srgbClr val="FF3300"/>
                </a:solidFill>
              </a:rPr>
              <a:t>10   9   8   7   6  5    4  3    2   1  </a:t>
            </a:r>
            <a:r>
              <a:rPr lang="zh-TW" altLang="en-US" sz="1400" b="1">
                <a:solidFill>
                  <a:srgbClr val="FF3300"/>
                </a:solidFill>
              </a:rPr>
              <a:t>     </a:t>
            </a:r>
            <a:r>
              <a:rPr lang="en-US" altLang="zh-TW" sz="14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2488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800" dirty="0"/>
              <a:t>折線圖怎麼畫</a:t>
            </a:r>
            <a:r>
              <a:rPr lang="en-US" altLang="zh-TW" sz="2800" dirty="0">
                <a:latin typeface="新細明體" pitchFamily="18" charset="-120"/>
              </a:rPr>
              <a:t>?</a:t>
            </a:r>
            <a:endParaRPr lang="zh-TW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84438" y="25460"/>
            <a:ext cx="6288901" cy="52322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dirty="0" smtClean="0"/>
              <a:t>提示三、選定類別，在交會處做記號。</a:t>
            </a:r>
            <a:endParaRPr kumimoji="0" lang="zh-TW" altLang="en-US" sz="2800" dirty="0"/>
          </a:p>
        </p:txBody>
      </p:sp>
      <p:graphicFrame>
        <p:nvGraphicFramePr>
          <p:cNvPr id="17" name="Group 119"/>
          <p:cNvGraphicFramePr>
            <a:graphicFrameLocks noGrp="1"/>
          </p:cNvGraphicFramePr>
          <p:nvPr/>
        </p:nvGraphicFramePr>
        <p:xfrm>
          <a:off x="323850" y="5589588"/>
          <a:ext cx="2087563" cy="1036638"/>
        </p:xfrm>
        <a:graphic>
          <a:graphicData uri="http://schemas.openxmlformats.org/drawingml/2006/table">
            <a:tbl>
              <a:tblPr/>
              <a:tblGrid>
                <a:gridCol w="347663"/>
                <a:gridCol w="347662"/>
                <a:gridCol w="349250"/>
                <a:gridCol w="347663"/>
                <a:gridCol w="347662"/>
                <a:gridCol w="347663"/>
              </a:tblGrid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星期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次數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1" name="標題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922337"/>
          </a:xfrm>
        </p:spPr>
        <p:txBody>
          <a:bodyPr/>
          <a:lstStyle/>
          <a:p>
            <a:pPr marL="342900" indent="-342900"/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步驟六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 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連起來</a:t>
            </a:r>
            <a:r>
              <a:rPr kumimoji="1" lang="zh-TW" altLang="en-US" sz="1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（最後用線段將記號連接起來）</a:t>
            </a:r>
            <a:endParaRPr lang="zh-TW" altLang="en-US" sz="1800" dirty="0" smtClean="0"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9" name="直線接點 28"/>
          <p:cNvCxnSpPr>
            <a:endCxn id="19" idx="3"/>
          </p:cNvCxnSpPr>
          <p:nvPr/>
        </p:nvCxnSpPr>
        <p:spPr>
          <a:xfrm flipV="1">
            <a:off x="3563938" y="4044950"/>
            <a:ext cx="679450" cy="8969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endCxn id="20" idx="2"/>
          </p:cNvCxnSpPr>
          <p:nvPr/>
        </p:nvCxnSpPr>
        <p:spPr>
          <a:xfrm>
            <a:off x="4284663" y="3963988"/>
            <a:ext cx="647700" cy="47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5724525" y="2997200"/>
            <a:ext cx="647700" cy="3238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endCxn id="26" idx="3"/>
          </p:cNvCxnSpPr>
          <p:nvPr/>
        </p:nvCxnSpPr>
        <p:spPr>
          <a:xfrm flipV="1">
            <a:off x="5003800" y="3397250"/>
            <a:ext cx="608013" cy="5365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4211638" y="3860800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932363" y="3860800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492500" y="4868863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580063" y="3213100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6300788" y="2852738"/>
            <a:ext cx="215900" cy="2159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132138" y="1484313"/>
            <a:ext cx="3597275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將每一直方組中點以</a:t>
            </a:r>
            <a:r>
              <a:rPr kumimoji="0" lang="zh-TW" altLang="zh-TW" dirty="0">
                <a:solidFill>
                  <a:schemeClr val="accent1">
                    <a:lumMod val="75000"/>
                  </a:schemeClr>
                </a:solidFill>
              </a:rPr>
              <a:t>直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線相連結</a:t>
            </a:r>
            <a:endParaRPr lang="en-US" altLang="zh-TW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647700"/>
          </a:xfrm>
        </p:spPr>
        <p:txBody>
          <a:bodyPr/>
          <a:lstStyle/>
          <a:p>
            <a:r>
              <a:rPr lang="zh-TW" altLang="zh-TW" smtClean="0"/>
              <a:t>折線圖繪製步驟</a:t>
            </a:r>
            <a:r>
              <a:rPr lang="zh-TW" altLang="en-US" smtClean="0"/>
              <a:t>複習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TW" altLang="zh-TW" b="1" dirty="0" smtClean="0"/>
              <a:t>※步驟一：寫標題（寫上折線圖的標題）</a:t>
            </a:r>
            <a:endParaRPr lang="zh-TW" altLang="zh-TW" dirty="0" smtClean="0"/>
          </a:p>
          <a:p>
            <a:pPr>
              <a:buFont typeface="Arial" pitchFamily="34" charset="0"/>
              <a:buNone/>
            </a:pPr>
            <a:r>
              <a:rPr lang="zh-TW" altLang="zh-TW" b="1" dirty="0" smtClean="0"/>
              <a:t>※步驟二＆三：標橫軸＆標縱軸（標示橫軸和縱軸代表的名稱）。</a:t>
            </a:r>
            <a:endParaRPr lang="en-US" altLang="zh-TW" dirty="0" smtClean="0"/>
          </a:p>
          <a:p>
            <a:pPr>
              <a:buFont typeface="Arial" pitchFamily="34" charset="0"/>
              <a:buNone/>
            </a:pPr>
            <a:r>
              <a:rPr lang="zh-TW" altLang="zh-TW" b="1" dirty="0" smtClean="0"/>
              <a:t>※步驟四：標數量（在橫軸與縱軸上標示出每一刻度所代表的數量）步驟五</a:t>
            </a:r>
            <a:r>
              <a:rPr lang="en-US" altLang="zh-TW" b="1" dirty="0" smtClean="0"/>
              <a:t>: </a:t>
            </a:r>
            <a:r>
              <a:rPr lang="zh-TW" altLang="zh-TW" b="1" dirty="0" smtClean="0"/>
              <a:t>最後用線段連接記號。</a:t>
            </a:r>
            <a:endParaRPr lang="zh-TW" altLang="zh-TW" dirty="0" smtClean="0"/>
          </a:p>
          <a:p>
            <a:pPr>
              <a:buNone/>
            </a:pPr>
            <a:r>
              <a:rPr lang="zh-TW" altLang="zh-TW" b="1" dirty="0" smtClean="0"/>
              <a:t>※步驟</a:t>
            </a:r>
            <a:r>
              <a:rPr lang="zh-TW" altLang="zh-TW" b="1" dirty="0"/>
              <a:t>五：做</a:t>
            </a:r>
            <a:r>
              <a:rPr lang="zh-TW" altLang="zh-TW" b="1" dirty="0" smtClean="0"/>
              <a:t>記號（依照資料從橫軸和縱軸找尋兩者交會處，並做上記號）</a:t>
            </a:r>
            <a:endParaRPr lang="zh-TW" altLang="zh-TW" dirty="0" smtClean="0"/>
          </a:p>
          <a:p>
            <a:pPr>
              <a:buNone/>
            </a:pPr>
            <a:r>
              <a:rPr lang="en-US" altLang="zh-TW" b="1" dirty="0" smtClean="0"/>
              <a:t>※</a:t>
            </a:r>
            <a:r>
              <a:rPr lang="zh-TW" altLang="zh-TW" b="1" dirty="0" smtClean="0"/>
              <a:t>步驟</a:t>
            </a:r>
            <a:r>
              <a:rPr lang="zh-TW" altLang="zh-TW" b="1" dirty="0"/>
              <a:t>六：連</a:t>
            </a:r>
            <a:r>
              <a:rPr lang="zh-TW" altLang="zh-TW" b="1" dirty="0" smtClean="0"/>
              <a:t>起來（按照順序用線段連接記號）</a:t>
            </a:r>
            <a:endParaRPr lang="zh-TW" altLang="zh-TW" dirty="0" smtClean="0"/>
          </a:p>
          <a:p>
            <a:pPr>
              <a:buFont typeface="Arial" pitchFamily="34" charset="0"/>
              <a:buNone/>
            </a:pPr>
            <a:endParaRPr lang="zh-TW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zh-TW" altLang="en-US" smtClean="0"/>
              <a:t>波浪線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1368425"/>
          </a:xfrm>
        </p:spPr>
        <p:txBody>
          <a:bodyPr/>
          <a:lstStyle/>
          <a:p>
            <a:r>
              <a:rPr lang="zh-TW" altLang="zh-TW" smtClean="0"/>
              <a:t>如果折線圖的縱軸資料太大時，可用</a:t>
            </a:r>
            <a:r>
              <a:rPr lang="zh-TW" altLang="zh-TW" b="1" u="sng" smtClean="0"/>
              <a:t>波浪形狀</a:t>
            </a:r>
            <a:r>
              <a:rPr lang="zh-TW" altLang="zh-TW" smtClean="0"/>
              <a:t>的</a:t>
            </a:r>
            <a:r>
              <a:rPr lang="zh-TW" altLang="zh-TW" b="1" u="sng" smtClean="0"/>
              <a:t>省略符號</a:t>
            </a:r>
            <a:r>
              <a:rPr lang="zh-TW" altLang="zh-TW" smtClean="0"/>
              <a:t>，簡化或省略不需用到的資料</a:t>
            </a:r>
            <a:r>
              <a:rPr lang="zh-TW" altLang="en-US" smtClean="0"/>
              <a:t>，稱為</a:t>
            </a:r>
            <a:r>
              <a:rPr lang="zh-TW" altLang="en-US" b="1" u="sng" smtClean="0">
                <a:solidFill>
                  <a:srgbClr val="FF0000"/>
                </a:solidFill>
              </a:rPr>
              <a:t>波浪線</a:t>
            </a:r>
            <a:r>
              <a:rPr lang="zh-TW" altLang="zh-TW" smtClean="0"/>
              <a:t>。</a:t>
            </a:r>
            <a:endParaRPr lang="zh-TW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81300"/>
            <a:ext cx="5334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908175" y="5516563"/>
            <a:ext cx="6119813" cy="64928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3" name="肘形接點 12"/>
          <p:cNvCxnSpPr/>
          <p:nvPr/>
        </p:nvCxnSpPr>
        <p:spPr>
          <a:xfrm rot="5400000">
            <a:off x="1150938" y="3392487"/>
            <a:ext cx="2952750" cy="1152525"/>
          </a:xfrm>
          <a:prstGeom prst="bentConnector3">
            <a:avLst>
              <a:gd name="adj1" fmla="val 50000"/>
            </a:avLst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矩形 18"/>
          <p:cNvSpPr>
            <a:spLocks noChangeArrowheads="1"/>
          </p:cNvSpPr>
          <p:nvPr/>
        </p:nvSpPr>
        <p:spPr bwMode="auto">
          <a:xfrm>
            <a:off x="2987675" y="6308725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1800" b="1" u="sng"/>
              <a:t>「波浪線」節省繪製的空間</a:t>
            </a:r>
            <a:endParaRPr lang="zh-TW" altLang="en-US" sz="1800"/>
          </a:p>
        </p:txBody>
      </p:sp>
      <p:pic>
        <p:nvPicPr>
          <p:cNvPr id="32776" name="圖片 20" descr="t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54395" r="12201" b="6047"/>
          <a:stretch>
            <a:fillRect/>
          </a:stretch>
        </p:blipFill>
        <p:spPr bwMode="auto">
          <a:xfrm>
            <a:off x="2124075" y="0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圖片 21" descr="t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54395" r="12201" b="6047"/>
          <a:stretch>
            <a:fillRect/>
          </a:stretch>
        </p:blipFill>
        <p:spPr bwMode="auto">
          <a:xfrm>
            <a:off x="0" y="0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圖片 22" descr="t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54395" r="12201" b="6047"/>
          <a:stretch>
            <a:fillRect/>
          </a:stretch>
        </p:blipFill>
        <p:spPr bwMode="auto">
          <a:xfrm>
            <a:off x="1042988" y="0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圖片 23" descr="t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54395" r="12201" b="6047"/>
          <a:stretch>
            <a:fillRect/>
          </a:stretch>
        </p:blipFill>
        <p:spPr bwMode="auto">
          <a:xfrm>
            <a:off x="5795963" y="0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圖片 24" descr="t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54395" r="12201" b="6047"/>
          <a:stretch>
            <a:fillRect/>
          </a:stretch>
        </p:blipFill>
        <p:spPr bwMode="auto">
          <a:xfrm>
            <a:off x="6875463" y="0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圖片 25" descr="th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54395" r="12201" b="6047"/>
          <a:stretch>
            <a:fillRect/>
          </a:stretch>
        </p:blipFill>
        <p:spPr bwMode="auto">
          <a:xfrm>
            <a:off x="7991475" y="0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8463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折線圖的概念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1701775"/>
            <a:ext cx="5544616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800" b="1" dirty="0">
                <a:solidFill>
                  <a:srgbClr val="FF0000"/>
                </a:solidFill>
              </a:rPr>
              <a:t>將每一直方組中點以</a:t>
            </a:r>
            <a:r>
              <a:rPr kumimoji="0" lang="zh-TW" altLang="zh-TW" sz="2800" b="1" dirty="0">
                <a:solidFill>
                  <a:srgbClr val="FF0000"/>
                </a:solidFill>
                <a:latin typeface="+mn-lt"/>
                <a:ea typeface="+mn-ea"/>
              </a:rPr>
              <a:t>直</a:t>
            </a:r>
            <a:r>
              <a:rPr lang="zh-TW" altLang="en-US" sz="2800" b="1" dirty="0">
                <a:solidFill>
                  <a:srgbClr val="FF0000"/>
                </a:solidFill>
              </a:rPr>
              <a:t>線相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連結。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kumimoji="0" lang="zh-TW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具</a:t>
            </a:r>
            <a:r>
              <a:rPr kumimoji="0" lang="zh-TW" altLang="en-US" sz="2800" b="1" u="sng" dirty="0" smtClean="0">
                <a:solidFill>
                  <a:srgbClr val="FF0000"/>
                </a:solidFill>
                <a:latin typeface="+mn-lt"/>
                <a:ea typeface="+mn-ea"/>
              </a:rPr>
              <a:t>順序性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，</a:t>
            </a:r>
            <a:r>
              <a:rPr lang="zh-TW" altLang="en-US" sz="2800" b="1" u="sng" dirty="0">
                <a:solidFill>
                  <a:srgbClr val="FF0000"/>
                </a:solidFill>
              </a:rPr>
              <a:t>連續資料</a:t>
            </a:r>
            <a:r>
              <a:rPr lang="zh-TW" altLang="en-US" sz="2800" b="1" dirty="0">
                <a:solidFill>
                  <a:srgbClr val="FF0000"/>
                </a:solidFill>
              </a:rPr>
              <a:t>的呈現。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800" b="1" dirty="0">
                <a:solidFill>
                  <a:srgbClr val="FF0000"/>
                </a:solidFill>
              </a:rPr>
              <a:t> </a:t>
            </a:r>
            <a:endParaRPr kumimoji="0" lang="en-US" altLang="zh-TW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zh-TW" altLang="en-US" sz="2800" b="1" dirty="0">
                <a:solidFill>
                  <a:srgbClr val="FF0000"/>
                </a:solidFill>
              </a:rPr>
              <a:t>分組的次序不能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變動。 </a:t>
            </a:r>
            <a:endParaRPr lang="zh-TW" altLang="en-US" sz="28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kumimoji="0" lang="zh-TW" altLang="en-US" sz="28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print"/>
          <a:srcRect l="47638" t="17694" r="10625"/>
          <a:stretch>
            <a:fillRect/>
          </a:stretch>
        </p:blipFill>
        <p:spPr>
          <a:xfrm>
            <a:off x="5724128" y="2132856"/>
            <a:ext cx="3240278" cy="404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29600" cy="1143000"/>
          </a:xfrm>
        </p:spPr>
        <p:txBody>
          <a:bodyPr/>
          <a:lstStyle/>
          <a:p>
            <a:r>
              <a:rPr lang="zh-TW" altLang="en-US" sz="3200" smtClean="0"/>
              <a:t>上上下下像海浪，海下藏的數值多。</a:t>
            </a:r>
            <a:r>
              <a:rPr lang="en-US" altLang="zh-TW" sz="3200" smtClean="0"/>
              <a:t/>
            </a:r>
            <a:br>
              <a:rPr lang="en-US" altLang="zh-TW" sz="3200" smtClean="0"/>
            </a:br>
            <a:r>
              <a:rPr lang="zh-TW" altLang="en-US" sz="3200" smtClean="0"/>
              <a:t>多到表格裝不下，畫條波浪來代表。</a:t>
            </a:r>
          </a:p>
        </p:txBody>
      </p:sp>
      <p:pic>
        <p:nvPicPr>
          <p:cNvPr id="33795" name="圖片 5" descr="13Xc63930WF-1155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1" b="41508"/>
          <a:stretch>
            <a:fillRect/>
          </a:stretch>
        </p:blipFill>
        <p:spPr bwMode="auto">
          <a:xfrm>
            <a:off x="1619250" y="0"/>
            <a:ext cx="64817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圖片 7" descr="人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9" b="29979"/>
          <a:stretch>
            <a:fillRect/>
          </a:stretch>
        </p:blipFill>
        <p:spPr bwMode="auto">
          <a:xfrm>
            <a:off x="0" y="2997200"/>
            <a:ext cx="33131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圖片 9" descr="人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16359" b="29979"/>
          <a:stretch>
            <a:fillRect/>
          </a:stretch>
        </p:blipFill>
        <p:spPr bwMode="auto">
          <a:xfrm>
            <a:off x="2700338" y="3573463"/>
            <a:ext cx="30972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圖片 10" descr="人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16359" b="29979"/>
          <a:stretch>
            <a:fillRect/>
          </a:stretch>
        </p:blipFill>
        <p:spPr bwMode="auto">
          <a:xfrm>
            <a:off x="5148263" y="4076700"/>
            <a:ext cx="30972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圖片 11" descr="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29840" r="6728"/>
          <a:stretch>
            <a:fillRect/>
          </a:stretch>
        </p:blipFill>
        <p:spPr bwMode="auto">
          <a:xfrm rot="-431264">
            <a:off x="90488" y="5148263"/>
            <a:ext cx="22320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圖片 13" descr="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45294" r="6728" b="8344"/>
          <a:stretch>
            <a:fillRect/>
          </a:stretch>
        </p:blipFill>
        <p:spPr bwMode="auto">
          <a:xfrm rot="341243">
            <a:off x="2220913" y="5365750"/>
            <a:ext cx="24812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圖片 14" descr="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t="29840" r="6728" b="10161"/>
          <a:stretch>
            <a:fillRect/>
          </a:stretch>
        </p:blipFill>
        <p:spPr bwMode="auto">
          <a:xfrm rot="-9926123">
            <a:off x="4284663" y="5791200"/>
            <a:ext cx="2082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圖片 15" descr="t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29840" r="6728"/>
          <a:stretch>
            <a:fillRect/>
          </a:stretch>
        </p:blipFill>
        <p:spPr bwMode="auto">
          <a:xfrm>
            <a:off x="6300788" y="6381750"/>
            <a:ext cx="2843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圖片 16" descr="13Xc63930WF-1155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1" b="41508"/>
          <a:stretch>
            <a:fillRect/>
          </a:stretch>
        </p:blipFill>
        <p:spPr bwMode="auto">
          <a:xfrm>
            <a:off x="1692275" y="2205038"/>
            <a:ext cx="64801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8463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750" y="1268413"/>
          <a:ext cx="5903913" cy="647700"/>
        </p:xfrm>
        <a:graphic>
          <a:graphicData uri="http://schemas.openxmlformats.org/drawingml/2006/table">
            <a:tbl>
              <a:tblPr/>
              <a:tblGrid>
                <a:gridCol w="1216025"/>
                <a:gridCol w="668338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時間（時）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體</a:t>
                      </a:r>
                      <a:r>
                        <a:rPr kumimoji="0" 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溫（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○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r>
                        <a:rPr kumimoji="0" 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）</a:t>
                      </a:r>
                      <a:endParaRPr kumimoji="0" 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32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34.5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37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38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37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36.5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35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7" name="Rectangle 1"/>
          <p:cNvSpPr>
            <a:spLocks noChangeArrowheads="1"/>
          </p:cNvSpPr>
          <p:nvPr/>
        </p:nvSpPr>
        <p:spPr bwMode="auto">
          <a:xfrm>
            <a:off x="323850" y="4445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2400" b="1" u="sng">
                <a:latin typeface="Arial" pitchFamily="34" charset="0"/>
                <a:cs typeface="Arial" pitchFamily="34" charset="0"/>
              </a:rPr>
              <a:t>小</a:t>
            </a:r>
            <a:r>
              <a:rPr lang="zh-TW" altLang="en-US" sz="2400" b="1" u="sng">
                <a:latin typeface="Arial" pitchFamily="34" charset="0"/>
                <a:cs typeface="Arial" pitchFamily="34" charset="0"/>
              </a:rPr>
              <a:t>花</a:t>
            </a:r>
            <a:r>
              <a:rPr lang="zh-TW" altLang="zh-TW" sz="2400" b="1">
                <a:latin typeface="Arial" pitchFamily="34" charset="0"/>
                <a:cs typeface="Arial" pitchFamily="34" charset="0"/>
              </a:rPr>
              <a:t>每兩小時量一次</a:t>
            </a:r>
            <a:r>
              <a:rPr lang="zh-TW" altLang="en-US" sz="2400" b="1">
                <a:latin typeface="Arial" pitchFamily="34" charset="0"/>
                <a:cs typeface="Arial" pitchFamily="34" charset="0"/>
              </a:rPr>
              <a:t>體溫</a:t>
            </a:r>
            <a:r>
              <a:rPr lang="zh-TW" altLang="zh-TW" sz="2400" b="1">
                <a:latin typeface="Arial" pitchFamily="34" charset="0"/>
                <a:cs typeface="Arial" pitchFamily="34" charset="0"/>
              </a:rPr>
              <a:t>，從早上六點記錄到晚上八點</a:t>
            </a:r>
            <a:r>
              <a:rPr lang="zh-TW" altLang="en-US" sz="2400" b="1">
                <a:latin typeface="Arial" pitchFamily="34" charset="0"/>
                <a:cs typeface="Arial" pitchFamily="34" charset="0"/>
              </a:rPr>
              <a:t>，</a:t>
            </a:r>
            <a:r>
              <a:rPr lang="zh-TW" altLang="zh-TW" sz="2400" b="1">
                <a:latin typeface="Arial" pitchFamily="34" charset="0"/>
                <a:cs typeface="Arial" pitchFamily="34" charset="0"/>
              </a:rPr>
              <a:t>如</a:t>
            </a:r>
            <a:r>
              <a:rPr lang="zh-TW" altLang="en-US" sz="2400" b="1">
                <a:latin typeface="Arial" pitchFamily="34" charset="0"/>
                <a:cs typeface="Arial" pitchFamily="34" charset="0"/>
              </a:rPr>
              <a:t>下</a:t>
            </a:r>
            <a:r>
              <a:rPr lang="zh-TW" altLang="zh-TW" sz="2400" b="1">
                <a:latin typeface="Arial" pitchFamily="34" charset="0"/>
                <a:cs typeface="Arial" pitchFamily="34" charset="0"/>
              </a:rPr>
              <a:t>表</a:t>
            </a:r>
            <a:r>
              <a:rPr lang="zh-TW" altLang="en-US" sz="2400" b="1">
                <a:latin typeface="Arial" pitchFamily="34" charset="0"/>
                <a:cs typeface="Arial" pitchFamily="34" charset="0"/>
              </a:rPr>
              <a:t>：</a:t>
            </a:r>
            <a:endParaRPr lang="en-US" altLang="zh-TW" sz="2400"/>
          </a:p>
        </p:txBody>
      </p:sp>
      <p:pic>
        <p:nvPicPr>
          <p:cNvPr id="34848" name="圖片 5" descr="未命名 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/>
          <a:stretch>
            <a:fillRect/>
          </a:stretch>
        </p:blipFill>
        <p:spPr bwMode="auto">
          <a:xfrm>
            <a:off x="827088" y="2636838"/>
            <a:ext cx="7129462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9" name="Rectangle 2"/>
          <p:cNvSpPr>
            <a:spLocks noChangeArrowheads="1"/>
          </p:cNvSpPr>
          <p:nvPr/>
        </p:nvSpPr>
        <p:spPr bwMode="auto">
          <a:xfrm>
            <a:off x="3203575" y="5949950"/>
            <a:ext cx="248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>
                <a:latin typeface="Arial" pitchFamily="34" charset="0"/>
                <a:cs typeface="Arial" pitchFamily="34" charset="0"/>
              </a:rPr>
              <a:t>  </a:t>
            </a:r>
            <a:r>
              <a:rPr lang="zh-TW" altLang="en-US" sz="1600">
                <a:latin typeface="Arial" pitchFamily="34" charset="0"/>
                <a:cs typeface="Arial" pitchFamily="34" charset="0"/>
              </a:rPr>
              <a:t>體溫折線圖 </a:t>
            </a:r>
            <a:endParaRPr lang="zh-TW" altLang="en-US" sz="1600"/>
          </a:p>
        </p:txBody>
      </p:sp>
      <p:sp>
        <p:nvSpPr>
          <p:cNvPr id="8" name="矩形 7"/>
          <p:cNvSpPr/>
          <p:nvPr/>
        </p:nvSpPr>
        <p:spPr>
          <a:xfrm>
            <a:off x="971550" y="4941888"/>
            <a:ext cx="6913563" cy="35877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7236296" y="765175"/>
            <a:ext cx="1692275" cy="3384550"/>
          </a:xfrm>
          <a:prstGeom prst="wedgeRectCallout">
            <a:avLst>
              <a:gd name="adj1" fmla="val -41635"/>
              <a:gd name="adj2" fmla="val 774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/>
              <a:t>每個數值皆超過</a:t>
            </a:r>
            <a:r>
              <a:rPr lang="en-US" altLang="zh-TW" sz="2400" dirty="0"/>
              <a:t>30</a:t>
            </a:r>
            <a:r>
              <a:rPr lang="zh-TW" altLang="en-US" sz="2400" dirty="0"/>
              <a:t>，為省略不需要用到的資料，</a:t>
            </a:r>
            <a:r>
              <a:rPr lang="en-US" altLang="zh-TW" sz="2400" dirty="0"/>
              <a:t>15</a:t>
            </a:r>
            <a:r>
              <a:rPr lang="zh-TW" altLang="en-US" sz="2400" dirty="0"/>
              <a:t>以下的數值就用波浪線代表</a:t>
            </a:r>
          </a:p>
        </p:txBody>
      </p:sp>
      <p:pic>
        <p:nvPicPr>
          <p:cNvPr id="34852" name="圖片 10" descr="13Xc63930WF-1155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8" b="33961"/>
          <a:stretch>
            <a:fillRect/>
          </a:stretch>
        </p:blipFill>
        <p:spPr bwMode="auto">
          <a:xfrm>
            <a:off x="1331913" y="6381750"/>
            <a:ext cx="648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圖片 11" descr="13Xc63930WF-1155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8" b="33961"/>
          <a:stretch>
            <a:fillRect/>
          </a:stretch>
        </p:blipFill>
        <p:spPr bwMode="auto">
          <a:xfrm>
            <a:off x="1339850" y="6597650"/>
            <a:ext cx="6480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8463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C:\Documents and Settings\YUKE\My Documents\Dropbox\圖片\結尾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344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mtClean="0"/>
              <a:t>太棒了！本關通過了喔！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5411788"/>
            <a:ext cx="252095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8800" dirty="0">
                <a:solidFill>
                  <a:schemeClr val="bg1">
                    <a:lumMod val="75000"/>
                  </a:schemeClr>
                </a:solidFill>
              </a:rPr>
              <a:t>End</a:t>
            </a:r>
            <a:endParaRPr lang="zh-TW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折線圖的概念</a:t>
            </a:r>
          </a:p>
        </p:txBody>
      </p:sp>
      <p:sp>
        <p:nvSpPr>
          <p:cNvPr id="6147" name="內容版面配置區 4"/>
          <p:cNvSpPr>
            <a:spLocks noGrp="1"/>
          </p:cNvSpPr>
          <p:nvPr>
            <p:ph idx="1"/>
          </p:nvPr>
        </p:nvSpPr>
        <p:spPr>
          <a:xfrm>
            <a:off x="755576" y="1557338"/>
            <a:ext cx="7715250" cy="3600450"/>
          </a:xfrm>
        </p:spPr>
        <p:txBody>
          <a:bodyPr/>
          <a:lstStyle/>
          <a:p>
            <a:pPr eaLnBrk="1" hangingPunct="1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隨時間而發生變化的情形用折線畫成的圖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從折線上升或下降的情形，可看出數量的變化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報讀折線圖時，要先看懂橫座標、縱座標、與組距所代表的意思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折線圖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  <a:cs typeface="華康古印體"/>
              </a:rPr>
              <a:t>依時間變化排序，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有次序的性質，不得任意更換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折線圖根據刻度的大小，畫出的折線有很大的差別，但代表的意義相同。</a:t>
            </a:r>
            <a:endParaRPr lang="zh-TW" altLang="en-US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8975" y="1557338"/>
            <a:ext cx="59150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 折線關主愛玩球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拋</a:t>
            </a:r>
            <a:r>
              <a:rPr lang="zh-TW" altLang="en-US" dirty="0" smtClean="0"/>
              <a:t>向圖表</a:t>
            </a:r>
            <a:r>
              <a:rPr lang="zh-TW" altLang="en-US" b="1" dirty="0" smtClean="0">
                <a:solidFill>
                  <a:srgbClr val="FF0000"/>
                </a:solidFill>
              </a:rPr>
              <a:t>有順序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dirty="0" smtClean="0"/>
              <a:t>12345</a:t>
            </a:r>
            <a:br>
              <a:rPr lang="en-US" altLang="zh-TW" dirty="0" smtClean="0"/>
            </a:br>
            <a:r>
              <a:rPr lang="zh-TW" altLang="en-US" dirty="0" smtClean="0"/>
              <a:t>排好隊來再相連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顆顆精準有意義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上下</a:t>
            </a:r>
            <a:r>
              <a:rPr lang="zh-TW" altLang="en-US" dirty="0" smtClean="0"/>
              <a:t>連接</a:t>
            </a:r>
            <a:r>
              <a:rPr lang="zh-TW" altLang="en-US" b="1" dirty="0" smtClean="0">
                <a:solidFill>
                  <a:srgbClr val="FF0000"/>
                </a:solidFill>
              </a:rPr>
              <a:t>像波浪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49080"/>
            <a:ext cx="2304256" cy="2562492"/>
          </a:xfrm>
          <a:prstGeom prst="rect">
            <a:avLst/>
          </a:prstGeom>
        </p:spPr>
      </p:pic>
      <p:pic>
        <p:nvPicPr>
          <p:cNvPr id="15361" name="Picture 1" descr="C:\Documents and Settings\YUKE\My Documents\Dropbox\圖片\未命名.bmp"/>
          <p:cNvPicPr>
            <a:picLocks noChangeAspect="1" noChangeArrowheads="1"/>
          </p:cNvPicPr>
          <p:nvPr/>
        </p:nvPicPr>
        <p:blipFill>
          <a:blip r:embed="rId3" cstate="print"/>
          <a:srcRect l="7649" t="19082" r="56321" b="2507"/>
          <a:stretch>
            <a:fillRect/>
          </a:stretch>
        </p:blipFill>
        <p:spPr bwMode="auto">
          <a:xfrm>
            <a:off x="395536" y="1340768"/>
            <a:ext cx="373901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0" y="620688"/>
            <a:ext cx="2376264" cy="432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92D050"/>
                </a:solidFill>
                <a:latin typeface="華康古印體"/>
                <a:ea typeface="華康古印體"/>
                <a:cs typeface="華康古印體"/>
              </a:rPr>
              <a:t>折線圖的模樣</a:t>
            </a:r>
            <a:endParaRPr lang="zh-TW" altLang="en-US" sz="2800" b="1" dirty="0" smtClean="0">
              <a:solidFill>
                <a:srgbClr val="92D050"/>
              </a:solidFill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F81621"/>
              </a:buClr>
              <a:buFont typeface="Wingdings" pitchFamily="2" charset="2"/>
              <a:buNone/>
            </a:pPr>
            <a:r>
              <a:rPr lang="zh-TW" altLang="en-US" dirty="0" smtClean="0">
                <a:latin typeface="華康古印體"/>
                <a:ea typeface="華康古印體"/>
                <a:cs typeface="華康古印體"/>
              </a:rPr>
              <a:t>單一折線圖</a:t>
            </a:r>
            <a:endParaRPr lang="en-US" altLang="zh-TW" dirty="0" smtClean="0">
              <a:latin typeface="華康古印體"/>
              <a:ea typeface="華康古印體"/>
              <a:cs typeface="華康古印體"/>
            </a:endParaRPr>
          </a:p>
          <a:p>
            <a:pPr algn="ctr" eaLnBrk="1" hangingPunct="1">
              <a:buClr>
                <a:srgbClr val="F81621"/>
              </a:buClr>
              <a:buFont typeface="Wingdings" pitchFamily="2" charset="2"/>
              <a:buNone/>
            </a:pPr>
            <a:r>
              <a:rPr lang="zh-TW" altLang="en-US" dirty="0" smtClean="0">
                <a:latin typeface="華康古印體"/>
                <a:ea typeface="華康古印體"/>
                <a:cs typeface="華康古印體"/>
              </a:rPr>
              <a:t>組合折線圖</a:t>
            </a:r>
            <a:endParaRPr lang="en-US" altLang="zh-TW" dirty="0" smtClean="0">
              <a:latin typeface="華康古印體"/>
              <a:ea typeface="華康古印體"/>
              <a:cs typeface="華康古印體"/>
            </a:endParaRPr>
          </a:p>
          <a:p>
            <a:pPr algn="just" eaLnBrk="1" hangingPunct="1">
              <a:buClr>
                <a:srgbClr val="F81621"/>
              </a:buClr>
              <a:buFont typeface="Wingdings" pitchFamily="2" charset="2"/>
              <a:buNone/>
            </a:pPr>
            <a:endParaRPr lang="en-US" altLang="zh-TW" dirty="0" smtClean="0">
              <a:latin typeface="華康古印體"/>
              <a:ea typeface="華康古印體"/>
              <a:cs typeface="華康古印體"/>
            </a:endParaRPr>
          </a:p>
          <a:p>
            <a:pPr algn="just" eaLnBrk="1" hangingPunct="1">
              <a:buClr>
                <a:srgbClr val="F81621"/>
              </a:buClr>
              <a:buFont typeface="Wingdings" pitchFamily="2" charset="2"/>
              <a:buNone/>
            </a:pPr>
            <a:r>
              <a:rPr lang="en-US" altLang="zh-TW" dirty="0" smtClean="0">
                <a:latin typeface="華康古印體"/>
                <a:ea typeface="華康古印體"/>
                <a:cs typeface="華康古印體"/>
              </a:rPr>
              <a:t>1.</a:t>
            </a:r>
            <a:r>
              <a:rPr lang="zh-TW" altLang="en-US" dirty="0" smtClean="0">
                <a:latin typeface="華康古印體"/>
                <a:ea typeface="華康古印體"/>
                <a:cs typeface="華康古印體"/>
              </a:rPr>
              <a:t>一個折線圖裡，可以只有一條折線，也可以有好幾條不同變化的折線同時存在。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華康古印體"/>
                <a:ea typeface="華康古印體"/>
                <a:cs typeface="華康古印體"/>
              </a:rPr>
              <a:t>2.</a:t>
            </a:r>
            <a:r>
              <a:rPr lang="zh-TW" altLang="en-US" dirty="0" smtClean="0">
                <a:latin typeface="華康古印體"/>
                <a:ea typeface="華康古印體"/>
                <a:cs typeface="華康古印體"/>
              </a:rPr>
              <a:t>畫多種變化的折線圖，可以用不同的顏色或線條表示。（例如：實線或虛線）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華康古印體"/>
                <a:ea typeface="華康古印體"/>
                <a:cs typeface="華康古印體"/>
              </a:rPr>
              <a:t>3.</a:t>
            </a:r>
            <a:r>
              <a:rPr lang="zh-TW" altLang="en-US" dirty="0" smtClean="0">
                <a:latin typeface="華康古印體"/>
                <a:ea typeface="華康古印體"/>
                <a:cs typeface="華康古印體"/>
              </a:rPr>
              <a:t>不同顏色線條的變化，要在圖上說明。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/>
              <a:t>二：折線圖的類型</a:t>
            </a:r>
            <a:endParaRPr kumimoji="0"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單一折線圖</a:t>
            </a:r>
          </a:p>
        </p:txBody>
      </p:sp>
      <p:sp>
        <p:nvSpPr>
          <p:cNvPr id="9219" name="文字方塊 11"/>
          <p:cNvSpPr txBox="1">
            <a:spLocks noChangeArrowheads="1"/>
          </p:cNvSpPr>
          <p:nvPr/>
        </p:nvSpPr>
        <p:spPr bwMode="auto">
          <a:xfrm>
            <a:off x="1476375" y="1760538"/>
            <a:ext cx="590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solidFill>
                  <a:srgbClr val="FF0000"/>
                </a:solidFill>
              </a:rPr>
              <a:t>單一資料的變化圖</a:t>
            </a:r>
            <a:r>
              <a:rPr kumimoji="0" lang="en-US" altLang="zh-TW" sz="1800"/>
              <a:t>-</a:t>
            </a:r>
            <a:r>
              <a:rPr kumimoji="0" lang="zh-TW" altLang="en-US" sz="1800" b="1">
                <a:solidFill>
                  <a:schemeClr val="tx2"/>
                </a:solidFill>
              </a:rPr>
              <a:t>只有一條藍色的折線圖</a:t>
            </a:r>
            <a:endParaRPr kumimoji="0" lang="en-US" altLang="zh-TW" sz="1800" b="1">
              <a:solidFill>
                <a:schemeClr val="tx2"/>
              </a:solidFill>
            </a:endParaRPr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idx="1"/>
          </p:nvPr>
        </p:nvGraphicFramePr>
        <p:xfrm>
          <a:off x="426368" y="2204864"/>
          <a:ext cx="7499176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1" name="文字方塊 14"/>
          <p:cNvSpPr txBox="1">
            <a:spLocks noChangeArrowheads="1"/>
          </p:cNvSpPr>
          <p:nvPr/>
        </p:nvSpPr>
        <p:spPr bwMode="auto">
          <a:xfrm>
            <a:off x="1666875" y="5303838"/>
            <a:ext cx="496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/>
              <a:t>某地民國</a:t>
            </a:r>
            <a:r>
              <a:rPr kumimoji="0" lang="en-US" altLang="zh-TW" sz="1800" dirty="0"/>
              <a:t>100</a:t>
            </a:r>
            <a:r>
              <a:rPr kumimoji="0" lang="zh-TW" altLang="en-US" sz="1800" dirty="0"/>
              <a:t>年從</a:t>
            </a:r>
            <a:r>
              <a:rPr kumimoji="0" lang="en-US" altLang="zh-TW" sz="1800" dirty="0"/>
              <a:t>1</a:t>
            </a:r>
            <a:r>
              <a:rPr kumimoji="0" lang="zh-TW" altLang="en-US" sz="1800" dirty="0"/>
              <a:t>月到</a:t>
            </a:r>
            <a:r>
              <a:rPr kumimoji="0" lang="en-US" altLang="zh-TW" sz="1800" dirty="0"/>
              <a:t>12</a:t>
            </a:r>
            <a:r>
              <a:rPr kumimoji="0" lang="zh-TW" altLang="en-US" sz="1800" dirty="0"/>
              <a:t>月的氣溫變化圖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0" y="44624"/>
            <a:ext cx="2376264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華康古印體"/>
                <a:ea typeface="華康古印體"/>
                <a:cs typeface="華康古印體"/>
              </a:rPr>
              <a:t>折線圖的模樣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dirty="0"/>
              <a:t>組合折線圖</a:t>
            </a:r>
          </a:p>
        </p:txBody>
      </p:sp>
      <p:sp>
        <p:nvSpPr>
          <p:cNvPr id="10243" name="文字方塊 4"/>
          <p:cNvSpPr txBox="1">
            <a:spLocks noChangeArrowheads="1"/>
          </p:cNvSpPr>
          <p:nvPr/>
        </p:nvSpPr>
        <p:spPr bwMode="auto">
          <a:xfrm>
            <a:off x="2051720" y="5728438"/>
            <a:ext cx="514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/>
              <a:t>某地民國</a:t>
            </a:r>
            <a:r>
              <a:rPr kumimoji="0" lang="en-US" altLang="zh-TW" sz="1800" dirty="0"/>
              <a:t>100</a:t>
            </a:r>
            <a:r>
              <a:rPr kumimoji="0" lang="zh-TW" altLang="en-US" sz="1800" dirty="0"/>
              <a:t>年與</a:t>
            </a:r>
            <a:r>
              <a:rPr kumimoji="0" lang="en-US" altLang="zh-TW" sz="1800" dirty="0"/>
              <a:t>101</a:t>
            </a:r>
            <a:r>
              <a:rPr kumimoji="0" lang="zh-TW" altLang="en-US" sz="1800" dirty="0"/>
              <a:t>年從</a:t>
            </a:r>
            <a:r>
              <a:rPr kumimoji="0" lang="en-US" altLang="zh-TW" sz="1800" dirty="0"/>
              <a:t>1</a:t>
            </a:r>
            <a:r>
              <a:rPr kumimoji="0" lang="zh-TW" altLang="en-US" sz="1800" dirty="0"/>
              <a:t>月到</a:t>
            </a:r>
            <a:r>
              <a:rPr kumimoji="0" lang="en-US" altLang="zh-TW" sz="1800" dirty="0"/>
              <a:t>12</a:t>
            </a:r>
            <a:r>
              <a:rPr kumimoji="0" lang="zh-TW" altLang="en-US" sz="1800" dirty="0"/>
              <a:t>月的氣溫變化圖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1115616" y="2689335"/>
          <a:ext cx="70671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文字方塊 7"/>
          <p:cNvSpPr txBox="1">
            <a:spLocks noChangeArrowheads="1"/>
          </p:cNvSpPr>
          <p:nvPr/>
        </p:nvSpPr>
        <p:spPr bwMode="auto">
          <a:xfrm>
            <a:off x="1476375" y="1760538"/>
            <a:ext cx="590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>
                <a:solidFill>
                  <a:srgbClr val="FF0000"/>
                </a:solidFill>
              </a:rPr>
              <a:t>兩種資料的時間變化圖</a:t>
            </a:r>
            <a:r>
              <a:rPr kumimoji="0" lang="en-US" altLang="zh-TW" sz="1800"/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chemeClr val="tx2"/>
                </a:solidFill>
              </a:rPr>
              <a:t>有兩條不同顏色的折線，一條藍，</a:t>
            </a:r>
            <a:r>
              <a:rPr kumimoji="0" lang="zh-TW" altLang="en-US" sz="1800" b="1">
                <a:solidFill>
                  <a:srgbClr val="C00000"/>
                </a:solidFill>
              </a:rPr>
              <a:t>一條紅</a:t>
            </a:r>
            <a:endParaRPr kumimoji="0" lang="en-US" altLang="zh-TW" sz="1800" b="1">
              <a:solidFill>
                <a:srgbClr val="C0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44624"/>
            <a:ext cx="2376264" cy="4320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華康古印體"/>
                <a:ea typeface="華康古印體"/>
                <a:cs typeface="華康古印體"/>
              </a:rPr>
              <a:t>折線圖的模樣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1900</Words>
  <Application>Microsoft Office PowerPoint</Application>
  <PresentationFormat>如螢幕大小 (4:3)</PresentationFormat>
  <Paragraphs>305</Paragraphs>
  <Slides>42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4" baseType="lpstr">
      <vt:lpstr>Office 佈景主題</vt:lpstr>
      <vt:lpstr>Microsoft Excel 97-2003 工作表</vt:lpstr>
      <vt:lpstr>折線圖關主</vt:lpstr>
      <vt:lpstr>PowerPoint 簡報</vt:lpstr>
      <vt:lpstr>折線圖定義</vt:lpstr>
      <vt:lpstr>折線圖的概念</vt:lpstr>
      <vt:lpstr>折線圖的概念</vt:lpstr>
      <vt:lpstr> 折線關主愛玩球 拋向圖表有順序 12345 排好隊來再相連 顆顆精準有意義 上下連接像波浪 </vt:lpstr>
      <vt:lpstr>折線圖的模樣</vt:lpstr>
      <vt:lpstr> 單一折線圖</vt:lpstr>
      <vt:lpstr> 組合折線圖</vt:lpstr>
      <vt:lpstr>長條、折線大不同</vt:lpstr>
      <vt:lpstr>各成就水準學生在家和父母相處時數 分析折線圖</vt:lpstr>
      <vt:lpstr>各成就水準學生家中適合兒童閱讀的藏書量 分析折線圖</vt:lpstr>
      <vt:lpstr>牛刀小試： 一、請找出折線圖</vt:lpstr>
      <vt:lpstr> 牛刀小試： 二、請圈出折線圖 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折線圖怎麼看?</vt:lpstr>
      <vt:lpstr> 第二單元：能依照資料繪製折線圖 </vt:lpstr>
      <vt:lpstr>折線圖怎麼畫?</vt:lpstr>
      <vt:lpstr>PowerPoint 簡報</vt:lpstr>
      <vt:lpstr>PowerPoint 簡報</vt:lpstr>
      <vt:lpstr>PowerPoint 簡報</vt:lpstr>
      <vt:lpstr>PowerPoint 簡報</vt:lpstr>
      <vt:lpstr>PowerPoint 簡報</vt:lpstr>
      <vt:lpstr>步驟六: 連起來（最後用線段將記號連接起來）</vt:lpstr>
      <vt:lpstr>折線圖繪製步驟複習</vt:lpstr>
      <vt:lpstr>波浪線</vt:lpstr>
      <vt:lpstr>上上下下像海浪，海下藏的數值多。 多到表格裝不下，畫條波浪來代表。</vt:lpstr>
      <vt:lpstr>PowerPoint 簡報</vt:lpstr>
      <vt:lpstr>太棒了！本關通過了喔！</vt:lpstr>
    </vt:vector>
  </TitlesOfParts>
  <Company>KUNG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折線圖</dc:title>
  <dc:creator>YUKE</dc:creator>
  <cp:lastModifiedBy>黃麗君</cp:lastModifiedBy>
  <cp:revision>131</cp:revision>
  <cp:lastPrinted>2017-07-10T08:50:23Z</cp:lastPrinted>
  <dcterms:created xsi:type="dcterms:W3CDTF">2013-11-14T10:25:41Z</dcterms:created>
  <dcterms:modified xsi:type="dcterms:W3CDTF">2017-07-10T08:50:50Z</dcterms:modified>
</cp:coreProperties>
</file>