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4" r:id="rId4"/>
    <p:sldId id="288" r:id="rId5"/>
    <p:sldId id="289" r:id="rId6"/>
    <p:sldId id="290" r:id="rId7"/>
    <p:sldId id="273" r:id="rId8"/>
    <p:sldId id="299" r:id="rId9"/>
    <p:sldId id="298" r:id="rId10"/>
    <p:sldId id="266" r:id="rId11"/>
    <p:sldId id="300" r:id="rId12"/>
    <p:sldId id="275" r:id="rId13"/>
    <p:sldId id="276" r:id="rId14"/>
    <p:sldId id="277" r:id="rId15"/>
    <p:sldId id="301" r:id="rId16"/>
    <p:sldId id="279" r:id="rId17"/>
    <p:sldId id="280" r:id="rId18"/>
    <p:sldId id="281" r:id="rId19"/>
    <p:sldId id="282" r:id="rId20"/>
    <p:sldId id="284" r:id="rId21"/>
    <p:sldId id="286" r:id="rId22"/>
    <p:sldId id="269" r:id="rId23"/>
    <p:sldId id="287" r:id="rId24"/>
    <p:sldId id="291" r:id="rId25"/>
    <p:sldId id="292" r:id="rId26"/>
    <p:sldId id="293" r:id="rId27"/>
    <p:sldId id="294" r:id="rId28"/>
    <p:sldId id="295" r:id="rId29"/>
    <p:sldId id="296" r:id="rId30"/>
    <p:sldId id="297" r:id="rId31"/>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272"/>
    <a:srgbClr val="34B272"/>
    <a:srgbClr val="58712C"/>
    <a:srgbClr val="5F8B32"/>
    <a:srgbClr val="407790"/>
    <a:srgbClr val="36A361"/>
    <a:srgbClr val="73B632"/>
    <a:srgbClr val="2EA8A3"/>
    <a:srgbClr val="CBD7D3"/>
    <a:srgbClr val="4179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p:restoredTop sz="94087" autoAdjust="0"/>
  </p:normalViewPr>
  <p:slideViewPr>
    <p:cSldViewPr snapToGrid="0" snapToObjects="1">
      <p:cViewPr varScale="1">
        <p:scale>
          <a:sx n="68" d="100"/>
          <a:sy n="68" d="100"/>
        </p:scale>
        <p:origin x="576"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 按一下以編輯母片子標題樣式</a:t>
            </a:r>
          </a:p>
        </p:txBody>
      </p:sp>
      <p:sp>
        <p:nvSpPr>
          <p:cNvPr id="4" name="日期版面配置區 3"/>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314652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393060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224478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39910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89851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96425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52089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1717321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617205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283748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2EF5960E-3333-4442-A900-1B41C7C195B7}" type="datetimeFigureOut">
              <a:rPr kumimoji="1" lang="zh-TW" altLang="en-US" smtClean="0"/>
              <a:t>2023/8/18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243396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5960E-3333-4442-A900-1B41C7C195B7}" type="datetimeFigureOut">
              <a:rPr kumimoji="1" lang="zh-TW" altLang="en-US" smtClean="0"/>
              <a:t>2023/8/18</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A341F-58B6-0649-BA1D-B97967B034D8}" type="slidenum">
              <a:rPr kumimoji="1" lang="zh-TW" altLang="en-US" smtClean="0"/>
              <a:t>‹#›</a:t>
            </a:fld>
            <a:endParaRPr kumimoji="1" lang="zh-TW" altLang="en-US"/>
          </a:p>
        </p:txBody>
      </p:sp>
    </p:spTree>
    <p:extLst>
      <p:ext uri="{BB962C8B-B14F-4D97-AF65-F5344CB8AC3E}">
        <p14:creationId xmlns:p14="http://schemas.microsoft.com/office/powerpoint/2010/main" val="66209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29305;&#25945;&#34892;&#25919;&#30456;&#38364;&#27861;&#35215;/&#22025;&#32681;&#32291;&#29305;&#27530;&#25945;&#32946;&#24033;&#36852;&#36628;&#23566;&#35201;&#40670;109.pdf"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pcedu.cyc.edu.tw/spc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112&#24180;&#22025;&#32681;&#32291;&#35242;&#24107;&#29983;&#34701;&#21512;&#36939;&#21205;&#26371;&#23526;&#26045;&#35336;&#30059;&#33609;&#26696;.docx"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38468;&#20214;1-&#22025;&#32681;&#32291;112&#23416;&#24180;&#24230;&#29305;&#27530;&#25945;&#32946;&#29677;&#35370;&#35222;&#36628;&#23566;&#35498;&#26126;-&#35498;&#26126;&#29992;.docx" TargetMode="External"/><Relationship Id="rId2" Type="http://schemas.openxmlformats.org/officeDocument/2006/relationships/hyperlink" Target="&#38468;&#20214;1-&#22025;&#32681;&#32291;112&#23416;&#24180;&#24230;&#29305;&#27530;&#25945;&#32946;&#29677;&#35370;&#35222;&#36628;&#23566;&#35498;&#26126;.doc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29305;&#25945;&#23416;&#29983;&#20491;&#20154;&#38656;&#27714;&#34920;.jpg" TargetMode="External"/><Relationship Id="rId2" Type="http://schemas.openxmlformats.org/officeDocument/2006/relationships/hyperlink" Target="&#22826;&#20445;&#22283;&#23567;&#36523;&#24515;&#38556;&#31001;&#23416;&#29983;&#23433;&#32622;&#36969;&#20999;&#24615;&#35413;&#20272;&#34920;.doc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29305;&#25945;&#25976;&#20301;&#24179;&#21488;-&#35264;&#30475;CRPD&#24433;&#29255;&#27969;&#31243;.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22025;&#32681;&#32291;&#29305;&#27530;&#25945;&#32946;&#30456;&#38364;&#23560;&#26989;&#20154;&#21729;112&#23416;&#24180;&#24230;&#26381;&#21209;&#23416;&#29983;&#38656;&#27714;&#35413;&#20272;&#21450;&#30446;&#27161;&#35373;&#23450;.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手繪多邊形 9"/>
          <p:cNvSpPr/>
          <p:nvPr/>
        </p:nvSpPr>
        <p:spPr>
          <a:xfrm>
            <a:off x="4482956" y="-9477"/>
            <a:ext cx="4680000" cy="4283732"/>
          </a:xfrm>
          <a:custGeom>
            <a:avLst/>
            <a:gdLst>
              <a:gd name="connsiteX0" fmla="*/ 2018836 w 4625314"/>
              <a:gd name="connsiteY0" fmla="*/ 0 h 4283732"/>
              <a:gd name="connsiteX1" fmla="*/ 0 w 4625314"/>
              <a:gd name="connsiteY1" fmla="*/ 2179775 h 4283732"/>
              <a:gd name="connsiteX2" fmla="*/ 2075705 w 4625314"/>
              <a:gd name="connsiteY2" fmla="*/ 4283732 h 4283732"/>
              <a:gd name="connsiteX3" fmla="*/ 4625314 w 4625314"/>
              <a:gd name="connsiteY3" fmla="*/ 4283732 h 4283732"/>
              <a:gd name="connsiteX4" fmla="*/ 4625314 w 4625314"/>
              <a:gd name="connsiteY4" fmla="*/ 0 h 4283732"/>
              <a:gd name="connsiteX5" fmla="*/ 2018836 w 4625314"/>
              <a:gd name="connsiteY5" fmla="*/ 0 h 428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314" h="4283732">
                <a:moveTo>
                  <a:pt x="2018836" y="0"/>
                </a:moveTo>
                <a:lnTo>
                  <a:pt x="0" y="2179775"/>
                </a:lnTo>
                <a:lnTo>
                  <a:pt x="2075705" y="4283732"/>
                </a:lnTo>
                <a:lnTo>
                  <a:pt x="4625314" y="4283732"/>
                </a:lnTo>
                <a:lnTo>
                  <a:pt x="4625314" y="0"/>
                </a:lnTo>
                <a:lnTo>
                  <a:pt x="2018836" y="0"/>
                </a:lnTo>
                <a:close/>
              </a:path>
            </a:pathLst>
          </a:cu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5" name="子標題 2"/>
          <p:cNvSpPr txBox="1">
            <a:spLocks/>
          </p:cNvSpPr>
          <p:nvPr/>
        </p:nvSpPr>
        <p:spPr>
          <a:xfrm>
            <a:off x="132440" y="4351893"/>
            <a:ext cx="6509899" cy="7720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dist"/>
            <a:r>
              <a:rPr lang="zh-TW" altLang="zh-TW" b="1" dirty="0">
                <a:solidFill>
                  <a:schemeClr val="tx1"/>
                </a:solidFill>
                <a:latin typeface="微軟正黑體" panose="020B0604030504040204" pitchFamily="34" charset="-120"/>
                <a:ea typeface="微軟正黑體" panose="020B0604030504040204" pitchFamily="34" charset="-120"/>
              </a:rPr>
              <a:t>嘉義縣</a:t>
            </a:r>
            <a:r>
              <a:rPr lang="en-US" altLang="zh-TW" b="1" dirty="0">
                <a:solidFill>
                  <a:schemeClr val="tx1"/>
                </a:solidFill>
                <a:latin typeface="微軟正黑體" panose="020B0604030504040204" pitchFamily="34" charset="-120"/>
                <a:ea typeface="微軟正黑體" panose="020B0604030504040204" pitchFamily="34" charset="-120"/>
              </a:rPr>
              <a:t>112</a:t>
            </a:r>
            <a:r>
              <a:rPr lang="zh-TW" altLang="zh-TW" b="1" dirty="0">
                <a:solidFill>
                  <a:schemeClr val="tx1"/>
                </a:solidFill>
                <a:latin typeface="微軟正黑體" panose="020B0604030504040204" pitchFamily="34" charset="-120"/>
                <a:ea typeface="微軟正黑體" panose="020B0604030504040204" pitchFamily="34" charset="-120"/>
              </a:rPr>
              <a:t>年度特殊教育行政研習</a:t>
            </a:r>
            <a:endParaRPr kumimoji="1" lang="zh-TW" altLang="en-US" sz="2800" dirty="0">
              <a:solidFill>
                <a:schemeClr val="tx1"/>
              </a:solidFill>
              <a:latin typeface="微軟正黑體" panose="020B0604030504040204" pitchFamily="34" charset="-120"/>
              <a:ea typeface="微軟正黑體" panose="020B0604030504040204" pitchFamily="34" charset="-120"/>
              <a:cs typeface="Heiti TC Medium"/>
            </a:endParaRPr>
          </a:p>
        </p:txBody>
      </p:sp>
      <p:sp>
        <p:nvSpPr>
          <p:cNvPr id="7" name="標題 1"/>
          <p:cNvSpPr>
            <a:spLocks noGrp="1"/>
          </p:cNvSpPr>
          <p:nvPr>
            <p:ph type="ctrTitle"/>
          </p:nvPr>
        </p:nvSpPr>
        <p:spPr>
          <a:xfrm>
            <a:off x="385397" y="5123897"/>
            <a:ext cx="6003984" cy="536652"/>
          </a:xfrm>
        </p:spPr>
        <p:txBody>
          <a:bodyPr>
            <a:noAutofit/>
          </a:bodyPr>
          <a:lstStyle/>
          <a:p>
            <a:pPr lvl="0">
              <a:spcBef>
                <a:spcPts val="0"/>
              </a:spcBef>
            </a:pPr>
            <a:r>
              <a:rPr kumimoji="1" lang="zh-TW" altLang="en-US" sz="3200" dirty="0">
                <a:latin typeface="標楷體" panose="03000509000000000000" pitchFamily="65" charset="-120"/>
                <a:ea typeface="標楷體" panose="03000509000000000000" pitchFamily="65" charset="-120"/>
                <a:cs typeface="Heiti TC Light"/>
              </a:rPr>
              <a:t>設有特教班級行政督導業務說明</a:t>
            </a:r>
            <a:endParaRPr kumimoji="1" lang="zh-TW" altLang="en-US" sz="3200" b="1" dirty="0">
              <a:latin typeface="標楷體" panose="03000509000000000000" pitchFamily="65" charset="-120"/>
              <a:ea typeface="標楷體" panose="03000509000000000000" pitchFamily="65" charset="-120"/>
              <a:cs typeface="Adobe 明體 Std L"/>
            </a:endParaRPr>
          </a:p>
        </p:txBody>
      </p:sp>
      <p:sp>
        <p:nvSpPr>
          <p:cNvPr id="8" name="標題 1"/>
          <p:cNvSpPr txBox="1">
            <a:spLocks/>
          </p:cNvSpPr>
          <p:nvPr/>
        </p:nvSpPr>
        <p:spPr>
          <a:xfrm>
            <a:off x="385397" y="5812949"/>
            <a:ext cx="6003984" cy="53665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kumimoji="1" lang="en-US" altLang="zh-TW" sz="3200" dirty="0">
                <a:latin typeface="標楷體" panose="03000509000000000000" pitchFamily="65" charset="-120"/>
                <a:ea typeface="標楷體" panose="03000509000000000000" pitchFamily="65" charset="-120"/>
                <a:cs typeface="Heiti TC Light"/>
              </a:rPr>
              <a:t>112.8.18</a:t>
            </a:r>
            <a:endParaRPr kumimoji="1" lang="zh-TW" altLang="en-US" sz="3200" b="1" dirty="0">
              <a:latin typeface="標楷體" panose="03000509000000000000" pitchFamily="65" charset="-120"/>
              <a:ea typeface="標楷體" panose="03000509000000000000" pitchFamily="65" charset="-120"/>
              <a:cs typeface="Adobe 明體 Std L"/>
            </a:endParaRPr>
          </a:p>
        </p:txBody>
      </p:sp>
    </p:spTree>
    <p:extLst>
      <p:ext uri="{BB962C8B-B14F-4D97-AF65-F5344CB8AC3E}">
        <p14:creationId xmlns:p14="http://schemas.microsoft.com/office/powerpoint/2010/main" val="3845420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ts val="0"/>
              </a:spcBef>
            </a:pPr>
            <a:r>
              <a:rPr kumimoji="1" lang="zh-TW" altLang="en-US" sz="4800" dirty="0">
                <a:solidFill>
                  <a:prstClr val="black"/>
                </a:solidFill>
                <a:latin typeface="標楷體" panose="03000509000000000000" pitchFamily="65" charset="-120"/>
                <a:ea typeface="標楷體" panose="03000509000000000000" pitchFamily="65" charset="-120"/>
                <a:cs typeface="Heiti TC Light"/>
              </a:rPr>
              <a:t>教育處行政業務宣導</a:t>
            </a:r>
            <a:endParaRPr kumimoji="1" lang="zh-TW" altLang="en-US" sz="4800" dirty="0"/>
          </a:p>
        </p:txBody>
      </p:sp>
      <p:sp>
        <p:nvSpPr>
          <p:cNvPr id="3" name="內容版面配置區 2"/>
          <p:cNvSpPr>
            <a:spLocks noGrp="1"/>
          </p:cNvSpPr>
          <p:nvPr>
            <p:ph idx="1"/>
          </p:nvPr>
        </p:nvSpPr>
        <p:spPr/>
        <p:txBody>
          <a:bodyPr>
            <a:normAutofit fontScale="85000" lnSpcReduction="10000"/>
          </a:bodyPr>
          <a:lstStyle/>
          <a:p>
            <a:pPr lvl="0"/>
            <a:r>
              <a:rPr kumimoji="1" lang="zh-TW" altLang="en-US" sz="2600" dirty="0">
                <a:solidFill>
                  <a:prstClr val="black"/>
                </a:solidFill>
                <a:latin typeface="標楷體" panose="03000509000000000000" pitchFamily="65" charset="-120"/>
                <a:ea typeface="標楷體" panose="03000509000000000000" pitchFamily="65" charset="-120"/>
              </a:rPr>
              <a:t>每學年至少召開特教推行委員會四次，含審議特教宣導年度計畫過並</a:t>
            </a:r>
            <a:r>
              <a:rPr kumimoji="1" lang="zh-TW" altLang="en-US" sz="2600" dirty="0">
                <a:latin typeface="標楷體" panose="03000509000000000000" pitchFamily="65" charset="-120"/>
                <a:ea typeface="標楷體" panose="03000509000000000000" pitchFamily="65" charset="-120"/>
              </a:rPr>
              <a:t>配合進行校內特教宣導</a:t>
            </a:r>
            <a:r>
              <a:rPr kumimoji="1" lang="en-US" altLang="zh-TW" sz="2600" dirty="0">
                <a:latin typeface="標楷體" panose="03000509000000000000" pitchFamily="65" charset="-120"/>
                <a:ea typeface="標楷體" panose="03000509000000000000" pitchFamily="65" charset="-120"/>
              </a:rPr>
              <a:t>(</a:t>
            </a:r>
            <a:r>
              <a:rPr kumimoji="1" lang="zh-TW" altLang="en-US" sz="2600" dirty="0">
                <a:latin typeface="標楷體" panose="03000509000000000000" pitchFamily="65" charset="-120"/>
                <a:ea typeface="標楷體" panose="03000509000000000000" pitchFamily="65" charset="-120"/>
              </a:rPr>
              <a:t>含融合教育、親職教育</a:t>
            </a:r>
            <a:r>
              <a:rPr kumimoji="1" lang="en-US" altLang="zh-TW" sz="2600" dirty="0">
                <a:latin typeface="標楷體" panose="03000509000000000000" pitchFamily="65" charset="-120"/>
                <a:ea typeface="標楷體" panose="03000509000000000000" pitchFamily="65" charset="-120"/>
              </a:rPr>
              <a:t>)</a:t>
            </a:r>
            <a:r>
              <a:rPr kumimoji="1" lang="zh-TW" altLang="en-US" sz="2600" dirty="0">
                <a:latin typeface="標楷體" panose="03000509000000000000" pitchFamily="65" charset="-120"/>
                <a:ea typeface="標楷體" panose="03000509000000000000" pitchFamily="65" charset="-120"/>
              </a:rPr>
              <a:t>。</a:t>
            </a:r>
            <a:endParaRPr kumimoji="1" lang="en-US" altLang="zh-TW" sz="2600" dirty="0">
              <a:latin typeface="標楷體" panose="03000509000000000000" pitchFamily="65" charset="-120"/>
              <a:ea typeface="標楷體" panose="03000509000000000000" pitchFamily="65" charset="-120"/>
            </a:endParaRPr>
          </a:p>
          <a:p>
            <a:pPr lvl="0"/>
            <a:r>
              <a:rPr kumimoji="1" lang="zh-TW" altLang="en-US" sz="2600" dirty="0">
                <a:latin typeface="標楷體" panose="03000509000000000000" pitchFamily="65" charset="-120"/>
                <a:ea typeface="標楷體" panose="03000509000000000000" pitchFamily="65" charset="-120"/>
              </a:rPr>
              <a:t>參與各項研習及活動。</a:t>
            </a:r>
            <a:r>
              <a:rPr kumimoji="1" lang="zh-TW" altLang="en-US" sz="2200" b="1" dirty="0">
                <a:solidFill>
                  <a:srgbClr val="FF0000"/>
                </a:solidFill>
                <a:latin typeface="微軟正黑體" panose="020B0604030504040204" pitchFamily="34" charset="-120"/>
                <a:ea typeface="微軟正黑體" panose="020B0604030504040204" pitchFamily="34" charset="-120"/>
              </a:rPr>
              <a:t>嘉義縣特教資訊網頁面下方有本縣特教行事曆可參考</a:t>
            </a:r>
            <a:r>
              <a:rPr kumimoji="1" lang="zh-TW" altLang="en-US" sz="2600" b="1" dirty="0">
                <a:solidFill>
                  <a:srgbClr val="FF0000"/>
                </a:solidFill>
                <a:latin typeface="標楷體" panose="03000509000000000000" pitchFamily="65" charset="-120"/>
                <a:ea typeface="標楷體" panose="03000509000000000000" pitchFamily="65" charset="-120"/>
              </a:rPr>
              <a:t>。</a:t>
            </a:r>
            <a:endParaRPr kumimoji="1" lang="en-US" altLang="zh-TW" sz="2600" b="1" dirty="0">
              <a:solidFill>
                <a:srgbClr val="FF0000"/>
              </a:solidFill>
              <a:latin typeface="標楷體" panose="03000509000000000000" pitchFamily="65" charset="-120"/>
              <a:ea typeface="標楷體" panose="03000509000000000000" pitchFamily="65" charset="-120"/>
            </a:endParaRPr>
          </a:p>
          <a:p>
            <a:pPr lvl="0"/>
            <a:r>
              <a:rPr kumimoji="1" lang="zh-TW" altLang="en-US" sz="2600" dirty="0">
                <a:latin typeface="標楷體" panose="03000509000000000000" pitchFamily="65" charset="-120"/>
                <a:ea typeface="標楷體" panose="03000509000000000000" pitchFamily="65" charset="-120"/>
              </a:rPr>
              <a:t>配合擬訂、檢討</a:t>
            </a:r>
            <a:r>
              <a:rPr kumimoji="1" lang="zh-TW" altLang="en-US" sz="2600" dirty="0">
                <a:latin typeface="新細明體" panose="02020500000000000000" pitchFamily="18" charset="-120"/>
                <a:ea typeface="新細明體" panose="02020500000000000000" pitchFamily="18" charset="-120"/>
              </a:rPr>
              <a:t>，</a:t>
            </a:r>
            <a:r>
              <a:rPr kumimoji="1" lang="zh-TW" altLang="en-US" sz="2600" dirty="0">
                <a:latin typeface="標楷體" panose="03000509000000000000" pitchFamily="65" charset="-120"/>
                <a:ea typeface="標楷體" panose="03000509000000000000" pitchFamily="65" charset="-120"/>
              </a:rPr>
              <a:t>召開學生</a:t>
            </a:r>
            <a:r>
              <a:rPr kumimoji="1" lang="en-US" altLang="zh-TW" sz="2600" dirty="0">
                <a:latin typeface="標楷體" panose="03000509000000000000" pitchFamily="65" charset="-120"/>
                <a:ea typeface="標楷體" panose="03000509000000000000" pitchFamily="65" charset="-120"/>
              </a:rPr>
              <a:t>IEP</a:t>
            </a:r>
            <a:r>
              <a:rPr kumimoji="1" lang="zh-TW" altLang="en-US" sz="2600" dirty="0">
                <a:latin typeface="新細明體" panose="02020500000000000000" pitchFamily="18" charset="-120"/>
                <a:ea typeface="新細明體" panose="02020500000000000000" pitchFamily="18" charset="-120"/>
              </a:rPr>
              <a:t>、</a:t>
            </a:r>
            <a:r>
              <a:rPr kumimoji="1" lang="en-US" altLang="zh-TW" sz="2600" dirty="0">
                <a:latin typeface="新細明體" panose="02020500000000000000" pitchFamily="18" charset="-120"/>
                <a:ea typeface="新細明體" panose="02020500000000000000" pitchFamily="18" charset="-120"/>
              </a:rPr>
              <a:t>IGP</a:t>
            </a:r>
            <a:r>
              <a:rPr kumimoji="1" lang="zh-TW" altLang="en-US" sz="2600" dirty="0">
                <a:latin typeface="標楷體" panose="03000509000000000000" pitchFamily="65" charset="-120"/>
                <a:ea typeface="標楷體" panose="03000509000000000000" pitchFamily="65" charset="-120"/>
              </a:rPr>
              <a:t>會議。</a:t>
            </a:r>
            <a:r>
              <a:rPr kumimoji="1" lang="zh-TW" altLang="en-US" sz="2400" b="1" dirty="0">
                <a:solidFill>
                  <a:srgbClr val="FF0000"/>
                </a:solidFill>
                <a:latin typeface="微軟正黑體" panose="020B0604030504040204" pitchFamily="34" charset="-120"/>
                <a:ea typeface="微軟正黑體" panose="020B0604030504040204" pitchFamily="34" charset="-120"/>
              </a:rPr>
              <a:t>每學年至少三次</a:t>
            </a:r>
            <a:endParaRPr kumimoji="1" lang="en-US" altLang="zh-TW" sz="2400" b="1" dirty="0">
              <a:solidFill>
                <a:srgbClr val="FF0000"/>
              </a:solidFill>
              <a:latin typeface="微軟正黑體" panose="020B0604030504040204" pitchFamily="34" charset="-120"/>
              <a:ea typeface="微軟正黑體" panose="020B0604030504040204" pitchFamily="34" charset="-120"/>
            </a:endParaRPr>
          </a:p>
          <a:p>
            <a:pPr lvl="0"/>
            <a:r>
              <a:rPr kumimoji="1" lang="zh-TW" altLang="en-US" sz="2600" dirty="0">
                <a:latin typeface="標楷體" panose="03000509000000000000" pitchFamily="65" charset="-120"/>
                <a:ea typeface="標楷體" panose="03000509000000000000" pitchFamily="65" charset="-120"/>
              </a:rPr>
              <a:t>配合處內教發科課程審查作業。</a:t>
            </a:r>
            <a:r>
              <a:rPr kumimoji="1" lang="en-US" altLang="zh-TW" sz="2600" dirty="0">
                <a:solidFill>
                  <a:srgbClr val="FF0000"/>
                </a:solidFill>
                <a:latin typeface="標楷體" panose="03000509000000000000" pitchFamily="65" charset="-120"/>
                <a:ea typeface="標楷體" panose="03000509000000000000" pitchFamily="65" charset="-120"/>
              </a:rPr>
              <a:t>(</a:t>
            </a:r>
            <a:r>
              <a:rPr kumimoji="1" lang="zh-TW" altLang="en-US" sz="2600" dirty="0">
                <a:solidFill>
                  <a:srgbClr val="FF0000"/>
                </a:solidFill>
                <a:latin typeface="標楷體" panose="03000509000000000000" pitchFamily="65" charset="-120"/>
                <a:ea typeface="標楷體" panose="03000509000000000000" pitchFamily="65" charset="-120"/>
              </a:rPr>
              <a:t>嘉義縣課程計畫平台</a:t>
            </a:r>
            <a:r>
              <a:rPr kumimoji="1" lang="en-US" altLang="zh-TW" sz="2600" dirty="0">
                <a:solidFill>
                  <a:srgbClr val="FF0000"/>
                </a:solidFill>
                <a:latin typeface="標楷體" panose="03000509000000000000" pitchFamily="65" charset="-120"/>
                <a:ea typeface="標楷體" panose="03000509000000000000" pitchFamily="65" charset="-120"/>
              </a:rPr>
              <a:t>)</a:t>
            </a:r>
          </a:p>
          <a:p>
            <a:r>
              <a:rPr kumimoji="1" lang="zh-TW" altLang="en-US" sz="2600" dirty="0">
                <a:latin typeface="標楷體" panose="03000509000000000000" pitchFamily="65" charset="-120"/>
                <a:ea typeface="標楷體" panose="03000509000000000000" pitchFamily="65" charset="-120"/>
              </a:rPr>
              <a:t>配合校內疑似特教學生發掘與諮詢 </a:t>
            </a:r>
            <a:r>
              <a:rPr kumimoji="1" lang="en-US" altLang="zh-TW" sz="2600" dirty="0">
                <a:latin typeface="標楷體" panose="03000509000000000000" pitchFamily="65" charset="-120"/>
                <a:ea typeface="標楷體" panose="03000509000000000000" pitchFamily="65" charset="-120"/>
              </a:rPr>
              <a:t>(</a:t>
            </a:r>
            <a:r>
              <a:rPr kumimoji="1" lang="zh-TW" altLang="en-US" sz="2600" dirty="0">
                <a:latin typeface="標楷體" panose="03000509000000000000" pitchFamily="65" charset="-120"/>
                <a:ea typeface="標楷體" panose="03000509000000000000" pitchFamily="65" charset="-120"/>
              </a:rPr>
              <a:t>含情障疑似生</a:t>
            </a:r>
            <a:r>
              <a:rPr kumimoji="1" lang="en-US" altLang="zh-TW" sz="2600" dirty="0">
                <a:latin typeface="標楷體" panose="03000509000000000000" pitchFamily="65" charset="-120"/>
                <a:ea typeface="標楷體" panose="03000509000000000000" pitchFamily="65" charset="-120"/>
              </a:rPr>
              <a:t>)</a:t>
            </a:r>
            <a:r>
              <a:rPr kumimoji="1" lang="zh-TW" altLang="en-US" sz="2600" dirty="0">
                <a:latin typeface="標楷體" panose="03000509000000000000" pitchFamily="65" charset="-120"/>
                <a:ea typeface="標楷體" panose="03000509000000000000" pitchFamily="65" charset="-120"/>
              </a:rPr>
              <a:t>。</a:t>
            </a:r>
            <a:endParaRPr kumimoji="1" lang="en-US" altLang="zh-TW" sz="2600" dirty="0">
              <a:latin typeface="標楷體" panose="03000509000000000000" pitchFamily="65" charset="-120"/>
              <a:ea typeface="標楷體" panose="03000509000000000000" pitchFamily="65" charset="-120"/>
            </a:endParaRPr>
          </a:p>
          <a:p>
            <a:r>
              <a:rPr kumimoji="1" lang="zh-TW" altLang="en-US" sz="2600" dirty="0">
                <a:latin typeface="標楷體" panose="03000509000000000000" pitchFamily="65" charset="-120"/>
                <a:ea typeface="標楷體" panose="03000509000000000000" pitchFamily="65" charset="-120"/>
              </a:rPr>
              <a:t>依據學生</a:t>
            </a:r>
            <a:r>
              <a:rPr kumimoji="1" lang="en-US" altLang="zh-TW" sz="2600" dirty="0">
                <a:latin typeface="標楷體" panose="03000509000000000000" pitchFamily="65" charset="-120"/>
                <a:ea typeface="標楷體" panose="03000509000000000000" pitchFamily="65" charset="-120"/>
              </a:rPr>
              <a:t>IEP</a:t>
            </a:r>
            <a:r>
              <a:rPr kumimoji="1" lang="zh-TW" altLang="en-US" sz="2600" dirty="0">
                <a:latin typeface="標楷體" panose="03000509000000000000" pitchFamily="65" charset="-120"/>
                <a:ea typeface="標楷體" panose="03000509000000000000" pitchFamily="65" charset="-120"/>
              </a:rPr>
              <a:t>協助個別學生</a:t>
            </a:r>
            <a:r>
              <a:rPr kumimoji="1" lang="zh-TW" altLang="en-US" sz="2600" dirty="0">
                <a:solidFill>
                  <a:prstClr val="black"/>
                </a:solidFill>
                <a:latin typeface="標楷體" panose="03000509000000000000" pitchFamily="65" charset="-120"/>
                <a:ea typeface="標楷體" panose="03000509000000000000" pitchFamily="65" charset="-120"/>
              </a:rPr>
              <a:t>申請</a:t>
            </a:r>
            <a:r>
              <a:rPr kumimoji="1" lang="zh-TW" altLang="en-US" sz="2600" dirty="0">
                <a:latin typeface="標楷體" panose="03000509000000000000" pitchFamily="65" charset="-120"/>
                <a:ea typeface="標楷體" panose="03000509000000000000" pitchFamily="65" charset="-120"/>
              </a:rPr>
              <a:t>或提供各項支持服務。</a:t>
            </a:r>
            <a:endParaRPr kumimoji="1" lang="en-US" altLang="zh-TW" sz="2600" dirty="0">
              <a:latin typeface="標楷體" panose="03000509000000000000" pitchFamily="65" charset="-120"/>
              <a:ea typeface="標楷體" panose="03000509000000000000" pitchFamily="65" charset="-120"/>
            </a:endParaRPr>
          </a:p>
          <a:p>
            <a:r>
              <a:rPr kumimoji="1" lang="zh-TW" altLang="en-US" sz="2600" dirty="0">
                <a:solidFill>
                  <a:srgbClr val="FF0000"/>
                </a:solidFill>
                <a:latin typeface="標楷體" panose="03000509000000000000" pitchFamily="65" charset="-120"/>
                <a:ea typeface="標楷體" panose="03000509000000000000" pitchFamily="65" charset="-120"/>
                <a:hlinkClick r:id="rId3" action="ppaction://hlinkfile"/>
              </a:rPr>
              <a:t>主責管理特教通報網業務並配合特教通報網各項填報作業</a:t>
            </a:r>
            <a:r>
              <a:rPr kumimoji="1" lang="en-US" altLang="zh-TW" sz="2600" dirty="0">
                <a:solidFill>
                  <a:srgbClr val="FF0000"/>
                </a:solidFill>
                <a:latin typeface="標楷體" panose="03000509000000000000" pitchFamily="65" charset="-120"/>
                <a:ea typeface="標楷體" panose="03000509000000000000" pitchFamily="65" charset="-120"/>
                <a:hlinkClick r:id="rId3" action="ppaction://hlinkfile"/>
              </a:rPr>
              <a:t>(</a:t>
            </a:r>
            <a:r>
              <a:rPr kumimoji="1" lang="zh-TW" altLang="en-US" sz="2600" dirty="0">
                <a:solidFill>
                  <a:srgbClr val="FF0000"/>
                </a:solidFill>
                <a:latin typeface="標楷體" panose="03000509000000000000" pitchFamily="65" charset="-120"/>
                <a:ea typeface="標楷體" panose="03000509000000000000" pitchFamily="65" charset="-120"/>
                <a:hlinkClick r:id="rId3" action="ppaction://hlinkfile"/>
              </a:rPr>
              <a:t>含補助及服務申請、相關人員服務紀錄填寫、特教檢核表</a:t>
            </a:r>
            <a:r>
              <a:rPr kumimoji="1" lang="en-US" altLang="zh-TW" sz="2600" dirty="0">
                <a:solidFill>
                  <a:srgbClr val="FF0000"/>
                </a:solidFill>
                <a:latin typeface="標楷體" panose="03000509000000000000" pitchFamily="65" charset="-120"/>
                <a:ea typeface="標楷體" panose="03000509000000000000" pitchFamily="65" charset="-120"/>
                <a:hlinkClick r:id="rId3" action="ppaction://hlinkfile"/>
              </a:rPr>
              <a:t>…</a:t>
            </a:r>
            <a:r>
              <a:rPr kumimoji="1" lang="zh-TW" altLang="en-US" sz="2600" dirty="0">
                <a:solidFill>
                  <a:srgbClr val="FF0000"/>
                </a:solidFill>
                <a:latin typeface="標楷體" panose="03000509000000000000" pitchFamily="65" charset="-120"/>
                <a:ea typeface="標楷體" panose="03000509000000000000" pitchFamily="65" charset="-120"/>
                <a:hlinkClick r:id="rId3" action="ppaction://hlinkfile"/>
              </a:rPr>
              <a:t>等</a:t>
            </a:r>
            <a:r>
              <a:rPr kumimoji="1" lang="en-US" altLang="zh-TW" sz="2600" dirty="0">
                <a:solidFill>
                  <a:srgbClr val="FF0000"/>
                </a:solidFill>
                <a:latin typeface="標楷體" panose="03000509000000000000" pitchFamily="65" charset="-120"/>
                <a:ea typeface="標楷體" panose="03000509000000000000" pitchFamily="65" charset="-120"/>
                <a:hlinkClick r:id="rId3" action="ppaction://hlinkfile"/>
              </a:rPr>
              <a:t>)</a:t>
            </a:r>
            <a:r>
              <a:rPr kumimoji="1" lang="zh-TW" altLang="en-US" sz="2600" dirty="0">
                <a:latin typeface="標楷體" panose="03000509000000000000" pitchFamily="65" charset="-120"/>
                <a:ea typeface="標楷體" panose="03000509000000000000" pitchFamily="65" charset="-120"/>
              </a:rPr>
              <a:t>。</a:t>
            </a:r>
            <a:endParaRPr kumimoji="1" lang="en-US" altLang="zh-TW" sz="2600" dirty="0">
              <a:latin typeface="標楷體" panose="03000509000000000000" pitchFamily="65" charset="-120"/>
              <a:ea typeface="標楷體" panose="03000509000000000000" pitchFamily="65" charset="-120"/>
            </a:endParaRPr>
          </a:p>
          <a:p>
            <a:pPr lvl="0"/>
            <a:r>
              <a:rPr kumimoji="1" lang="zh-TW" altLang="en-US" sz="2600" dirty="0">
                <a:latin typeface="標楷體" panose="03000509000000000000" pitchFamily="65" charset="-120"/>
                <a:ea typeface="標楷體" panose="03000509000000000000" pitchFamily="65" charset="-120"/>
              </a:rPr>
              <a:t>配合學生</a:t>
            </a:r>
            <a:r>
              <a:rPr kumimoji="1" lang="zh-TW" altLang="en-US" sz="2600" dirty="0">
                <a:solidFill>
                  <a:prstClr val="black"/>
                </a:solidFill>
                <a:latin typeface="標楷體" panose="03000509000000000000" pitchFamily="65" charset="-120"/>
                <a:ea typeface="標楷體" panose="03000509000000000000" pitchFamily="65" charset="-120"/>
              </a:rPr>
              <a:t>進行</a:t>
            </a:r>
            <a:r>
              <a:rPr kumimoji="1" lang="zh-TW" altLang="en-US" sz="2600" dirty="0">
                <a:latin typeface="標楷體" panose="03000509000000000000" pitchFamily="65" charset="-120"/>
                <a:ea typeface="標楷體" panose="03000509000000000000" pitchFamily="65" charset="-120"/>
              </a:rPr>
              <a:t>轉銜輔導及服務業務。</a:t>
            </a:r>
            <a:endParaRPr kumimoji="1" lang="zh-TW" altLang="en-US" dirty="0">
              <a:latin typeface="標楷體" panose="03000509000000000000" pitchFamily="65" charset="-120"/>
              <a:ea typeface="標楷體" panose="03000509000000000000" pitchFamily="65" charset="-120"/>
            </a:endParaRPr>
          </a:p>
        </p:txBody>
      </p:sp>
      <p:sp>
        <p:nvSpPr>
          <p:cNvPr id="4" name="子標題 2"/>
          <p:cNvSpPr txBox="1">
            <a:spLocks/>
          </p:cNvSpPr>
          <p:nvPr/>
        </p:nvSpPr>
        <p:spPr>
          <a:xfrm>
            <a:off x="549225" y="166978"/>
            <a:ext cx="167010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36A361"/>
                </a:solidFill>
                <a:latin typeface="Heiti TC Light"/>
                <a:ea typeface="Heiti TC Light"/>
                <a:cs typeface="Heiti TC Light"/>
              </a:rPr>
              <a:t>主題</a:t>
            </a:r>
          </a:p>
        </p:txBody>
      </p:sp>
      <p:sp>
        <p:nvSpPr>
          <p:cNvPr id="5" name="圓角矩形圖說文字 4"/>
          <p:cNvSpPr/>
          <p:nvPr/>
        </p:nvSpPr>
        <p:spPr>
          <a:xfrm>
            <a:off x="549225" y="5653723"/>
            <a:ext cx="8514080" cy="944880"/>
          </a:xfrm>
          <a:prstGeom prst="wedgeRoundRectCallout">
            <a:avLst>
              <a:gd name="adj1" fmla="val 17213"/>
              <a:gd name="adj2" fmla="val -90844"/>
              <a:gd name="adj3" fmla="val 16667"/>
            </a:avLst>
          </a:prstGeom>
          <a:solidFill>
            <a:srgbClr val="33B27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3200" dirty="0">
                <a:solidFill>
                  <a:schemeClr val="bg1"/>
                </a:solidFill>
                <a:latin typeface="標楷體" panose="03000509000000000000" pitchFamily="65" charset="-120"/>
                <a:ea typeface="標楷體" panose="03000509000000000000" pitchFamily="65" charset="-120"/>
              </a:rPr>
              <a:t>設有巡迴輔導班學校</a:t>
            </a:r>
            <a:endParaRPr lang="en-US" altLang="zh-TW" sz="3200" dirty="0">
              <a:solidFill>
                <a:schemeClr val="bg1"/>
              </a:solidFill>
              <a:latin typeface="標楷體" panose="03000509000000000000" pitchFamily="65" charset="-120"/>
              <a:ea typeface="標楷體" panose="03000509000000000000" pitchFamily="65" charset="-120"/>
            </a:endParaRPr>
          </a:p>
          <a:p>
            <a:pPr algn="ctr"/>
            <a:r>
              <a:rPr lang="zh-TW" altLang="en-US" sz="3200" dirty="0">
                <a:solidFill>
                  <a:schemeClr val="bg1"/>
                </a:solidFill>
                <a:latin typeface="標楷體" panose="03000509000000000000" pitchFamily="65" charset="-120"/>
                <a:ea typeface="標楷體" panose="03000509000000000000" pitchFamily="65" charset="-120"/>
              </a:rPr>
              <a:t>應管理巡迴輔導教師之差勤與輔導紀錄</a:t>
            </a:r>
            <a:endParaRPr lang="zh-TW" altLang="en-US" sz="3200" dirty="0">
              <a:solidFill>
                <a:srgbClr val="34B272"/>
              </a:solidFill>
            </a:endParaRPr>
          </a:p>
        </p:txBody>
      </p:sp>
    </p:spTree>
    <p:extLst>
      <p:ext uri="{BB962C8B-B14F-4D97-AF65-F5344CB8AC3E}">
        <p14:creationId xmlns:p14="http://schemas.microsoft.com/office/powerpoint/2010/main" val="359324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嘉義縣課程計畫平台</a:t>
            </a:r>
          </a:p>
        </p:txBody>
      </p:sp>
      <p:pic>
        <p:nvPicPr>
          <p:cNvPr id="4" name="圖片 3"/>
          <p:cNvPicPr>
            <a:picLocks noChangeAspect="1"/>
          </p:cNvPicPr>
          <p:nvPr/>
        </p:nvPicPr>
        <p:blipFill>
          <a:blip r:embed="rId2"/>
          <a:stretch>
            <a:fillRect/>
          </a:stretch>
        </p:blipFill>
        <p:spPr>
          <a:xfrm>
            <a:off x="0" y="1417638"/>
            <a:ext cx="9144000" cy="5363146"/>
          </a:xfrm>
          <a:prstGeom prst="rect">
            <a:avLst/>
          </a:prstGeom>
        </p:spPr>
      </p:pic>
      <p:pic>
        <p:nvPicPr>
          <p:cNvPr id="5" name="圖片 4"/>
          <p:cNvPicPr>
            <a:picLocks noChangeAspect="1"/>
          </p:cNvPicPr>
          <p:nvPr/>
        </p:nvPicPr>
        <p:blipFill>
          <a:blip r:embed="rId3"/>
          <a:stretch>
            <a:fillRect/>
          </a:stretch>
        </p:blipFill>
        <p:spPr>
          <a:xfrm>
            <a:off x="0" y="1417638"/>
            <a:ext cx="9144000" cy="2134133"/>
          </a:xfrm>
          <a:prstGeom prst="rect">
            <a:avLst/>
          </a:prstGeom>
        </p:spPr>
      </p:pic>
      <p:pic>
        <p:nvPicPr>
          <p:cNvPr id="6" name="圖片 5"/>
          <p:cNvPicPr>
            <a:picLocks noChangeAspect="1"/>
          </p:cNvPicPr>
          <p:nvPr/>
        </p:nvPicPr>
        <p:blipFill>
          <a:blip r:embed="rId4"/>
          <a:stretch>
            <a:fillRect/>
          </a:stretch>
        </p:blipFill>
        <p:spPr>
          <a:xfrm>
            <a:off x="0" y="3432868"/>
            <a:ext cx="9144000" cy="3033972"/>
          </a:xfrm>
          <a:prstGeom prst="rect">
            <a:avLst/>
          </a:prstGeom>
        </p:spPr>
      </p:pic>
      <p:pic>
        <p:nvPicPr>
          <p:cNvPr id="7" name="圖片 6"/>
          <p:cNvPicPr>
            <a:picLocks noChangeAspect="1"/>
          </p:cNvPicPr>
          <p:nvPr/>
        </p:nvPicPr>
        <p:blipFill>
          <a:blip r:embed="rId5"/>
          <a:stretch>
            <a:fillRect/>
          </a:stretch>
        </p:blipFill>
        <p:spPr>
          <a:xfrm>
            <a:off x="0" y="1417638"/>
            <a:ext cx="4886960" cy="5363146"/>
          </a:xfrm>
          <a:prstGeom prst="rect">
            <a:avLst/>
          </a:prstGeom>
        </p:spPr>
      </p:pic>
      <p:pic>
        <p:nvPicPr>
          <p:cNvPr id="8" name="圖片 7"/>
          <p:cNvPicPr>
            <a:picLocks noChangeAspect="1"/>
          </p:cNvPicPr>
          <p:nvPr/>
        </p:nvPicPr>
        <p:blipFill rotWithShape="1">
          <a:blip r:embed="rId6"/>
          <a:srcRect r="12238"/>
          <a:stretch/>
        </p:blipFill>
        <p:spPr>
          <a:xfrm>
            <a:off x="4043680" y="1417638"/>
            <a:ext cx="5100320" cy="5363146"/>
          </a:xfrm>
          <a:prstGeom prst="rect">
            <a:avLst/>
          </a:prstGeom>
        </p:spPr>
      </p:pic>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pic>
        <p:nvPicPr>
          <p:cNvPr id="11" name="圖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40422"/>
            <a:ext cx="9144000" cy="5440362"/>
          </a:xfrm>
          <a:prstGeom prst="rect">
            <a:avLst/>
          </a:prstGeom>
        </p:spPr>
      </p:pic>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63206"/>
            <a:ext cx="9144000" cy="5517578"/>
          </a:xfrm>
          <a:prstGeom prst="rect">
            <a:avLst/>
          </a:prstGeom>
        </p:spPr>
      </p:pic>
    </p:spTree>
    <p:extLst>
      <p:ext uri="{BB962C8B-B14F-4D97-AF65-F5344CB8AC3E}">
        <p14:creationId xmlns:p14="http://schemas.microsoft.com/office/powerpoint/2010/main" val="5009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57200" y="532562"/>
            <a:ext cx="8229600" cy="885075"/>
          </a:xfrm>
        </p:spPr>
        <p:txBody>
          <a:bodyPr>
            <a:normAutofit/>
          </a:bodyPr>
          <a:lstStyle/>
          <a:p>
            <a:pPr lvl="0">
              <a:spcBef>
                <a:spcPts val="0"/>
              </a:spcBef>
            </a:pPr>
            <a:r>
              <a:rPr kumimoji="1" lang="zh-TW" altLang="en-US" sz="4800" dirty="0">
                <a:latin typeface="標楷體" panose="03000509000000000000" pitchFamily="65" charset="-120"/>
                <a:ea typeface="標楷體" panose="03000509000000000000" pitchFamily="65" charset="-120"/>
              </a:rPr>
              <a:t>特教通報網</a:t>
            </a:r>
          </a:p>
        </p:txBody>
      </p:sp>
      <p:sp>
        <p:nvSpPr>
          <p:cNvPr id="7" name="內容版面配置區 2"/>
          <p:cNvSpPr>
            <a:spLocks noGrp="1"/>
          </p:cNvSpPr>
          <p:nvPr>
            <p:ph idx="1"/>
          </p:nvPr>
        </p:nvSpPr>
        <p:spPr>
          <a:xfrm>
            <a:off x="457199" y="1600200"/>
            <a:ext cx="8536329" cy="4525963"/>
          </a:xfrm>
        </p:spPr>
        <p:txBody>
          <a:bodyPr>
            <a:normAutofit/>
          </a:bodyPr>
          <a:lstStyle/>
          <a:p>
            <a:r>
              <a:rPr kumimoji="1" lang="zh-TW" altLang="en-US" b="1" dirty="0">
                <a:latin typeface="標楷體" panose="03000509000000000000" pitchFamily="65" charset="-120"/>
                <a:ea typeface="標楷體" panose="03000509000000000000" pitchFamily="65" charset="-120"/>
              </a:rPr>
              <a:t>資料偵錯檢查：</a:t>
            </a:r>
            <a:r>
              <a:rPr kumimoji="1" lang="en-US" altLang="zh-TW" b="1" u="sng" dirty="0">
                <a:latin typeface="Times New Roman" pitchFamily="18" charset="0"/>
                <a:ea typeface="標楷體" panose="03000509000000000000" pitchFamily="65" charset="-120"/>
                <a:cs typeface="Times New Roman" pitchFamily="18" charset="0"/>
              </a:rPr>
              <a:t>9/20</a:t>
            </a:r>
            <a:r>
              <a:rPr kumimoji="1" lang="zh-TW" altLang="en-US" b="1" u="sng" dirty="0">
                <a:latin typeface="Times New Roman" pitchFamily="18" charset="0"/>
                <a:ea typeface="標楷體" panose="03000509000000000000" pitchFamily="65" charset="-120"/>
                <a:cs typeface="Times New Roman" pitchFamily="18" charset="0"/>
              </a:rPr>
              <a:t>、</a:t>
            </a:r>
            <a:r>
              <a:rPr kumimoji="1" lang="en-US" altLang="zh-TW" b="1" u="sng" dirty="0">
                <a:latin typeface="Times New Roman" pitchFamily="18" charset="0"/>
                <a:ea typeface="標楷體" panose="03000509000000000000" pitchFamily="65" charset="-120"/>
                <a:cs typeface="Times New Roman" pitchFamily="18" charset="0"/>
              </a:rPr>
              <a:t>10/20</a:t>
            </a:r>
            <a:r>
              <a:rPr kumimoji="1" lang="zh-TW" altLang="en-US" b="1" u="sng" dirty="0">
                <a:latin typeface="Times New Roman" pitchFamily="18" charset="0"/>
                <a:ea typeface="標楷體" panose="03000509000000000000" pitchFamily="65" charset="-120"/>
                <a:cs typeface="Times New Roman" pitchFamily="18" charset="0"/>
              </a:rPr>
              <a:t>、</a:t>
            </a:r>
            <a:r>
              <a:rPr kumimoji="1" lang="en-US" altLang="zh-TW" b="1" u="sng" dirty="0">
                <a:latin typeface="Times New Roman" pitchFamily="18" charset="0"/>
                <a:ea typeface="標楷體" panose="03000509000000000000" pitchFamily="65" charset="-120"/>
                <a:cs typeface="Times New Roman" pitchFamily="18" charset="0"/>
              </a:rPr>
              <a:t>11/20</a:t>
            </a:r>
            <a:r>
              <a:rPr kumimoji="1" lang="zh-TW" altLang="en-US" b="1" u="sng" dirty="0">
                <a:latin typeface="Times New Roman" pitchFamily="18" charset="0"/>
                <a:ea typeface="標楷體" panose="03000509000000000000" pitchFamily="65" charset="-120"/>
                <a:cs typeface="Times New Roman" pitchFamily="18" charset="0"/>
              </a:rPr>
              <a:t>、</a:t>
            </a:r>
            <a:r>
              <a:rPr kumimoji="1" lang="en-US" altLang="zh-TW" b="1" u="sng" dirty="0">
                <a:latin typeface="Times New Roman" pitchFamily="18" charset="0"/>
                <a:ea typeface="標楷體" panose="03000509000000000000" pitchFamily="65" charset="-120"/>
                <a:cs typeface="Times New Roman" pitchFamily="18" charset="0"/>
              </a:rPr>
              <a:t>3/20</a:t>
            </a:r>
            <a:r>
              <a:rPr kumimoji="1" lang="zh-TW" altLang="en-US" b="1" dirty="0">
                <a:latin typeface="標楷體" panose="03000509000000000000" pitchFamily="65" charset="-120"/>
                <a:ea typeface="標楷體" panose="03000509000000000000" pitchFamily="65" charset="-120"/>
              </a:rPr>
              <a:t>，請各校務必於偵錯日前五天內完成。</a:t>
            </a:r>
            <a:r>
              <a:rPr kumimoji="1" lang="en-US" altLang="zh-TW" b="1" dirty="0">
                <a:solidFill>
                  <a:srgbClr val="FF0000"/>
                </a:solidFill>
                <a:latin typeface="標楷體" panose="03000509000000000000" pitchFamily="65" charset="-120"/>
                <a:ea typeface="標楷體" panose="03000509000000000000" pitchFamily="65" charset="-120"/>
              </a:rPr>
              <a:t>(</a:t>
            </a:r>
            <a:r>
              <a:rPr kumimoji="1" lang="zh-TW" altLang="en-US" b="1" dirty="0">
                <a:solidFill>
                  <a:srgbClr val="FF0000"/>
                </a:solidFill>
                <a:latin typeface="標楷體" panose="03000509000000000000" pitchFamily="65" charset="-120"/>
                <a:ea typeface="標楷體" panose="03000509000000000000" pitchFamily="65" charset="-120"/>
              </a:rPr>
              <a:t>紅字代表有誤</a:t>
            </a:r>
            <a:r>
              <a:rPr kumimoji="1" lang="en-US" altLang="zh-TW" b="1" dirty="0">
                <a:solidFill>
                  <a:srgbClr val="FF0000"/>
                </a:solidFill>
                <a:latin typeface="標楷體" panose="03000509000000000000" pitchFamily="65" charset="-120"/>
                <a:ea typeface="標楷體" panose="03000509000000000000" pitchFamily="65" charset="-120"/>
              </a:rPr>
              <a:t>)</a:t>
            </a:r>
          </a:p>
          <a:p>
            <a:r>
              <a:rPr kumimoji="1" lang="zh-TW" altLang="en-US" b="1" dirty="0">
                <a:latin typeface="標楷體" panose="03000509000000000000" pitchFamily="65" charset="-120"/>
                <a:ea typeface="標楷體" panose="03000509000000000000" pitchFamily="65" charset="-120"/>
              </a:rPr>
              <a:t>填寫特教檢核表</a:t>
            </a:r>
            <a:r>
              <a:rPr kumimoji="1" lang="en-US" altLang="zh-TW" b="1"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kumimoji="1" lang="zh-TW" altLang="en-US" b="1" dirty="0">
                <a:solidFill>
                  <a:srgbClr val="FF0000"/>
                </a:solidFill>
                <a:latin typeface="標楷體" panose="03000509000000000000" pitchFamily="65" charset="-120"/>
                <a:ea typeface="標楷體" panose="03000509000000000000" pitchFamily="65" charset="-120"/>
                <a:sym typeface="Wingdings" panose="05000000000000000000" pitchFamily="2" charset="2"/>
              </a:rPr>
              <a:t>特教通報網</a:t>
            </a:r>
            <a:r>
              <a:rPr kumimoji="1" lang="en-US" altLang="zh-TW" b="1"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endParaRPr kumimoji="1" lang="en-US" altLang="zh-TW" b="1" dirty="0">
              <a:solidFill>
                <a:srgbClr val="FF0000"/>
              </a:solidFill>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solidFill>
                  <a:srgbClr val="FF0000"/>
                </a:solidFill>
                <a:latin typeface="標楷體" panose="03000509000000000000" pitchFamily="65" charset="-120"/>
                <a:ea typeface="標楷體" panose="03000509000000000000" pitchFamily="65" charset="-120"/>
              </a:rPr>
              <a:t>每年</a:t>
            </a:r>
            <a:r>
              <a:rPr kumimoji="1" lang="en-US" altLang="zh-TW" sz="2800" dirty="0">
                <a:solidFill>
                  <a:srgbClr val="FF0000"/>
                </a:solidFill>
                <a:latin typeface="Times New Roman" pitchFamily="18" charset="0"/>
                <a:ea typeface="標楷體" panose="03000509000000000000" pitchFamily="65" charset="-120"/>
                <a:cs typeface="Times New Roman" pitchFamily="18" charset="0"/>
              </a:rPr>
              <a:t>9/1~</a:t>
            </a:r>
            <a:r>
              <a:rPr kumimoji="1" lang="zh-TW" altLang="en-US" sz="2800" dirty="0">
                <a:solidFill>
                  <a:srgbClr val="FF0000"/>
                </a:solidFill>
                <a:latin typeface="Times New Roman" pitchFamily="18" charset="0"/>
                <a:ea typeface="標楷體" panose="03000509000000000000" pitchFamily="65" charset="-120"/>
                <a:cs typeface="Times New Roman" pitchFamily="18" charset="0"/>
              </a:rPr>
              <a:t>次年</a:t>
            </a:r>
            <a:r>
              <a:rPr kumimoji="1" lang="en-US" altLang="zh-TW" sz="2800" dirty="0">
                <a:solidFill>
                  <a:srgbClr val="FF0000"/>
                </a:solidFill>
                <a:latin typeface="Times New Roman" pitchFamily="18" charset="0"/>
                <a:ea typeface="標楷體" panose="03000509000000000000" pitchFamily="65" charset="-120"/>
                <a:cs typeface="Times New Roman" pitchFamily="18" charset="0"/>
              </a:rPr>
              <a:t>7/15 </a:t>
            </a:r>
            <a:r>
              <a:rPr kumimoji="1" lang="zh-TW" altLang="en-US" sz="2800" dirty="0">
                <a:latin typeface="標楷體" panose="03000509000000000000" pitchFamily="65" charset="-120"/>
                <a:ea typeface="標楷體" panose="03000509000000000000" pitchFamily="65" charset="-120"/>
              </a:rPr>
              <a:t>。</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特教相關業務</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學校自評</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填寫特教檢核表。</a:t>
            </a:r>
            <a:endParaRPr kumimoji="1" lang="en-US" altLang="zh-TW" sz="2800"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密碼須每半年更換一次。</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線上操作研習：</a:t>
            </a:r>
            <a:r>
              <a:rPr lang="en-US" altLang="zh-TW" dirty="0">
                <a:latin typeface="Times New Roman" pitchFamily="18" charset="0"/>
                <a:ea typeface="標楷體" pitchFamily="65" charset="-120"/>
                <a:cs typeface="Times New Roman" pitchFamily="18" charset="0"/>
              </a:rPr>
              <a:t>112</a:t>
            </a:r>
            <a:r>
              <a:rPr lang="zh-TW" altLang="zh-TW" dirty="0">
                <a:latin typeface="Times New Roman" pitchFamily="18" charset="0"/>
                <a:ea typeface="標楷體" pitchFamily="65" charset="-120"/>
                <a:cs typeface="Times New Roman" pitchFamily="18" charset="0"/>
              </a:rPr>
              <a:t>年</a:t>
            </a:r>
            <a:r>
              <a:rPr lang="en-US" altLang="zh-TW" dirty="0">
                <a:latin typeface="Times New Roman" pitchFamily="18" charset="0"/>
                <a:ea typeface="標楷體" pitchFamily="65" charset="-120"/>
                <a:cs typeface="Times New Roman" pitchFamily="18" charset="0"/>
              </a:rPr>
              <a:t>8</a:t>
            </a:r>
            <a:r>
              <a:rPr lang="zh-TW" altLang="zh-TW" dirty="0">
                <a:latin typeface="Times New Roman" pitchFamily="18" charset="0"/>
                <a:ea typeface="標楷體" pitchFamily="65" charset="-120"/>
                <a:cs typeface="Times New Roman" pitchFamily="18" charset="0"/>
              </a:rPr>
              <a:t>月</a:t>
            </a:r>
            <a:r>
              <a:rPr lang="en-US" altLang="zh-TW" dirty="0">
                <a:latin typeface="Times New Roman" pitchFamily="18" charset="0"/>
                <a:ea typeface="標楷體" pitchFamily="65" charset="-120"/>
                <a:cs typeface="Times New Roman" pitchFamily="18" charset="0"/>
              </a:rPr>
              <a:t>7</a:t>
            </a:r>
            <a:r>
              <a:rPr lang="zh-TW" altLang="zh-TW" dirty="0">
                <a:latin typeface="Times New Roman" pitchFamily="18" charset="0"/>
                <a:ea typeface="標楷體" pitchFamily="65" charset="-120"/>
                <a:cs typeface="Times New Roman" pitchFamily="18" charset="0"/>
              </a:rPr>
              <a:t>日</a:t>
            </a:r>
            <a:r>
              <a:rPr lang="en-US" altLang="zh-TW" dirty="0">
                <a:latin typeface="Times New Roman" pitchFamily="18" charset="0"/>
                <a:ea typeface="標楷體" pitchFamily="65" charset="-120"/>
                <a:cs typeface="Times New Roman" pitchFamily="18" charset="0"/>
              </a:rPr>
              <a:t>(</a:t>
            </a:r>
            <a:r>
              <a:rPr lang="zh-TW" altLang="zh-TW" dirty="0">
                <a:latin typeface="Times New Roman" pitchFamily="18" charset="0"/>
                <a:ea typeface="標楷體" pitchFamily="65" charset="-120"/>
                <a:cs typeface="Times New Roman" pitchFamily="18" charset="0"/>
              </a:rPr>
              <a:t>一</a:t>
            </a:r>
            <a:r>
              <a:rPr lang="en-US" altLang="zh-TW" dirty="0">
                <a:latin typeface="Times New Roman" pitchFamily="18" charset="0"/>
                <a:ea typeface="標楷體" pitchFamily="65" charset="-120"/>
                <a:cs typeface="Times New Roman" pitchFamily="18" charset="0"/>
              </a:rPr>
              <a:t>)</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Times New Roman" pitchFamily="18" charset="0"/>
              <a:ea typeface="標楷體" panose="03000509000000000000" pitchFamily="65" charset="-120"/>
              <a:cs typeface="Times New Roman" pitchFamily="18" charset="0"/>
            </a:endParaRPr>
          </a:p>
          <a:p>
            <a:pPr marL="0" indent="0">
              <a:buNone/>
            </a:pPr>
            <a:endParaRPr kumimoji="1" lang="en-US" altLang="zh-TW" b="1" dirty="0">
              <a:latin typeface="標楷體" panose="03000509000000000000" pitchFamily="65" charset="-120"/>
              <a:ea typeface="標楷體" panose="03000509000000000000" pitchFamily="65" charset="-120"/>
            </a:endParaRPr>
          </a:p>
        </p:txBody>
      </p:sp>
      <p:sp>
        <p:nvSpPr>
          <p:cNvPr id="8"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Tree>
    <p:extLst>
      <p:ext uri="{BB962C8B-B14F-4D97-AF65-F5344CB8AC3E}">
        <p14:creationId xmlns:p14="http://schemas.microsoft.com/office/powerpoint/2010/main" val="422974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457200" y="532562"/>
            <a:ext cx="8229600" cy="885075"/>
          </a:xfrm>
        </p:spPr>
        <p:txBody>
          <a:bodyPr>
            <a:normAutofit/>
          </a:bodyPr>
          <a:lstStyle/>
          <a:p>
            <a:pPr lvl="0">
              <a:spcBef>
                <a:spcPts val="0"/>
              </a:spcBef>
            </a:pPr>
            <a:r>
              <a:rPr kumimoji="1" lang="zh-TW" altLang="en-US" sz="4800" dirty="0">
                <a:latin typeface="標楷體" panose="03000509000000000000" pitchFamily="65" charset="-120"/>
                <a:ea typeface="標楷體" panose="03000509000000000000" pitchFamily="65" charset="-120"/>
              </a:rPr>
              <a:t>全國特教資訊網</a:t>
            </a:r>
          </a:p>
        </p:txBody>
      </p:sp>
      <p:sp>
        <p:nvSpPr>
          <p:cNvPr id="10" name="內容版面配置區 2"/>
          <p:cNvSpPr>
            <a:spLocks noGrp="1"/>
          </p:cNvSpPr>
          <p:nvPr>
            <p:ph idx="1"/>
          </p:nvPr>
        </p:nvSpPr>
        <p:spPr>
          <a:xfrm>
            <a:off x="457199" y="1600200"/>
            <a:ext cx="8536329" cy="4525963"/>
          </a:xfrm>
        </p:spPr>
        <p:txBody>
          <a:bodyPr>
            <a:normAutofit/>
          </a:bodyPr>
          <a:lstStyle/>
          <a:p>
            <a:r>
              <a:rPr kumimoji="1" lang="zh-TW" altLang="en-US" b="1" dirty="0">
                <a:latin typeface="標楷體" panose="03000509000000000000" pitchFamily="65" charset="-120"/>
                <a:ea typeface="標楷體" panose="03000509000000000000" pitchFamily="65" charset="-120"/>
              </a:rPr>
              <a:t>辦理研習須至全國特教資訊網申請研習。</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研習結束後</a:t>
            </a:r>
            <a:r>
              <a:rPr kumimoji="1" lang="en-US" altLang="zh-TW" b="1" dirty="0">
                <a:solidFill>
                  <a:srgbClr val="FF0000"/>
                </a:solidFill>
                <a:latin typeface="Times New Roman" pitchFamily="18" charset="0"/>
                <a:ea typeface="標楷體" panose="03000509000000000000" pitchFamily="65" charset="-120"/>
                <a:cs typeface="Times New Roman" pitchFamily="18" charset="0"/>
              </a:rPr>
              <a:t>15</a:t>
            </a:r>
            <a:r>
              <a:rPr kumimoji="1" lang="zh-TW" altLang="en-US" b="1" dirty="0">
                <a:latin typeface="標楷體" panose="03000509000000000000" pitchFamily="65" charset="-120"/>
                <a:ea typeface="標楷體" panose="03000509000000000000" pitchFamily="65" charset="-120"/>
              </a:rPr>
              <a:t>天內完成研習時數的審核。</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個人無法報名須自洽全國特教資訊網。</a:t>
            </a:r>
            <a:endParaRPr kumimoji="1" lang="en-US" altLang="zh-TW" b="1" dirty="0">
              <a:latin typeface="標楷體" panose="03000509000000000000" pitchFamily="65" charset="-120"/>
              <a:ea typeface="標楷體" panose="03000509000000000000" pitchFamily="65" charset="-120"/>
            </a:endParaRPr>
          </a:p>
          <a:p>
            <a:pPr marL="0" indent="0">
              <a:buNone/>
            </a:pPr>
            <a:endParaRPr kumimoji="1" lang="en-US" altLang="zh-TW" b="1" dirty="0">
              <a:latin typeface="標楷體" panose="03000509000000000000" pitchFamily="65" charset="-120"/>
              <a:ea typeface="標楷體" panose="03000509000000000000" pitchFamily="65" charset="-120"/>
            </a:endParaRPr>
          </a:p>
        </p:txBody>
      </p:sp>
      <p:sp>
        <p:nvSpPr>
          <p:cNvPr id="11"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13" y="3353779"/>
            <a:ext cx="7640444" cy="334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398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a:spLocks noGrp="1"/>
          </p:cNvSpPr>
          <p:nvPr>
            <p:ph type="title"/>
          </p:nvPr>
        </p:nvSpPr>
        <p:spPr>
          <a:xfrm>
            <a:off x="457200" y="532562"/>
            <a:ext cx="8229600" cy="885075"/>
          </a:xfrm>
        </p:spPr>
        <p:txBody>
          <a:bodyPr>
            <a:normAutofit/>
          </a:bodyPr>
          <a:lstStyle/>
          <a:p>
            <a:pPr lvl="0">
              <a:spcBef>
                <a:spcPts val="0"/>
              </a:spcBef>
            </a:pPr>
            <a:r>
              <a:rPr kumimoji="1" lang="zh-TW" altLang="en-US" sz="4800" dirty="0">
                <a:latin typeface="標楷體" pitchFamily="65" charset="-120"/>
                <a:ea typeface="標楷體" pitchFamily="65" charset="-120"/>
              </a:rPr>
              <a:t>測驗工具、教材教具借用</a:t>
            </a:r>
          </a:p>
        </p:txBody>
      </p:sp>
      <p:sp>
        <p:nvSpPr>
          <p:cNvPr id="10" name="內容版面配置區 2"/>
          <p:cNvSpPr>
            <a:spLocks noGrp="1"/>
          </p:cNvSpPr>
          <p:nvPr>
            <p:ph idx="1"/>
          </p:nvPr>
        </p:nvSpPr>
        <p:spPr>
          <a:xfrm>
            <a:off x="457199" y="1600200"/>
            <a:ext cx="8536329" cy="4525963"/>
          </a:xfrm>
        </p:spPr>
        <p:txBody>
          <a:bodyPr>
            <a:normAutofit fontScale="92500" lnSpcReduction="10000"/>
          </a:bodyPr>
          <a:lstStyle/>
          <a:p>
            <a:r>
              <a:rPr kumimoji="1" lang="zh-TW" altLang="en-US" b="1" dirty="0">
                <a:latin typeface="標楷體" panose="03000509000000000000" pitchFamily="65" charset="-120"/>
                <a:ea typeface="標楷體" panose="03000509000000000000" pitchFamily="65" charset="-120"/>
              </a:rPr>
              <a:t>可先致電中心告知欲借用的測驗工具及數量，以便工作人員事先準備。</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相關測驗工具</a:t>
            </a:r>
            <a:endParaRPr kumimoji="1" lang="en-US" altLang="zh-TW" b="1"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學障：快速唸名、聲韻覺識</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中文閱讀障礙診斷流程與測驗</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、舊初篩。</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注意力：電腦化注意力診斷測驗、學前至九年級注意力缺陷過動症學生行為特徵篩選量表 </a:t>
            </a:r>
            <a:r>
              <a:rPr kumimoji="1" lang="en-US" altLang="zh-TW" sz="2800" dirty="0">
                <a:latin typeface="Times New Roman" pitchFamily="18" charset="0"/>
                <a:ea typeface="標楷體" panose="03000509000000000000" pitchFamily="65" charset="-120"/>
                <a:cs typeface="Times New Roman" pitchFamily="18" charset="0"/>
              </a:rPr>
              <a:t>K-9 ADHD-S </a:t>
            </a:r>
            <a:r>
              <a:rPr kumimoji="1" lang="zh-TW" altLang="en-US" sz="2800" dirty="0">
                <a:latin typeface="標楷體" panose="03000509000000000000" pitchFamily="65" charset="-120"/>
                <a:ea typeface="標楷體" panose="03000509000000000000" pitchFamily="65" charset="-120"/>
              </a:rPr>
              <a:t>。</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情障：問題行為篩選量表。</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自閉症：自閉症類群障礙檢核表</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華文版</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、自閉症學生學校適應行為檢核表</a:t>
            </a:r>
            <a:endParaRPr kumimoji="1" lang="en-US" altLang="zh-TW" b="1" dirty="0">
              <a:latin typeface="標楷體" panose="03000509000000000000" pitchFamily="65" charset="-120"/>
              <a:ea typeface="標楷體" panose="03000509000000000000" pitchFamily="65" charset="-120"/>
            </a:endParaRPr>
          </a:p>
          <a:p>
            <a:pPr marL="0" indent="0">
              <a:buNone/>
            </a:pPr>
            <a:endParaRPr kumimoji="1" lang="en-US" altLang="zh-TW" b="1" dirty="0">
              <a:latin typeface="標楷體" panose="03000509000000000000" pitchFamily="65" charset="-120"/>
              <a:ea typeface="標楷體" panose="03000509000000000000" pitchFamily="65" charset="-120"/>
            </a:endParaRPr>
          </a:p>
        </p:txBody>
      </p:sp>
      <p:sp>
        <p:nvSpPr>
          <p:cNvPr id="11"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Tree>
    <p:extLst>
      <p:ext uri="{BB962C8B-B14F-4D97-AF65-F5344CB8AC3E}">
        <p14:creationId xmlns:p14="http://schemas.microsoft.com/office/powerpoint/2010/main" val="51239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標楷體" panose="03000509000000000000" pitchFamily="65" charset="-120"/>
                <a:ea typeface="標楷體" panose="03000509000000000000" pitchFamily="65" charset="-120"/>
              </a:rPr>
              <a:t>112</a:t>
            </a:r>
            <a:r>
              <a:rPr lang="zh-TW" altLang="en-US" sz="3600" dirty="0">
                <a:latin typeface="標楷體" panose="03000509000000000000" pitchFamily="65" charset="-120"/>
                <a:ea typeface="標楷體" panose="03000509000000000000" pitchFamily="65" charset="-120"/>
              </a:rPr>
              <a:t>學年度第</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學期特教資源中心夥伴</a:t>
            </a:r>
          </a:p>
        </p:txBody>
      </p:sp>
      <p:sp>
        <p:nvSpPr>
          <p:cNvPr id="3" name="內容版面配置區 2"/>
          <p:cNvSpPr>
            <a:spLocks noGrp="1"/>
          </p:cNvSpPr>
          <p:nvPr>
            <p:ph idx="1"/>
          </p:nvPr>
        </p:nvSpPr>
        <p:spPr/>
        <p:txBody>
          <a:bodyPr>
            <a:normAutofit fontScale="85000" lnSpcReduction="20000"/>
          </a:bodyPr>
          <a:lstStyle/>
          <a:p>
            <a:r>
              <a:rPr lang="zh-TW" altLang="en-US" b="1" u="sng" dirty="0">
                <a:latin typeface="標楷體" panose="03000509000000000000" pitchFamily="65" charset="-120"/>
                <a:ea typeface="標楷體" panose="03000509000000000000" pitchFamily="65" charset="-120"/>
              </a:rPr>
              <a:t>黃彥鈞主任</a:t>
            </a:r>
            <a:r>
              <a:rPr lang="zh-TW" altLang="en-US" dirty="0">
                <a:latin typeface="標楷體" panose="03000509000000000000" pitchFamily="65" charset="-120"/>
                <a:ea typeface="標楷體" panose="03000509000000000000" pitchFamily="65" charset="-120"/>
              </a:rPr>
              <a:t>：輔導團、嘉縣特教資訊</a:t>
            </a:r>
          </a:p>
          <a:p>
            <a:r>
              <a:rPr lang="zh-TW" altLang="en-US" b="1" u="sng" dirty="0">
                <a:latin typeface="標楷體" panose="03000509000000000000" pitchFamily="65" charset="-120"/>
                <a:ea typeface="標楷體" panose="03000509000000000000" pitchFamily="65" charset="-120"/>
              </a:rPr>
              <a:t>李謦帆</a:t>
            </a:r>
            <a:r>
              <a:rPr lang="zh-TW" altLang="en-US" dirty="0">
                <a:latin typeface="標楷體" panose="03000509000000000000" pitchFamily="65" charset="-120"/>
                <a:ea typeface="標楷體" panose="03000509000000000000" pitchFamily="65" charset="-120"/>
              </a:rPr>
              <a:t>：國教階段鑑定、社群、教材甄選、教學相關研習</a:t>
            </a:r>
          </a:p>
          <a:p>
            <a:r>
              <a:rPr lang="zh-TW" altLang="en-US" b="1" u="sng" dirty="0">
                <a:latin typeface="標楷體" panose="03000509000000000000" pitchFamily="65" charset="-120"/>
                <a:ea typeface="標楷體" panose="03000509000000000000" pitchFamily="65" charset="-120"/>
              </a:rPr>
              <a:t>黃禹翔</a:t>
            </a:r>
            <a:r>
              <a:rPr lang="zh-TW" altLang="en-US" dirty="0">
                <a:latin typeface="標楷體" panose="03000509000000000000" pitchFamily="65" charset="-120"/>
                <a:ea typeface="標楷體" panose="03000509000000000000" pitchFamily="65" charset="-120"/>
              </a:rPr>
              <a:t>：測驗工具借用、心評研習、心評督導、特教網研習管理</a:t>
            </a:r>
          </a:p>
          <a:p>
            <a:r>
              <a:rPr lang="zh-TW" altLang="en-US" b="1" u="sng" dirty="0">
                <a:latin typeface="標楷體" panose="03000509000000000000" pitchFamily="65" charset="-120"/>
                <a:ea typeface="標楷體" panose="03000509000000000000" pitchFamily="65" charset="-120"/>
              </a:rPr>
              <a:t>陳彥君</a:t>
            </a:r>
            <a:r>
              <a:rPr lang="zh-TW" altLang="en-US" dirty="0">
                <a:latin typeface="標楷體" panose="03000509000000000000" pitchFamily="65" charset="-120"/>
                <a:ea typeface="標楷體" panose="03000509000000000000" pitchFamily="65" charset="-120"/>
              </a:rPr>
              <a:t>：學前相關業務</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除心評研習外</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、學前相關研習</a:t>
            </a:r>
          </a:p>
          <a:p>
            <a:r>
              <a:rPr lang="zh-TW" altLang="en-US" b="1" u="sng" dirty="0">
                <a:latin typeface="標楷體" panose="03000509000000000000" pitchFamily="65" charset="-120"/>
                <a:ea typeface="標楷體" panose="03000509000000000000" pitchFamily="65" charset="-120"/>
              </a:rPr>
              <a:t>蔡至旻</a:t>
            </a:r>
            <a:r>
              <a:rPr lang="zh-TW" altLang="en-US" dirty="0">
                <a:latin typeface="標楷體" panose="03000509000000000000" pitchFamily="65" charset="-120"/>
                <a:ea typeface="標楷體" panose="03000509000000000000" pitchFamily="65" charset="-120"/>
              </a:rPr>
              <a:t>：專團、輔具、身障活動、兼任助理員、輔具相關研習、特殊教育統計年報</a:t>
            </a:r>
          </a:p>
          <a:p>
            <a:r>
              <a:rPr lang="zh-TW" altLang="en-US" b="1" u="sng" dirty="0">
                <a:latin typeface="標楷體" panose="03000509000000000000" pitchFamily="65" charset="-120"/>
                <a:ea typeface="標楷體" panose="03000509000000000000" pitchFamily="65" charset="-120"/>
              </a:rPr>
              <a:t>陳宜伶</a:t>
            </a:r>
            <a:r>
              <a:rPr lang="zh-TW" altLang="en-US" dirty="0">
                <a:latin typeface="標楷體" panose="03000509000000000000" pitchFamily="65" charset="-120"/>
                <a:ea typeface="標楷體" panose="03000509000000000000" pitchFamily="65" charset="-120"/>
              </a:rPr>
              <a:t>：資優相關業務</a:t>
            </a:r>
          </a:p>
          <a:p>
            <a:r>
              <a:rPr lang="zh-TW" altLang="en-US" b="1" u="sng" dirty="0">
                <a:latin typeface="標楷體" panose="03000509000000000000" pitchFamily="65" charset="-120"/>
                <a:ea typeface="標楷體" panose="03000509000000000000" pitchFamily="65" charset="-120"/>
              </a:rPr>
              <a:t>林芷榆</a:t>
            </a:r>
            <a:r>
              <a:rPr lang="zh-TW" altLang="en-US" dirty="0">
                <a:latin typeface="標楷體" panose="03000509000000000000" pitchFamily="65" charset="-120"/>
                <a:ea typeface="標楷體" panose="03000509000000000000" pitchFamily="65" charset="-120"/>
              </a:rPr>
              <a:t>：特教通報網、經費核銷相關業務</a:t>
            </a:r>
          </a:p>
        </p:txBody>
      </p:sp>
    </p:spTree>
    <p:extLst>
      <p:ext uri="{BB962C8B-B14F-4D97-AF65-F5344CB8AC3E}">
        <p14:creationId xmlns:p14="http://schemas.microsoft.com/office/powerpoint/2010/main" val="331922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457200" y="532562"/>
            <a:ext cx="8229600" cy="885075"/>
          </a:xfrm>
        </p:spPr>
        <p:txBody>
          <a:bodyPr>
            <a:normAutofit/>
          </a:bodyPr>
          <a:lstStyle/>
          <a:p>
            <a:pPr lvl="0">
              <a:spcBef>
                <a:spcPts val="0"/>
              </a:spcBef>
            </a:pPr>
            <a:r>
              <a:rPr kumimoji="1" lang="zh-TW" altLang="en-US" sz="4800" dirty="0">
                <a:latin typeface="標楷體" pitchFamily="65" charset="-120"/>
                <a:ea typeface="標楷體" pitchFamily="65" charset="-120"/>
              </a:rPr>
              <a:t>心評督導</a:t>
            </a:r>
          </a:p>
        </p:txBody>
      </p:sp>
      <p:sp>
        <p:nvSpPr>
          <p:cNvPr id="8" name="內容版面配置區 2"/>
          <p:cNvSpPr>
            <a:spLocks noGrp="1"/>
          </p:cNvSpPr>
          <p:nvPr>
            <p:ph idx="1"/>
          </p:nvPr>
        </p:nvSpPr>
        <p:spPr>
          <a:xfrm>
            <a:off x="457199" y="1600200"/>
            <a:ext cx="8536329" cy="4525963"/>
          </a:xfrm>
        </p:spPr>
        <p:txBody>
          <a:bodyPr>
            <a:normAutofit lnSpcReduction="10000"/>
          </a:bodyPr>
          <a:lstStyle/>
          <a:p>
            <a:r>
              <a:rPr kumimoji="1" lang="zh-TW" altLang="en-US" b="1" dirty="0">
                <a:latin typeface="標楷體" panose="03000509000000000000" pitchFamily="65" charset="-120"/>
                <a:ea typeface="標楷體" panose="03000509000000000000" pitchFamily="65" charset="-120"/>
              </a:rPr>
              <a:t>參與心評研習：</a:t>
            </a:r>
            <a:endParaRPr kumimoji="1" lang="en-US" altLang="zh-TW" b="1"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每學年專業研習時數需達</a:t>
            </a:r>
            <a:r>
              <a:rPr kumimoji="1" lang="en-US" altLang="zh-TW" sz="2800" dirty="0">
                <a:latin typeface="Times New Roman" pitchFamily="18" charset="0"/>
                <a:ea typeface="標楷體" panose="03000509000000000000" pitchFamily="65" charset="-120"/>
                <a:cs typeface="Times New Roman" pitchFamily="18" charset="0"/>
              </a:rPr>
              <a:t>6</a:t>
            </a:r>
            <a:r>
              <a:rPr kumimoji="1" lang="zh-TW" altLang="en-US" sz="2800" dirty="0">
                <a:latin typeface="標楷體" panose="03000509000000000000" pitchFamily="65" charset="-120"/>
                <a:ea typeface="標楷體" panose="03000509000000000000" pitchFamily="65" charset="-120"/>
              </a:rPr>
              <a:t>小時以上。</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指派參加出席情形。</a:t>
            </a:r>
            <a:endParaRPr kumimoji="1" lang="en-US" altLang="zh-TW" sz="2800"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心評個案量：</a:t>
            </a:r>
            <a:endParaRPr kumimoji="1" lang="en-US" altLang="zh-TW" b="1"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dirty="0">
                <a:latin typeface="標楷體" panose="03000509000000000000" pitchFamily="65" charset="-120"/>
                <a:ea typeface="標楷體" panose="03000509000000000000" pitchFamily="65" charset="-120"/>
              </a:rPr>
              <a:t>每學年累計</a:t>
            </a:r>
            <a:r>
              <a:rPr kumimoji="1" lang="en-US" altLang="zh-TW" dirty="0">
                <a:latin typeface="Times New Roman" pitchFamily="18" charset="0"/>
                <a:ea typeface="標楷體" panose="03000509000000000000" pitchFamily="65" charset="-120"/>
                <a:cs typeface="Times New Roman" pitchFamily="18" charset="0"/>
              </a:rPr>
              <a:t>3</a:t>
            </a:r>
            <a:r>
              <a:rPr kumimoji="1" lang="zh-TW" altLang="en-US" dirty="0">
                <a:latin typeface="標楷體" panose="03000509000000000000" pitchFamily="65" charset="-120"/>
                <a:ea typeface="標楷體" panose="03000509000000000000" pitchFamily="65" charset="-120"/>
              </a:rPr>
              <a:t>點以上核給獎狀或嘉獎。</a:t>
            </a:r>
            <a:endParaRPr kumimoji="1" lang="en-US" altLang="zh-TW"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dirty="0">
                <a:latin typeface="標楷體" panose="03000509000000000000" pitchFamily="65" charset="-120"/>
                <a:ea typeface="標楷體" panose="03000509000000000000" pitchFamily="65" charset="-120"/>
              </a:rPr>
              <a:t>連續</a:t>
            </a:r>
            <a:r>
              <a:rPr kumimoji="1" lang="en-US" altLang="zh-TW" dirty="0">
                <a:latin typeface="Times New Roman" pitchFamily="18" charset="0"/>
                <a:ea typeface="標楷體" panose="03000509000000000000" pitchFamily="65" charset="-120"/>
                <a:cs typeface="Times New Roman" pitchFamily="18" charset="0"/>
              </a:rPr>
              <a:t>2</a:t>
            </a:r>
            <a:r>
              <a:rPr kumimoji="1" lang="zh-TW" altLang="en-US" dirty="0">
                <a:latin typeface="標楷體" panose="03000509000000000000" pitchFamily="65" charset="-120"/>
                <a:ea typeface="標楷體" panose="03000509000000000000" pitchFamily="65" charset="-120"/>
              </a:rPr>
              <a:t>年未執行各級別所列之工作內容或嚴重違反評量倫理且有具體事實者，將調降級別或重新調訓。</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心評報告品質。</a:t>
            </a:r>
            <a:endParaRPr kumimoji="1" lang="en-US" altLang="zh-TW" b="1" dirty="0">
              <a:latin typeface="標楷體" panose="03000509000000000000" pitchFamily="65" charset="-120"/>
              <a:ea typeface="標楷體" panose="03000509000000000000" pitchFamily="65" charset="-120"/>
            </a:endParaRPr>
          </a:p>
          <a:p>
            <a:pPr marL="0" indent="0">
              <a:buNone/>
            </a:pPr>
            <a:endParaRPr kumimoji="1" lang="en-US" altLang="zh-TW" b="1" dirty="0">
              <a:latin typeface="標楷體" panose="03000509000000000000" pitchFamily="65" charset="-120"/>
              <a:ea typeface="標楷體" panose="03000509000000000000" pitchFamily="65" charset="-120"/>
            </a:endParaRPr>
          </a:p>
        </p:txBody>
      </p:sp>
      <p:sp>
        <p:nvSpPr>
          <p:cNvPr id="12"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Tree>
    <p:extLst>
      <p:ext uri="{BB962C8B-B14F-4D97-AF65-F5344CB8AC3E}">
        <p14:creationId xmlns:p14="http://schemas.microsoft.com/office/powerpoint/2010/main" val="392188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457200" y="532562"/>
            <a:ext cx="8229600" cy="885075"/>
          </a:xfrm>
        </p:spPr>
        <p:txBody>
          <a:bodyPr>
            <a:normAutofit/>
          </a:bodyPr>
          <a:lstStyle/>
          <a:p>
            <a:pPr lvl="0">
              <a:spcBef>
                <a:spcPts val="0"/>
              </a:spcBef>
            </a:pPr>
            <a:r>
              <a:rPr kumimoji="1" lang="zh-TW" altLang="en-US" sz="4800" dirty="0">
                <a:latin typeface="標楷體" pitchFamily="65" charset="-120"/>
                <a:ea typeface="標楷體" pitchFamily="65" charset="-120"/>
              </a:rPr>
              <a:t>提報鑑定安置</a:t>
            </a:r>
          </a:p>
        </p:txBody>
      </p:sp>
      <p:sp>
        <p:nvSpPr>
          <p:cNvPr id="8" name="內容版面配置區 2"/>
          <p:cNvSpPr>
            <a:spLocks noGrp="1"/>
          </p:cNvSpPr>
          <p:nvPr>
            <p:ph idx="1"/>
          </p:nvPr>
        </p:nvSpPr>
        <p:spPr>
          <a:xfrm>
            <a:off x="457199" y="1600200"/>
            <a:ext cx="8536329" cy="4525963"/>
          </a:xfrm>
        </p:spPr>
        <p:txBody>
          <a:bodyPr>
            <a:normAutofit/>
          </a:bodyPr>
          <a:lstStyle/>
          <a:p>
            <a:r>
              <a:rPr kumimoji="1" lang="zh-TW" altLang="en-US" b="1" dirty="0">
                <a:latin typeface="標楷體" panose="03000509000000000000" pitchFamily="65" charset="-120"/>
                <a:ea typeface="標楷體" panose="03000509000000000000" pitchFamily="65" charset="-120"/>
              </a:rPr>
              <a:t>心評鑑定：每學期初</a:t>
            </a:r>
            <a:r>
              <a:rPr kumimoji="1" lang="en-US" altLang="zh-TW" b="1" dirty="0">
                <a:latin typeface="標楷體" panose="03000509000000000000" pitchFamily="65" charset="-120"/>
                <a:ea typeface="標楷體" panose="03000509000000000000" pitchFamily="65" charset="-120"/>
              </a:rPr>
              <a:t>(</a:t>
            </a:r>
            <a:r>
              <a:rPr kumimoji="1" lang="en-US" altLang="zh-TW" b="1" dirty="0">
                <a:latin typeface="Times New Roman" pitchFamily="18" charset="0"/>
                <a:ea typeface="標楷體" panose="03000509000000000000" pitchFamily="65" charset="-120"/>
                <a:cs typeface="Times New Roman" pitchFamily="18" charset="0"/>
              </a:rPr>
              <a:t>9</a:t>
            </a:r>
            <a:r>
              <a:rPr kumimoji="1" lang="zh-TW" altLang="en-US" b="1" dirty="0">
                <a:latin typeface="Times New Roman" pitchFamily="18" charset="0"/>
                <a:ea typeface="標楷體" panose="03000509000000000000" pitchFamily="65" charset="-120"/>
                <a:cs typeface="Times New Roman" pitchFamily="18" charset="0"/>
              </a:rPr>
              <a:t>月、</a:t>
            </a:r>
            <a:r>
              <a:rPr kumimoji="1" lang="en-US" altLang="zh-TW" b="1" dirty="0">
                <a:latin typeface="Times New Roman" pitchFamily="18" charset="0"/>
                <a:ea typeface="標楷體" panose="03000509000000000000" pitchFamily="65" charset="-120"/>
                <a:cs typeface="Times New Roman" pitchFamily="18" charset="0"/>
              </a:rPr>
              <a:t>2</a:t>
            </a:r>
            <a:r>
              <a:rPr kumimoji="1" lang="zh-TW" altLang="en-US" b="1" dirty="0">
                <a:latin typeface="標楷體" panose="03000509000000000000" pitchFamily="65" charset="-120"/>
                <a:ea typeface="標楷體" panose="03000509000000000000" pitchFamily="65" charset="-120"/>
              </a:rPr>
              <a:t>月</a:t>
            </a:r>
            <a:r>
              <a:rPr kumimoji="1" lang="en-US" altLang="zh-TW" b="1" dirty="0">
                <a:latin typeface="標楷體" panose="03000509000000000000" pitchFamily="65" charset="-120"/>
                <a:ea typeface="標楷體" panose="03000509000000000000" pitchFamily="65" charset="-120"/>
              </a:rPr>
              <a:t>)</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跨階段：上學期小</a:t>
            </a:r>
            <a:r>
              <a:rPr kumimoji="1" lang="en-US" altLang="zh-TW" sz="2800" dirty="0">
                <a:latin typeface="Times New Roman" pitchFamily="18" charset="0"/>
                <a:ea typeface="標楷體" panose="03000509000000000000" pitchFamily="65" charset="-120"/>
                <a:cs typeface="Times New Roman" pitchFamily="18" charset="0"/>
              </a:rPr>
              <a:t>6</a:t>
            </a:r>
            <a:r>
              <a:rPr kumimoji="1" lang="zh-TW" altLang="en-US" sz="2800" dirty="0">
                <a:latin typeface="標楷體" panose="03000509000000000000" pitchFamily="65" charset="-120"/>
                <a:ea typeface="標楷體" panose="03000509000000000000" pitchFamily="65" charset="-120"/>
              </a:rPr>
              <a:t>、下學期國二。</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欲確認：鑑輔有效日期到期、疑似生。</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表件請確實填寫。</a:t>
            </a:r>
            <a:endParaRPr kumimoji="1" lang="en-US" altLang="zh-TW" sz="2800"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重新安置：鑑輔會區間</a:t>
            </a:r>
            <a:r>
              <a:rPr kumimoji="1" lang="en-US" altLang="zh-TW" b="1" dirty="0">
                <a:latin typeface="標楷體" panose="03000509000000000000" pitchFamily="65" charset="-120"/>
                <a:ea typeface="標楷體" panose="03000509000000000000" pitchFamily="65" charset="-120"/>
              </a:rPr>
              <a:t>(</a:t>
            </a:r>
            <a:r>
              <a:rPr kumimoji="1" lang="zh-TW" altLang="en-US" b="1" dirty="0">
                <a:latin typeface="標楷體" panose="03000509000000000000" pitchFamily="65" charset="-120"/>
                <a:ea typeface="標楷體" panose="03000509000000000000" pitchFamily="65" charset="-120"/>
              </a:rPr>
              <a:t>請先準備好紙本</a:t>
            </a:r>
            <a:r>
              <a:rPr kumimoji="1" lang="en-US" altLang="zh-TW" b="1" dirty="0">
                <a:latin typeface="標楷體" panose="03000509000000000000" pitchFamily="65" charset="-120"/>
                <a:ea typeface="標楷體" panose="03000509000000000000" pitchFamily="65" charset="-120"/>
              </a:rPr>
              <a:t>)</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註銷、撤銷：心評鑑輔會。</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鑑定結果直接核定酌減人數。</a:t>
            </a:r>
            <a:endParaRPr kumimoji="1" lang="en-US" altLang="zh-TW" b="1" dirty="0">
              <a:latin typeface="標楷體" panose="03000509000000000000" pitchFamily="65" charset="-120"/>
              <a:ea typeface="標楷體" panose="03000509000000000000" pitchFamily="65" charset="-120"/>
            </a:endParaRPr>
          </a:p>
          <a:p>
            <a:pPr marL="0" indent="0">
              <a:buNone/>
            </a:pPr>
            <a:endParaRPr kumimoji="1" lang="en-US" altLang="zh-TW" b="1" dirty="0">
              <a:latin typeface="標楷體" panose="03000509000000000000" pitchFamily="65" charset="-120"/>
              <a:ea typeface="標楷體" panose="03000509000000000000" pitchFamily="65" charset="-120"/>
            </a:endParaRPr>
          </a:p>
        </p:txBody>
      </p:sp>
      <p:sp>
        <p:nvSpPr>
          <p:cNvPr id="12"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Tree>
    <p:extLst>
      <p:ext uri="{BB962C8B-B14F-4D97-AF65-F5344CB8AC3E}">
        <p14:creationId xmlns:p14="http://schemas.microsoft.com/office/powerpoint/2010/main" val="38697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a:spLocks noGrp="1"/>
          </p:cNvSpPr>
          <p:nvPr>
            <p:ph idx="1"/>
          </p:nvPr>
        </p:nvSpPr>
        <p:spPr>
          <a:xfrm>
            <a:off x="457199" y="1600200"/>
            <a:ext cx="8536329" cy="4525963"/>
          </a:xfrm>
        </p:spPr>
        <p:txBody>
          <a:bodyPr/>
          <a:lstStyle/>
          <a:p>
            <a:r>
              <a:rPr kumimoji="1" lang="zh-TW" altLang="en-US" b="1" dirty="0">
                <a:latin typeface="標楷體" panose="03000509000000000000" pitchFamily="65" charset="-120"/>
                <a:ea typeface="標楷體" panose="03000509000000000000" pitchFamily="65" charset="-120"/>
              </a:rPr>
              <a:t>學期初收到公文後開始申請</a:t>
            </a:r>
            <a:r>
              <a:rPr kumimoji="1" lang="en-US" altLang="zh-TW" b="1" dirty="0">
                <a:latin typeface="標楷體" panose="03000509000000000000" pitchFamily="65" charset="-120"/>
                <a:ea typeface="標楷體" panose="03000509000000000000" pitchFamily="65" charset="-120"/>
              </a:rPr>
              <a:t>(</a:t>
            </a:r>
            <a:r>
              <a:rPr kumimoji="1" lang="zh-TW" altLang="en-US" b="1" dirty="0">
                <a:latin typeface="標楷體" panose="03000509000000000000" pitchFamily="65" charset="-120"/>
                <a:ea typeface="標楷體" panose="03000509000000000000" pitchFamily="65" charset="-120"/>
              </a:rPr>
              <a:t>大約</a:t>
            </a:r>
            <a:r>
              <a:rPr kumimoji="1" lang="en-US" altLang="zh-TW" b="1" dirty="0">
                <a:latin typeface="Times New Roman" pitchFamily="18" charset="0"/>
                <a:ea typeface="標楷體" panose="03000509000000000000" pitchFamily="65" charset="-120"/>
                <a:cs typeface="Times New Roman" pitchFamily="18" charset="0"/>
              </a:rPr>
              <a:t>8</a:t>
            </a:r>
            <a:r>
              <a:rPr kumimoji="1" lang="zh-TW" altLang="en-US" b="1" dirty="0">
                <a:latin typeface="Times New Roman" pitchFamily="18" charset="0"/>
                <a:ea typeface="標楷體" panose="03000509000000000000" pitchFamily="65" charset="-120"/>
                <a:cs typeface="Times New Roman" pitchFamily="18" charset="0"/>
              </a:rPr>
              <a:t>、</a:t>
            </a:r>
            <a:r>
              <a:rPr kumimoji="1" lang="en-US" altLang="zh-TW" b="1" dirty="0">
                <a:latin typeface="Times New Roman" pitchFamily="18" charset="0"/>
                <a:ea typeface="標楷體" panose="03000509000000000000" pitchFamily="65" charset="-120"/>
                <a:cs typeface="Times New Roman" pitchFamily="18" charset="0"/>
              </a:rPr>
              <a:t>9</a:t>
            </a:r>
            <a:r>
              <a:rPr kumimoji="1" lang="zh-TW" altLang="en-US" b="1" dirty="0">
                <a:latin typeface="Times New Roman" pitchFamily="18" charset="0"/>
                <a:ea typeface="標楷體" panose="03000509000000000000" pitchFamily="65" charset="-120"/>
                <a:cs typeface="Times New Roman" pitchFamily="18" charset="0"/>
              </a:rPr>
              <a:t>月</a:t>
            </a:r>
            <a:r>
              <a:rPr kumimoji="1" lang="en-US" altLang="zh-TW" b="1" dirty="0">
                <a:latin typeface="Times New Roman" pitchFamily="18" charset="0"/>
                <a:ea typeface="標楷體" panose="03000509000000000000" pitchFamily="65" charset="-120"/>
                <a:cs typeface="Times New Roman" pitchFamily="18" charset="0"/>
              </a:rPr>
              <a:t>;1</a:t>
            </a:r>
            <a:r>
              <a:rPr kumimoji="1" lang="zh-TW" altLang="en-US" b="1" dirty="0">
                <a:latin typeface="Times New Roman" pitchFamily="18" charset="0"/>
                <a:ea typeface="標楷體" panose="03000509000000000000" pitchFamily="65" charset="-120"/>
                <a:cs typeface="Times New Roman" pitchFamily="18" charset="0"/>
              </a:rPr>
              <a:t>、</a:t>
            </a:r>
            <a:r>
              <a:rPr kumimoji="1" lang="en-US" altLang="zh-TW" b="1" dirty="0">
                <a:latin typeface="Times New Roman" pitchFamily="18" charset="0"/>
                <a:ea typeface="標楷體" panose="03000509000000000000" pitchFamily="65" charset="-120"/>
                <a:cs typeface="Times New Roman" pitchFamily="18" charset="0"/>
              </a:rPr>
              <a:t>2</a:t>
            </a:r>
            <a:r>
              <a:rPr kumimoji="1" lang="zh-TW" altLang="en-US" b="1" dirty="0">
                <a:latin typeface="標楷體" panose="03000509000000000000" pitchFamily="65" charset="-120"/>
                <a:ea typeface="標楷體" panose="03000509000000000000" pitchFamily="65" charset="-120"/>
              </a:rPr>
              <a:t>月</a:t>
            </a:r>
            <a:r>
              <a:rPr kumimoji="1" lang="en-US" altLang="zh-TW" b="1" dirty="0">
                <a:latin typeface="標楷體" panose="03000509000000000000" pitchFamily="65" charset="-120"/>
                <a:ea typeface="標楷體" panose="03000509000000000000" pitchFamily="65" charset="-120"/>
              </a:rPr>
              <a:t>)</a:t>
            </a:r>
            <a:r>
              <a:rPr kumimoji="1" lang="zh-TW" altLang="en-US" b="1" dirty="0">
                <a:latin typeface="標楷體" panose="03000509000000000000" pitchFamily="65" charset="-120"/>
                <a:ea typeface="標楷體" panose="03000509000000000000" pitchFamily="65" charset="-120"/>
              </a:rPr>
              <a:t>本期線上申請時間：</a:t>
            </a:r>
            <a:r>
              <a:rPr kumimoji="1" lang="en-US" altLang="zh-TW" b="1" dirty="0">
                <a:solidFill>
                  <a:srgbClr val="FF0000"/>
                </a:solidFill>
                <a:latin typeface="標楷體" panose="03000509000000000000" pitchFamily="65" charset="-120"/>
                <a:ea typeface="標楷體" panose="03000509000000000000" pitchFamily="65" charset="-120"/>
              </a:rPr>
              <a:t>8/11-8/18</a:t>
            </a:r>
          </a:p>
          <a:p>
            <a:pPr marL="0" indent="0">
              <a:buNone/>
            </a:pPr>
            <a:endParaRPr kumimoji="1" lang="en-US" altLang="zh-TW" sz="1100" b="1"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舊案：通報網</a:t>
            </a:r>
            <a:r>
              <a:rPr kumimoji="1" lang="zh-TW" altLang="en-US" sz="2800" u="sng" dirty="0">
                <a:latin typeface="標楷體" panose="03000509000000000000" pitchFamily="65" charset="-120"/>
                <a:ea typeface="標楷體" panose="03000509000000000000" pitchFamily="65" charset="-120"/>
              </a:rPr>
              <a:t>線上申請</a:t>
            </a:r>
            <a:r>
              <a:rPr kumimoji="1" lang="zh-TW" altLang="en-US" sz="2800" dirty="0">
                <a:latin typeface="標楷體" panose="03000509000000000000" pitchFamily="65" charset="-120"/>
                <a:ea typeface="標楷體" panose="03000509000000000000" pitchFamily="65" charset="-120"/>
              </a:rPr>
              <a:t>。</a:t>
            </a:r>
            <a:endParaRPr kumimoji="1" lang="en-US" altLang="zh-TW" sz="2800" dirty="0">
              <a:latin typeface="標楷體" panose="03000509000000000000" pitchFamily="65" charset="-120"/>
              <a:ea typeface="標楷體" panose="03000509000000000000" pitchFamily="65" charset="-120"/>
            </a:endParaRPr>
          </a:p>
          <a:p>
            <a:pPr>
              <a:buFont typeface="Wingdings" panose="05000000000000000000" pitchFamily="2" charset="2"/>
              <a:buChar char="q"/>
            </a:pPr>
            <a:r>
              <a:rPr kumimoji="1" lang="zh-TW" altLang="en-US" sz="2800" dirty="0">
                <a:latin typeface="標楷體" panose="03000509000000000000" pitchFamily="65" charset="-120"/>
                <a:ea typeface="標楷體" panose="03000509000000000000" pitchFamily="65" charset="-120"/>
              </a:rPr>
              <a:t>新案：通報網</a:t>
            </a:r>
            <a:r>
              <a:rPr kumimoji="1" lang="zh-TW" altLang="en-US" sz="2800" u="sng" dirty="0">
                <a:latin typeface="標楷體" panose="03000509000000000000" pitchFamily="65" charset="-120"/>
                <a:ea typeface="標楷體" panose="03000509000000000000" pitchFamily="65" charset="-120"/>
              </a:rPr>
              <a:t>線上申請</a:t>
            </a:r>
            <a:r>
              <a:rPr kumimoji="1" lang="en-US" altLang="zh-TW" sz="2800" dirty="0">
                <a:latin typeface="標楷體" panose="03000509000000000000" pitchFamily="65" charset="-120"/>
                <a:ea typeface="標楷體" panose="03000509000000000000" pitchFamily="65" charset="-120"/>
              </a:rPr>
              <a:t>+</a:t>
            </a:r>
            <a:r>
              <a:rPr kumimoji="1" lang="zh-TW" altLang="en-US" sz="2800" u="sng" dirty="0">
                <a:latin typeface="標楷體" panose="03000509000000000000" pitchFamily="65" charset="-120"/>
                <a:ea typeface="標楷體" panose="03000509000000000000" pitchFamily="65" charset="-120"/>
                <a:hlinkClick r:id="rId2"/>
              </a:rPr>
              <a:t>紙本申請表</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可核章後掃描寄公務信箱</a:t>
            </a:r>
            <a:r>
              <a:rPr kumimoji="1" lang="en-US" altLang="zh-TW" sz="2800" dirty="0">
                <a:latin typeface="標楷體" panose="03000509000000000000" pitchFamily="65" charset="-120"/>
                <a:ea typeface="標楷體" panose="03000509000000000000" pitchFamily="65" charset="-120"/>
              </a:rPr>
              <a:t>)</a:t>
            </a:r>
            <a:r>
              <a:rPr kumimoji="1" lang="zh-TW" altLang="en-US" sz="2800" dirty="0">
                <a:latin typeface="標楷體" panose="03000509000000000000" pitchFamily="65" charset="-120"/>
                <a:ea typeface="標楷體" panose="03000509000000000000" pitchFamily="65" charset="-120"/>
              </a:rPr>
              <a:t>。</a:t>
            </a:r>
            <a:endParaRPr kumimoji="1" lang="en-US" altLang="zh-TW" sz="2800" dirty="0">
              <a:latin typeface="標楷體" panose="03000509000000000000" pitchFamily="65" charset="-120"/>
              <a:ea typeface="標楷體" panose="03000509000000000000" pitchFamily="65" charset="-120"/>
            </a:endParaRPr>
          </a:p>
          <a:p>
            <a:pPr marL="0" indent="0">
              <a:buNone/>
            </a:pPr>
            <a:r>
              <a:rPr kumimoji="1" lang="zh-TW" altLang="en-US" sz="2800" dirty="0">
                <a:latin typeface="標楷體" panose="03000509000000000000" pitchFamily="65" charset="-120"/>
                <a:ea typeface="標楷體" panose="03000509000000000000" pitchFamily="65" charset="-120"/>
              </a:rPr>
              <a:t>  </a:t>
            </a:r>
          </a:p>
        </p:txBody>
      </p:sp>
      <p:sp>
        <p:nvSpPr>
          <p:cNvPr id="3"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
        <p:nvSpPr>
          <p:cNvPr id="4" name="標題 1"/>
          <p:cNvSpPr txBox="1">
            <a:spLocks/>
          </p:cNvSpPr>
          <p:nvPr/>
        </p:nvSpPr>
        <p:spPr>
          <a:xfrm>
            <a:off x="457200" y="532562"/>
            <a:ext cx="8229600" cy="885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kumimoji="1" lang="zh-TW" altLang="en-US" sz="4800" dirty="0">
                <a:latin typeface="標楷體" pitchFamily="65" charset="-120"/>
                <a:ea typeface="標楷體" pitchFamily="65" charset="-120"/>
              </a:rPr>
              <a:t>專業團隊申請</a:t>
            </a:r>
          </a:p>
        </p:txBody>
      </p:sp>
    </p:spTree>
    <p:extLst>
      <p:ext uri="{BB962C8B-B14F-4D97-AF65-F5344CB8AC3E}">
        <p14:creationId xmlns:p14="http://schemas.microsoft.com/office/powerpoint/2010/main" val="8784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a:spLocks noGrp="1"/>
          </p:cNvSpPr>
          <p:nvPr>
            <p:ph idx="1"/>
          </p:nvPr>
        </p:nvSpPr>
        <p:spPr>
          <a:xfrm>
            <a:off x="457199" y="1600200"/>
            <a:ext cx="8536329" cy="4525963"/>
          </a:xfrm>
        </p:spPr>
        <p:txBody>
          <a:bodyPr>
            <a:normAutofit/>
          </a:bodyPr>
          <a:lstStyle/>
          <a:p>
            <a:r>
              <a:rPr kumimoji="1" lang="zh-TW" altLang="en-US" b="1" dirty="0">
                <a:latin typeface="標楷體" panose="03000509000000000000" pitchFamily="65" charset="-120"/>
                <a:ea typeface="標楷體" panose="03000509000000000000" pitchFamily="65" charset="-120"/>
              </a:rPr>
              <a:t>無申請期程，</a:t>
            </a:r>
            <a:r>
              <a:rPr kumimoji="1" lang="zh-TW" altLang="en-US" b="1" u="sng" dirty="0">
                <a:latin typeface="標楷體" panose="03000509000000000000" pitchFamily="65" charset="-120"/>
                <a:ea typeface="標楷體" panose="03000509000000000000" pitchFamily="65" charset="-120"/>
              </a:rPr>
              <a:t>有需求即可申請</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申請：填寫</a:t>
            </a:r>
            <a:r>
              <a:rPr kumimoji="1" lang="zh-TW" altLang="en-US" b="1" u="sng" dirty="0">
                <a:latin typeface="標楷體" panose="03000509000000000000" pitchFamily="65" charset="-120"/>
                <a:ea typeface="標楷體" panose="03000509000000000000" pitchFamily="65" charset="-120"/>
              </a:rPr>
              <a:t>輔具申請表</a:t>
            </a:r>
            <a:r>
              <a:rPr kumimoji="1" lang="zh-TW" altLang="en-US" b="1" dirty="0">
                <a:latin typeface="標楷體" panose="03000509000000000000" pitchFamily="65" charset="-120"/>
                <a:ea typeface="標楷體" panose="03000509000000000000" pitchFamily="65" charset="-120"/>
              </a:rPr>
              <a:t>並寄送至特教資源中心。</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維修：輔具損壞或不適用請填寫</a:t>
            </a:r>
            <a:r>
              <a:rPr kumimoji="1" lang="zh-TW" altLang="en-US" b="1" u="sng" dirty="0">
                <a:latin typeface="標楷體" panose="03000509000000000000" pitchFamily="65" charset="-120"/>
                <a:ea typeface="標楷體" panose="03000509000000000000" pitchFamily="65" charset="-120"/>
              </a:rPr>
              <a:t>輔具維修表</a:t>
            </a:r>
            <a:r>
              <a:rPr kumimoji="1" lang="zh-TW" altLang="en-US" b="1" dirty="0">
                <a:latin typeface="標楷體" panose="03000509000000000000" pitchFamily="65" charset="-120"/>
                <a:ea typeface="標楷體" panose="03000509000000000000" pitchFamily="65" charset="-120"/>
              </a:rPr>
              <a:t>並寄送至特教資源中心。</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寫清楚</a:t>
            </a:r>
            <a:r>
              <a:rPr kumimoji="1" lang="zh-TW" altLang="en-US" b="1" u="sng" dirty="0">
                <a:latin typeface="標楷體" panose="03000509000000000000" pitchFamily="65" charset="-120"/>
                <a:ea typeface="標楷體" panose="03000509000000000000" pitchFamily="65" charset="-120"/>
              </a:rPr>
              <a:t>需求原因及內容</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r>
              <a:rPr kumimoji="1" lang="zh-TW" altLang="en-US" b="1" dirty="0">
                <a:solidFill>
                  <a:srgbClr val="FF0000"/>
                </a:solidFill>
                <a:latin typeface="標楷體" panose="03000509000000000000" pitchFamily="65" charset="-120"/>
                <a:ea typeface="標楷體" panose="03000509000000000000" pitchFamily="65" charset="-120"/>
              </a:rPr>
              <a:t>注意事項：感官、肢體類由治療師協助審核</a:t>
            </a:r>
            <a:endParaRPr kumimoji="1" lang="en-US" altLang="zh-TW" b="1" dirty="0">
              <a:solidFill>
                <a:srgbClr val="FF0000"/>
              </a:solidFill>
              <a:latin typeface="標楷體" panose="03000509000000000000" pitchFamily="65" charset="-120"/>
              <a:ea typeface="標楷體" panose="03000509000000000000" pitchFamily="65" charset="-120"/>
            </a:endParaRPr>
          </a:p>
          <a:p>
            <a:pPr marL="0" indent="0">
              <a:buNone/>
            </a:pPr>
            <a:r>
              <a:rPr kumimoji="1" lang="zh-TW" altLang="en-US" b="1" dirty="0">
                <a:solidFill>
                  <a:srgbClr val="FF0000"/>
                </a:solidFill>
                <a:latin typeface="標楷體" panose="03000509000000000000" pitchFamily="65" charset="-120"/>
                <a:ea typeface="標楷體" panose="03000509000000000000" pitchFamily="65" charset="-120"/>
              </a:rPr>
              <a:t>           學習輔具需檢附</a:t>
            </a:r>
            <a:r>
              <a:rPr kumimoji="1" lang="en-US" altLang="zh-TW" b="1" dirty="0">
                <a:solidFill>
                  <a:srgbClr val="FF0000"/>
                </a:solidFill>
                <a:latin typeface="標楷體" panose="03000509000000000000" pitchFamily="65" charset="-120"/>
                <a:ea typeface="標楷體" panose="03000509000000000000" pitchFamily="65" charset="-120"/>
              </a:rPr>
              <a:t>IEP</a:t>
            </a:r>
            <a:r>
              <a:rPr kumimoji="1" lang="zh-TW" altLang="en-US" b="1" dirty="0">
                <a:solidFill>
                  <a:srgbClr val="FF0000"/>
                </a:solidFill>
                <a:latin typeface="標楷體" panose="03000509000000000000" pitchFamily="65" charset="-120"/>
                <a:ea typeface="標楷體" panose="03000509000000000000" pitchFamily="65" charset="-120"/>
              </a:rPr>
              <a:t>並融入目標</a:t>
            </a:r>
            <a:r>
              <a:rPr kumimoji="1" lang="zh-TW" altLang="en-US" b="1" dirty="0">
                <a:latin typeface="標楷體" panose="03000509000000000000" pitchFamily="65" charset="-120"/>
                <a:ea typeface="標楷體" panose="03000509000000000000" pitchFamily="65" charset="-120"/>
              </a:rPr>
              <a:t>。             </a:t>
            </a:r>
            <a:endParaRPr kumimoji="1" lang="en-US" altLang="zh-TW" b="1" dirty="0">
              <a:latin typeface="標楷體" panose="03000509000000000000" pitchFamily="65" charset="-120"/>
              <a:ea typeface="標楷體" panose="03000509000000000000" pitchFamily="65" charset="-120"/>
            </a:endParaRPr>
          </a:p>
        </p:txBody>
      </p:sp>
      <p:sp>
        <p:nvSpPr>
          <p:cNvPr id="3"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
        <p:nvSpPr>
          <p:cNvPr id="4" name="標題 1"/>
          <p:cNvSpPr txBox="1">
            <a:spLocks/>
          </p:cNvSpPr>
          <p:nvPr/>
        </p:nvSpPr>
        <p:spPr>
          <a:xfrm>
            <a:off x="457200" y="532562"/>
            <a:ext cx="8229600" cy="885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kumimoji="1" lang="zh-TW" altLang="en-US" sz="4800" dirty="0">
                <a:latin typeface="標楷體" pitchFamily="65" charset="-120"/>
                <a:ea typeface="標楷體" pitchFamily="65" charset="-120"/>
              </a:rPr>
              <a:t>輔具申請</a:t>
            </a:r>
          </a:p>
        </p:txBody>
      </p:sp>
    </p:spTree>
    <p:extLst>
      <p:ext uri="{BB962C8B-B14F-4D97-AF65-F5344CB8AC3E}">
        <p14:creationId xmlns:p14="http://schemas.microsoft.com/office/powerpoint/2010/main" val="210183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0" name="群組 29"/>
          <p:cNvGrpSpPr/>
          <p:nvPr/>
        </p:nvGrpSpPr>
        <p:grpSpPr>
          <a:xfrm>
            <a:off x="4517572" y="785217"/>
            <a:ext cx="4332226" cy="827765"/>
            <a:chOff x="4834747" y="838503"/>
            <a:chExt cx="3935121" cy="827765"/>
          </a:xfrm>
        </p:grpSpPr>
        <p:sp>
          <p:nvSpPr>
            <p:cNvPr id="5" name="文字方塊 4"/>
            <p:cNvSpPr txBox="1"/>
            <p:nvPr/>
          </p:nvSpPr>
          <p:spPr>
            <a:xfrm>
              <a:off x="4834747" y="838503"/>
              <a:ext cx="503317" cy="827765"/>
            </a:xfrm>
            <a:prstGeom prst="rect">
              <a:avLst/>
            </a:prstGeom>
            <a:noFill/>
          </p:spPr>
          <p:txBody>
            <a:bodyPr wrap="square" rtlCol="0">
              <a:spAutoFit/>
            </a:bodyPr>
            <a:lstStyle/>
            <a:p>
              <a:r>
                <a:rPr kumimoji="1" lang="en-US" altLang="zh-TW" sz="4700" dirty="0">
                  <a:solidFill>
                    <a:srgbClr val="2EA8A3"/>
                  </a:solidFill>
                  <a:latin typeface="Century Gothic"/>
                  <a:cs typeface="Century Gothic"/>
                </a:rPr>
                <a:t>1</a:t>
              </a:r>
              <a:endParaRPr kumimoji="1" lang="zh-TW" altLang="en-US" sz="4700" dirty="0">
                <a:solidFill>
                  <a:srgbClr val="2EA8A3"/>
                </a:solidFill>
                <a:latin typeface="Century Gothic"/>
                <a:cs typeface="Century Gothic"/>
              </a:endParaRPr>
            </a:p>
          </p:txBody>
        </p:sp>
        <p:sp>
          <p:nvSpPr>
            <p:cNvPr id="7" name="文字方塊 6"/>
            <p:cNvSpPr txBox="1"/>
            <p:nvPr/>
          </p:nvSpPr>
          <p:spPr>
            <a:xfrm>
              <a:off x="5452435" y="1021552"/>
              <a:ext cx="3317433" cy="461665"/>
            </a:xfrm>
            <a:prstGeom prst="rect">
              <a:avLst/>
            </a:prstGeom>
            <a:noFill/>
          </p:spPr>
          <p:txBody>
            <a:bodyPr wrap="square" rtlCol="0" anchor="t">
              <a:spAutoFit/>
            </a:bodyPr>
            <a:lstStyle/>
            <a:p>
              <a:pPr lvl="0">
                <a:spcBef>
                  <a:spcPct val="20000"/>
                </a:spcBef>
              </a:pPr>
              <a:r>
                <a:rPr kumimoji="1" lang="zh-TW" altLang="en-US" sz="2400" dirty="0">
                  <a:solidFill>
                    <a:prstClr val="black"/>
                  </a:solidFill>
                  <a:latin typeface="標楷體" panose="03000509000000000000" pitchFamily="65" charset="-120"/>
                  <a:ea typeface="標楷體" panose="03000509000000000000" pitchFamily="65" charset="-120"/>
                </a:rPr>
                <a:t>五年特教輔導訪視業務</a:t>
              </a:r>
              <a:endParaRPr kumimoji="1" lang="en-US" altLang="zh-TW" sz="2400" dirty="0">
                <a:solidFill>
                  <a:prstClr val="black"/>
                </a:solidFill>
                <a:latin typeface="標楷體" panose="03000509000000000000" pitchFamily="65" charset="-120"/>
                <a:ea typeface="標楷體" panose="03000509000000000000" pitchFamily="65" charset="-120"/>
              </a:endParaRPr>
            </a:p>
          </p:txBody>
        </p:sp>
        <p:sp>
          <p:nvSpPr>
            <p:cNvPr id="29" name="向右箭號 28"/>
            <p:cNvSpPr>
              <a:spLocks noChangeAspect="1"/>
            </p:cNvSpPr>
            <p:nvPr/>
          </p:nvSpPr>
          <p:spPr>
            <a:xfrm>
              <a:off x="5361274" y="1198798"/>
              <a:ext cx="137466" cy="144000"/>
            </a:xfrm>
            <a:prstGeom prst="rightArrow">
              <a:avLst/>
            </a:prstGeom>
            <a:solidFill>
              <a:srgbClr val="2EA8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grpSp>
        <p:nvGrpSpPr>
          <p:cNvPr id="31" name="群組 30"/>
          <p:cNvGrpSpPr/>
          <p:nvPr/>
        </p:nvGrpSpPr>
        <p:grpSpPr>
          <a:xfrm>
            <a:off x="4517572" y="1613998"/>
            <a:ext cx="4332225" cy="991803"/>
            <a:chOff x="4834747" y="838503"/>
            <a:chExt cx="3935121" cy="991803"/>
          </a:xfrm>
        </p:grpSpPr>
        <p:sp>
          <p:nvSpPr>
            <p:cNvPr id="32" name="文字方塊 31"/>
            <p:cNvSpPr txBox="1"/>
            <p:nvPr/>
          </p:nvSpPr>
          <p:spPr>
            <a:xfrm>
              <a:off x="4834747" y="838503"/>
              <a:ext cx="503317" cy="827765"/>
            </a:xfrm>
            <a:prstGeom prst="rect">
              <a:avLst/>
            </a:prstGeom>
            <a:noFill/>
          </p:spPr>
          <p:txBody>
            <a:bodyPr wrap="square" rtlCol="0">
              <a:spAutoFit/>
            </a:bodyPr>
            <a:lstStyle/>
            <a:p>
              <a:r>
                <a:rPr kumimoji="1" lang="en-US" altLang="zh-TW" sz="4700" dirty="0">
                  <a:solidFill>
                    <a:srgbClr val="73B632"/>
                  </a:solidFill>
                  <a:latin typeface="Century Gothic"/>
                  <a:cs typeface="Century Gothic"/>
                </a:rPr>
                <a:t>2</a:t>
              </a:r>
              <a:endParaRPr kumimoji="1" lang="zh-TW" altLang="en-US" sz="4700" dirty="0">
                <a:solidFill>
                  <a:srgbClr val="73B632"/>
                </a:solidFill>
                <a:latin typeface="Century Gothic"/>
                <a:cs typeface="Century Gothic"/>
              </a:endParaRPr>
            </a:p>
          </p:txBody>
        </p:sp>
        <p:sp>
          <p:nvSpPr>
            <p:cNvPr id="33" name="文字方塊 32"/>
            <p:cNvSpPr txBox="1"/>
            <p:nvPr/>
          </p:nvSpPr>
          <p:spPr>
            <a:xfrm>
              <a:off x="5452435" y="999309"/>
              <a:ext cx="3317433" cy="830997"/>
            </a:xfrm>
            <a:prstGeom prst="rect">
              <a:avLst/>
            </a:prstGeom>
            <a:noFill/>
          </p:spPr>
          <p:txBody>
            <a:bodyPr wrap="square" rtlCol="0" anchor="t">
              <a:spAutoFit/>
            </a:bodyPr>
            <a:lstStyle/>
            <a:p>
              <a:pPr lvl="0">
                <a:spcBef>
                  <a:spcPct val="20000"/>
                </a:spcBef>
              </a:pPr>
              <a:r>
                <a:rPr kumimoji="1" lang="zh-TW" altLang="en-US" sz="2400" dirty="0">
                  <a:solidFill>
                    <a:prstClr val="black"/>
                  </a:solidFill>
                  <a:latin typeface="標楷體" panose="03000509000000000000" pitchFamily="65" charset="-120"/>
                  <a:ea typeface="標楷體" panose="03000509000000000000" pitchFamily="65" charset="-120"/>
                </a:rPr>
                <a:t>學年度例行督導業務</a:t>
              </a:r>
            </a:p>
            <a:p>
              <a:endParaRPr kumimoji="1" lang="zh-TW" altLang="en-US" sz="2400" dirty="0">
                <a:solidFill>
                  <a:schemeClr val="tx1">
                    <a:lumMod val="50000"/>
                    <a:lumOff val="50000"/>
                  </a:schemeClr>
                </a:solidFill>
                <a:latin typeface="Heiti TC Light"/>
                <a:ea typeface="Heiti TC Light"/>
                <a:cs typeface="Heiti TC Light"/>
              </a:endParaRPr>
            </a:p>
          </p:txBody>
        </p:sp>
        <p:sp>
          <p:nvSpPr>
            <p:cNvPr id="34" name="向右箭號 33"/>
            <p:cNvSpPr>
              <a:spLocks noChangeAspect="1"/>
            </p:cNvSpPr>
            <p:nvPr/>
          </p:nvSpPr>
          <p:spPr>
            <a:xfrm>
              <a:off x="5361274" y="1198798"/>
              <a:ext cx="137466" cy="144000"/>
            </a:xfrm>
            <a:prstGeom prst="rightArrow">
              <a:avLst/>
            </a:prstGeom>
            <a:solidFill>
              <a:srgbClr val="73B6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grpSp>
        <p:nvGrpSpPr>
          <p:cNvPr id="35" name="群組 34"/>
          <p:cNvGrpSpPr/>
          <p:nvPr/>
        </p:nvGrpSpPr>
        <p:grpSpPr>
          <a:xfrm>
            <a:off x="4517572" y="2442779"/>
            <a:ext cx="4332225" cy="827765"/>
            <a:chOff x="4834747" y="838503"/>
            <a:chExt cx="3935121" cy="827765"/>
          </a:xfrm>
        </p:grpSpPr>
        <p:sp>
          <p:nvSpPr>
            <p:cNvPr id="36" name="文字方塊 35"/>
            <p:cNvSpPr txBox="1"/>
            <p:nvPr/>
          </p:nvSpPr>
          <p:spPr>
            <a:xfrm>
              <a:off x="4834747" y="838503"/>
              <a:ext cx="503317" cy="827765"/>
            </a:xfrm>
            <a:prstGeom prst="rect">
              <a:avLst/>
            </a:prstGeom>
            <a:noFill/>
          </p:spPr>
          <p:txBody>
            <a:bodyPr wrap="square" rtlCol="0">
              <a:spAutoFit/>
            </a:bodyPr>
            <a:lstStyle/>
            <a:p>
              <a:r>
                <a:rPr kumimoji="1" lang="en-US" altLang="zh-TW" sz="4700" dirty="0">
                  <a:solidFill>
                    <a:srgbClr val="36A361"/>
                  </a:solidFill>
                  <a:latin typeface="Century Gothic"/>
                  <a:cs typeface="Century Gothic"/>
                </a:rPr>
                <a:t>3</a:t>
              </a:r>
              <a:endParaRPr kumimoji="1" lang="zh-TW" altLang="en-US" sz="4700" dirty="0">
                <a:solidFill>
                  <a:srgbClr val="36A361"/>
                </a:solidFill>
                <a:latin typeface="Century Gothic"/>
                <a:cs typeface="Century Gothic"/>
              </a:endParaRPr>
            </a:p>
          </p:txBody>
        </p:sp>
        <p:sp>
          <p:nvSpPr>
            <p:cNvPr id="37" name="文字方塊 36"/>
            <p:cNvSpPr txBox="1"/>
            <p:nvPr/>
          </p:nvSpPr>
          <p:spPr>
            <a:xfrm>
              <a:off x="5452435" y="999309"/>
              <a:ext cx="3317433" cy="461665"/>
            </a:xfrm>
            <a:prstGeom prst="rect">
              <a:avLst/>
            </a:prstGeom>
            <a:noFill/>
          </p:spPr>
          <p:txBody>
            <a:bodyPr wrap="square" rtlCol="0" anchor="t">
              <a:spAutoFit/>
            </a:bodyPr>
            <a:lstStyle/>
            <a:p>
              <a:r>
                <a:rPr kumimoji="1" lang="zh-TW" altLang="en-US" sz="2400" dirty="0">
                  <a:latin typeface="標楷體" panose="03000509000000000000" pitchFamily="65" charset="-120"/>
                  <a:ea typeface="標楷體" panose="03000509000000000000" pitchFamily="65" charset="-120"/>
                  <a:cs typeface="Heiti TC Light"/>
                </a:rPr>
                <a:t>教育處行政業務宣導</a:t>
              </a:r>
            </a:p>
          </p:txBody>
        </p:sp>
        <p:sp>
          <p:nvSpPr>
            <p:cNvPr id="38" name="向右箭號 37"/>
            <p:cNvSpPr>
              <a:spLocks noChangeAspect="1"/>
            </p:cNvSpPr>
            <p:nvPr/>
          </p:nvSpPr>
          <p:spPr>
            <a:xfrm>
              <a:off x="5361274" y="1198798"/>
              <a:ext cx="137466" cy="144000"/>
            </a:xfrm>
            <a:prstGeom prst="rightArrow">
              <a:avLst/>
            </a:prstGeom>
            <a:solidFill>
              <a:srgbClr val="36A3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grpSp>
        <p:nvGrpSpPr>
          <p:cNvPr id="39" name="群組 38"/>
          <p:cNvGrpSpPr/>
          <p:nvPr/>
        </p:nvGrpSpPr>
        <p:grpSpPr>
          <a:xfrm>
            <a:off x="4517572" y="3271560"/>
            <a:ext cx="4332225" cy="827765"/>
            <a:chOff x="4834747" y="838503"/>
            <a:chExt cx="3935121" cy="827765"/>
          </a:xfrm>
        </p:grpSpPr>
        <p:sp>
          <p:nvSpPr>
            <p:cNvPr id="40" name="文字方塊 39"/>
            <p:cNvSpPr txBox="1"/>
            <p:nvPr/>
          </p:nvSpPr>
          <p:spPr>
            <a:xfrm>
              <a:off x="4834747" y="838503"/>
              <a:ext cx="503317" cy="827765"/>
            </a:xfrm>
            <a:prstGeom prst="rect">
              <a:avLst/>
            </a:prstGeom>
            <a:noFill/>
          </p:spPr>
          <p:txBody>
            <a:bodyPr wrap="square" rtlCol="0">
              <a:spAutoFit/>
            </a:bodyPr>
            <a:lstStyle/>
            <a:p>
              <a:r>
                <a:rPr kumimoji="1" lang="en-US" altLang="zh-TW" sz="4700" dirty="0">
                  <a:solidFill>
                    <a:srgbClr val="407790"/>
                  </a:solidFill>
                  <a:latin typeface="Century Gothic"/>
                  <a:cs typeface="Century Gothic"/>
                </a:rPr>
                <a:t>4</a:t>
              </a:r>
              <a:endParaRPr kumimoji="1" lang="zh-TW" altLang="en-US" sz="4700" dirty="0">
                <a:solidFill>
                  <a:srgbClr val="407790"/>
                </a:solidFill>
                <a:latin typeface="Century Gothic"/>
                <a:cs typeface="Century Gothic"/>
              </a:endParaRPr>
            </a:p>
          </p:txBody>
        </p:sp>
        <p:sp>
          <p:nvSpPr>
            <p:cNvPr id="41" name="文字方塊 40"/>
            <p:cNvSpPr txBox="1"/>
            <p:nvPr/>
          </p:nvSpPr>
          <p:spPr>
            <a:xfrm>
              <a:off x="5452435" y="999309"/>
              <a:ext cx="3317433" cy="461665"/>
            </a:xfrm>
            <a:prstGeom prst="rect">
              <a:avLst/>
            </a:prstGeom>
            <a:noFill/>
          </p:spPr>
          <p:txBody>
            <a:bodyPr wrap="square" rtlCol="0" anchor="t">
              <a:spAutoFit/>
            </a:bodyPr>
            <a:lstStyle/>
            <a:p>
              <a:r>
                <a:rPr kumimoji="1" lang="zh-TW" altLang="en-US" sz="2400" dirty="0">
                  <a:latin typeface="標楷體" panose="03000509000000000000" pitchFamily="65" charset="-120"/>
                  <a:ea typeface="標楷體" panose="03000509000000000000" pitchFamily="65" charset="-120"/>
                  <a:cs typeface="Heiti TC Light"/>
                </a:rPr>
                <a:t>特教資源中心業務宣導</a:t>
              </a:r>
            </a:p>
          </p:txBody>
        </p:sp>
        <p:sp>
          <p:nvSpPr>
            <p:cNvPr id="42" name="向右箭號 41"/>
            <p:cNvSpPr>
              <a:spLocks noChangeAspect="1"/>
            </p:cNvSpPr>
            <p:nvPr/>
          </p:nvSpPr>
          <p:spPr>
            <a:xfrm>
              <a:off x="5361274" y="1198798"/>
              <a:ext cx="137466" cy="144000"/>
            </a:xfrm>
            <a:prstGeom prst="rightArrow">
              <a:avLst/>
            </a:prstGeom>
            <a:solidFill>
              <a:srgbClr val="4077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grpSp>
        <p:nvGrpSpPr>
          <p:cNvPr id="43" name="群組 42"/>
          <p:cNvGrpSpPr/>
          <p:nvPr/>
        </p:nvGrpSpPr>
        <p:grpSpPr>
          <a:xfrm>
            <a:off x="4517572" y="4100341"/>
            <a:ext cx="4332225" cy="827765"/>
            <a:chOff x="4834747" y="838503"/>
            <a:chExt cx="3935121" cy="827765"/>
          </a:xfrm>
        </p:grpSpPr>
        <p:sp>
          <p:nvSpPr>
            <p:cNvPr id="44" name="文字方塊 43"/>
            <p:cNvSpPr txBox="1"/>
            <p:nvPr/>
          </p:nvSpPr>
          <p:spPr>
            <a:xfrm>
              <a:off x="4834747" y="838503"/>
              <a:ext cx="503317" cy="827765"/>
            </a:xfrm>
            <a:prstGeom prst="rect">
              <a:avLst/>
            </a:prstGeom>
            <a:noFill/>
          </p:spPr>
          <p:txBody>
            <a:bodyPr wrap="square" rtlCol="0">
              <a:spAutoFit/>
            </a:bodyPr>
            <a:lstStyle/>
            <a:p>
              <a:r>
                <a:rPr kumimoji="1" lang="en-US" altLang="zh-TW" sz="4700" dirty="0">
                  <a:solidFill>
                    <a:srgbClr val="5F8B32"/>
                  </a:solidFill>
                  <a:latin typeface="Century Gothic"/>
                  <a:cs typeface="Century Gothic"/>
                </a:rPr>
                <a:t>5</a:t>
              </a:r>
              <a:endParaRPr kumimoji="1" lang="zh-TW" altLang="en-US" sz="4700" dirty="0">
                <a:solidFill>
                  <a:srgbClr val="5F8B32"/>
                </a:solidFill>
                <a:latin typeface="Century Gothic"/>
                <a:cs typeface="Century Gothic"/>
              </a:endParaRPr>
            </a:p>
          </p:txBody>
        </p:sp>
        <p:sp>
          <p:nvSpPr>
            <p:cNvPr id="45" name="文字方塊 44"/>
            <p:cNvSpPr txBox="1"/>
            <p:nvPr/>
          </p:nvSpPr>
          <p:spPr>
            <a:xfrm>
              <a:off x="5452435" y="999309"/>
              <a:ext cx="3317433" cy="461665"/>
            </a:xfrm>
            <a:prstGeom prst="rect">
              <a:avLst/>
            </a:prstGeom>
            <a:noFill/>
          </p:spPr>
          <p:txBody>
            <a:bodyPr wrap="square" rtlCol="0" anchor="t">
              <a:spAutoFit/>
            </a:bodyPr>
            <a:lstStyle/>
            <a:p>
              <a:r>
                <a:rPr kumimoji="1" lang="zh-TW" altLang="en-US" sz="2400" dirty="0">
                  <a:latin typeface="標楷體" panose="03000509000000000000" pitchFamily="65" charset="-120"/>
                  <a:ea typeface="標楷體" panose="03000509000000000000" pitchFamily="65" charset="-120"/>
                  <a:cs typeface="Heiti TC Light"/>
                </a:rPr>
                <a:t>年度重點活動宣導</a:t>
              </a:r>
            </a:p>
          </p:txBody>
        </p:sp>
        <p:sp>
          <p:nvSpPr>
            <p:cNvPr id="46" name="向右箭號 45"/>
            <p:cNvSpPr>
              <a:spLocks noChangeAspect="1"/>
            </p:cNvSpPr>
            <p:nvPr/>
          </p:nvSpPr>
          <p:spPr>
            <a:xfrm>
              <a:off x="5361274" y="1198798"/>
              <a:ext cx="137466" cy="144000"/>
            </a:xfrm>
            <a:prstGeom prst="rightArrow">
              <a:avLst/>
            </a:prstGeom>
            <a:solidFill>
              <a:srgbClr val="5F8B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7944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a:spLocks noGrp="1"/>
          </p:cNvSpPr>
          <p:nvPr>
            <p:ph idx="1"/>
          </p:nvPr>
        </p:nvSpPr>
        <p:spPr>
          <a:xfrm>
            <a:off x="457199" y="1600200"/>
            <a:ext cx="8536329" cy="4921180"/>
          </a:xfrm>
        </p:spPr>
        <p:txBody>
          <a:bodyPr>
            <a:normAutofit lnSpcReduction="10000"/>
          </a:bodyPr>
          <a:lstStyle/>
          <a:p>
            <a:r>
              <a:rPr kumimoji="1" lang="en-US" altLang="zh-TW" b="1" dirty="0">
                <a:latin typeface="Times New Roman" pitchFamily="18" charset="0"/>
                <a:ea typeface="標楷體" panose="03000509000000000000" pitchFamily="65" charset="-120"/>
                <a:cs typeface="Times New Roman" pitchFamily="18" charset="0"/>
              </a:rPr>
              <a:t>112</a:t>
            </a:r>
            <a:r>
              <a:rPr kumimoji="1" lang="zh-TW" altLang="en-US" b="1" dirty="0">
                <a:latin typeface="標楷體" panose="03000509000000000000" pitchFamily="65" charset="-120"/>
                <a:ea typeface="標楷體" panose="03000509000000000000" pitchFamily="65" charset="-120"/>
              </a:rPr>
              <a:t>學年度社群注意事項</a:t>
            </a:r>
            <a:endParaRPr kumimoji="1" lang="en-US" altLang="zh-TW" b="1" dirty="0">
              <a:latin typeface="標楷體" panose="03000509000000000000" pitchFamily="65" charset="-120"/>
              <a:ea typeface="標楷體" panose="03000509000000000000" pitchFamily="65" charset="-120"/>
            </a:endParaRPr>
          </a:p>
          <a:p>
            <a:pPr marL="0" indent="0">
              <a:buNone/>
            </a:pPr>
            <a:r>
              <a:rPr kumimoji="1" lang="en-US" altLang="zh-TW" b="1" dirty="0">
                <a:latin typeface="標楷體" panose="03000509000000000000" pitchFamily="65" charset="-120"/>
                <a:ea typeface="標楷體" panose="03000509000000000000" pitchFamily="65" charset="-120"/>
              </a:rPr>
              <a:t>1.</a:t>
            </a:r>
            <a:r>
              <a:rPr kumimoji="1" lang="zh-TW" altLang="en-US" b="1" dirty="0">
                <a:latin typeface="標楷體" panose="03000509000000000000" pitchFamily="65" charset="-120"/>
                <a:ea typeface="標楷體" panose="03000509000000000000" pitchFamily="65" charset="-120"/>
              </a:rPr>
              <a:t>每位特教教師均應參加社群。</a:t>
            </a:r>
            <a:endParaRPr kumimoji="1" lang="en-US" altLang="zh-TW" b="1" dirty="0">
              <a:latin typeface="標楷體" panose="03000509000000000000" pitchFamily="65" charset="-120"/>
              <a:ea typeface="標楷體" panose="03000509000000000000" pitchFamily="65" charset="-120"/>
            </a:endParaRPr>
          </a:p>
          <a:p>
            <a:pPr marL="0" indent="0">
              <a:buNone/>
            </a:pPr>
            <a:r>
              <a:rPr kumimoji="1" lang="en-US" altLang="zh-TW" b="1" dirty="0">
                <a:latin typeface="標楷體" panose="03000509000000000000" pitchFamily="65" charset="-120"/>
                <a:ea typeface="標楷體" panose="03000509000000000000" pitchFamily="65" charset="-120"/>
              </a:rPr>
              <a:t>2.</a:t>
            </a:r>
            <a:r>
              <a:rPr lang="zh-TW" altLang="en-US" dirty="0">
                <a:solidFill>
                  <a:srgbClr val="FF0000"/>
                </a:solidFill>
                <a:latin typeface="標楷體" panose="03000509000000000000" pitchFamily="65" charset="-120"/>
                <a:ea typeface="標楷體" panose="03000509000000000000" pitchFamily="65" charset="-120"/>
              </a:rPr>
              <a:t>每位特教教師須至少完成一單元教學活動設計</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含教材、 學習單等</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，並且進行一場公開授課，授課主題以領域課程調整或特殊需求領域課程為限。 </a:t>
            </a:r>
            <a:endParaRPr lang="en-US" altLang="zh-TW" dirty="0">
              <a:latin typeface="標楷體" panose="03000509000000000000" pitchFamily="65" charset="-120"/>
              <a:ea typeface="標楷體" panose="03000509000000000000" pitchFamily="65" charset="-120"/>
            </a:endParaRPr>
          </a:p>
          <a:p>
            <a:pPr marL="0" indent="0">
              <a:buNone/>
            </a:pP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參與校內「教師專業學習社群」者，社群成果冊除</a:t>
            </a:r>
            <a:r>
              <a:rPr lang="zh-TW" altLang="en-US" dirty="0">
                <a:solidFill>
                  <a:srgbClr val="FF0000"/>
                </a:solidFill>
                <a:latin typeface="標楷體" panose="03000509000000000000" pitchFamily="65" charset="-120"/>
                <a:ea typeface="標楷體" panose="03000509000000000000" pitchFamily="65" charset="-120"/>
              </a:rPr>
              <a:t>簽到表</a:t>
            </a:r>
            <a:r>
              <a:rPr lang="zh-TW" altLang="en-US"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成果報告表</a:t>
            </a:r>
            <a:r>
              <a:rPr lang="zh-TW" altLang="en-US"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教學活動設計</a:t>
            </a:r>
            <a:r>
              <a:rPr lang="zh-TW" altLang="en-US" dirty="0">
                <a:latin typeface="標楷體" panose="03000509000000000000" pitchFamily="65" charset="-120"/>
                <a:ea typeface="標楷體" panose="03000509000000000000" pitchFamily="65" charset="-120"/>
              </a:rPr>
              <a:t>外，另應檢附</a:t>
            </a:r>
            <a:r>
              <a:rPr lang="zh-TW" altLang="en-US" dirty="0">
                <a:solidFill>
                  <a:srgbClr val="FF0000"/>
                </a:solidFill>
                <a:latin typeface="標楷體" panose="03000509000000000000" pitchFamily="65" charset="-120"/>
                <a:ea typeface="標楷體" panose="03000509000000000000" pitchFamily="65" charset="-120"/>
              </a:rPr>
              <a:t>至少一次會議紀錄，呈現特殊教育需求學生課程調整相關議題</a:t>
            </a:r>
            <a:r>
              <a:rPr lang="zh-TW" altLang="en-US" dirty="0">
                <a:latin typeface="標楷體" panose="03000509000000000000" pitchFamily="65" charset="-120"/>
                <a:ea typeface="標楷體" panose="03000509000000000000" pitchFamily="65" charset="-120"/>
              </a:rPr>
              <a:t>。</a:t>
            </a:r>
            <a:endParaRPr kumimoji="1" lang="en-US" altLang="zh-TW" dirty="0">
              <a:latin typeface="標楷體" panose="03000509000000000000" pitchFamily="65" charset="-120"/>
              <a:ea typeface="標楷體" panose="03000509000000000000" pitchFamily="65" charset="-120"/>
            </a:endParaRPr>
          </a:p>
        </p:txBody>
      </p:sp>
      <p:sp>
        <p:nvSpPr>
          <p:cNvPr id="3"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特教資源中心業務宣導</a:t>
            </a:r>
          </a:p>
        </p:txBody>
      </p:sp>
      <p:sp>
        <p:nvSpPr>
          <p:cNvPr id="4" name="標題 1"/>
          <p:cNvSpPr txBox="1">
            <a:spLocks/>
          </p:cNvSpPr>
          <p:nvPr/>
        </p:nvSpPr>
        <p:spPr>
          <a:xfrm>
            <a:off x="457200" y="532562"/>
            <a:ext cx="8229600" cy="88507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kumimoji="1" lang="zh-TW" altLang="en-US" sz="4800" dirty="0">
                <a:latin typeface="標楷體" pitchFamily="65" charset="-120"/>
                <a:ea typeface="標楷體" pitchFamily="65" charset="-120"/>
              </a:rPr>
              <a:t>特殊教育課程與教學專業成長社群</a:t>
            </a:r>
          </a:p>
        </p:txBody>
      </p:sp>
    </p:spTree>
    <p:extLst>
      <p:ext uri="{BB962C8B-B14F-4D97-AF65-F5344CB8AC3E}">
        <p14:creationId xmlns:p14="http://schemas.microsoft.com/office/powerpoint/2010/main" val="94642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a:spLocks noGrp="1"/>
          </p:cNvSpPr>
          <p:nvPr>
            <p:ph idx="1"/>
          </p:nvPr>
        </p:nvSpPr>
        <p:spPr>
          <a:xfrm>
            <a:off x="259080" y="1238120"/>
            <a:ext cx="8734449" cy="5376039"/>
          </a:xfrm>
        </p:spPr>
        <p:txBody>
          <a:bodyPr>
            <a:normAutofit/>
          </a:bodyPr>
          <a:lstStyle/>
          <a:p>
            <a:r>
              <a:rPr kumimoji="1" lang="zh-TW" altLang="en-US" b="1" dirty="0">
                <a:latin typeface="Times New Roman" pitchFamily="18" charset="0"/>
                <a:ea typeface="標楷體" panose="03000509000000000000" pitchFamily="65" charset="-120"/>
                <a:cs typeface="Times New Roman" pitchFamily="18" charset="0"/>
              </a:rPr>
              <a:t>新鑑出的資優生請至</a:t>
            </a:r>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特教通報網新增</a:t>
            </a:r>
            <a:r>
              <a:rPr kumimoji="1" lang="zh-TW" altLang="en-US" b="1" dirty="0">
                <a:latin typeface="Times New Roman" pitchFamily="18" charset="0"/>
                <a:ea typeface="標楷體" panose="03000509000000000000" pitchFamily="65" charset="-120"/>
                <a:cs typeface="Times New Roman" pitchFamily="18" charset="0"/>
              </a:rPr>
              <a:t>。</a:t>
            </a:r>
            <a:endParaRPr kumimoji="1" lang="en-US" altLang="zh-TW" b="1" dirty="0">
              <a:latin typeface="Times New Roman" pitchFamily="18" charset="0"/>
              <a:ea typeface="標楷體" panose="03000509000000000000" pitchFamily="65" charset="-120"/>
              <a:cs typeface="Times New Roman" pitchFamily="18" charset="0"/>
            </a:endParaRPr>
          </a:p>
          <a:p>
            <a:r>
              <a:rPr kumimoji="1" lang="en-US" altLang="zh-TW" b="1" dirty="0">
                <a:latin typeface="Times New Roman" pitchFamily="18" charset="0"/>
                <a:ea typeface="標楷體" panose="03000509000000000000" pitchFamily="65" charset="-120"/>
                <a:cs typeface="Times New Roman" pitchFamily="18" charset="0"/>
              </a:rPr>
              <a:t>112</a:t>
            </a:r>
            <a:r>
              <a:rPr kumimoji="1" lang="zh-TW" altLang="en-US" b="1" dirty="0">
                <a:latin typeface="Times New Roman" pitchFamily="18" charset="0"/>
                <a:ea typeface="標楷體" panose="03000509000000000000" pitchFamily="65" charset="-120"/>
                <a:cs typeface="Times New Roman" pitchFamily="18" charset="0"/>
              </a:rPr>
              <a:t>學年度</a:t>
            </a:r>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國小</a:t>
            </a:r>
            <a:r>
              <a:rPr kumimoji="1" lang="zh-TW" altLang="en-US" b="1" dirty="0">
                <a:latin typeface="Times New Roman" pitchFamily="18" charset="0"/>
                <a:ea typeface="標楷體" panose="03000509000000000000" pitchFamily="65" charset="-120"/>
                <a:cs typeface="Times New Roman" pitchFamily="18" charset="0"/>
              </a:rPr>
              <a:t>資優生安置於</a:t>
            </a:r>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資優巡迴輔導班要申請巡迴輔導</a:t>
            </a:r>
            <a:r>
              <a:rPr kumimoji="1" lang="zh-TW" altLang="en-US" b="1" dirty="0">
                <a:latin typeface="Times New Roman" pitchFamily="18" charset="0"/>
                <a:ea typeface="標楷體" panose="03000509000000000000" pitchFamily="65" charset="-120"/>
                <a:cs typeface="Times New Roman" pitchFamily="18" charset="0"/>
              </a:rPr>
              <a:t>。</a:t>
            </a:r>
            <a:r>
              <a:rPr kumimoji="1" lang="en-US" altLang="zh-TW" b="1" dirty="0">
                <a:latin typeface="Times New Roman" pitchFamily="18" charset="0"/>
                <a:ea typeface="標楷體" panose="03000509000000000000" pitchFamily="65" charset="-120"/>
                <a:cs typeface="Times New Roman" pitchFamily="18" charset="0"/>
              </a:rPr>
              <a:t>(8/11-8/18)</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Times New Roman" pitchFamily="18" charset="0"/>
                <a:ea typeface="標楷體" panose="03000509000000000000" pitchFamily="65" charset="-120"/>
                <a:cs typeface="Times New Roman" pitchFamily="18" charset="0"/>
              </a:rPr>
              <a:t>特教通報網占資優教師缺額、任教科目及相關資訊請於</a:t>
            </a:r>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每學期初更新</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學期末</a:t>
            </a:r>
            <a:r>
              <a:rPr kumimoji="1" lang="zh-TW" altLang="en-US" b="1" dirty="0">
                <a:latin typeface="Times New Roman" pitchFamily="18" charset="0"/>
                <a:ea typeface="標楷體" panose="03000509000000000000" pitchFamily="65" charset="-120"/>
                <a:cs typeface="Times New Roman" pitchFamily="18" charset="0"/>
              </a:rPr>
              <a:t>，請至特教通報網異動</a:t>
            </a:r>
            <a:r>
              <a:rPr kumimoji="1" lang="zh-TW" altLang="en-US" b="1" u="sng" dirty="0">
                <a:solidFill>
                  <a:srgbClr val="00B050"/>
                </a:solidFill>
                <a:latin typeface="Times New Roman" pitchFamily="18" charset="0"/>
                <a:ea typeface="標楷體" panose="03000509000000000000" pitchFamily="65" charset="-120"/>
                <a:cs typeface="Times New Roman" pitchFamily="18" charset="0"/>
              </a:rPr>
              <a:t>畢業的資優生</a:t>
            </a:r>
            <a:r>
              <a:rPr kumimoji="1" lang="zh-TW" altLang="en-US" b="1" dirty="0">
                <a:latin typeface="標楷體" panose="03000509000000000000" pitchFamily="65" charset="-120"/>
                <a:ea typeface="標楷體" panose="03000509000000000000" pitchFamily="65" charset="-120"/>
              </a:rPr>
              <a:t>。</a:t>
            </a:r>
            <a:endParaRPr kumimoji="1" lang="en-US" altLang="zh-TW" b="1" dirty="0">
              <a:latin typeface="標楷體" panose="03000509000000000000" pitchFamily="65" charset="-120"/>
              <a:ea typeface="標楷體" panose="03000509000000000000" pitchFamily="65" charset="-120"/>
            </a:endParaRPr>
          </a:p>
          <a:p>
            <a:r>
              <a:rPr kumimoji="1" lang="zh-TW" altLang="en-US" b="1" dirty="0">
                <a:latin typeface="標楷體" panose="03000509000000000000" pitchFamily="65" charset="-120"/>
                <a:ea typeface="標楷體" panose="03000509000000000000" pitchFamily="65" charset="-120"/>
              </a:rPr>
              <a:t>重要期程</a:t>
            </a:r>
            <a:r>
              <a:rPr kumimoji="1" lang="zh-TW" altLang="en-US" b="1">
                <a:latin typeface="標楷體" panose="03000509000000000000" pitchFamily="65" charset="-120"/>
                <a:ea typeface="標楷體" panose="03000509000000000000" pitchFamily="65" charset="-120"/>
              </a:rPr>
              <a:t>：</a:t>
            </a:r>
            <a:r>
              <a:rPr kumimoji="1" lang="en-US" altLang="zh-TW" b="1">
                <a:latin typeface="標楷體" panose="03000509000000000000" pitchFamily="65" charset="-120"/>
                <a:ea typeface="標楷體" panose="03000509000000000000" pitchFamily="65" charset="-120"/>
              </a:rPr>
              <a:t>113</a:t>
            </a:r>
            <a:br>
              <a:rPr kumimoji="1" lang="en-US" altLang="zh-TW" b="1" dirty="0">
                <a:latin typeface="標楷體" panose="03000509000000000000" pitchFamily="65" charset="-120"/>
                <a:ea typeface="標楷體" panose="03000509000000000000" pitchFamily="65" charset="-120"/>
              </a:rPr>
            </a:br>
            <a:r>
              <a:rPr kumimoji="1" lang="en-US" altLang="zh-TW" b="1" dirty="0">
                <a:latin typeface="Times New Roman" pitchFamily="18" charset="0"/>
                <a:ea typeface="標楷體" panose="03000509000000000000" pitchFamily="65" charset="-120"/>
                <a:cs typeface="Times New Roman" pitchFamily="18" charset="0"/>
              </a:rPr>
              <a:t>1-2</a:t>
            </a:r>
            <a:r>
              <a:rPr kumimoji="1" lang="zh-TW" altLang="en-US" b="1" dirty="0">
                <a:latin typeface="Times New Roman" pitchFamily="18" charset="0"/>
                <a:ea typeface="標楷體" panose="03000509000000000000" pitchFamily="65" charset="-120"/>
                <a:cs typeface="Times New Roman" pitchFamily="18" charset="0"/>
              </a:rPr>
              <a:t>月</a:t>
            </a:r>
            <a:r>
              <a:rPr kumimoji="1" lang="zh-TW" altLang="en-US" b="1" dirty="0">
                <a:latin typeface="標楷體" panose="03000509000000000000" pitchFamily="65" charset="-120"/>
                <a:ea typeface="標楷體" panose="03000509000000000000" pitchFamily="65" charset="-120"/>
              </a:rPr>
              <a:t> 資優鑑定說明會</a:t>
            </a:r>
            <a:br>
              <a:rPr kumimoji="1" lang="en-US" altLang="zh-TW" b="1" dirty="0">
                <a:latin typeface="標楷體" panose="03000509000000000000" pitchFamily="65" charset="-120"/>
                <a:ea typeface="標楷體" panose="03000509000000000000" pitchFamily="65" charset="-120"/>
              </a:rPr>
            </a:br>
            <a:r>
              <a:rPr kumimoji="1" lang="en-US" altLang="zh-TW" b="1" dirty="0">
                <a:latin typeface="Times New Roman" pitchFamily="18" charset="0"/>
                <a:ea typeface="標楷體" panose="03000509000000000000" pitchFamily="65" charset="-120"/>
                <a:cs typeface="Times New Roman" pitchFamily="18" charset="0"/>
              </a:rPr>
              <a:t>3-4</a:t>
            </a:r>
            <a:r>
              <a:rPr kumimoji="1" lang="zh-TW" altLang="en-US" b="1" dirty="0">
                <a:latin typeface="Times New Roman" pitchFamily="18" charset="0"/>
                <a:ea typeface="標楷體" panose="03000509000000000000" pitchFamily="65" charset="-120"/>
                <a:cs typeface="Times New Roman" pitchFamily="18" charset="0"/>
              </a:rPr>
              <a:t>月</a:t>
            </a:r>
            <a:r>
              <a:rPr kumimoji="1" lang="zh-TW" altLang="en-US" b="1" dirty="0">
                <a:latin typeface="標楷體" panose="03000509000000000000" pitchFamily="65" charset="-120"/>
                <a:ea typeface="標楷體" panose="03000509000000000000" pitchFamily="65" charset="-120"/>
              </a:rPr>
              <a:t> 一般智能資優鑑定、降低入學年齡鑑定</a:t>
            </a:r>
            <a:br>
              <a:rPr kumimoji="1" lang="en-US" altLang="zh-TW" b="1" dirty="0">
                <a:latin typeface="標楷體" panose="03000509000000000000" pitchFamily="65" charset="-120"/>
                <a:ea typeface="標楷體" panose="03000509000000000000" pitchFamily="65" charset="-120"/>
              </a:rPr>
            </a:br>
            <a:r>
              <a:rPr kumimoji="1" lang="zh-TW" altLang="en-US" b="1" dirty="0">
                <a:latin typeface="標楷體" panose="03000509000000000000" pitchFamily="65" charset="-120"/>
                <a:ea typeface="標楷體" panose="03000509000000000000" pitchFamily="65" charset="-120"/>
              </a:rPr>
              <a:t>國中學術性向資優鑑定</a:t>
            </a:r>
            <a:endParaRPr kumimoji="1" lang="en-US" altLang="zh-TW" b="1" dirty="0">
              <a:latin typeface="標楷體" panose="03000509000000000000" pitchFamily="65" charset="-120"/>
              <a:ea typeface="標楷體" panose="03000509000000000000" pitchFamily="65" charset="-120"/>
            </a:endParaRPr>
          </a:p>
          <a:p>
            <a:endParaRPr kumimoji="1" lang="en-US" altLang="zh-TW" b="1" dirty="0">
              <a:latin typeface="標楷體" panose="03000509000000000000" pitchFamily="65" charset="-120"/>
              <a:ea typeface="標楷體" panose="03000509000000000000" pitchFamily="65" charset="-120"/>
            </a:endParaRPr>
          </a:p>
        </p:txBody>
      </p:sp>
      <p:sp>
        <p:nvSpPr>
          <p:cNvPr id="3" name="子標題 2"/>
          <p:cNvSpPr txBox="1">
            <a:spLocks/>
          </p:cNvSpPr>
          <p:nvPr/>
        </p:nvSpPr>
        <p:spPr>
          <a:xfrm>
            <a:off x="549225" y="166978"/>
            <a:ext cx="216383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407790"/>
                </a:solidFill>
                <a:latin typeface="標楷體" pitchFamily="65" charset="-120"/>
                <a:ea typeface="標楷體" pitchFamily="65" charset="-120"/>
                <a:cs typeface="Heiti TC Light"/>
              </a:rPr>
              <a:t>資優資源中心業務宣導</a:t>
            </a:r>
          </a:p>
        </p:txBody>
      </p:sp>
      <p:sp>
        <p:nvSpPr>
          <p:cNvPr id="4" name="標題 1"/>
          <p:cNvSpPr txBox="1">
            <a:spLocks/>
          </p:cNvSpPr>
          <p:nvPr/>
        </p:nvSpPr>
        <p:spPr>
          <a:xfrm>
            <a:off x="457200" y="307326"/>
            <a:ext cx="8229600" cy="885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kumimoji="1" lang="zh-TW" altLang="en-US" sz="4800" dirty="0">
                <a:latin typeface="標楷體" pitchFamily="65" charset="-120"/>
                <a:ea typeface="標楷體" pitchFamily="65" charset="-120"/>
              </a:rPr>
              <a:t>資優業務</a:t>
            </a:r>
          </a:p>
        </p:txBody>
      </p:sp>
    </p:spTree>
    <p:extLst>
      <p:ext uri="{BB962C8B-B14F-4D97-AF65-F5344CB8AC3E}">
        <p14:creationId xmlns:p14="http://schemas.microsoft.com/office/powerpoint/2010/main" val="4018054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ts val="0"/>
              </a:spcBef>
            </a:pPr>
            <a:r>
              <a:rPr kumimoji="1" lang="zh-TW" altLang="en-US" sz="4800" dirty="0">
                <a:solidFill>
                  <a:prstClr val="black"/>
                </a:solidFill>
                <a:latin typeface="標楷體" panose="03000509000000000000" pitchFamily="65" charset="-120"/>
                <a:ea typeface="標楷體" panose="03000509000000000000" pitchFamily="65" charset="-120"/>
                <a:cs typeface="Heiti TC Light"/>
              </a:rPr>
              <a:t>年度重點活動宣導</a:t>
            </a:r>
            <a:endParaRPr kumimoji="1" lang="zh-TW" altLang="en-US" sz="4800" dirty="0"/>
          </a:p>
        </p:txBody>
      </p:sp>
      <p:sp>
        <p:nvSpPr>
          <p:cNvPr id="3" name="內容版面配置區 2"/>
          <p:cNvSpPr>
            <a:spLocks noGrp="1"/>
          </p:cNvSpPr>
          <p:nvPr>
            <p:ph idx="1"/>
          </p:nvPr>
        </p:nvSpPr>
        <p:spPr>
          <a:xfrm>
            <a:off x="0" y="1600200"/>
            <a:ext cx="9144000" cy="4525963"/>
          </a:xfrm>
        </p:spPr>
        <p:txBody>
          <a:bodyPr>
            <a:normAutofit/>
          </a:bodyPr>
          <a:lstStyle/>
          <a:p>
            <a:r>
              <a:rPr kumimoji="1" lang="zh-TW" altLang="en-US" sz="3600" dirty="0">
                <a:latin typeface="標楷體" panose="03000509000000000000" pitchFamily="65" charset="-120"/>
                <a:ea typeface="標楷體" panose="03000509000000000000" pitchFamily="65" charset="-120"/>
              </a:rPr>
              <a:t>國中小特奧滾球融合錦標賽</a:t>
            </a:r>
            <a:r>
              <a:rPr kumimoji="1" lang="en-US" altLang="zh-TW" sz="3600" dirty="0">
                <a:latin typeface="標楷體" panose="03000509000000000000" pitchFamily="65" charset="-120"/>
                <a:ea typeface="標楷體" panose="03000509000000000000" pitchFamily="65" charset="-120"/>
              </a:rPr>
              <a:t>112</a:t>
            </a:r>
            <a:r>
              <a:rPr kumimoji="1" lang="zh-TW" altLang="en-US" sz="3600" dirty="0">
                <a:latin typeface="標楷體" panose="03000509000000000000" pitchFamily="65" charset="-120"/>
                <a:ea typeface="標楷體" panose="03000509000000000000" pitchFamily="65" charset="-120"/>
              </a:rPr>
              <a:t>年</a:t>
            </a:r>
            <a:r>
              <a:rPr kumimoji="1" lang="en-US" altLang="zh-TW" sz="3600" dirty="0">
                <a:latin typeface="標楷體" panose="03000509000000000000" pitchFamily="65" charset="-120"/>
                <a:ea typeface="標楷體" panose="03000509000000000000" pitchFamily="65" charset="-120"/>
              </a:rPr>
              <a:t>11</a:t>
            </a:r>
            <a:r>
              <a:rPr kumimoji="1" lang="zh-TW" altLang="en-US" sz="3600" dirty="0">
                <a:latin typeface="標楷體" panose="03000509000000000000" pitchFamily="65" charset="-120"/>
                <a:ea typeface="標楷體" panose="03000509000000000000" pitchFamily="65" charset="-120"/>
              </a:rPr>
              <a:t>月</a:t>
            </a:r>
            <a:r>
              <a:rPr kumimoji="1" lang="en-US" altLang="zh-TW" sz="3600" dirty="0">
                <a:latin typeface="標楷體" panose="03000509000000000000" pitchFamily="65" charset="-120"/>
                <a:ea typeface="標楷體" panose="03000509000000000000" pitchFamily="65" charset="-120"/>
              </a:rPr>
              <a:t>24</a:t>
            </a:r>
            <a:r>
              <a:rPr kumimoji="1" lang="zh-TW" altLang="en-US" sz="3600" dirty="0">
                <a:latin typeface="標楷體" panose="03000509000000000000" pitchFamily="65" charset="-120"/>
                <a:ea typeface="標楷體" panose="03000509000000000000" pitchFamily="65" charset="-120"/>
              </a:rPr>
              <a:t>日</a:t>
            </a:r>
          </a:p>
          <a:p>
            <a:r>
              <a:rPr kumimoji="1" lang="zh-TW" altLang="en-US" sz="3600" dirty="0">
                <a:latin typeface="標楷體" panose="03000509000000000000" pitchFamily="65" charset="-120"/>
                <a:ea typeface="標楷體" panose="03000509000000000000" pitchFamily="65" charset="-120"/>
                <a:hlinkClick r:id="rId3" action="ppaction://hlinkfile"/>
              </a:rPr>
              <a:t>國小融和運動會          </a:t>
            </a:r>
            <a:r>
              <a:rPr kumimoji="1" lang="en-US" altLang="zh-TW" sz="3600" dirty="0">
                <a:latin typeface="標楷體" panose="03000509000000000000" pitchFamily="65" charset="-120"/>
                <a:ea typeface="標楷體" panose="03000509000000000000" pitchFamily="65" charset="-120"/>
                <a:hlinkClick r:id="rId3" action="ppaction://hlinkfile"/>
              </a:rPr>
              <a:t>112</a:t>
            </a:r>
            <a:r>
              <a:rPr kumimoji="1" lang="zh-TW" altLang="en-US" sz="3600" dirty="0">
                <a:latin typeface="標楷體" panose="03000509000000000000" pitchFamily="65" charset="-120"/>
                <a:ea typeface="標楷體" panose="03000509000000000000" pitchFamily="65" charset="-120"/>
                <a:hlinkClick r:id="rId3" action="ppaction://hlinkfile"/>
              </a:rPr>
              <a:t>年</a:t>
            </a:r>
            <a:r>
              <a:rPr kumimoji="1" lang="en-US" altLang="zh-TW" sz="3600" dirty="0">
                <a:latin typeface="標楷體" panose="03000509000000000000" pitchFamily="65" charset="-120"/>
                <a:ea typeface="標楷體" panose="03000509000000000000" pitchFamily="65" charset="-120"/>
                <a:hlinkClick r:id="rId3" action="ppaction://hlinkfile"/>
              </a:rPr>
              <a:t>12</a:t>
            </a:r>
            <a:r>
              <a:rPr kumimoji="1" lang="zh-TW" altLang="en-US" sz="3600" dirty="0">
                <a:latin typeface="標楷體" panose="03000509000000000000" pitchFamily="65" charset="-120"/>
                <a:ea typeface="標楷體" panose="03000509000000000000" pitchFamily="65" charset="-120"/>
                <a:hlinkClick r:id="rId3" action="ppaction://hlinkfile"/>
              </a:rPr>
              <a:t>月</a:t>
            </a:r>
            <a:r>
              <a:rPr kumimoji="1" lang="en-US" altLang="zh-TW" sz="3600" dirty="0">
                <a:latin typeface="標楷體" panose="03000509000000000000" pitchFamily="65" charset="-120"/>
                <a:ea typeface="標楷體" panose="03000509000000000000" pitchFamily="65" charset="-120"/>
                <a:hlinkClick r:id="rId3" action="ppaction://hlinkfile"/>
              </a:rPr>
              <a:t>22</a:t>
            </a:r>
            <a:r>
              <a:rPr kumimoji="1" lang="zh-TW" altLang="en-US" sz="3600" dirty="0">
                <a:latin typeface="標楷體" panose="03000509000000000000" pitchFamily="65" charset="-120"/>
                <a:ea typeface="標楷體" panose="03000509000000000000" pitchFamily="65" charset="-120"/>
                <a:hlinkClick r:id="rId3" action="ppaction://hlinkfile"/>
              </a:rPr>
              <a:t>日</a:t>
            </a:r>
            <a:endParaRPr kumimoji="1" lang="zh-TW" altLang="en-US" sz="3600" dirty="0">
              <a:latin typeface="標楷體" panose="03000509000000000000" pitchFamily="65" charset="-120"/>
              <a:ea typeface="標楷體" panose="03000509000000000000" pitchFamily="65" charset="-120"/>
            </a:endParaRPr>
          </a:p>
          <a:p>
            <a:r>
              <a:rPr kumimoji="1" lang="zh-TW" altLang="en-US" sz="3600" dirty="0">
                <a:latin typeface="標楷體" panose="03000509000000000000" pitchFamily="65" charset="-120"/>
                <a:ea typeface="標楷體" panose="03000509000000000000" pitchFamily="65" charset="-120"/>
              </a:rPr>
              <a:t>國小識字融合活動        </a:t>
            </a:r>
            <a:r>
              <a:rPr kumimoji="1" lang="en-US" altLang="zh-TW" sz="3600" dirty="0">
                <a:latin typeface="標楷體" panose="03000509000000000000" pitchFamily="65" charset="-120"/>
                <a:ea typeface="標楷體" panose="03000509000000000000" pitchFamily="65" charset="-120"/>
              </a:rPr>
              <a:t>113</a:t>
            </a:r>
            <a:r>
              <a:rPr kumimoji="1" lang="zh-TW" altLang="en-US" sz="3600" dirty="0">
                <a:latin typeface="標楷體" panose="03000509000000000000" pitchFamily="65" charset="-120"/>
                <a:ea typeface="標楷體" panose="03000509000000000000" pitchFamily="65" charset="-120"/>
              </a:rPr>
              <a:t>年</a:t>
            </a:r>
            <a:r>
              <a:rPr kumimoji="1" lang="en-US" altLang="zh-TW" sz="3600" dirty="0">
                <a:latin typeface="標楷體" panose="03000509000000000000" pitchFamily="65" charset="-120"/>
                <a:ea typeface="標楷體" panose="03000509000000000000" pitchFamily="65" charset="-120"/>
              </a:rPr>
              <a:t>3</a:t>
            </a:r>
            <a:r>
              <a:rPr kumimoji="1" lang="zh-TW" altLang="en-US" sz="3600" dirty="0">
                <a:latin typeface="標楷體" panose="03000509000000000000" pitchFamily="65" charset="-120"/>
                <a:ea typeface="標楷體" panose="03000509000000000000" pitchFamily="65" charset="-120"/>
              </a:rPr>
              <a:t>月</a:t>
            </a:r>
            <a:r>
              <a:rPr kumimoji="1" lang="en-US" altLang="zh-TW" sz="3600" dirty="0">
                <a:latin typeface="標楷體" panose="03000509000000000000" pitchFamily="65" charset="-120"/>
                <a:ea typeface="標楷體" panose="03000509000000000000" pitchFamily="65" charset="-120"/>
              </a:rPr>
              <a:t>12</a:t>
            </a:r>
            <a:r>
              <a:rPr kumimoji="1" lang="zh-TW" altLang="en-US" sz="3600" dirty="0">
                <a:latin typeface="標楷體" panose="03000509000000000000" pitchFamily="65" charset="-120"/>
                <a:ea typeface="標楷體" panose="03000509000000000000" pitchFamily="65" charset="-120"/>
              </a:rPr>
              <a:t>日</a:t>
            </a:r>
          </a:p>
          <a:p>
            <a:r>
              <a:rPr kumimoji="1" lang="zh-TW" altLang="en-US" sz="3600" dirty="0">
                <a:latin typeface="標楷體" panose="03000509000000000000" pitchFamily="65" charset="-120"/>
                <a:ea typeface="標楷體" panose="03000509000000000000" pitchFamily="65" charset="-120"/>
              </a:rPr>
              <a:t>特殊教育評鑑            </a:t>
            </a:r>
            <a:r>
              <a:rPr kumimoji="1" lang="en-US" altLang="zh-TW" sz="3600" dirty="0">
                <a:latin typeface="標楷體" panose="03000509000000000000" pitchFamily="65" charset="-120"/>
                <a:ea typeface="標楷體" panose="03000509000000000000" pitchFamily="65" charset="-120"/>
              </a:rPr>
              <a:t>113</a:t>
            </a:r>
            <a:r>
              <a:rPr kumimoji="1" lang="zh-TW" altLang="en-US" sz="3600" dirty="0">
                <a:latin typeface="標楷體" panose="03000509000000000000" pitchFamily="65" charset="-120"/>
                <a:ea typeface="標楷體" panose="03000509000000000000" pitchFamily="65" charset="-120"/>
              </a:rPr>
              <a:t>年</a:t>
            </a:r>
            <a:r>
              <a:rPr kumimoji="1" lang="en-US" altLang="zh-TW" sz="3600" dirty="0">
                <a:latin typeface="標楷體" panose="03000509000000000000" pitchFamily="65" charset="-120"/>
                <a:ea typeface="標楷體" panose="03000509000000000000" pitchFamily="65" charset="-120"/>
              </a:rPr>
              <a:t>5</a:t>
            </a:r>
            <a:r>
              <a:rPr kumimoji="1" lang="zh-TW" altLang="en-US" sz="3600" dirty="0">
                <a:latin typeface="標楷體" panose="03000509000000000000" pitchFamily="65" charset="-120"/>
                <a:ea typeface="標楷體" panose="03000509000000000000" pitchFamily="65" charset="-120"/>
              </a:rPr>
              <a:t>月</a:t>
            </a:r>
            <a:endParaRPr kumimoji="1" lang="en-US" altLang="zh-TW" sz="3600" dirty="0">
              <a:latin typeface="標楷體" panose="03000509000000000000" pitchFamily="65" charset="-120"/>
              <a:ea typeface="標楷體" panose="03000509000000000000" pitchFamily="65" charset="-120"/>
            </a:endParaRPr>
          </a:p>
        </p:txBody>
      </p:sp>
      <p:sp>
        <p:nvSpPr>
          <p:cNvPr id="4" name="子標題 2"/>
          <p:cNvSpPr txBox="1">
            <a:spLocks/>
          </p:cNvSpPr>
          <p:nvPr/>
        </p:nvSpPr>
        <p:spPr>
          <a:xfrm>
            <a:off x="549225" y="166978"/>
            <a:ext cx="1670100" cy="28069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kumimoji="1" lang="zh-TW" altLang="en-US" sz="1400" b="1" dirty="0">
                <a:solidFill>
                  <a:srgbClr val="58712C"/>
                </a:solidFill>
                <a:latin typeface="Heiti TC Light"/>
                <a:ea typeface="Heiti TC Light"/>
                <a:cs typeface="Heiti TC Light"/>
              </a:rPr>
              <a:t>主題</a:t>
            </a:r>
          </a:p>
        </p:txBody>
      </p:sp>
    </p:spTree>
    <p:extLst>
      <p:ext uri="{BB962C8B-B14F-4D97-AF65-F5344CB8AC3E}">
        <p14:creationId xmlns:p14="http://schemas.microsoft.com/office/powerpoint/2010/main" val="4079110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嘉義縣識字教材</a:t>
            </a: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r="28643"/>
          <a:stretch/>
        </p:blipFill>
        <p:spPr>
          <a:xfrm>
            <a:off x="5287993" y="1551726"/>
            <a:ext cx="3674853" cy="5262799"/>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r="44767"/>
          <a:stretch/>
        </p:blipFill>
        <p:spPr>
          <a:xfrm>
            <a:off x="94891" y="1344692"/>
            <a:ext cx="4097031" cy="5306274"/>
          </a:xfrm>
          <a:prstGeom prst="rect">
            <a:avLst/>
          </a:prstGeom>
        </p:spPr>
      </p:pic>
    </p:spTree>
    <p:extLst>
      <p:ext uri="{BB962C8B-B14F-4D97-AF65-F5344CB8AC3E}">
        <p14:creationId xmlns:p14="http://schemas.microsoft.com/office/powerpoint/2010/main" val="3291962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8" name="內容版面配置區 7"/>
          <p:cNvPicPr>
            <a:picLocks noGrp="1" noChangeAspect="1"/>
          </p:cNvPicPr>
          <p:nvPr>
            <p:ph idx="1"/>
          </p:nvPr>
        </p:nvPicPr>
        <p:blipFill rotWithShape="1">
          <a:blip r:embed="rId2">
            <a:extLst>
              <a:ext uri="{28A0092B-C50C-407E-A947-70E740481C1C}">
                <a14:useLocalDpi xmlns:a14="http://schemas.microsoft.com/office/drawing/2010/main" val="0"/>
              </a:ext>
            </a:extLst>
          </a:blip>
          <a:srcRect b="2220"/>
          <a:stretch/>
        </p:blipFill>
        <p:spPr>
          <a:xfrm>
            <a:off x="654519" y="1013344"/>
            <a:ext cx="7921590" cy="5702416"/>
          </a:xfrm>
        </p:spPr>
      </p:pic>
      <p:sp>
        <p:nvSpPr>
          <p:cNvPr id="3" name="圓角矩形圖說文字 2"/>
          <p:cNvSpPr/>
          <p:nvPr/>
        </p:nvSpPr>
        <p:spPr>
          <a:xfrm>
            <a:off x="6085840" y="1723292"/>
            <a:ext cx="3058160" cy="544494"/>
          </a:xfrm>
          <a:prstGeom prst="wedgeRoundRectCallout">
            <a:avLst>
              <a:gd name="adj1" fmla="val -69284"/>
              <a:gd name="adj2" fmla="val 6504"/>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0000"/>
                </a:solidFill>
              </a:rPr>
              <a:t>112</a:t>
            </a:r>
            <a:r>
              <a:rPr lang="zh-TW" altLang="en-US" sz="2400" b="1" dirty="0">
                <a:solidFill>
                  <a:srgbClr val="C00000"/>
                </a:solidFill>
              </a:rPr>
              <a:t>年度於</a:t>
            </a:r>
            <a:r>
              <a:rPr lang="en-US" altLang="zh-TW" sz="2400" b="1" dirty="0">
                <a:solidFill>
                  <a:srgbClr val="C00000"/>
                </a:solidFill>
              </a:rPr>
              <a:t>5</a:t>
            </a:r>
            <a:r>
              <a:rPr lang="zh-TW" altLang="en-US" sz="2400" b="1" dirty="0">
                <a:solidFill>
                  <a:srgbClr val="C00000"/>
                </a:solidFill>
              </a:rPr>
              <a:t>月辦理</a:t>
            </a:r>
          </a:p>
        </p:txBody>
      </p:sp>
      <p:sp>
        <p:nvSpPr>
          <p:cNvPr id="4" name="圓角矩形圖說文字 3"/>
          <p:cNvSpPr/>
          <p:nvPr/>
        </p:nvSpPr>
        <p:spPr>
          <a:xfrm>
            <a:off x="6506308" y="4714240"/>
            <a:ext cx="2637692" cy="934720"/>
          </a:xfrm>
          <a:prstGeom prst="wedgeRoundRectCallout">
            <a:avLst>
              <a:gd name="adj1" fmla="val -83460"/>
              <a:gd name="adj2" fmla="val 6242"/>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b="1" dirty="0">
                <a:solidFill>
                  <a:srgbClr val="FF0000"/>
                </a:solidFill>
              </a:rPr>
              <a:t>小六跨階段轉銜心評提報</a:t>
            </a:r>
          </a:p>
        </p:txBody>
      </p:sp>
      <p:sp>
        <p:nvSpPr>
          <p:cNvPr id="6" name="圓角矩形圖說文字 5"/>
          <p:cNvSpPr/>
          <p:nvPr/>
        </p:nvSpPr>
        <p:spPr>
          <a:xfrm>
            <a:off x="5669280" y="3322320"/>
            <a:ext cx="3474720" cy="934720"/>
          </a:xfrm>
          <a:prstGeom prst="wedgeRoundRectCallout">
            <a:avLst>
              <a:gd name="adj1" fmla="val -34472"/>
              <a:gd name="adj2" fmla="val -5598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400" b="1" dirty="0">
                <a:solidFill>
                  <a:srgbClr val="FF0000"/>
                </a:solidFill>
              </a:rPr>
              <a:t>八月排課表，巡迴老師與個案學校聯繫</a:t>
            </a:r>
          </a:p>
        </p:txBody>
      </p:sp>
    </p:spTree>
    <p:extLst>
      <p:ext uri="{BB962C8B-B14F-4D97-AF65-F5344CB8AC3E}">
        <p14:creationId xmlns:p14="http://schemas.microsoft.com/office/powerpoint/2010/main" val="3926075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787" y="1417638"/>
            <a:ext cx="7210425" cy="4482000"/>
          </a:xfrm>
        </p:spPr>
      </p:pic>
      <p:sp>
        <p:nvSpPr>
          <p:cNvPr id="5" name="圓角矩形圖說文字 4"/>
          <p:cNvSpPr/>
          <p:nvPr/>
        </p:nvSpPr>
        <p:spPr>
          <a:xfrm>
            <a:off x="5767753" y="2841992"/>
            <a:ext cx="3376247" cy="934720"/>
          </a:xfrm>
          <a:prstGeom prst="wedgeRoundRectCallout">
            <a:avLst>
              <a:gd name="adj1" fmla="val -55077"/>
              <a:gd name="adj2" fmla="val 35401"/>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b="1" dirty="0">
                <a:solidFill>
                  <a:srgbClr val="FF0000"/>
                </a:solidFill>
              </a:rPr>
              <a:t>各校請與治療師確認到校服務時間</a:t>
            </a:r>
          </a:p>
        </p:txBody>
      </p:sp>
    </p:spTree>
    <p:extLst>
      <p:ext uri="{BB962C8B-B14F-4D97-AF65-F5344CB8AC3E}">
        <p14:creationId xmlns:p14="http://schemas.microsoft.com/office/powerpoint/2010/main" val="354585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412" y="1417638"/>
            <a:ext cx="7115175" cy="4631531"/>
          </a:xfrm>
        </p:spPr>
      </p:pic>
    </p:spTree>
    <p:extLst>
      <p:ext uri="{BB962C8B-B14F-4D97-AF65-F5344CB8AC3E}">
        <p14:creationId xmlns:p14="http://schemas.microsoft.com/office/powerpoint/2010/main" val="3259358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graphicFrame>
        <p:nvGraphicFramePr>
          <p:cNvPr id="7" name="表格 6"/>
          <p:cNvGraphicFramePr>
            <a:graphicFrameLocks noGrp="1"/>
          </p:cNvGraphicFramePr>
          <p:nvPr/>
        </p:nvGraphicFramePr>
        <p:xfrm>
          <a:off x="-121920" y="1417636"/>
          <a:ext cx="9265920" cy="5186364"/>
        </p:xfrm>
        <a:graphic>
          <a:graphicData uri="http://schemas.openxmlformats.org/drawingml/2006/table">
            <a:tbl>
              <a:tblPr firstRow="1" firstCol="1" bandRow="1">
                <a:tableStyleId>{00A15C55-8517-42AA-B614-E9B94910E393}</a:tableStyleId>
              </a:tblPr>
              <a:tblGrid>
                <a:gridCol w="2040638">
                  <a:extLst>
                    <a:ext uri="{9D8B030D-6E8A-4147-A177-3AD203B41FA5}">
                      <a16:colId xmlns:a16="http://schemas.microsoft.com/office/drawing/2014/main" val="20000"/>
                    </a:ext>
                  </a:extLst>
                </a:gridCol>
                <a:gridCol w="7225282">
                  <a:extLst>
                    <a:ext uri="{9D8B030D-6E8A-4147-A177-3AD203B41FA5}">
                      <a16:colId xmlns:a16="http://schemas.microsoft.com/office/drawing/2014/main" val="20001"/>
                    </a:ext>
                  </a:extLst>
                </a:gridCol>
              </a:tblGrid>
              <a:tr h="370455">
                <a:tc gridSpan="2">
                  <a:txBody>
                    <a:bodyPr/>
                    <a:lstStyle/>
                    <a:p>
                      <a:pPr algn="ctr">
                        <a:spcAft>
                          <a:spcPts val="0"/>
                        </a:spcAft>
                      </a:pPr>
                      <a:r>
                        <a:rPr lang="en-US" sz="1800" kern="100" dirty="0">
                          <a:effectLst/>
                        </a:rPr>
                        <a:t>2</a:t>
                      </a:r>
                      <a:r>
                        <a:rPr lang="zh-TW" sz="1800" kern="100" dirty="0">
                          <a:effectLst/>
                        </a:rPr>
                        <a:t>月</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a16="http://schemas.microsoft.com/office/drawing/2014/main" val="10000"/>
                  </a:ext>
                </a:extLst>
              </a:tr>
              <a:tr h="370455">
                <a:tc>
                  <a:txBody>
                    <a:bodyPr/>
                    <a:lstStyle/>
                    <a:p>
                      <a:pPr>
                        <a:spcAft>
                          <a:spcPts val="0"/>
                        </a:spcAft>
                      </a:pPr>
                      <a:r>
                        <a:rPr lang="zh-TW" sz="1800" kern="100" dirty="0">
                          <a:effectLst/>
                        </a:rPr>
                        <a:t>類別</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100" dirty="0">
                          <a:effectLst/>
                        </a:rPr>
                        <a:t>工作項目</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455">
                <a:tc>
                  <a:txBody>
                    <a:bodyPr/>
                    <a:lstStyle/>
                    <a:p>
                      <a:pPr>
                        <a:spcAft>
                          <a:spcPts val="0"/>
                        </a:spcAft>
                      </a:pPr>
                      <a:r>
                        <a:rPr lang="zh-TW" sz="1800" kern="100">
                          <a:effectLst/>
                        </a:rPr>
                        <a:t>行政管理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0" dirty="0">
                          <a:effectLst/>
                        </a:rPr>
                        <a:t>召開期初特殊教育推行委員會會議</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40909">
                <a:tc>
                  <a:txBody>
                    <a:bodyPr/>
                    <a:lstStyle/>
                    <a:p>
                      <a:pPr>
                        <a:spcAft>
                          <a:spcPts val="0"/>
                        </a:spcAft>
                      </a:pPr>
                      <a:r>
                        <a:rPr lang="zh-TW" sz="1800" kern="100">
                          <a:effectLst/>
                        </a:rPr>
                        <a:t>鑑定安置</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0" dirty="0">
                          <a:effectLst/>
                        </a:rPr>
                        <a:t>疑似身心障礙學生校內初篩與提報心評鑑定</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455">
                <a:tc gridSpan="2">
                  <a:txBody>
                    <a:bodyPr/>
                    <a:lstStyle/>
                    <a:p>
                      <a:pPr algn="ctr">
                        <a:spcAft>
                          <a:spcPts val="0"/>
                        </a:spcAft>
                      </a:pPr>
                      <a:r>
                        <a:rPr lang="en-US" sz="1800" kern="100">
                          <a:effectLst/>
                        </a:rPr>
                        <a:t>3</a:t>
                      </a:r>
                      <a:r>
                        <a:rPr lang="zh-TW" sz="1800" kern="100">
                          <a:effectLst/>
                        </a:rPr>
                        <a:t>月</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a16="http://schemas.microsoft.com/office/drawing/2014/main" val="10004"/>
                  </a:ext>
                </a:extLst>
              </a:tr>
              <a:tr h="370455">
                <a:tc>
                  <a:txBody>
                    <a:bodyPr/>
                    <a:lstStyle/>
                    <a:p>
                      <a:pPr>
                        <a:spcAft>
                          <a:spcPts val="0"/>
                        </a:spcAft>
                      </a:pPr>
                      <a:r>
                        <a:rPr lang="zh-TW" sz="1800" kern="100">
                          <a:effectLst/>
                        </a:rPr>
                        <a:t>行政管理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0" dirty="0">
                          <a:effectLst/>
                        </a:rPr>
                        <a:t>優良特殊教育人員遴選</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740909">
                <a:tc>
                  <a:txBody>
                    <a:bodyPr/>
                    <a:lstStyle/>
                    <a:p>
                      <a:pPr>
                        <a:spcAft>
                          <a:spcPts val="0"/>
                        </a:spcAft>
                      </a:pPr>
                      <a:r>
                        <a:rPr lang="zh-TW" sz="1800" kern="100">
                          <a:effectLst/>
                        </a:rPr>
                        <a:t>鑑定安置</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400" kern="0" dirty="0">
                          <a:effectLst/>
                        </a:rPr>
                        <a:t>國小一般智能資賦優異學生鑑定</a:t>
                      </a:r>
                      <a:endParaRPr lang="zh-TW" sz="2400" kern="100" dirty="0">
                        <a:effectLst/>
                      </a:endParaRPr>
                    </a:p>
                    <a:p>
                      <a:pPr>
                        <a:spcAft>
                          <a:spcPts val="0"/>
                        </a:spcAft>
                      </a:pPr>
                      <a:r>
                        <a:rPr lang="zh-TW" sz="2400" kern="0" dirty="0">
                          <a:effectLst/>
                        </a:rPr>
                        <a:t>疑似身心障礙學生心評鑑定</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1852271">
                <a:tc>
                  <a:txBody>
                    <a:bodyPr/>
                    <a:lstStyle/>
                    <a:p>
                      <a:pPr>
                        <a:spcAft>
                          <a:spcPts val="0"/>
                        </a:spcAft>
                      </a:pPr>
                      <a:r>
                        <a:rPr lang="zh-TW" sz="1800" kern="100">
                          <a:effectLst/>
                        </a:rPr>
                        <a:t>支持服務</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en-US" sz="2400" kern="0" dirty="0">
                          <a:effectLst/>
                        </a:rPr>
                        <a:t>1.</a:t>
                      </a:r>
                      <a:r>
                        <a:rPr lang="zh-TW" sz="2400" kern="0" dirty="0">
                          <a:effectLst/>
                        </a:rPr>
                        <a:t>身心障礙學生交通費補助申請</a:t>
                      </a:r>
                      <a:endParaRPr lang="zh-TW" sz="2400" kern="100" dirty="0">
                        <a:effectLst/>
                      </a:endParaRPr>
                    </a:p>
                    <a:p>
                      <a:pPr>
                        <a:spcAft>
                          <a:spcPts val="0"/>
                        </a:spcAft>
                      </a:pPr>
                      <a:r>
                        <a:rPr lang="en-US" sz="2400" kern="0" dirty="0">
                          <a:effectLst/>
                        </a:rPr>
                        <a:t>2.</a:t>
                      </a:r>
                      <a:r>
                        <a:rPr lang="zh-TW" sz="2400" kern="0" dirty="0">
                          <a:effectLst/>
                        </a:rPr>
                        <a:t>交通車「汰舊換新」申請</a:t>
                      </a:r>
                      <a:endParaRPr lang="zh-TW" sz="2400" kern="100" dirty="0">
                        <a:effectLst/>
                      </a:endParaRPr>
                    </a:p>
                    <a:p>
                      <a:pPr>
                        <a:spcAft>
                          <a:spcPts val="0"/>
                        </a:spcAft>
                      </a:pPr>
                      <a:r>
                        <a:rPr lang="en-US" sz="2400" kern="0" dirty="0">
                          <a:effectLst/>
                        </a:rPr>
                        <a:t>3.</a:t>
                      </a:r>
                      <a:r>
                        <a:rPr lang="zh-TW" sz="2400" kern="0" dirty="0">
                          <a:effectLst/>
                        </a:rPr>
                        <a:t>新生申請國立特教學校安置資格審查</a:t>
                      </a:r>
                      <a:endParaRPr lang="zh-TW" sz="2400" kern="100" dirty="0">
                        <a:effectLst/>
                      </a:endParaRPr>
                    </a:p>
                    <a:p>
                      <a:pPr>
                        <a:spcAft>
                          <a:spcPts val="0"/>
                        </a:spcAft>
                      </a:pPr>
                      <a:r>
                        <a:rPr lang="en-US" sz="2400" kern="0" dirty="0">
                          <a:effectLst/>
                        </a:rPr>
                        <a:t>4.</a:t>
                      </a:r>
                      <a:r>
                        <a:rPr lang="zh-TW" sz="2400" kern="0" dirty="0">
                          <a:effectLst/>
                        </a:rPr>
                        <a:t>學前應屆畢業生轉銜意願調查</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3" name="圓角矩形圖說文字 2"/>
          <p:cNvSpPr/>
          <p:nvPr/>
        </p:nvSpPr>
        <p:spPr>
          <a:xfrm>
            <a:off x="2438400" y="2915920"/>
            <a:ext cx="3048000" cy="314960"/>
          </a:xfrm>
          <a:prstGeom prst="wedgeRoundRectCallout">
            <a:avLst>
              <a:gd name="adj1" fmla="val -23166"/>
              <a:gd name="adj2" fmla="val -85887"/>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400" b="1" dirty="0">
                <a:solidFill>
                  <a:srgbClr val="FF0000"/>
                </a:solidFill>
              </a:rPr>
              <a:t>一年級疑似生可提報</a:t>
            </a:r>
          </a:p>
        </p:txBody>
      </p:sp>
      <p:sp>
        <p:nvSpPr>
          <p:cNvPr id="4" name="圓角矩形圖說文字 3"/>
          <p:cNvSpPr/>
          <p:nvPr/>
        </p:nvSpPr>
        <p:spPr>
          <a:xfrm>
            <a:off x="6939280" y="3789680"/>
            <a:ext cx="2204720" cy="2743200"/>
          </a:xfrm>
          <a:prstGeom prst="wedgeRoundRectCallout">
            <a:avLst>
              <a:gd name="adj1" fmla="val -76438"/>
              <a:gd name="adj2" fmla="val -35439"/>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zh-TW" altLang="en-US" sz="2400" b="1" dirty="0">
                <a:solidFill>
                  <a:srgbClr val="FF0000"/>
                </a:solidFill>
              </a:rPr>
              <a:t>資優鑑定：</a:t>
            </a:r>
            <a:br>
              <a:rPr lang="en-US" altLang="zh-TW" sz="2400" b="1" dirty="0">
                <a:solidFill>
                  <a:srgbClr val="FF0000"/>
                </a:solidFill>
              </a:rPr>
            </a:br>
            <a:r>
              <a:rPr lang="en-US" altLang="zh-TW" sz="2400" b="1" dirty="0">
                <a:solidFill>
                  <a:srgbClr val="FF0000"/>
                </a:solidFill>
                <a:sym typeface="Wingdings" panose="05000000000000000000" pitchFamily="2" charset="2"/>
              </a:rPr>
              <a:t></a:t>
            </a:r>
            <a:r>
              <a:rPr lang="zh-TW" altLang="en-US" sz="2400" b="1" dirty="0">
                <a:solidFill>
                  <a:srgbClr val="FF0000"/>
                </a:solidFill>
              </a:rPr>
              <a:t>一般智能</a:t>
            </a:r>
            <a:endParaRPr lang="en-US" altLang="zh-TW" sz="2400" b="1" dirty="0">
              <a:solidFill>
                <a:srgbClr val="FF0000"/>
              </a:solidFill>
            </a:endParaRPr>
          </a:p>
          <a:p>
            <a:r>
              <a:rPr lang="en-US" altLang="zh-TW" sz="2400" b="1" dirty="0">
                <a:solidFill>
                  <a:srgbClr val="FF0000"/>
                </a:solidFill>
              </a:rPr>
              <a:t>(</a:t>
            </a:r>
            <a:r>
              <a:rPr lang="zh-TW" altLang="en-US" sz="2400" b="1" dirty="0">
                <a:solidFill>
                  <a:srgbClr val="FF0000"/>
                </a:solidFill>
              </a:rPr>
              <a:t>二、四年級</a:t>
            </a:r>
            <a:r>
              <a:rPr lang="en-US" altLang="zh-TW" sz="2400" b="1" dirty="0">
                <a:solidFill>
                  <a:srgbClr val="FF0000"/>
                </a:solidFill>
              </a:rPr>
              <a:t>)</a:t>
            </a:r>
            <a:br>
              <a:rPr lang="en-US" altLang="zh-TW" sz="2400" b="1" dirty="0">
                <a:solidFill>
                  <a:srgbClr val="FF0000"/>
                </a:solidFill>
              </a:rPr>
            </a:br>
            <a:r>
              <a:rPr lang="en-US" altLang="zh-TW" sz="2400" b="1" dirty="0">
                <a:solidFill>
                  <a:srgbClr val="FF0000"/>
                </a:solidFill>
                <a:sym typeface="Wingdings" panose="05000000000000000000" pitchFamily="2" charset="2"/>
              </a:rPr>
              <a:t></a:t>
            </a:r>
            <a:r>
              <a:rPr lang="zh-TW" altLang="en-US" sz="2400" b="1" dirty="0">
                <a:solidFill>
                  <a:srgbClr val="FF0000"/>
                </a:solidFill>
              </a:rPr>
              <a:t>提早入學</a:t>
            </a:r>
            <a:endParaRPr lang="en-US" altLang="zh-TW" sz="2400" b="1" dirty="0">
              <a:solidFill>
                <a:srgbClr val="FF0000"/>
              </a:solidFill>
            </a:endParaRPr>
          </a:p>
          <a:p>
            <a:r>
              <a:rPr lang="en-US" altLang="zh-TW" sz="2400" b="1" dirty="0">
                <a:solidFill>
                  <a:srgbClr val="FF0000"/>
                </a:solidFill>
                <a:sym typeface="Wingdings" panose="05000000000000000000" pitchFamily="2" charset="2"/>
              </a:rPr>
              <a:t></a:t>
            </a:r>
            <a:r>
              <a:rPr lang="zh-TW" altLang="en-US" sz="2400" b="1" dirty="0">
                <a:solidFill>
                  <a:srgbClr val="FF0000"/>
                </a:solidFill>
              </a:rPr>
              <a:t>升國中學術性向資優</a:t>
            </a:r>
          </a:p>
        </p:txBody>
      </p:sp>
    </p:spTree>
    <p:extLst>
      <p:ext uri="{BB962C8B-B14F-4D97-AF65-F5344CB8AC3E}">
        <p14:creationId xmlns:p14="http://schemas.microsoft.com/office/powerpoint/2010/main" val="2464170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081" y="1244918"/>
            <a:ext cx="8647838" cy="5155882"/>
          </a:xfrm>
        </p:spPr>
      </p:pic>
      <p:cxnSp>
        <p:nvCxnSpPr>
          <p:cNvPr id="5" name="直線接點 4"/>
          <p:cNvCxnSpPr/>
          <p:nvPr/>
        </p:nvCxnSpPr>
        <p:spPr>
          <a:xfrm>
            <a:off x="1991360" y="2560320"/>
            <a:ext cx="3119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圓角矩形圖說文字 5"/>
          <p:cNvSpPr/>
          <p:nvPr/>
        </p:nvSpPr>
        <p:spPr>
          <a:xfrm>
            <a:off x="5354321" y="2255520"/>
            <a:ext cx="3541598" cy="1097280"/>
          </a:xfrm>
          <a:prstGeom prst="wedgeRoundRectCallout">
            <a:avLst>
              <a:gd name="adj1" fmla="val -61054"/>
              <a:gd name="adj2" fmla="val 12106"/>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b="1" dirty="0">
                <a:solidFill>
                  <a:srgbClr val="FF0000"/>
                </a:solidFill>
              </a:rPr>
              <a:t>以就讀學區國中為準，除非無適合班型</a:t>
            </a:r>
          </a:p>
        </p:txBody>
      </p:sp>
      <p:sp>
        <p:nvSpPr>
          <p:cNvPr id="7" name="圓角矩形圖說文字 6"/>
          <p:cNvSpPr/>
          <p:nvPr/>
        </p:nvSpPr>
        <p:spPr>
          <a:xfrm>
            <a:off x="5435600" y="5795890"/>
            <a:ext cx="3541598" cy="843280"/>
          </a:xfrm>
          <a:prstGeom prst="wedgeRoundRectCallout">
            <a:avLst>
              <a:gd name="adj1" fmla="val -53455"/>
              <a:gd name="adj2" fmla="val -14608"/>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b="1" dirty="0">
                <a:solidFill>
                  <a:srgbClr val="FF0000"/>
                </a:solidFill>
                <a:latin typeface="標楷體" panose="03000509000000000000" pitchFamily="65" charset="-120"/>
                <a:ea typeface="標楷體" panose="03000509000000000000" pitchFamily="65" charset="-120"/>
              </a:rPr>
              <a:t>幼小轉銜安置</a:t>
            </a:r>
            <a:endParaRPr lang="en-US" altLang="zh-TW" sz="2800" b="1" dirty="0">
              <a:solidFill>
                <a:srgbClr val="FF0000"/>
              </a:solidFill>
              <a:latin typeface="標楷體" panose="03000509000000000000" pitchFamily="65" charset="-120"/>
              <a:ea typeface="標楷體" panose="03000509000000000000" pitchFamily="65" charset="-120"/>
            </a:endParaRPr>
          </a:p>
          <a:p>
            <a:pPr algn="ctr"/>
            <a:r>
              <a:rPr lang="zh-TW" altLang="en-US" sz="2800" b="1" dirty="0">
                <a:solidFill>
                  <a:srgbClr val="FF0000"/>
                </a:solidFill>
                <a:latin typeface="標楷體" panose="03000509000000000000" pitchFamily="65" charset="-120"/>
                <a:ea typeface="標楷體" panose="03000509000000000000" pitchFamily="65" charset="-120"/>
              </a:rPr>
              <a:t>以公文為依據</a:t>
            </a:r>
          </a:p>
        </p:txBody>
      </p:sp>
      <p:sp>
        <p:nvSpPr>
          <p:cNvPr id="8" name="文字方塊 7"/>
          <p:cNvSpPr txBox="1"/>
          <p:nvPr/>
        </p:nvSpPr>
        <p:spPr>
          <a:xfrm>
            <a:off x="5435600" y="3464560"/>
            <a:ext cx="2954655" cy="461665"/>
          </a:xfrm>
          <a:prstGeom prst="rect">
            <a:avLst/>
          </a:prstGeom>
          <a:noFill/>
        </p:spPr>
        <p:txBody>
          <a:bodyPr wrap="none" rtlCol="0">
            <a:spAutoFit/>
          </a:bodyPr>
          <a:lstStyle/>
          <a:p>
            <a:r>
              <a:rPr lang="zh-TW" altLang="en-US" sz="2400" b="1" dirty="0"/>
              <a:t>、酌減班級人數申請</a:t>
            </a:r>
          </a:p>
        </p:txBody>
      </p:sp>
    </p:spTree>
    <p:extLst>
      <p:ext uri="{BB962C8B-B14F-4D97-AF65-F5344CB8AC3E}">
        <p14:creationId xmlns:p14="http://schemas.microsoft.com/office/powerpoint/2010/main" val="452807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1143000"/>
            <a:ext cx="8619731" cy="5562600"/>
          </a:xfrm>
        </p:spPr>
      </p:pic>
      <p:sp>
        <p:nvSpPr>
          <p:cNvPr id="5" name="文字方塊 4"/>
          <p:cNvSpPr txBox="1"/>
          <p:nvPr/>
        </p:nvSpPr>
        <p:spPr>
          <a:xfrm>
            <a:off x="3017520" y="4151630"/>
            <a:ext cx="5008880" cy="523220"/>
          </a:xfrm>
          <a:prstGeom prst="rect">
            <a:avLst/>
          </a:prstGeom>
          <a:noFill/>
        </p:spPr>
        <p:txBody>
          <a:bodyPr wrap="square" rtlCol="0">
            <a:spAutoFit/>
          </a:bodyPr>
          <a:lstStyle/>
          <a:p>
            <a:r>
              <a:rPr lang="zh-TW" altLang="en-US" sz="2800" b="1" dirty="0">
                <a:solidFill>
                  <a:srgbClr val="C00000"/>
                </a:solidFill>
              </a:rPr>
              <a:t>學術性向鑑定結果通知學生</a:t>
            </a:r>
          </a:p>
        </p:txBody>
      </p:sp>
      <p:sp>
        <p:nvSpPr>
          <p:cNvPr id="6" name="圓角矩形圖說文字 5"/>
          <p:cNvSpPr/>
          <p:nvPr/>
        </p:nvSpPr>
        <p:spPr>
          <a:xfrm>
            <a:off x="6835955" y="1798409"/>
            <a:ext cx="2380890" cy="963252"/>
          </a:xfrm>
          <a:prstGeom prst="wedgeRoundRectCallout">
            <a:avLst>
              <a:gd name="adj1" fmla="val -55561"/>
              <a:gd name="adj2" fmla="val 21485"/>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C00000"/>
                </a:solidFill>
              </a:rPr>
              <a:t>課程計畫與普教同步</a:t>
            </a:r>
            <a:endParaRPr lang="en-US" altLang="zh-TW" b="1" dirty="0">
              <a:solidFill>
                <a:srgbClr val="C00000"/>
              </a:solidFill>
            </a:endParaRPr>
          </a:p>
          <a:p>
            <a:pPr algn="ctr"/>
            <a:r>
              <a:rPr lang="zh-TW" altLang="en-US" b="1" dirty="0">
                <a:solidFill>
                  <a:srgbClr val="C00000"/>
                </a:solidFill>
              </a:rPr>
              <a:t>六月送特需領域</a:t>
            </a:r>
            <a:endParaRPr lang="en-US" altLang="zh-TW" b="1" dirty="0">
              <a:solidFill>
                <a:srgbClr val="C00000"/>
              </a:solidFill>
            </a:endParaRPr>
          </a:p>
          <a:p>
            <a:pPr algn="ctr"/>
            <a:r>
              <a:rPr lang="zh-TW" altLang="en-US" b="1" dirty="0">
                <a:solidFill>
                  <a:srgbClr val="C00000"/>
                </a:solidFill>
              </a:rPr>
              <a:t>七月送校定領域</a:t>
            </a:r>
          </a:p>
        </p:txBody>
      </p:sp>
      <p:sp>
        <p:nvSpPr>
          <p:cNvPr id="3" name="文字方塊 2"/>
          <p:cNvSpPr txBox="1"/>
          <p:nvPr/>
        </p:nvSpPr>
        <p:spPr>
          <a:xfrm>
            <a:off x="5848708" y="2761661"/>
            <a:ext cx="2898477" cy="307777"/>
          </a:xfrm>
          <a:prstGeom prst="rect">
            <a:avLst/>
          </a:prstGeom>
          <a:noFill/>
        </p:spPr>
        <p:txBody>
          <a:bodyPr wrap="square" rtlCol="0">
            <a:spAutoFit/>
          </a:bodyPr>
          <a:lstStyle/>
          <a:p>
            <a:r>
              <a:rPr lang="zh-TW" altLang="en-US" sz="1400" b="1" u="sng" dirty="0">
                <a:solidFill>
                  <a:srgbClr val="FF0000"/>
                </a:solidFill>
                <a:latin typeface="標楷體" panose="03000509000000000000" pitchFamily="65" charset="-120"/>
                <a:ea typeface="標楷體" panose="03000509000000000000" pitchFamily="65" charset="-120"/>
              </a:rPr>
              <a:t>嘉義縣特教資訊網</a:t>
            </a:r>
            <a:r>
              <a:rPr lang="en-US" altLang="zh-TW" sz="1400" b="1" u="sng" dirty="0">
                <a:solidFill>
                  <a:srgbClr val="FF0000"/>
                </a:solidFill>
                <a:latin typeface="標楷體" panose="03000509000000000000" pitchFamily="65" charset="-120"/>
                <a:ea typeface="標楷體" panose="03000509000000000000" pitchFamily="65" charset="-120"/>
              </a:rPr>
              <a:t>&lt;</a:t>
            </a:r>
            <a:r>
              <a:rPr lang="zh-TW" altLang="en-US" sz="1400" b="1" u="sng" dirty="0">
                <a:solidFill>
                  <a:srgbClr val="FF0000"/>
                </a:solidFill>
                <a:latin typeface="標楷體" panose="03000509000000000000" pitchFamily="65" charset="-120"/>
                <a:ea typeface="標楷體" panose="03000509000000000000" pitchFamily="65" charset="-120"/>
              </a:rPr>
              <a:t>需求填報</a:t>
            </a:r>
            <a:r>
              <a:rPr lang="en-US" altLang="zh-TW" sz="1400" b="1" u="sng" dirty="0">
                <a:solidFill>
                  <a:srgbClr val="FF0000"/>
                </a:solidFill>
                <a:latin typeface="標楷體" panose="03000509000000000000" pitchFamily="65" charset="-120"/>
                <a:ea typeface="標楷體" panose="03000509000000000000" pitchFamily="65" charset="-120"/>
              </a:rPr>
              <a:t>&gt;</a:t>
            </a:r>
            <a:endParaRPr lang="zh-TW" altLang="en-US" sz="14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10813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ct val="20000"/>
              </a:spcBef>
            </a:pPr>
            <a:r>
              <a:rPr kumimoji="1" lang="zh-TW" altLang="en-US" sz="4800" dirty="0">
                <a:solidFill>
                  <a:prstClr val="black"/>
                </a:solidFill>
                <a:latin typeface="標楷體" panose="03000509000000000000" pitchFamily="65" charset="-120"/>
                <a:ea typeface="標楷體" panose="03000509000000000000" pitchFamily="65" charset="-120"/>
                <a:cs typeface="+mn-cs"/>
                <a:hlinkClick r:id="rId2" action="ppaction://hlinkfile"/>
              </a:rPr>
              <a:t>五年特教輔導訪</a:t>
            </a:r>
            <a:r>
              <a:rPr kumimoji="1" lang="zh-TW" altLang="en-US" sz="4800" dirty="0">
                <a:solidFill>
                  <a:prstClr val="black"/>
                </a:solidFill>
                <a:latin typeface="標楷體" panose="03000509000000000000" pitchFamily="65" charset="-120"/>
                <a:ea typeface="標楷體" panose="03000509000000000000" pitchFamily="65" charset="-120"/>
                <a:cs typeface="+mn-cs"/>
                <a:hlinkClick r:id="rId3" action="ppaction://hlinkfile"/>
              </a:rPr>
              <a:t>視業</a:t>
            </a:r>
            <a:r>
              <a:rPr kumimoji="1" lang="zh-TW" altLang="en-US" sz="4800" dirty="0">
                <a:solidFill>
                  <a:prstClr val="black"/>
                </a:solidFill>
                <a:latin typeface="標楷體" panose="03000509000000000000" pitchFamily="65" charset="-120"/>
                <a:ea typeface="標楷體" panose="03000509000000000000" pitchFamily="65" charset="-120"/>
                <a:cs typeface="+mn-cs"/>
                <a:hlinkClick r:id="rId2" action="ppaction://hlinkfile"/>
              </a:rPr>
              <a:t>務</a:t>
            </a:r>
            <a:endParaRPr kumimoji="1" lang="en-US" altLang="zh-TW" sz="4800" dirty="0">
              <a:solidFill>
                <a:prstClr val="black"/>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86264" y="1203385"/>
            <a:ext cx="9057736" cy="5576977"/>
          </a:xfrm>
        </p:spPr>
        <p:txBody>
          <a:bodyPr>
            <a:noAutofit/>
          </a:bodyPr>
          <a:lstStyle/>
          <a:p>
            <a:r>
              <a:rPr lang="zh-TW" altLang="zh-TW" sz="2800" dirty="0">
                <a:latin typeface="微軟正黑體" panose="020B0604030504040204" pitchFamily="34" charset="-120"/>
                <a:ea typeface="微軟正黑體" panose="020B0604030504040204" pitchFamily="34" charset="-120"/>
              </a:rPr>
              <a:t>一﹑訪視輔導內容：</a:t>
            </a:r>
          </a:p>
          <a:p>
            <a:pPr lvl="0"/>
            <a:r>
              <a:rPr lang="zh-TW" altLang="zh-TW" sz="2800" dirty="0">
                <a:latin typeface="微軟正黑體" panose="020B0604030504040204" pitchFamily="34" charset="-120"/>
                <a:ea typeface="微軟正黑體" panose="020B0604030504040204" pitchFamily="34" charset="-120"/>
              </a:rPr>
              <a:t>督導學校特殊教育推行委員會</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附件一</a:t>
            </a:r>
            <a:r>
              <a:rPr lang="zh-TW" altLang="zh-TW" sz="2000" b="1" u="sng" dirty="0">
                <a:solidFill>
                  <a:srgbClr val="C00000"/>
                </a:solidFill>
                <a:latin typeface="微軟正黑體" panose="020B0604030504040204" pitchFamily="34" charset="-120"/>
                <a:ea typeface="微軟正黑體" panose="020B0604030504040204" pitchFamily="34" charset="-120"/>
              </a:rPr>
              <a:t>特殊教育推行委員會檢核表</a:t>
            </a:r>
            <a:r>
              <a:rPr lang="zh-TW" altLang="zh-TW" sz="2000" b="1" dirty="0">
                <a:solidFill>
                  <a:srgbClr val="C00000"/>
                </a:solidFill>
                <a:latin typeface="微軟正黑體" panose="020B0604030504040204" pitchFamily="34" charset="-120"/>
                <a:ea typeface="微軟正黑體" panose="020B0604030504040204" pitchFamily="34" charset="-120"/>
              </a:rPr>
              <a:t>每校填一份請核章</a:t>
            </a:r>
            <a:r>
              <a:rPr lang="zh-TW" altLang="zh-TW" sz="2000" b="1" dirty="0">
                <a:latin typeface="微軟正黑體" panose="020B0604030504040204" pitchFamily="34" charset="-120"/>
                <a:ea typeface="微軟正黑體" panose="020B0604030504040204" pitchFamily="34" charset="-120"/>
              </a:rPr>
              <a:t>。</a:t>
            </a:r>
          </a:p>
          <a:p>
            <a:pPr lvl="0"/>
            <a:r>
              <a:rPr lang="zh-TW" altLang="zh-TW" sz="2800" dirty="0">
                <a:latin typeface="微軟正黑體" panose="020B0604030504040204" pitchFamily="34" charset="-120"/>
                <a:ea typeface="微軟正黑體" panose="020B0604030504040204" pitchFamily="34" charset="-120"/>
              </a:rPr>
              <a:t>特殊教育課程計畫</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附件二</a:t>
            </a:r>
            <a:r>
              <a:rPr lang="zh-TW" altLang="zh-TW" sz="2000" b="1" u="sng" dirty="0">
                <a:solidFill>
                  <a:srgbClr val="C00000"/>
                </a:solidFill>
                <a:latin typeface="微軟正黑體" panose="020B0604030504040204" pitchFamily="34" charset="-120"/>
                <a:ea typeface="微軟正黑體" panose="020B0604030504040204" pitchFamily="34" charset="-120"/>
              </a:rPr>
              <a:t>課程與教學輔導訪視檢核表</a:t>
            </a:r>
            <a:r>
              <a:rPr lang="zh-TW" altLang="zh-TW" sz="2000" b="1" dirty="0">
                <a:solidFill>
                  <a:srgbClr val="C00000"/>
                </a:solidFill>
                <a:latin typeface="微軟正黑體" panose="020B0604030504040204" pitchFamily="34" charset="-120"/>
                <a:ea typeface="微軟正黑體" panose="020B0604030504040204" pitchFamily="34" charset="-120"/>
              </a:rPr>
              <a:t>依班級類型分別填寫並核章。</a:t>
            </a:r>
          </a:p>
          <a:p>
            <a:pPr lvl="0"/>
            <a:r>
              <a:rPr lang="en-US" altLang="zh-TW" sz="2800" dirty="0">
                <a:latin typeface="微軟正黑體" panose="020B0604030504040204" pitchFamily="34" charset="-120"/>
                <a:ea typeface="微軟正黑體" panose="020B0604030504040204" pitchFamily="34" charset="-120"/>
              </a:rPr>
              <a:t>IEP</a:t>
            </a:r>
            <a:r>
              <a:rPr lang="zh-TW" altLang="zh-TW" sz="2800" dirty="0">
                <a:latin typeface="微軟正黑體" panose="020B0604030504040204" pitchFamily="34" charset="-120"/>
                <a:ea typeface="微軟正黑體" panose="020B0604030504040204" pitchFamily="34" charset="-120"/>
              </a:rPr>
              <a:t>執行情形</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附件三</a:t>
            </a:r>
            <a:r>
              <a:rPr lang="en-US" altLang="zh-TW" sz="2000" b="1" u="sng" dirty="0">
                <a:solidFill>
                  <a:srgbClr val="C00000"/>
                </a:solidFill>
                <a:latin typeface="微軟正黑體" panose="020B0604030504040204" pitchFamily="34" charset="-120"/>
                <a:ea typeface="微軟正黑體" panose="020B0604030504040204" pitchFamily="34" charset="-120"/>
              </a:rPr>
              <a:t>IEP</a:t>
            </a:r>
            <a:r>
              <a:rPr lang="zh-TW" altLang="zh-TW" sz="2000" b="1" u="sng" dirty="0">
                <a:solidFill>
                  <a:srgbClr val="C00000"/>
                </a:solidFill>
                <a:latin typeface="微軟正黑體" panose="020B0604030504040204" pitchFamily="34" charset="-120"/>
                <a:ea typeface="微軟正黑體" panose="020B0604030504040204" pitchFamily="34" charset="-120"/>
              </a:rPr>
              <a:t>檢核表</a:t>
            </a:r>
            <a:r>
              <a:rPr lang="zh-TW" altLang="zh-TW" sz="2000" b="1" dirty="0">
                <a:solidFill>
                  <a:srgbClr val="C00000"/>
                </a:solidFill>
                <a:latin typeface="微軟正黑體" panose="020B0604030504040204" pitchFamily="34" charset="-120"/>
                <a:ea typeface="微軟正黑體" panose="020B0604030504040204" pitchFamily="34" charset="-120"/>
              </a:rPr>
              <a:t>學校無需填寫</a:t>
            </a:r>
            <a:r>
              <a:rPr lang="zh-TW" altLang="zh-TW" sz="2800" dirty="0">
                <a:latin typeface="微軟正黑體" panose="020B0604030504040204" pitchFamily="34" charset="-120"/>
                <a:ea typeface="微軟正黑體" panose="020B0604030504040204" pitchFamily="34" charset="-120"/>
              </a:rPr>
              <a:t>。</a:t>
            </a:r>
          </a:p>
          <a:p>
            <a:pPr lvl="0"/>
            <a:r>
              <a:rPr lang="en-US" altLang="zh-TW" sz="2800" dirty="0">
                <a:latin typeface="微軟正黑體" panose="020B0604030504040204" pitchFamily="34" charset="-120"/>
                <a:ea typeface="微軟正黑體" panose="020B0604030504040204" pitchFamily="34" charset="-120"/>
              </a:rPr>
              <a:t>IGP</a:t>
            </a:r>
            <a:r>
              <a:rPr lang="zh-TW" altLang="zh-TW" sz="2800" dirty="0">
                <a:latin typeface="微軟正黑體" panose="020B0604030504040204" pitchFamily="34" charset="-120"/>
                <a:ea typeface="微軟正黑體" panose="020B0604030504040204" pitchFamily="34" charset="-120"/>
              </a:rPr>
              <a:t>執行情形</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附件四</a:t>
            </a:r>
            <a:r>
              <a:rPr lang="en-US" altLang="zh-TW" sz="2000" b="1" u="sng" dirty="0">
                <a:solidFill>
                  <a:srgbClr val="C00000"/>
                </a:solidFill>
                <a:latin typeface="微軟正黑體" panose="020B0604030504040204" pitchFamily="34" charset="-120"/>
                <a:ea typeface="微軟正黑體" panose="020B0604030504040204" pitchFamily="34" charset="-120"/>
              </a:rPr>
              <a:t>IGP</a:t>
            </a:r>
            <a:r>
              <a:rPr lang="zh-TW" altLang="zh-TW" sz="2000" b="1" u="sng" dirty="0">
                <a:solidFill>
                  <a:srgbClr val="C00000"/>
                </a:solidFill>
                <a:latin typeface="微軟正黑體" panose="020B0604030504040204" pitchFamily="34" charset="-120"/>
                <a:ea typeface="微軟正黑體" panose="020B0604030504040204" pitchFamily="34" charset="-120"/>
              </a:rPr>
              <a:t>檢核表</a:t>
            </a:r>
            <a:r>
              <a:rPr lang="zh-TW" altLang="zh-TW" sz="2000" b="1" dirty="0">
                <a:solidFill>
                  <a:srgbClr val="C00000"/>
                </a:solidFill>
                <a:latin typeface="微軟正黑體" panose="020B0604030504040204" pitchFamily="34" charset="-120"/>
                <a:ea typeface="微軟正黑體" panose="020B0604030504040204" pitchFamily="34" charset="-120"/>
              </a:rPr>
              <a:t>學校無需填寫，無設資優類班級者無需提供</a:t>
            </a:r>
            <a:r>
              <a:rPr lang="en-US" altLang="zh-TW" sz="2000" b="1" dirty="0">
                <a:solidFill>
                  <a:srgbClr val="C00000"/>
                </a:solidFill>
                <a:latin typeface="微軟正黑體" panose="020B0604030504040204" pitchFamily="34" charset="-120"/>
                <a:ea typeface="微軟正黑體" panose="020B0604030504040204" pitchFamily="34" charset="-120"/>
              </a:rPr>
              <a:t>IGP</a:t>
            </a:r>
            <a:r>
              <a:rPr lang="zh-TW" altLang="zh-TW" sz="2800" dirty="0">
                <a:latin typeface="微軟正黑體" panose="020B0604030504040204" pitchFamily="34" charset="-120"/>
                <a:ea typeface="微軟正黑體" panose="020B0604030504040204" pitchFamily="34" charset="-120"/>
              </a:rPr>
              <a:t>。</a:t>
            </a:r>
          </a:p>
          <a:p>
            <a:r>
              <a:rPr lang="zh-TW" altLang="zh-TW" sz="2800" dirty="0">
                <a:latin typeface="微軟正黑體" panose="020B0604030504040204" pitchFamily="34" charset="-120"/>
                <a:ea typeface="微軟正黑體" panose="020B0604030504040204" pitchFamily="34" charset="-120"/>
              </a:rPr>
              <a:t>轉銜服務</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附件五</a:t>
            </a:r>
            <a:r>
              <a:rPr lang="zh-TW" altLang="zh-TW" sz="2000" b="1" u="sng" dirty="0">
                <a:solidFill>
                  <a:srgbClr val="C00000"/>
                </a:solidFill>
                <a:latin typeface="微軟正黑體" panose="020B0604030504040204" pitchFamily="34" charset="-120"/>
                <a:ea typeface="微軟正黑體" panose="020B0604030504040204" pitchFamily="34" charset="-120"/>
              </a:rPr>
              <a:t>身心障礙學生轉銜輔導及服務檢核表</a:t>
            </a:r>
            <a:r>
              <a:rPr lang="zh-TW" altLang="zh-TW" sz="2000" b="1" dirty="0">
                <a:solidFill>
                  <a:srgbClr val="C00000"/>
                </a:solidFill>
                <a:latin typeface="微軟正黑體" panose="020B0604030504040204" pitchFamily="34" charset="-120"/>
                <a:ea typeface="微軟正黑體" panose="020B0604030504040204" pitchFamily="34" charset="-120"/>
              </a:rPr>
              <a:t> 無需填寫。</a:t>
            </a:r>
          </a:p>
          <a:p>
            <a:r>
              <a:rPr lang="zh-TW" altLang="zh-TW" sz="2800" dirty="0">
                <a:latin typeface="微軟正黑體" panose="020B0604030504040204" pitchFamily="34" charset="-120"/>
                <a:ea typeface="微軟正黑體" panose="020B0604030504040204" pitchFamily="34" charset="-120"/>
              </a:rPr>
              <a:t>前次評鑑自我改善情形</a:t>
            </a:r>
            <a:r>
              <a:rPr lang="en-US" altLang="zh-TW" sz="2800" dirty="0">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附件六</a:t>
            </a:r>
            <a:r>
              <a:rPr lang="zh-TW" altLang="zh-TW" sz="2000" b="1" u="sng" dirty="0">
                <a:solidFill>
                  <a:srgbClr val="C00000"/>
                </a:solidFill>
                <a:latin typeface="微軟正黑體" panose="020B0604030504040204" pitchFamily="34" charset="-120"/>
                <a:ea typeface="微軟正黑體" panose="020B0604030504040204" pitchFamily="34" charset="-120"/>
              </a:rPr>
              <a:t>前次評鑑改善情形一覽表</a:t>
            </a:r>
            <a:r>
              <a:rPr lang="zh-TW" altLang="zh-TW" sz="2000" b="1" dirty="0">
                <a:solidFill>
                  <a:srgbClr val="C00000"/>
                </a:solidFill>
                <a:latin typeface="微軟正黑體" panose="020B0604030504040204" pitchFamily="34" charset="-120"/>
                <a:ea typeface="微軟正黑體" panose="020B0604030504040204" pitchFamily="34" charset="-120"/>
              </a:rPr>
              <a:t>，身障與資優分別填寫並核章</a:t>
            </a:r>
            <a:r>
              <a:rPr lang="zh-TW" altLang="zh-TW"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r>
              <a:rPr lang="zh-TW" altLang="zh-TW" sz="2800" dirty="0">
                <a:latin typeface="微軟正黑體" panose="020B0604030504040204" pitchFamily="34" charset="-120"/>
                <a:ea typeface="微軟正黑體" panose="020B0604030504040204" pitchFamily="34" charset="-120"/>
              </a:rPr>
              <a:t>家庭支援服務</a:t>
            </a:r>
            <a:r>
              <a:rPr lang="en-US" altLang="zh-TW" sz="2000" dirty="0"/>
              <a:t>-</a:t>
            </a:r>
            <a:r>
              <a:rPr lang="zh-TW" altLang="zh-TW" sz="2000" b="1" dirty="0">
                <a:solidFill>
                  <a:srgbClr val="C00000"/>
                </a:solidFill>
                <a:latin typeface="微軟正黑體" panose="020B0604030504040204" pitchFamily="34" charset="-120"/>
                <a:ea typeface="微軟正黑體" panose="020B0604030504040204" pitchFamily="34" charset="-120"/>
              </a:rPr>
              <a:t>身心障礙學生家庭支援服務督導表</a:t>
            </a:r>
            <a:endParaRPr lang="zh-TW" altLang="en-US" sz="2000" b="1" dirty="0">
              <a:solidFill>
                <a:srgbClr val="C00000"/>
              </a:solidFill>
              <a:latin typeface="微軟正黑體" panose="020B0604030504040204" pitchFamily="34" charset="-120"/>
              <a:ea typeface="微軟正黑體" panose="020B0604030504040204" pitchFamily="34" charset="-120"/>
            </a:endParaRPr>
          </a:p>
        </p:txBody>
      </p:sp>
      <p:sp>
        <p:nvSpPr>
          <p:cNvPr id="4" name="圓角矩形圖說文字 3"/>
          <p:cNvSpPr/>
          <p:nvPr/>
        </p:nvSpPr>
        <p:spPr>
          <a:xfrm>
            <a:off x="6807200" y="3169920"/>
            <a:ext cx="2042160" cy="741680"/>
          </a:xfrm>
          <a:prstGeom prst="wedgeRoundRectCallout">
            <a:avLst>
              <a:gd name="adj1" fmla="val -57482"/>
              <a:gd name="adj2" fmla="val 1883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b="1" dirty="0"/>
              <a:t>學生、家長簽名</a:t>
            </a:r>
          </a:p>
        </p:txBody>
      </p:sp>
    </p:spTree>
    <p:extLst>
      <p:ext uri="{BB962C8B-B14F-4D97-AF65-F5344CB8AC3E}">
        <p14:creationId xmlns:p14="http://schemas.microsoft.com/office/powerpoint/2010/main" val="4127678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sz="3200" b="1" dirty="0"/>
              <a:t>嘉義縣學校特殊教育行政工作執行期程表</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43" y="1872761"/>
            <a:ext cx="7191375" cy="3543300"/>
          </a:xfrm>
        </p:spPr>
      </p:pic>
    </p:spTree>
    <p:extLst>
      <p:ext uri="{BB962C8B-B14F-4D97-AF65-F5344CB8AC3E}">
        <p14:creationId xmlns:p14="http://schemas.microsoft.com/office/powerpoint/2010/main" val="437641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dirty="0">
                <a:latin typeface="微軟正黑體" pitchFamily="34" charset="-120"/>
                <a:ea typeface="微軟正黑體" pitchFamily="34" charset="-120"/>
              </a:rPr>
              <a:t>特教推行委員會任務      </a:t>
            </a:r>
            <a:r>
              <a:rPr lang="en-US" altLang="zh-TW" sz="4800" dirty="0">
                <a:latin typeface="微軟正黑體" pitchFamily="34" charset="-120"/>
                <a:ea typeface="微軟正黑體" pitchFamily="34" charset="-120"/>
              </a:rPr>
              <a:t>1/2</a:t>
            </a:r>
            <a:endParaRPr lang="zh-TW" altLang="en-US" sz="48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67079468"/>
              </p:ext>
            </p:extLst>
          </p:nvPr>
        </p:nvGraphicFramePr>
        <p:xfrm>
          <a:off x="0" y="1222132"/>
          <a:ext cx="9144000" cy="5943708"/>
        </p:xfrm>
        <a:graphic>
          <a:graphicData uri="http://schemas.openxmlformats.org/drawingml/2006/table">
            <a:tbl>
              <a:tblPr firstRow="1" firstCol="1" bandRow="1">
                <a:tableStyleId>{8A107856-5554-42FB-B03E-39F5DBC370BA}</a:tableStyleId>
              </a:tblPr>
              <a:tblGrid>
                <a:gridCol w="6276445">
                  <a:extLst>
                    <a:ext uri="{9D8B030D-6E8A-4147-A177-3AD203B41FA5}">
                      <a16:colId xmlns:a16="http://schemas.microsoft.com/office/drawing/2014/main" val="3274574972"/>
                    </a:ext>
                  </a:extLst>
                </a:gridCol>
                <a:gridCol w="2867555">
                  <a:extLst>
                    <a:ext uri="{9D8B030D-6E8A-4147-A177-3AD203B41FA5}">
                      <a16:colId xmlns:a16="http://schemas.microsoft.com/office/drawing/2014/main" val="1748952171"/>
                    </a:ext>
                  </a:extLst>
                </a:gridCol>
              </a:tblGrid>
              <a:tr h="396772">
                <a:tc>
                  <a:txBody>
                    <a:bodyPr/>
                    <a:lstStyle/>
                    <a:p>
                      <a:pPr algn="ctr">
                        <a:spcAft>
                          <a:spcPts val="0"/>
                        </a:spcAft>
                      </a:pPr>
                      <a:r>
                        <a:rPr lang="zh-TW" sz="2000" kern="100" dirty="0">
                          <a:effectLst/>
                        </a:rPr>
                        <a:t>工作內容</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2000" kern="100">
                          <a:effectLst/>
                        </a:rPr>
                        <a:t>會議時間</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160336627"/>
                  </a:ext>
                </a:extLst>
              </a:tr>
              <a:tr h="5546936">
                <a:tc>
                  <a:txBody>
                    <a:bodyPr/>
                    <a:lstStyle/>
                    <a:p>
                      <a:pPr marL="0" lvl="0" indent="0">
                        <a:spcAft>
                          <a:spcPts val="0"/>
                        </a:spcAft>
                        <a:buFont typeface="+mj-ea"/>
                        <a:buNone/>
                      </a:pPr>
                      <a:r>
                        <a:rPr lang="zh-TW" altLang="en-US" sz="2200" kern="100" dirty="0">
                          <a:effectLst/>
                        </a:rPr>
                        <a:t>一、</a:t>
                      </a:r>
                      <a:r>
                        <a:rPr lang="zh-TW" sz="2200" kern="100" dirty="0">
                          <a:effectLst/>
                        </a:rPr>
                        <a:t>審議及推動校內年度特殊教育工作計畫。 </a:t>
                      </a:r>
                    </a:p>
                    <a:p>
                      <a:pPr>
                        <a:spcAft>
                          <a:spcPts val="0"/>
                        </a:spcAft>
                      </a:pPr>
                      <a:r>
                        <a:rPr lang="en-US" sz="2200" kern="100" dirty="0">
                          <a:effectLst/>
                        </a:rPr>
                        <a:t>                                        </a:t>
                      </a:r>
                      <a:endParaRPr lang="zh-TW" sz="2200" kern="100" dirty="0">
                        <a:effectLst/>
                      </a:endParaRPr>
                    </a:p>
                    <a:p>
                      <a:pPr marL="0" lvl="0" indent="0">
                        <a:spcAft>
                          <a:spcPts val="0"/>
                        </a:spcAft>
                        <a:buFont typeface="+mj-ea"/>
                        <a:buNone/>
                      </a:pPr>
                      <a:r>
                        <a:rPr lang="zh-TW" altLang="en-US" sz="2200" kern="100" dirty="0">
                          <a:effectLst/>
                        </a:rPr>
                        <a:t>二、</a:t>
                      </a:r>
                      <a:r>
                        <a:rPr lang="zh-TW" sz="2200" kern="100" dirty="0">
                          <a:effectLst/>
                          <a:hlinkClick r:id="rId2" action="ppaction://hlinkfile"/>
                        </a:rPr>
                        <a:t>協助特殊教育學生適應教育環境及重新安置服務</a:t>
                      </a:r>
                      <a:r>
                        <a:rPr lang="zh-TW" sz="2200" kern="100" dirty="0">
                          <a:effectLst/>
                        </a:rPr>
                        <a:t>。</a:t>
                      </a:r>
                    </a:p>
                    <a:p>
                      <a:pPr marL="304800">
                        <a:spcAft>
                          <a:spcPts val="0"/>
                        </a:spcAft>
                      </a:pPr>
                      <a:r>
                        <a:rPr lang="en-US" sz="2200" kern="100" dirty="0">
                          <a:effectLst/>
                        </a:rPr>
                        <a:t>  </a:t>
                      </a:r>
                      <a:endParaRPr lang="zh-TW" sz="2200" kern="100" dirty="0">
                        <a:effectLst/>
                      </a:endParaRPr>
                    </a:p>
                    <a:p>
                      <a:pPr marL="0" lvl="0" indent="0">
                        <a:spcAft>
                          <a:spcPts val="0"/>
                        </a:spcAft>
                        <a:buFont typeface="+mj-ea"/>
                        <a:buNone/>
                      </a:pPr>
                      <a:r>
                        <a:rPr lang="zh-TW" altLang="en-US" sz="2200" kern="100" dirty="0">
                          <a:effectLst/>
                        </a:rPr>
                        <a:t>三、</a:t>
                      </a:r>
                      <a:r>
                        <a:rPr lang="zh-TW" sz="2200" kern="100" dirty="0">
                          <a:effectLst/>
                        </a:rPr>
                        <a:t>審查個別化教育計畫、個別輔導計畫、特殊教育方案、修業年限調整及升學、就學輔導等相關事項。</a:t>
                      </a:r>
                    </a:p>
                    <a:p>
                      <a:pPr>
                        <a:spcAft>
                          <a:spcPts val="0"/>
                        </a:spcAft>
                      </a:pPr>
                      <a:r>
                        <a:rPr lang="en-US" sz="2200" kern="100" dirty="0">
                          <a:effectLst/>
                        </a:rPr>
                        <a:t> </a:t>
                      </a:r>
                    </a:p>
                    <a:p>
                      <a:pPr>
                        <a:spcAft>
                          <a:spcPts val="0"/>
                        </a:spcAft>
                      </a:pPr>
                      <a:r>
                        <a:rPr lang="zh-TW" altLang="en-US" sz="2200" kern="100" dirty="0">
                          <a:effectLst/>
                        </a:rPr>
                        <a:t>四、</a:t>
                      </a:r>
                      <a:r>
                        <a:rPr lang="zh-TW" sz="2200" kern="100" dirty="0">
                          <a:effectLst/>
                        </a:rPr>
                        <a:t>審查特殊教育學生申請獎勵、獎補助學金</a:t>
                      </a:r>
                      <a:r>
                        <a:rPr lang="en-US" sz="2200" kern="100" dirty="0">
                          <a:effectLst/>
                        </a:rPr>
                        <a:t>(9/25)</a:t>
                      </a:r>
                      <a:r>
                        <a:rPr lang="zh-TW" sz="2200" kern="100" dirty="0">
                          <a:effectLst/>
                        </a:rPr>
                        <a:t>、交通費補助</a:t>
                      </a:r>
                      <a:r>
                        <a:rPr lang="en-US" sz="2200" kern="100" dirty="0">
                          <a:effectLst/>
                        </a:rPr>
                        <a:t>(9</a:t>
                      </a:r>
                      <a:r>
                        <a:rPr lang="zh-TW" sz="2200" kern="100" dirty="0">
                          <a:effectLst/>
                        </a:rPr>
                        <a:t>月底</a:t>
                      </a:r>
                      <a:r>
                        <a:rPr lang="en-US" sz="2200" kern="100" dirty="0">
                          <a:effectLst/>
                        </a:rPr>
                        <a:t>)</a:t>
                      </a:r>
                      <a:r>
                        <a:rPr lang="zh-TW" sz="2200" kern="100" dirty="0">
                          <a:effectLst/>
                        </a:rPr>
                        <a:t>、輔具、相關專業團隊服務</a:t>
                      </a:r>
                      <a:r>
                        <a:rPr lang="en-US" sz="2200" kern="100" dirty="0">
                          <a:effectLst/>
                        </a:rPr>
                        <a:t>(6</a:t>
                      </a:r>
                      <a:r>
                        <a:rPr lang="zh-TW" sz="2200" kern="100" dirty="0">
                          <a:effectLst/>
                        </a:rPr>
                        <a:t>月、</a:t>
                      </a:r>
                      <a:r>
                        <a:rPr lang="en-US" sz="2200" kern="100" dirty="0">
                          <a:effectLst/>
                        </a:rPr>
                        <a:t>8</a:t>
                      </a:r>
                      <a:r>
                        <a:rPr lang="zh-TW" sz="2200" kern="100" dirty="0">
                          <a:effectLst/>
                        </a:rPr>
                        <a:t>月、</a:t>
                      </a:r>
                      <a:r>
                        <a:rPr lang="en-US" sz="2200" kern="100" dirty="0">
                          <a:effectLst/>
                        </a:rPr>
                        <a:t>1</a:t>
                      </a:r>
                      <a:r>
                        <a:rPr lang="zh-TW" sz="2200" kern="100" dirty="0">
                          <a:effectLst/>
                        </a:rPr>
                        <a:t>月</a:t>
                      </a:r>
                      <a:r>
                        <a:rPr lang="en-US" sz="2200" kern="100" dirty="0">
                          <a:effectLst/>
                        </a:rPr>
                        <a:t>)</a:t>
                      </a:r>
                      <a:r>
                        <a:rPr lang="zh-TW" sz="2200" kern="100" dirty="0">
                          <a:effectLst/>
                        </a:rPr>
                        <a:t>及支持服務等事宜。</a:t>
                      </a:r>
                      <a:endParaRPr lang="en-US" altLang="zh-TW" sz="2200" kern="100" dirty="0">
                        <a:effectLst/>
                      </a:endParaRPr>
                    </a:p>
                    <a:p>
                      <a:pPr>
                        <a:spcAft>
                          <a:spcPts val="0"/>
                        </a:spcAft>
                      </a:pPr>
                      <a:endParaRPr lang="en-US" altLang="zh-TW" sz="2200" kern="100" dirty="0">
                        <a:effectLst/>
                      </a:endParaRPr>
                    </a:p>
                    <a:p>
                      <a:pPr>
                        <a:spcAft>
                          <a:spcPts val="0"/>
                        </a:spcAft>
                      </a:pPr>
                      <a:r>
                        <a:rPr lang="zh-TW" altLang="en-US" sz="2200" kern="100" dirty="0">
                          <a:effectLst/>
                          <a:hlinkClick r:id="rId3" action="ppaction://hlinkfile"/>
                        </a:rPr>
                        <a:t>五、</a:t>
                      </a:r>
                      <a:r>
                        <a:rPr lang="zh-TW" sz="2200" kern="100" dirty="0">
                          <a:effectLst/>
                          <a:hlinkClick r:id="rId3" action="ppaction://hlinkfile"/>
                        </a:rPr>
                        <a:t>審查特殊教育學生課程規劃，應依學生之個別需求，彈性調整課程（包括學習內容、歷程、環境、評量方式）及學習節數。 </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000" kern="100" dirty="0">
                          <a:effectLst/>
                        </a:rPr>
                        <a:t>第一學期期初特推會</a:t>
                      </a:r>
                    </a:p>
                    <a:p>
                      <a:pPr>
                        <a:spcAft>
                          <a:spcPts val="0"/>
                        </a:spcAft>
                      </a:pPr>
                      <a:r>
                        <a:rPr lang="en-US" sz="2000" kern="100" dirty="0">
                          <a:effectLst/>
                        </a:rPr>
                        <a:t> </a:t>
                      </a:r>
                    </a:p>
                    <a:p>
                      <a:pPr>
                        <a:spcAft>
                          <a:spcPts val="0"/>
                        </a:spcAft>
                      </a:pPr>
                      <a:endParaRPr lang="zh-TW" sz="2000" kern="100" dirty="0">
                        <a:effectLst/>
                      </a:endParaRPr>
                    </a:p>
                    <a:p>
                      <a:pPr>
                        <a:spcAft>
                          <a:spcPts val="0"/>
                        </a:spcAft>
                      </a:pPr>
                      <a:r>
                        <a:rPr lang="zh-TW" sz="2000" kern="100" dirty="0">
                          <a:effectLst/>
                        </a:rPr>
                        <a:t>期末特推會</a:t>
                      </a:r>
                    </a:p>
                    <a:p>
                      <a:pPr>
                        <a:spcAft>
                          <a:spcPts val="0"/>
                        </a:spcAft>
                      </a:pPr>
                      <a:endParaRPr lang="en-US" sz="2000" kern="100" dirty="0">
                        <a:effectLst/>
                      </a:endParaRPr>
                    </a:p>
                    <a:p>
                      <a:pPr>
                        <a:spcAft>
                          <a:spcPts val="0"/>
                        </a:spcAft>
                      </a:pPr>
                      <a:r>
                        <a:rPr lang="en-US" sz="2000" kern="100" dirty="0">
                          <a:effectLst/>
                        </a:rPr>
                        <a:t>  </a:t>
                      </a:r>
                      <a:endParaRPr lang="zh-TW" sz="2000" kern="100" dirty="0">
                        <a:effectLst/>
                      </a:endParaRPr>
                    </a:p>
                    <a:p>
                      <a:pPr>
                        <a:spcAft>
                          <a:spcPts val="0"/>
                        </a:spcAft>
                      </a:pPr>
                      <a:r>
                        <a:rPr lang="zh-TW" sz="2000" kern="100" dirty="0">
                          <a:effectLst/>
                        </a:rPr>
                        <a:t>期末特推會、期初特推會</a:t>
                      </a:r>
                    </a:p>
                    <a:p>
                      <a:pPr>
                        <a:spcAft>
                          <a:spcPts val="0"/>
                        </a:spcAft>
                      </a:pPr>
                      <a:endParaRPr lang="en-US" sz="2000" kern="100" dirty="0">
                        <a:effectLst/>
                      </a:endParaRPr>
                    </a:p>
                    <a:p>
                      <a:pPr>
                        <a:spcAft>
                          <a:spcPts val="0"/>
                        </a:spcAft>
                      </a:pPr>
                      <a:endParaRPr lang="en-US" sz="2000" kern="100" dirty="0">
                        <a:effectLst/>
                      </a:endParaRPr>
                    </a:p>
                    <a:p>
                      <a:pPr>
                        <a:spcAft>
                          <a:spcPts val="0"/>
                        </a:spcAft>
                      </a:pPr>
                      <a:r>
                        <a:rPr lang="en-US" sz="2000" kern="100" dirty="0">
                          <a:effectLst/>
                        </a:rPr>
                        <a:t> </a:t>
                      </a:r>
                      <a:endParaRPr lang="zh-TW" sz="2000" kern="100" dirty="0">
                        <a:effectLst/>
                      </a:endParaRPr>
                    </a:p>
                    <a:p>
                      <a:pPr>
                        <a:spcAft>
                          <a:spcPts val="0"/>
                        </a:spcAft>
                      </a:pPr>
                      <a:r>
                        <a:rPr lang="zh-TW" sz="2000" kern="100" dirty="0">
                          <a:effectLst/>
                        </a:rPr>
                        <a:t>期初特推會</a:t>
                      </a:r>
                      <a:r>
                        <a:rPr lang="en-US" sz="2000" kern="100" dirty="0">
                          <a:effectLst/>
                        </a:rPr>
                        <a:t>(9</a:t>
                      </a:r>
                      <a:r>
                        <a:rPr lang="zh-TW" sz="2000" kern="100" dirty="0">
                          <a:effectLst/>
                        </a:rPr>
                        <a:t>月</a:t>
                      </a:r>
                      <a:r>
                        <a:rPr lang="en-US" sz="2000" kern="100" dirty="0">
                          <a:effectLst/>
                        </a:rPr>
                        <a:t>)</a:t>
                      </a:r>
                      <a:endParaRPr lang="zh-TW" sz="2000" kern="100" dirty="0">
                        <a:effectLst/>
                      </a:endParaRPr>
                    </a:p>
                    <a:p>
                      <a:pPr>
                        <a:spcAft>
                          <a:spcPts val="0"/>
                        </a:spcAft>
                      </a:pPr>
                      <a:r>
                        <a:rPr lang="zh-TW" sz="2000" kern="100" dirty="0">
                          <a:effectLst/>
                        </a:rPr>
                        <a:t>期末特推會審下一學期的申請需求</a:t>
                      </a:r>
                    </a:p>
                    <a:p>
                      <a:pPr>
                        <a:spcAft>
                          <a:spcPts val="0"/>
                        </a:spcAft>
                      </a:pPr>
                      <a:r>
                        <a:rPr lang="en-US" sz="2000" kern="100" dirty="0">
                          <a:effectLst/>
                        </a:rPr>
                        <a:t> </a:t>
                      </a:r>
                      <a:endParaRPr lang="zh-TW" sz="2000" kern="100" dirty="0">
                        <a:effectLst/>
                      </a:endParaRPr>
                    </a:p>
                    <a:p>
                      <a:pPr>
                        <a:spcAft>
                          <a:spcPts val="0"/>
                        </a:spcAft>
                      </a:pPr>
                      <a:r>
                        <a:rPr lang="zh-TW" sz="2000" kern="100" dirty="0">
                          <a:effectLst/>
                        </a:rPr>
                        <a:t>期末特推會或是課發會前的特推會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69769335"/>
                  </a:ext>
                </a:extLst>
              </a:tr>
            </a:tbl>
          </a:graphicData>
        </a:graphic>
      </p:graphicFrame>
    </p:spTree>
    <p:extLst>
      <p:ext uri="{BB962C8B-B14F-4D97-AF65-F5344CB8AC3E}">
        <p14:creationId xmlns:p14="http://schemas.microsoft.com/office/powerpoint/2010/main" val="27735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0" y="1608991"/>
          <a:ext cx="9144000" cy="5178669"/>
        </p:xfrm>
        <a:graphic>
          <a:graphicData uri="http://schemas.openxmlformats.org/drawingml/2006/table">
            <a:tbl>
              <a:tblPr firstRow="1" firstCol="1" bandRow="1">
                <a:tableStyleId>{8A107856-5554-42FB-B03E-39F5DBC370BA}</a:tableStyleId>
              </a:tblPr>
              <a:tblGrid>
                <a:gridCol w="6257015">
                  <a:extLst>
                    <a:ext uri="{9D8B030D-6E8A-4147-A177-3AD203B41FA5}">
                      <a16:colId xmlns:a16="http://schemas.microsoft.com/office/drawing/2014/main" val="3685278815"/>
                    </a:ext>
                  </a:extLst>
                </a:gridCol>
                <a:gridCol w="2886985">
                  <a:extLst>
                    <a:ext uri="{9D8B030D-6E8A-4147-A177-3AD203B41FA5}">
                      <a16:colId xmlns:a16="http://schemas.microsoft.com/office/drawing/2014/main" val="4257540326"/>
                    </a:ext>
                  </a:extLst>
                </a:gridCol>
              </a:tblGrid>
              <a:tr h="426478">
                <a:tc>
                  <a:txBody>
                    <a:bodyPr/>
                    <a:lstStyle/>
                    <a:p>
                      <a:pPr algn="ctr">
                        <a:spcAft>
                          <a:spcPts val="0"/>
                        </a:spcAft>
                      </a:pPr>
                      <a:r>
                        <a:rPr lang="zh-TW" sz="2400" kern="100" dirty="0">
                          <a:effectLst/>
                        </a:rPr>
                        <a:t>工作內容</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2400" kern="100" dirty="0">
                          <a:effectLst/>
                        </a:rPr>
                        <a:t>會議時間</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34099779"/>
                  </a:ext>
                </a:extLst>
              </a:tr>
              <a:tr h="4752191">
                <a:tc>
                  <a:txBody>
                    <a:bodyPr/>
                    <a:lstStyle/>
                    <a:p>
                      <a:pPr>
                        <a:spcAft>
                          <a:spcPts val="0"/>
                        </a:spcAft>
                      </a:pPr>
                      <a:r>
                        <a:rPr lang="zh-TW" sz="2000" kern="100" dirty="0">
                          <a:effectLst/>
                        </a:rPr>
                        <a:t>六、審查特殊教育宣導工作及特殊教育專業知能研習計畫。</a:t>
                      </a:r>
                    </a:p>
                    <a:p>
                      <a:pPr>
                        <a:spcAft>
                          <a:spcPts val="0"/>
                        </a:spcAft>
                      </a:pPr>
                      <a:r>
                        <a:rPr lang="en-US" sz="2000" kern="100" dirty="0">
                          <a:effectLst/>
                        </a:rPr>
                        <a:t> </a:t>
                      </a:r>
                      <a:endParaRPr lang="zh-TW" sz="2000" kern="100" dirty="0">
                        <a:effectLst/>
                      </a:endParaRPr>
                    </a:p>
                    <a:p>
                      <a:pPr>
                        <a:spcAft>
                          <a:spcPts val="0"/>
                        </a:spcAft>
                      </a:pPr>
                      <a:r>
                        <a:rPr lang="zh-TW" sz="2000" kern="100" dirty="0">
                          <a:effectLst/>
                        </a:rPr>
                        <a:t>七、協調各處室行政分工合作，整合校內外特殊教育資源及支援服務體系。 </a:t>
                      </a:r>
                    </a:p>
                    <a:p>
                      <a:pPr marL="304800">
                        <a:spcAft>
                          <a:spcPts val="0"/>
                        </a:spcAft>
                      </a:pPr>
                      <a:r>
                        <a:rPr lang="en-US" sz="2000" kern="100" dirty="0">
                          <a:effectLst/>
                        </a:rPr>
                        <a:t> </a:t>
                      </a:r>
                      <a:endParaRPr lang="zh-TW" sz="2000" kern="100" dirty="0">
                        <a:effectLst/>
                      </a:endParaRPr>
                    </a:p>
                    <a:p>
                      <a:pPr>
                        <a:spcAft>
                          <a:spcPts val="0"/>
                        </a:spcAft>
                      </a:pPr>
                      <a:r>
                        <a:rPr lang="zh-TW" sz="2000" kern="100" dirty="0">
                          <a:effectLst/>
                        </a:rPr>
                        <a:t>八、督導校園無障礙環境設施之規劃。</a:t>
                      </a:r>
                    </a:p>
                    <a:p>
                      <a:pPr marL="304800">
                        <a:spcAft>
                          <a:spcPts val="0"/>
                        </a:spcAft>
                      </a:pPr>
                      <a:r>
                        <a:rPr lang="en-US" sz="2000" kern="100" dirty="0">
                          <a:effectLst/>
                        </a:rPr>
                        <a:t> </a:t>
                      </a:r>
                      <a:endParaRPr lang="zh-TW" sz="2000" kern="100" dirty="0">
                        <a:effectLst/>
                      </a:endParaRPr>
                    </a:p>
                    <a:p>
                      <a:pPr>
                        <a:spcAft>
                          <a:spcPts val="0"/>
                        </a:spcAft>
                      </a:pPr>
                      <a:r>
                        <a:rPr lang="zh-TW" sz="2000" kern="100" dirty="0">
                          <a:effectLst/>
                        </a:rPr>
                        <a:t>九、協助處理特殊教育學生學習、輔導、支持服務及其他學習權益受損之爭議事項。</a:t>
                      </a:r>
                    </a:p>
                    <a:p>
                      <a:pPr>
                        <a:spcAft>
                          <a:spcPts val="0"/>
                        </a:spcAft>
                      </a:pPr>
                      <a:br>
                        <a:rPr lang="en-US" sz="2000" kern="100" dirty="0">
                          <a:effectLst/>
                        </a:rPr>
                      </a:br>
                      <a:r>
                        <a:rPr lang="zh-TW" sz="2000" kern="100" dirty="0">
                          <a:effectLst/>
                        </a:rPr>
                        <a:t>十、評估年度校內辦理特殊教育工作之成效。</a:t>
                      </a:r>
                    </a:p>
                    <a:p>
                      <a:pPr>
                        <a:spcAft>
                          <a:spcPts val="0"/>
                        </a:spcAft>
                      </a:pPr>
                      <a:r>
                        <a:rPr lang="en-US" sz="2000" kern="100" dirty="0">
                          <a:effectLst/>
                        </a:rPr>
                        <a:t> </a:t>
                      </a:r>
                      <a:endParaRPr lang="zh-TW" sz="2000" kern="100" dirty="0">
                        <a:effectLst/>
                      </a:endParaRPr>
                    </a:p>
                    <a:p>
                      <a:pPr>
                        <a:spcAft>
                          <a:spcPts val="0"/>
                        </a:spcAft>
                      </a:pPr>
                      <a:r>
                        <a:rPr lang="zh-TW" sz="2000" kern="100" dirty="0">
                          <a:effectLst/>
                        </a:rPr>
                        <a:t>十一、其他特殊教育相關業務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spcAft>
                          <a:spcPts val="0"/>
                        </a:spcAft>
                      </a:pPr>
                      <a:r>
                        <a:rPr lang="zh-TW" sz="2000" kern="100" dirty="0">
                          <a:effectLst/>
                        </a:rPr>
                        <a:t>期末審下學期預定辦理，期初審本學期預定辦理</a:t>
                      </a:r>
                    </a:p>
                    <a:p>
                      <a:pPr>
                        <a:spcAft>
                          <a:spcPts val="0"/>
                        </a:spcAft>
                      </a:pPr>
                      <a:endParaRPr lang="en-US" altLang="zh-TW" sz="2000" kern="100" dirty="0">
                        <a:effectLst/>
                      </a:endParaRPr>
                    </a:p>
                    <a:p>
                      <a:pPr>
                        <a:spcAft>
                          <a:spcPts val="0"/>
                        </a:spcAft>
                      </a:pPr>
                      <a:r>
                        <a:rPr lang="zh-TW" sz="2000" kern="100" dirty="0">
                          <a:effectLst/>
                        </a:rPr>
                        <a:t>期初審年度計畫</a:t>
                      </a:r>
                    </a:p>
                    <a:p>
                      <a:pPr>
                        <a:spcAft>
                          <a:spcPts val="0"/>
                        </a:spcAft>
                      </a:pPr>
                      <a:r>
                        <a:rPr lang="en-US" sz="2000" kern="100" dirty="0">
                          <a:effectLst/>
                        </a:rPr>
                        <a:t> </a:t>
                      </a:r>
                      <a:endParaRPr lang="zh-TW" sz="2000" kern="100" dirty="0">
                        <a:effectLst/>
                      </a:endParaRPr>
                    </a:p>
                    <a:p>
                      <a:pPr>
                        <a:spcAft>
                          <a:spcPts val="0"/>
                        </a:spcAft>
                      </a:pPr>
                      <a:r>
                        <a:rPr lang="zh-TW" sz="2000" kern="100" dirty="0">
                          <a:effectLst/>
                        </a:rPr>
                        <a:t>第一學期期初，配合</a:t>
                      </a:r>
                      <a:r>
                        <a:rPr lang="en-US" sz="2000" kern="100" dirty="0">
                          <a:effectLst/>
                        </a:rPr>
                        <a:t>10</a:t>
                      </a:r>
                      <a:r>
                        <a:rPr lang="zh-TW" sz="2000" kern="100" dirty="0">
                          <a:effectLst/>
                        </a:rPr>
                        <a:t>月提無障礙環境改善計畫</a:t>
                      </a:r>
                    </a:p>
                    <a:p>
                      <a:pPr>
                        <a:spcAft>
                          <a:spcPts val="0"/>
                        </a:spcAft>
                      </a:pPr>
                      <a:r>
                        <a:rPr lang="en-US" altLang="zh-TW" sz="2000" kern="100" dirty="0">
                          <a:effectLst/>
                        </a:rPr>
                        <a:t>4-5</a:t>
                      </a:r>
                      <a:r>
                        <a:rPr lang="zh-TW" altLang="en-US" sz="2000" kern="100" dirty="0">
                          <a:effectLst/>
                        </a:rPr>
                        <a:t>月新學年度酌減班級人數</a:t>
                      </a:r>
                      <a:r>
                        <a:rPr lang="en-US" sz="2000" kern="100" dirty="0">
                          <a:effectLst/>
                        </a:rPr>
                        <a:t> </a:t>
                      </a:r>
                      <a:r>
                        <a:rPr lang="en-US" altLang="zh-TW" sz="2000" kern="100" dirty="0">
                          <a:effectLst/>
                        </a:rPr>
                        <a:t>-</a:t>
                      </a:r>
                      <a:r>
                        <a:rPr lang="zh-TW" altLang="en-US" sz="2000" kern="100" dirty="0">
                          <a:effectLst/>
                        </a:rPr>
                        <a:t>臨時會</a:t>
                      </a:r>
                      <a:endParaRPr lang="zh-TW" sz="2000" kern="100" dirty="0">
                        <a:effectLst/>
                      </a:endParaRPr>
                    </a:p>
                    <a:p>
                      <a:pPr>
                        <a:spcAft>
                          <a:spcPts val="0"/>
                        </a:spcAft>
                      </a:pPr>
                      <a:r>
                        <a:rPr lang="en-US" sz="2000" kern="100" dirty="0">
                          <a:effectLst/>
                        </a:rPr>
                        <a:t> </a:t>
                      </a:r>
                      <a:endParaRPr lang="zh-TW" sz="2000" kern="100" dirty="0">
                        <a:effectLst/>
                      </a:endParaRPr>
                    </a:p>
                    <a:p>
                      <a:pPr>
                        <a:spcAft>
                          <a:spcPts val="0"/>
                        </a:spcAft>
                      </a:pPr>
                      <a:r>
                        <a:rPr lang="zh-TW" sz="2000" kern="100" dirty="0">
                          <a:effectLst/>
                        </a:rPr>
                        <a:t>期末特推會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349138848"/>
                  </a:ext>
                </a:extLst>
              </a:tr>
            </a:tbl>
          </a:graphicData>
        </a:graphic>
      </p:graphicFrame>
      <p:sp>
        <p:nvSpPr>
          <p:cNvPr id="5" name="標題 1"/>
          <p:cNvSpPr>
            <a:spLocks noGrp="1"/>
          </p:cNvSpPr>
          <p:nvPr>
            <p:ph type="title"/>
          </p:nvPr>
        </p:nvSpPr>
        <p:spPr/>
        <p:txBody>
          <a:bodyPr>
            <a:normAutofit/>
          </a:bodyPr>
          <a:lstStyle/>
          <a:p>
            <a:r>
              <a:rPr lang="zh-TW" altLang="en-US" sz="4800" dirty="0">
                <a:latin typeface="微軟正黑體" pitchFamily="34" charset="-120"/>
                <a:ea typeface="微軟正黑體" pitchFamily="34" charset="-120"/>
              </a:rPr>
              <a:t>特教推行委員會任務      </a:t>
            </a:r>
            <a:r>
              <a:rPr lang="en-US" altLang="zh-TW" sz="4800" dirty="0">
                <a:latin typeface="微軟正黑體" pitchFamily="34" charset="-120"/>
                <a:ea typeface="微軟正黑體" pitchFamily="34" charset="-120"/>
              </a:rPr>
              <a:t>2/2</a:t>
            </a:r>
            <a:endParaRPr lang="zh-TW" altLang="en-US" sz="4800" dirty="0"/>
          </a:p>
        </p:txBody>
      </p:sp>
    </p:spTree>
    <p:extLst>
      <p:ext uri="{BB962C8B-B14F-4D97-AF65-F5344CB8AC3E}">
        <p14:creationId xmlns:p14="http://schemas.microsoft.com/office/powerpoint/2010/main" val="92345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0560" y="609918"/>
            <a:ext cx="8229600" cy="1143000"/>
          </a:xfrm>
        </p:spPr>
        <p:txBody>
          <a:bodyPr>
            <a:normAutofit/>
          </a:bodyPr>
          <a:lstStyle/>
          <a:p>
            <a:r>
              <a:rPr lang="zh-TW" altLang="en-US" sz="4800" dirty="0">
                <a:latin typeface="標楷體" panose="03000509000000000000" pitchFamily="65" charset="-120"/>
                <a:ea typeface="標楷體" panose="03000509000000000000" pitchFamily="65" charset="-120"/>
              </a:rPr>
              <a:t>特教宣導</a:t>
            </a:r>
            <a:r>
              <a:rPr lang="en-US" altLang="zh-TW" sz="4800" dirty="0">
                <a:latin typeface="標楷體" panose="03000509000000000000" pitchFamily="65" charset="-120"/>
                <a:ea typeface="標楷體" panose="03000509000000000000" pitchFamily="65" charset="-120"/>
              </a:rPr>
              <a:t>~</a:t>
            </a:r>
            <a:r>
              <a:rPr lang="zh-TW" altLang="en-US" sz="4800" b="1" dirty="0">
                <a:solidFill>
                  <a:srgbClr val="91CFAC"/>
                </a:solidFill>
                <a:latin typeface="標楷體" panose="03000509000000000000" pitchFamily="65" charset="-120"/>
                <a:ea typeface="標楷體" panose="03000509000000000000" pitchFamily="65" charset="-120"/>
              </a:rPr>
              <a:t>三月函文各校申請</a:t>
            </a:r>
            <a:endParaRPr lang="zh-TW" altLang="en-US" sz="48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70560" y="1877963"/>
            <a:ext cx="8229600" cy="4525963"/>
          </a:xfrm>
        </p:spPr>
        <p:txBody>
          <a:bodyPr>
            <a:normAutofit lnSpcReduction="10000"/>
          </a:bodyPr>
          <a:lstStyle/>
          <a:p>
            <a:r>
              <a:rPr lang="zh-TW" altLang="en-US" dirty="0"/>
              <a:t>特教宣導的目的：</a:t>
            </a:r>
            <a:endParaRPr lang="en-US" altLang="zh-TW" dirty="0"/>
          </a:p>
          <a:p>
            <a:pPr marL="0" indent="0">
              <a:buNone/>
            </a:pPr>
            <a:r>
              <a:rPr lang="zh-TW" altLang="en-US" dirty="0"/>
              <a:t>瞭解特殊教育學生會面臨到的問題，以及能夠如何協助特殊教育學生。</a:t>
            </a:r>
            <a:endParaRPr lang="en-US" altLang="zh-TW" dirty="0"/>
          </a:p>
          <a:p>
            <a:r>
              <a:rPr lang="zh-TW" altLang="en-US" dirty="0"/>
              <a:t>特教宣導的對象：</a:t>
            </a:r>
            <a:endParaRPr lang="en-US" altLang="zh-TW" dirty="0"/>
          </a:p>
          <a:p>
            <a:pPr marL="0" indent="0">
              <a:buNone/>
            </a:pPr>
            <a:r>
              <a:rPr lang="en-US" altLang="zh-TW" dirty="0"/>
              <a:t>1.</a:t>
            </a:r>
            <a:r>
              <a:rPr lang="zh-TW" altLang="en-US" dirty="0"/>
              <a:t>普通生：</a:t>
            </a:r>
            <a:endParaRPr lang="en-US" altLang="zh-TW" dirty="0"/>
          </a:p>
          <a:p>
            <a:pPr marL="0" indent="0">
              <a:buNone/>
            </a:pPr>
            <a:r>
              <a:rPr lang="zh-TW" altLang="en-US" dirty="0"/>
              <a:t>全校性特教宣導、環境佈置、體驗活動</a:t>
            </a:r>
            <a:endParaRPr lang="en-US" altLang="zh-TW" dirty="0"/>
          </a:p>
          <a:p>
            <a:pPr marL="0" indent="0">
              <a:buNone/>
            </a:pPr>
            <a:r>
              <a:rPr lang="en-US" altLang="zh-TW" dirty="0"/>
              <a:t>2.</a:t>
            </a:r>
            <a:r>
              <a:rPr lang="zh-TW" altLang="en-US" dirty="0"/>
              <a:t>教師：特教知能研習、會議</a:t>
            </a:r>
            <a:endParaRPr lang="en-US" altLang="zh-TW" dirty="0"/>
          </a:p>
          <a:p>
            <a:pPr marL="0" indent="0">
              <a:buNone/>
            </a:pPr>
            <a:r>
              <a:rPr lang="en-US" altLang="zh-TW" dirty="0"/>
              <a:t>3.</a:t>
            </a:r>
            <a:r>
              <a:rPr lang="zh-TW" altLang="en-US" dirty="0"/>
              <a:t>家長：親師座談會、學校文宣資料</a:t>
            </a:r>
            <a:endParaRPr lang="en-US" altLang="zh-TW" dirty="0"/>
          </a:p>
          <a:p>
            <a:endParaRPr lang="en-US" altLang="zh-TW" dirty="0"/>
          </a:p>
          <a:p>
            <a:endParaRPr lang="en-US" altLang="zh-TW" dirty="0"/>
          </a:p>
          <a:p>
            <a:endParaRPr lang="en-US" altLang="zh-TW" dirty="0"/>
          </a:p>
        </p:txBody>
      </p:sp>
      <p:sp>
        <p:nvSpPr>
          <p:cNvPr id="4" name="圓角矩形圖說文字 3"/>
          <p:cNvSpPr/>
          <p:nvPr/>
        </p:nvSpPr>
        <p:spPr>
          <a:xfrm>
            <a:off x="5770880" y="2926080"/>
            <a:ext cx="3373120" cy="1422400"/>
          </a:xfrm>
          <a:prstGeom prst="wedgeRoundRectCallout">
            <a:avLst>
              <a:gd name="adj1" fmla="val -55256"/>
              <a:gd name="adj2" fmla="val 1964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a:latin typeface="標楷體" panose="03000509000000000000" pitchFamily="65" charset="-120"/>
                <a:ea typeface="標楷體" panose="03000509000000000000" pitchFamily="65" charset="-120"/>
              </a:rPr>
              <a:t>設班學校辦理親職教育、融合活動可申請經費補助</a:t>
            </a:r>
          </a:p>
        </p:txBody>
      </p:sp>
    </p:spTree>
    <p:extLst>
      <p:ext uri="{BB962C8B-B14F-4D97-AF65-F5344CB8AC3E}">
        <p14:creationId xmlns:p14="http://schemas.microsoft.com/office/powerpoint/2010/main" val="26736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ts val="0"/>
              </a:spcBef>
            </a:pPr>
            <a:r>
              <a:rPr kumimoji="1" lang="zh-TW" altLang="en-US" sz="4800" dirty="0">
                <a:solidFill>
                  <a:prstClr val="black"/>
                </a:solidFill>
                <a:latin typeface="標楷體" panose="03000509000000000000" pitchFamily="65" charset="-120"/>
                <a:ea typeface="標楷體" panose="03000509000000000000" pitchFamily="65" charset="-120"/>
                <a:cs typeface="+mn-cs"/>
              </a:rPr>
              <a:t>學年度例行督導業務</a:t>
            </a:r>
            <a:r>
              <a:rPr kumimoji="1" lang="en-US" altLang="zh-TW" sz="4800" dirty="0">
                <a:solidFill>
                  <a:prstClr val="black"/>
                </a:solidFill>
                <a:latin typeface="標楷體" panose="03000509000000000000" pitchFamily="65" charset="-120"/>
                <a:ea typeface="標楷體" panose="03000509000000000000" pitchFamily="65" charset="-120"/>
                <a:cs typeface="+mn-cs"/>
              </a:rPr>
              <a:t>1/3</a:t>
            </a:r>
            <a:endParaRPr kumimoji="1" lang="zh-TW" altLang="en-US" sz="4800" dirty="0">
              <a:solidFill>
                <a:prstClr val="black"/>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457200" y="1600200"/>
            <a:ext cx="8229600" cy="5257800"/>
          </a:xfrm>
        </p:spPr>
        <p:txBody>
          <a:bodyPr>
            <a:normAutofit/>
          </a:bodyPr>
          <a:lstStyle/>
          <a:p>
            <a:pPr marL="0" indent="0">
              <a:buNone/>
            </a:pPr>
            <a:r>
              <a:rPr lang="zh-TW" altLang="en-US" sz="2400" dirty="0">
                <a:latin typeface="標楷體" panose="03000509000000000000" pitchFamily="65" charset="-120"/>
                <a:ea typeface="標楷體" panose="03000509000000000000" pitchFamily="65" charset="-120"/>
              </a:rPr>
              <a:t>一</a:t>
            </a:r>
            <a:r>
              <a:rPr lang="zh-TW" altLang="en-US" sz="2400" dirty="0">
                <a:latin typeface="新細明體" panose="02020500000000000000" pitchFamily="18" charset="-120"/>
                <a:ea typeface="新細明體" panose="02020500000000000000" pitchFamily="18" charset="-120"/>
              </a:rPr>
              <a:t>、</a:t>
            </a:r>
            <a:r>
              <a:rPr lang="zh-TW" altLang="en-US" sz="2400" dirty="0">
                <a:latin typeface="標楷體" panose="03000509000000000000" pitchFamily="65" charset="-120"/>
                <a:ea typeface="標楷體" panose="03000509000000000000" pitchFamily="65" charset="-120"/>
              </a:rPr>
              <a:t>定期</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hlinkClick r:id="rId2" action="ppaction://hlinkfile"/>
              </a:rPr>
              <a:t>各校辦理特教宣導</a:t>
            </a:r>
            <a:r>
              <a:rPr lang="en-US" altLang="zh-TW" sz="2400" dirty="0">
                <a:latin typeface="標楷體" panose="03000509000000000000" pitchFamily="65" charset="-120"/>
                <a:ea typeface="標楷體" panose="03000509000000000000" pitchFamily="65" charset="-120"/>
                <a:hlinkClick r:id="rId2" action="ppaction://hlinkfile"/>
              </a:rPr>
              <a:t>(</a:t>
            </a:r>
            <a:r>
              <a:rPr lang="zh-TW" altLang="en-US" sz="2400" dirty="0">
                <a:latin typeface="標楷體" panose="03000509000000000000" pitchFamily="65" charset="-120"/>
                <a:ea typeface="標楷體" panose="03000509000000000000" pitchFamily="65" charset="-120"/>
                <a:hlinkClick r:id="rId2" action="ppaction://hlinkfile"/>
              </a:rPr>
              <a:t>含融合教育</a:t>
            </a:r>
            <a:r>
              <a:rPr lang="en-US" altLang="zh-TW" sz="2400" dirty="0">
                <a:latin typeface="標楷體" panose="03000509000000000000" pitchFamily="65" charset="-120"/>
                <a:ea typeface="標楷體" panose="03000509000000000000" pitchFamily="65" charset="-120"/>
                <a:hlinkClick r:id="rId2" action="ppaction://hlinkfile"/>
              </a:rPr>
              <a:t>)</a:t>
            </a:r>
            <a:r>
              <a:rPr lang="zh-TW" altLang="en-US" sz="2400" dirty="0">
                <a:latin typeface="標楷體" panose="03000509000000000000" pitchFamily="65" charset="-120"/>
                <a:ea typeface="標楷體" panose="03000509000000000000" pitchFamily="65" charset="-120"/>
                <a:hlinkClick r:id="rId2" action="ppaction://hlinkfile"/>
              </a:rPr>
              <a:t>及普通班教師參與特教研習執行情形。</a:t>
            </a:r>
            <a:r>
              <a:rPr lang="en-US" altLang="zh-TW" sz="2400" dirty="0">
                <a:solidFill>
                  <a:srgbClr val="FF0000"/>
                </a:solidFill>
                <a:latin typeface="標楷體" panose="03000509000000000000" pitchFamily="65" charset="-120"/>
                <a:ea typeface="標楷體" panose="03000509000000000000" pitchFamily="65" charset="-120"/>
                <a:hlinkClick r:id="rId2" action="ppaction://hlinkfile"/>
              </a:rPr>
              <a:t>(</a:t>
            </a:r>
            <a:r>
              <a:rPr lang="zh-TW" altLang="en-US" sz="2400" dirty="0">
                <a:solidFill>
                  <a:srgbClr val="FF0000"/>
                </a:solidFill>
                <a:latin typeface="標楷體" panose="03000509000000000000" pitchFamily="65" charset="-120"/>
                <a:ea typeface="標楷體" panose="03000509000000000000" pitchFamily="65" charset="-120"/>
                <a:hlinkClick r:id="rId2" action="ppaction://hlinkfile"/>
              </a:rPr>
              <a:t>每學年三小時</a:t>
            </a:r>
            <a:r>
              <a:rPr lang="en-US" altLang="zh-TW" sz="2400" dirty="0">
                <a:solidFill>
                  <a:srgbClr val="FF0000"/>
                </a:solidFill>
                <a:latin typeface="標楷體" panose="03000509000000000000" pitchFamily="65" charset="-120"/>
                <a:ea typeface="標楷體" panose="03000509000000000000" pitchFamily="65" charset="-120"/>
                <a:hlinkClick r:id="rId2" action="ppaction://hlinkfile"/>
              </a:rPr>
              <a:t>)</a:t>
            </a:r>
            <a:endParaRPr lang="en-US" altLang="zh-TW" sz="2400" dirty="0">
              <a:solidFill>
                <a:srgbClr val="FF0000"/>
              </a:solidFill>
              <a:latin typeface="標楷體" panose="03000509000000000000" pitchFamily="65" charset="-120"/>
              <a:ea typeface="標楷體" panose="03000509000000000000" pitchFamily="65" charset="-120"/>
            </a:endParaRPr>
          </a:p>
          <a:p>
            <a:pPr lvl="0"/>
            <a:r>
              <a:rPr lang="zh-TW" altLang="en-US" sz="2400" dirty="0">
                <a:solidFill>
                  <a:prstClr val="black"/>
                </a:solidFill>
                <a:latin typeface="標楷體" panose="03000509000000000000" pitchFamily="65" charset="-120"/>
                <a:ea typeface="標楷體" panose="03000509000000000000" pitchFamily="65" charset="-120"/>
              </a:rPr>
              <a:t>各校轉銜及輔導服務辦理情形</a:t>
            </a:r>
            <a:r>
              <a:rPr lang="en-US" altLang="zh-TW" sz="2400" dirty="0">
                <a:solidFill>
                  <a:prstClr val="black"/>
                </a:solidFill>
                <a:latin typeface="標楷體" panose="03000509000000000000" pitchFamily="65" charset="-120"/>
                <a:ea typeface="標楷體" panose="03000509000000000000" pitchFamily="65" charset="-120"/>
              </a:rPr>
              <a:t>(</a:t>
            </a:r>
            <a:r>
              <a:rPr lang="zh-TW" altLang="en-US" sz="2400" dirty="0">
                <a:solidFill>
                  <a:prstClr val="black"/>
                </a:solidFill>
                <a:latin typeface="標楷體" panose="03000509000000000000" pitchFamily="65" charset="-120"/>
                <a:ea typeface="標楷體" panose="03000509000000000000" pitchFamily="65" charset="-120"/>
              </a:rPr>
              <a:t>回收自我檢核表</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特教資源中心</a:t>
            </a:r>
            <a:r>
              <a:rPr lang="en-US" altLang="zh-TW" sz="2400" dirty="0">
                <a:solidFill>
                  <a:prstClr val="black"/>
                </a:solidFill>
                <a:latin typeface="標楷體" panose="03000509000000000000" pitchFamily="65" charset="-120"/>
                <a:ea typeface="標楷體" panose="03000509000000000000" pitchFamily="65" charset="-120"/>
              </a:rPr>
              <a:t>)</a:t>
            </a:r>
            <a:r>
              <a:rPr lang="zh-TW" altLang="en-US" sz="2400" dirty="0">
                <a:solidFill>
                  <a:prstClr val="black"/>
                </a:solidFill>
                <a:latin typeface="標楷體" panose="03000509000000000000" pitchFamily="65" charset="-120"/>
                <a:ea typeface="標楷體" panose="03000509000000000000" pitchFamily="65" charset="-120"/>
              </a:rPr>
              <a:t>。</a:t>
            </a:r>
            <a:endParaRPr lang="en-US" altLang="zh-TW" sz="2400" dirty="0">
              <a:solidFill>
                <a:prstClr val="black"/>
              </a:solidFill>
              <a:latin typeface="標楷體" panose="03000509000000000000" pitchFamily="65" charset="-120"/>
              <a:ea typeface="標楷體" panose="03000509000000000000" pitchFamily="65" charset="-120"/>
            </a:endParaRPr>
          </a:p>
          <a:p>
            <a:pPr lvl="0"/>
            <a:r>
              <a:rPr lang="zh-TW" altLang="en-US" sz="2400" dirty="0">
                <a:solidFill>
                  <a:prstClr val="black"/>
                </a:solidFill>
                <a:latin typeface="標楷體" panose="03000509000000000000" pitchFamily="65" charset="-120"/>
                <a:ea typeface="標楷體" panose="03000509000000000000" pitchFamily="65" charset="-120"/>
              </a:rPr>
              <a:t>各校特教支持服務辦理情形</a:t>
            </a:r>
            <a:r>
              <a:rPr lang="en-US" altLang="zh-TW" sz="2400" dirty="0">
                <a:solidFill>
                  <a:prstClr val="black"/>
                </a:solidFill>
                <a:latin typeface="標楷體" panose="03000509000000000000" pitchFamily="65" charset="-120"/>
                <a:ea typeface="標楷體" panose="03000509000000000000" pitchFamily="65" charset="-120"/>
              </a:rPr>
              <a:t>(</a:t>
            </a:r>
            <a:r>
              <a:rPr lang="zh-TW" altLang="en-US" sz="2400" dirty="0">
                <a:solidFill>
                  <a:prstClr val="black"/>
                </a:solidFill>
                <a:latin typeface="標楷體" panose="03000509000000000000" pitchFamily="65" charset="-120"/>
                <a:ea typeface="標楷體" panose="03000509000000000000" pitchFamily="65" charset="-120"/>
              </a:rPr>
              <a:t>回收自我檢核表</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特教資源中心</a:t>
            </a:r>
            <a:r>
              <a:rPr lang="en-US" altLang="zh-TW" sz="2400" dirty="0">
                <a:solidFill>
                  <a:prstClr val="black"/>
                </a:solidFill>
                <a:latin typeface="標楷體" panose="03000509000000000000" pitchFamily="65" charset="-120"/>
                <a:ea typeface="標楷體" panose="03000509000000000000" pitchFamily="65" charset="-120"/>
              </a:rPr>
              <a:t>)</a:t>
            </a:r>
            <a:r>
              <a:rPr lang="zh-TW" altLang="en-US" sz="2400" dirty="0">
                <a:solidFill>
                  <a:prstClr val="black"/>
                </a:solidFill>
                <a:latin typeface="標楷體" panose="03000509000000000000" pitchFamily="65" charset="-120"/>
                <a:ea typeface="標楷體" panose="03000509000000000000" pitchFamily="65" charset="-120"/>
              </a:rPr>
              <a:t>。</a:t>
            </a:r>
            <a:endParaRPr lang="en-US" altLang="zh-TW" sz="2400" dirty="0">
              <a:solidFill>
                <a:prstClr val="black"/>
              </a:solidFill>
              <a:latin typeface="標楷體" panose="03000509000000000000" pitchFamily="65" charset="-120"/>
              <a:ea typeface="標楷體" panose="03000509000000000000" pitchFamily="65" charset="-120"/>
            </a:endParaRPr>
          </a:p>
          <a:p>
            <a:pPr lvl="0"/>
            <a:r>
              <a:rPr lang="zh-TW" altLang="en-US" sz="2400" dirty="0">
                <a:solidFill>
                  <a:prstClr val="black"/>
                </a:solidFill>
                <a:latin typeface="標楷體" panose="03000509000000000000" pitchFamily="65" charset="-120"/>
                <a:ea typeface="標楷體" panose="03000509000000000000" pitchFamily="65" charset="-120"/>
              </a:rPr>
              <a:t>特教專業團隊服務績效線上評核填報。</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特教通報網</a:t>
            </a:r>
            <a:r>
              <a:rPr lang="en-US" altLang="zh-TW" sz="2400" dirty="0">
                <a:solidFill>
                  <a:srgbClr val="FF0000"/>
                </a:solidFill>
                <a:latin typeface="標楷體" panose="03000509000000000000" pitchFamily="65" charset="-120"/>
                <a:ea typeface="標楷體" panose="03000509000000000000" pitchFamily="65" charset="-120"/>
              </a:rPr>
              <a:t>)</a:t>
            </a:r>
          </a:p>
          <a:p>
            <a:endParaRPr lang="en-US" altLang="zh-TW" dirty="0">
              <a:latin typeface="標楷體" panose="03000509000000000000" pitchFamily="65" charset="-120"/>
              <a:ea typeface="標楷體" panose="03000509000000000000" pitchFamily="65" charset="-120"/>
            </a:endParaRPr>
          </a:p>
          <a:p>
            <a:pPr marL="0" indent="0">
              <a:buNone/>
            </a:pP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52517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ts val="0"/>
              </a:spcBef>
            </a:pPr>
            <a:r>
              <a:rPr kumimoji="1" lang="zh-TW" altLang="en-US" sz="4800" dirty="0">
                <a:solidFill>
                  <a:prstClr val="black"/>
                </a:solidFill>
                <a:latin typeface="標楷體" panose="03000509000000000000" pitchFamily="65" charset="-120"/>
                <a:ea typeface="標楷體" panose="03000509000000000000" pitchFamily="65" charset="-120"/>
                <a:cs typeface="+mn-cs"/>
              </a:rPr>
              <a:t>學年度例行督導業務</a:t>
            </a:r>
            <a:r>
              <a:rPr kumimoji="1" lang="en-US" altLang="zh-TW" sz="4800" dirty="0">
                <a:solidFill>
                  <a:prstClr val="black"/>
                </a:solidFill>
                <a:latin typeface="標楷體" panose="03000509000000000000" pitchFamily="65" charset="-120"/>
                <a:ea typeface="標楷體" panose="03000509000000000000" pitchFamily="65" charset="-120"/>
                <a:cs typeface="+mn-cs"/>
              </a:rPr>
              <a:t>2/3</a:t>
            </a:r>
            <a:endParaRPr kumimoji="1" lang="zh-TW" altLang="en-US" sz="4800" dirty="0">
              <a:solidFill>
                <a:prstClr val="black"/>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457200" y="1600200"/>
            <a:ext cx="8229600" cy="5257800"/>
          </a:xfrm>
        </p:spPr>
        <p:txBody>
          <a:bodyPr>
            <a:normAutofit/>
          </a:bodyPr>
          <a:lstStyle/>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rPr>
              <a:t>IEP</a:t>
            </a:r>
            <a:r>
              <a:rPr kumimoji="1" lang="zh-TW" altLang="en-US" sz="2400" dirty="0">
                <a:solidFill>
                  <a:prstClr val="black"/>
                </a:solidFill>
                <a:latin typeface="新細明體" panose="02020500000000000000" pitchFamily="18" charset="-120"/>
              </a:rPr>
              <a:t>、</a:t>
            </a:r>
            <a:r>
              <a:rPr kumimoji="1" lang="en-US" altLang="zh-TW" sz="2400" dirty="0">
                <a:solidFill>
                  <a:prstClr val="black"/>
                </a:solidFill>
                <a:latin typeface="新細明體" panose="02020500000000000000" pitchFamily="18" charset="-120"/>
              </a:rPr>
              <a:t> IGP</a:t>
            </a:r>
            <a:r>
              <a:rPr kumimoji="1" lang="zh-TW" altLang="en-US" sz="2400" dirty="0">
                <a:solidFill>
                  <a:prstClr val="black"/>
                </a:solidFill>
                <a:latin typeface="標楷體" panose="03000509000000000000" pitchFamily="65" charset="-120"/>
                <a:ea typeface="標楷體" panose="03000509000000000000" pitchFamily="65" charset="-120"/>
              </a:rPr>
              <a:t>督導</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rPr>
              <a:t>(</a:t>
            </a:r>
            <a:r>
              <a:rPr kumimoji="1" lang="zh-TW" altLang="en-US" sz="2400" dirty="0">
                <a:solidFill>
                  <a:prstClr val="black"/>
                </a:solidFill>
                <a:latin typeface="標楷體" panose="03000509000000000000" pitchFamily="65" charset="-120"/>
                <a:ea typeface="標楷體" panose="03000509000000000000" pitchFamily="65" charset="-120"/>
              </a:rPr>
              <a:t>一</a:t>
            </a:r>
            <a:r>
              <a:rPr kumimoji="1" lang="en-US" altLang="zh-TW" sz="2400" dirty="0">
                <a:solidFill>
                  <a:prstClr val="black"/>
                </a:solidFill>
                <a:latin typeface="標楷體" panose="03000509000000000000" pitchFamily="65" charset="-120"/>
                <a:ea typeface="標楷體" panose="03000509000000000000" pitchFamily="65" charset="-120"/>
              </a:rPr>
              <a:t>)</a:t>
            </a:r>
            <a:r>
              <a:rPr kumimoji="1" lang="zh-TW" altLang="en-US" sz="2400" dirty="0">
                <a:solidFill>
                  <a:prstClr val="black"/>
                </a:solidFill>
                <a:latin typeface="標楷體" panose="03000509000000000000" pitchFamily="65" charset="-120"/>
                <a:ea typeface="標楷體" panose="03000509000000000000" pitchFamily="65" charset="-120"/>
              </a:rPr>
              <a:t>分區抽查：集中式特教班、資源班、巡迴輔導班</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rPr>
              <a:t>1.112</a:t>
            </a:r>
            <a:r>
              <a:rPr kumimoji="1" lang="zh-TW" altLang="en-US" sz="2400" dirty="0">
                <a:solidFill>
                  <a:prstClr val="black"/>
                </a:solidFill>
                <a:latin typeface="標楷體" panose="03000509000000000000" pitchFamily="65" charset="-120"/>
                <a:ea typeface="標楷體" panose="03000509000000000000" pitchFamily="65" charset="-120"/>
              </a:rPr>
              <a:t>年度是巡迴輔導班，以老師為單位，每師繳交一個案之</a:t>
            </a:r>
            <a:r>
              <a:rPr kumimoji="1" lang="en-US" altLang="zh-TW" sz="2400" dirty="0">
                <a:solidFill>
                  <a:prstClr val="black"/>
                </a:solidFill>
                <a:latin typeface="標楷體" panose="03000509000000000000" pitchFamily="65" charset="-120"/>
                <a:ea typeface="標楷體" panose="03000509000000000000" pitchFamily="65" charset="-120"/>
              </a:rPr>
              <a:t>IEP</a:t>
            </a:r>
            <a:r>
              <a:rPr kumimoji="1" lang="zh-TW" altLang="en-US" sz="2400" dirty="0">
                <a:solidFill>
                  <a:prstClr val="black"/>
                </a:solidFill>
                <a:latin typeface="標楷體" panose="03000509000000000000" pitchFamily="65" charset="-120"/>
                <a:ea typeface="標楷體" panose="03000509000000000000" pitchFamily="65" charset="-120"/>
              </a:rPr>
              <a:t>。</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2.</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一個案之</a:t>
            </a: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IEP</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應包括</a:t>
            </a: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111</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學年度與</a:t>
            </a: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112</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學年度。</a:t>
            </a: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請儘量選有專團個案</a:t>
            </a:r>
            <a:r>
              <a:rPr kumimoji="1" lang="en-US" altLang="zh-TW" sz="2400" dirty="0">
                <a:solidFill>
                  <a:prstClr val="black"/>
                </a:solidFill>
                <a:latin typeface="標楷體" panose="03000509000000000000" pitchFamily="65" charset="-120"/>
                <a:ea typeface="標楷體" panose="03000509000000000000" pitchFamily="65" charset="-120"/>
                <a:hlinkClick r:id="rId2" action="ppaction://hlinkfile"/>
              </a:rPr>
              <a:t>)</a:t>
            </a:r>
            <a:r>
              <a:rPr kumimoji="1" lang="zh-TW" altLang="en-US" sz="2400" dirty="0">
                <a:solidFill>
                  <a:prstClr val="black"/>
                </a:solidFill>
                <a:latin typeface="標楷體" panose="03000509000000000000" pitchFamily="65" charset="-120"/>
                <a:ea typeface="標楷體" panose="03000509000000000000" pitchFamily="65" charset="-120"/>
                <a:hlinkClick r:id="rId2" action="ppaction://hlinkfile"/>
              </a:rPr>
              <a:t> </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rPr>
              <a:t>3. </a:t>
            </a:r>
            <a:r>
              <a:rPr kumimoji="1" lang="en-US" altLang="zh-TW" sz="2400">
                <a:solidFill>
                  <a:prstClr val="black"/>
                </a:solidFill>
                <a:latin typeface="標楷體" panose="03000509000000000000" pitchFamily="65" charset="-120"/>
                <a:ea typeface="標楷體" panose="03000509000000000000" pitchFamily="65" charset="-120"/>
              </a:rPr>
              <a:t>112.10.23-28</a:t>
            </a:r>
            <a:r>
              <a:rPr kumimoji="1" lang="zh-TW" altLang="en-US" sz="2400" dirty="0">
                <a:solidFill>
                  <a:prstClr val="black"/>
                </a:solidFill>
                <a:latin typeface="標楷體" panose="03000509000000000000" pitchFamily="65" charset="-120"/>
                <a:ea typeface="標楷體" panose="03000509000000000000" pitchFamily="65" charset="-120"/>
              </a:rPr>
              <a:t>上傳。         </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dirty="0">
                <a:solidFill>
                  <a:prstClr val="black"/>
                </a:solidFill>
                <a:latin typeface="標楷體" panose="03000509000000000000" pitchFamily="65" charset="-120"/>
                <a:ea typeface="標楷體" panose="03000509000000000000" pitchFamily="65" charset="-120"/>
              </a:rPr>
              <a:t>(</a:t>
            </a:r>
            <a:r>
              <a:rPr kumimoji="1" lang="zh-TW" altLang="en-US" sz="2400" dirty="0">
                <a:solidFill>
                  <a:prstClr val="black"/>
                </a:solidFill>
                <a:latin typeface="標楷體" panose="03000509000000000000" pitchFamily="65" charset="-120"/>
                <a:ea typeface="標楷體" panose="03000509000000000000" pitchFamily="65" charset="-120"/>
              </a:rPr>
              <a:t>二</a:t>
            </a:r>
            <a:r>
              <a:rPr kumimoji="1" lang="en-US" altLang="zh-TW" sz="2400" dirty="0">
                <a:solidFill>
                  <a:prstClr val="black"/>
                </a:solidFill>
                <a:latin typeface="標楷體" panose="03000509000000000000" pitchFamily="65" charset="-120"/>
                <a:ea typeface="標楷體" panose="03000509000000000000" pitchFamily="65" charset="-120"/>
              </a:rPr>
              <a:t>)</a:t>
            </a:r>
            <a:r>
              <a:rPr kumimoji="1" lang="zh-TW" altLang="en-US" sz="2400" dirty="0">
                <a:solidFill>
                  <a:prstClr val="black"/>
                </a:solidFill>
                <a:latin typeface="標楷體" panose="03000509000000000000" pitchFamily="65" charset="-120"/>
                <a:ea typeface="標楷體" panose="03000509000000000000" pitchFamily="65" charset="-120"/>
              </a:rPr>
              <a:t>督導結果為：優、良、尚可、待加強。</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zh-TW" altLang="en-US" sz="2400" dirty="0">
                <a:solidFill>
                  <a:prstClr val="black"/>
                </a:solidFill>
                <a:latin typeface="標楷體" panose="03000509000000000000" pitchFamily="65" charset="-120"/>
                <a:ea typeface="標楷體" panose="03000509000000000000" pitchFamily="65" charset="-120"/>
              </a:rPr>
              <a:t>評定為尚可、待加強者，須持續參加明年度</a:t>
            </a:r>
            <a:r>
              <a:rPr kumimoji="1" lang="en-US" altLang="zh-TW" sz="2400" dirty="0">
                <a:solidFill>
                  <a:prstClr val="black"/>
                </a:solidFill>
                <a:latin typeface="標楷體" panose="03000509000000000000" pitchFamily="65" charset="-120"/>
                <a:ea typeface="標楷體" panose="03000509000000000000" pitchFamily="65" charset="-120"/>
              </a:rPr>
              <a:t>IEP/IGP</a:t>
            </a:r>
            <a:r>
              <a:rPr kumimoji="1" lang="zh-TW" altLang="en-US" sz="2400" dirty="0">
                <a:solidFill>
                  <a:prstClr val="black"/>
                </a:solidFill>
                <a:latin typeface="標楷體" panose="03000509000000000000" pitchFamily="65" charset="-120"/>
                <a:ea typeface="標楷體" panose="03000509000000000000" pitchFamily="65" charset="-120"/>
              </a:rPr>
              <a:t>研習及抽查。</a:t>
            </a:r>
            <a:endParaRPr kumimoji="1" lang="en-US" altLang="zh-TW" sz="2400" dirty="0">
              <a:solidFill>
                <a:prstClr val="black"/>
              </a:solidFill>
              <a:latin typeface="標楷體" panose="03000509000000000000" pitchFamily="65" charset="-120"/>
              <a:ea typeface="標楷體" panose="03000509000000000000" pitchFamily="65" charset="-120"/>
            </a:endParaRPr>
          </a:p>
          <a:p>
            <a:pPr marL="0" lvl="0" indent="0">
              <a:buNone/>
            </a:pPr>
            <a:r>
              <a:rPr kumimoji="1" lang="en-US" altLang="zh-TW" sz="2400" b="1" dirty="0">
                <a:solidFill>
                  <a:prstClr val="black"/>
                </a:solidFill>
                <a:latin typeface="標楷體" panose="03000509000000000000" pitchFamily="65" charset="-120"/>
                <a:ea typeface="標楷體" panose="03000509000000000000" pitchFamily="65" charset="-120"/>
              </a:rPr>
              <a:t>(</a:t>
            </a:r>
            <a:r>
              <a:rPr kumimoji="1" lang="zh-TW" altLang="en-US" sz="2400" b="1" dirty="0">
                <a:solidFill>
                  <a:prstClr val="black"/>
                </a:solidFill>
                <a:latin typeface="標楷體" panose="03000509000000000000" pitchFamily="65" charset="-120"/>
                <a:ea typeface="標楷體" panose="03000509000000000000" pitchFamily="65" charset="-120"/>
              </a:rPr>
              <a:t>三</a:t>
            </a:r>
            <a:r>
              <a:rPr kumimoji="1" lang="en-US" altLang="zh-TW" sz="2400" b="1" dirty="0">
                <a:solidFill>
                  <a:prstClr val="black"/>
                </a:solidFill>
                <a:latin typeface="標楷體" panose="03000509000000000000" pitchFamily="65" charset="-120"/>
                <a:ea typeface="標楷體" panose="03000509000000000000" pitchFamily="65" charset="-120"/>
              </a:rPr>
              <a:t>)112.8.21(</a:t>
            </a:r>
            <a:r>
              <a:rPr kumimoji="1" lang="zh-TW" altLang="en-US" sz="2400" b="1" dirty="0">
                <a:solidFill>
                  <a:prstClr val="black"/>
                </a:solidFill>
                <a:latin typeface="標楷體" panose="03000509000000000000" pitchFamily="65" charset="-120"/>
                <a:ea typeface="標楷體" panose="03000509000000000000" pitchFamily="65" charset="-120"/>
              </a:rPr>
              <a:t>一</a:t>
            </a:r>
            <a:r>
              <a:rPr kumimoji="1" lang="en-US" altLang="zh-TW" sz="2400" b="1" dirty="0">
                <a:solidFill>
                  <a:prstClr val="black"/>
                </a:solidFill>
                <a:latin typeface="標楷體" panose="03000509000000000000" pitchFamily="65" charset="-120"/>
                <a:ea typeface="標楷體" panose="03000509000000000000" pitchFamily="65" charset="-120"/>
              </a:rPr>
              <a:t>)</a:t>
            </a:r>
            <a:r>
              <a:rPr kumimoji="1" lang="zh-TW" altLang="en-US" sz="2400" b="1" dirty="0">
                <a:solidFill>
                  <a:prstClr val="black"/>
                </a:solidFill>
                <a:latin typeface="標楷體" panose="03000509000000000000" pitchFamily="65" charset="-120"/>
                <a:ea typeface="標楷體" panose="03000509000000000000" pitchFamily="65" charset="-120"/>
              </a:rPr>
              <a:t>辦理本縣</a:t>
            </a:r>
            <a:r>
              <a:rPr kumimoji="1" lang="en-US" altLang="zh-TW" sz="2400" b="1" dirty="0">
                <a:solidFill>
                  <a:prstClr val="black"/>
                </a:solidFill>
                <a:latin typeface="標楷體" panose="03000509000000000000" pitchFamily="65" charset="-120"/>
                <a:ea typeface="標楷體" panose="03000509000000000000" pitchFamily="65" charset="-120"/>
              </a:rPr>
              <a:t>112</a:t>
            </a:r>
            <a:r>
              <a:rPr kumimoji="1" lang="zh-TW" altLang="en-US" sz="2400" b="1" dirty="0">
                <a:solidFill>
                  <a:prstClr val="black"/>
                </a:solidFill>
                <a:latin typeface="標楷體" panose="03000509000000000000" pitchFamily="65" charset="-120"/>
                <a:ea typeface="標楷體" panose="03000509000000000000" pitchFamily="65" charset="-120"/>
              </a:rPr>
              <a:t>年度</a:t>
            </a:r>
            <a:r>
              <a:rPr kumimoji="1" lang="en-US" altLang="zh-TW" sz="2400" b="1" dirty="0">
                <a:solidFill>
                  <a:prstClr val="black"/>
                </a:solidFill>
                <a:latin typeface="標楷體" panose="03000509000000000000" pitchFamily="65" charset="-120"/>
                <a:ea typeface="標楷體" panose="03000509000000000000" pitchFamily="65" charset="-120"/>
              </a:rPr>
              <a:t>IEP</a:t>
            </a:r>
            <a:r>
              <a:rPr kumimoji="1" lang="zh-TW" altLang="en-US" sz="2400" b="1" dirty="0">
                <a:solidFill>
                  <a:prstClr val="black"/>
                </a:solidFill>
                <a:latin typeface="標楷體" panose="03000509000000000000" pitchFamily="65" charset="-120"/>
                <a:ea typeface="標楷體" panose="03000509000000000000" pitchFamily="65" charset="-120"/>
              </a:rPr>
              <a:t>研習</a:t>
            </a:r>
            <a:endParaRPr lang="en-US" altLang="zh-TW" sz="2400" b="1" dirty="0">
              <a:solidFill>
                <a:prstClr val="black"/>
              </a:solidFill>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045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lvl="0">
              <a:spcBef>
                <a:spcPts val="0"/>
              </a:spcBef>
            </a:pPr>
            <a:r>
              <a:rPr kumimoji="1" lang="zh-TW" altLang="en-US" sz="4800" dirty="0">
                <a:solidFill>
                  <a:prstClr val="black"/>
                </a:solidFill>
                <a:latin typeface="標楷體" panose="03000509000000000000" pitchFamily="65" charset="-120"/>
                <a:ea typeface="標楷體" panose="03000509000000000000" pitchFamily="65" charset="-120"/>
                <a:cs typeface="+mn-cs"/>
              </a:rPr>
              <a:t>學年度例行督導業務</a:t>
            </a:r>
            <a:r>
              <a:rPr kumimoji="1" lang="en-US" altLang="zh-TW" sz="4800" dirty="0">
                <a:solidFill>
                  <a:prstClr val="black"/>
                </a:solidFill>
                <a:latin typeface="標楷體" panose="03000509000000000000" pitchFamily="65" charset="-120"/>
                <a:ea typeface="標楷體" panose="03000509000000000000" pitchFamily="65" charset="-120"/>
                <a:cs typeface="+mn-cs"/>
              </a:rPr>
              <a:t>3/3</a:t>
            </a:r>
            <a:endParaRPr kumimoji="1" lang="zh-TW" altLang="en-US" sz="4800" dirty="0">
              <a:solidFill>
                <a:prstClr val="black"/>
              </a:solidFill>
              <a:latin typeface="標楷體" panose="03000509000000000000" pitchFamily="65" charset="-120"/>
              <a:ea typeface="標楷體" panose="03000509000000000000" pitchFamily="65" charset="-120"/>
              <a:cs typeface="+mn-cs"/>
            </a:endParaRPr>
          </a:p>
        </p:txBody>
      </p:sp>
      <p:sp>
        <p:nvSpPr>
          <p:cNvPr id="3" name="內容版面配置區 2"/>
          <p:cNvSpPr>
            <a:spLocks noGrp="1"/>
          </p:cNvSpPr>
          <p:nvPr>
            <p:ph idx="1"/>
          </p:nvPr>
        </p:nvSpPr>
        <p:spPr>
          <a:xfrm>
            <a:off x="457200" y="1600200"/>
            <a:ext cx="8229600" cy="4688457"/>
          </a:xfrm>
        </p:spPr>
        <p:txBody>
          <a:bodyPr>
            <a:normAutofit/>
          </a:bodyPr>
          <a:lstStyle/>
          <a:p>
            <a:pPr marL="0" lvl="0" indent="0">
              <a:buNone/>
            </a:pPr>
            <a:r>
              <a:rPr lang="zh-TW" altLang="en-US" sz="2400" dirty="0">
                <a:solidFill>
                  <a:prstClr val="black"/>
                </a:solidFill>
                <a:latin typeface="標楷體" panose="03000509000000000000" pitchFamily="65" charset="-120"/>
                <a:ea typeface="標楷體" panose="03000509000000000000" pitchFamily="65" charset="-120"/>
              </a:rPr>
              <a:t>二、不定期</a:t>
            </a:r>
            <a:endParaRPr lang="en-US" altLang="zh-TW" sz="2400" dirty="0">
              <a:solidFill>
                <a:prstClr val="black"/>
              </a:solidFill>
              <a:latin typeface="標楷體" panose="03000509000000000000" pitchFamily="65" charset="-120"/>
              <a:ea typeface="標楷體" panose="03000509000000000000" pitchFamily="65" charset="-120"/>
            </a:endParaRPr>
          </a:p>
          <a:p>
            <a:pPr lvl="0"/>
            <a:r>
              <a:rPr lang="zh-TW" altLang="zh-TW" sz="2400" cap="all" dirty="0">
                <a:solidFill>
                  <a:srgbClr val="000000"/>
                </a:solidFill>
                <a:ea typeface="標楷體" panose="03000509000000000000" pitchFamily="65" charset="-120"/>
                <a:cs typeface="Times New Roman" panose="02020603050405020304" pitchFamily="18" charset="0"/>
              </a:rPr>
              <a:t>改善無障礙友善校園環境督導檢查表</a:t>
            </a:r>
            <a:r>
              <a:rPr lang="zh-TW" altLang="en-US" sz="2400" dirty="0">
                <a:solidFill>
                  <a:prstClr val="black"/>
                </a:solidFill>
                <a:latin typeface="標楷體" panose="03000509000000000000" pitchFamily="65" charset="-120"/>
                <a:ea typeface="標楷體" panose="03000509000000000000" pitchFamily="65" charset="-120"/>
              </a:rPr>
              <a:t>。</a:t>
            </a:r>
            <a:endParaRPr lang="en-US" altLang="zh-TW" sz="2400" cap="all" dirty="0">
              <a:solidFill>
                <a:srgbClr val="000000"/>
              </a:solidFill>
              <a:ea typeface="標楷體" panose="03000509000000000000" pitchFamily="65" charset="-120"/>
              <a:cs typeface="Times New Roman" panose="02020603050405020304" pitchFamily="18" charset="0"/>
            </a:endParaRPr>
          </a:p>
          <a:p>
            <a:pPr lvl="0"/>
            <a:r>
              <a:rPr lang="zh-TW" altLang="en-US" sz="2400" cap="all"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特教專業團隊服務督導表</a:t>
            </a:r>
            <a:r>
              <a:rPr lang="zh-TW" altLang="en-US" sz="2400" dirty="0">
                <a:solidFill>
                  <a:prstClr val="black"/>
                </a:solidFill>
                <a:latin typeface="標楷體" panose="03000509000000000000" pitchFamily="65" charset="-120"/>
                <a:ea typeface="標楷體" panose="03000509000000000000" pitchFamily="65" charset="-120"/>
              </a:rPr>
              <a:t>。</a:t>
            </a:r>
            <a:endParaRPr lang="en-US" altLang="zh-TW" sz="2400" cap="all"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lvl="0"/>
            <a:r>
              <a:rPr lang="zh-TW" altLang="en-US" sz="2400" cap="all"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其他配合相關單位臨時督導事項</a:t>
            </a:r>
            <a:r>
              <a:rPr lang="zh-TW" altLang="en-US" sz="2400" dirty="0">
                <a:solidFill>
                  <a:prstClr val="black"/>
                </a:solidFill>
                <a:latin typeface="標楷體" panose="03000509000000000000" pitchFamily="65" charset="-120"/>
                <a:ea typeface="標楷體" panose="03000509000000000000" pitchFamily="65" charset="-120"/>
              </a:rPr>
              <a:t>。</a:t>
            </a:r>
            <a:endParaRPr lang="en-US" altLang="zh-TW" sz="2400" dirty="0">
              <a:solidFill>
                <a:prstClr val="black"/>
              </a:solidFill>
              <a:latin typeface="標楷體" panose="03000509000000000000" pitchFamily="65" charset="-120"/>
              <a:ea typeface="標楷體" panose="03000509000000000000" pitchFamily="65" charset="-120"/>
            </a:endParaRPr>
          </a:p>
          <a:p>
            <a:pPr lvl="0"/>
            <a:endParaRPr lang="en-US" altLang="zh-TW" dirty="0">
              <a:solidFill>
                <a:prstClr val="black"/>
              </a:solidFill>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866406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949</TotalTime>
  <Words>2371</Words>
  <Application>Microsoft Office PowerPoint</Application>
  <PresentationFormat>如螢幕大小 (4:3)</PresentationFormat>
  <Paragraphs>238</Paragraphs>
  <Slides>30</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30</vt:i4>
      </vt:variant>
    </vt:vector>
  </HeadingPairs>
  <TitlesOfParts>
    <vt:vector size="40" baseType="lpstr">
      <vt:lpstr>Heiti TC Light</vt:lpstr>
      <vt:lpstr>微軟正黑體</vt:lpstr>
      <vt:lpstr>新細明體</vt:lpstr>
      <vt:lpstr>標楷體</vt:lpstr>
      <vt:lpstr>Arial</vt:lpstr>
      <vt:lpstr>Calibri</vt:lpstr>
      <vt:lpstr>Century Gothic</vt:lpstr>
      <vt:lpstr>Times New Roman</vt:lpstr>
      <vt:lpstr>Wingdings</vt:lpstr>
      <vt:lpstr>Office 佈景主題</vt:lpstr>
      <vt:lpstr>設有特教班級行政督導業務說明</vt:lpstr>
      <vt:lpstr>PowerPoint 簡報</vt:lpstr>
      <vt:lpstr>五年特教輔導訪視業務</vt:lpstr>
      <vt:lpstr>特教推行委員會任務      1/2</vt:lpstr>
      <vt:lpstr>特教推行委員會任務      2/2</vt:lpstr>
      <vt:lpstr>特教宣導~三月函文各校申請</vt:lpstr>
      <vt:lpstr>學年度例行督導業務1/3</vt:lpstr>
      <vt:lpstr>學年度例行督導業務2/3</vt:lpstr>
      <vt:lpstr>學年度例行督導業務3/3</vt:lpstr>
      <vt:lpstr>教育處行政業務宣導</vt:lpstr>
      <vt:lpstr>嘉義縣課程計畫平台</vt:lpstr>
      <vt:lpstr>特教通報網</vt:lpstr>
      <vt:lpstr>全國特教資訊網</vt:lpstr>
      <vt:lpstr>測驗工具、教材教具借用</vt:lpstr>
      <vt:lpstr>112學年度第1學期特教資源中心夥伴</vt:lpstr>
      <vt:lpstr>心評督導</vt:lpstr>
      <vt:lpstr>提報鑑定安置</vt:lpstr>
      <vt:lpstr>PowerPoint 簡報</vt:lpstr>
      <vt:lpstr>PowerPoint 簡報</vt:lpstr>
      <vt:lpstr>PowerPoint 簡報</vt:lpstr>
      <vt:lpstr>PowerPoint 簡報</vt:lpstr>
      <vt:lpstr>年度重點活動宣導</vt:lpstr>
      <vt:lpstr>嘉義縣識字教材</vt:lpstr>
      <vt:lpstr>嘉義縣學校特殊教育行政工作執行期程表</vt:lpstr>
      <vt:lpstr>嘉義縣學校特殊教育行政工作執行期程表</vt:lpstr>
      <vt:lpstr>嘉義縣學校特殊教育行政工作執行期程表</vt:lpstr>
      <vt:lpstr>嘉義縣學校特殊教育行政工作執行期程表</vt:lpstr>
      <vt:lpstr>嘉義縣學校特殊教育行政工作執行期程表</vt:lpstr>
      <vt:lpstr>嘉義縣學校特殊教育行政工作執行期程表</vt:lpstr>
      <vt:lpstr>嘉義縣學校特殊教育行政工作執行期程表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第一屆第1次定期大會</dc:title>
  <dc:creator>user</dc:creator>
  <cp:lastModifiedBy>Administrator</cp:lastModifiedBy>
  <cp:revision>75</cp:revision>
  <dcterms:created xsi:type="dcterms:W3CDTF">2019-10-18T08:18:57Z</dcterms:created>
  <dcterms:modified xsi:type="dcterms:W3CDTF">2023-08-18T02:22:58Z</dcterms:modified>
</cp:coreProperties>
</file>