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15"/>
  </p:notesMasterIdLst>
  <p:sldIdLst>
    <p:sldId id="258" r:id="rId3"/>
    <p:sldId id="267" r:id="rId4"/>
    <p:sldId id="259" r:id="rId5"/>
    <p:sldId id="268" r:id="rId6"/>
    <p:sldId id="262" r:id="rId7"/>
    <p:sldId id="280" r:id="rId8"/>
    <p:sldId id="283" r:id="rId9"/>
    <p:sldId id="281" r:id="rId10"/>
    <p:sldId id="284" r:id="rId11"/>
    <p:sldId id="285" r:id="rId12"/>
    <p:sldId id="282" r:id="rId13"/>
    <p:sldId id="286" r:id="rId1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0" autoAdjust="0"/>
  </p:normalViewPr>
  <p:slideViewPr>
    <p:cSldViewPr snapToGrid="0">
      <p:cViewPr>
        <p:scale>
          <a:sx n="62" d="100"/>
          <a:sy n="62" d="100"/>
        </p:scale>
        <p:origin x="-72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66B8ED-9CED-451E-9C5F-AD9B571E66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811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60DDC-CCB9-47A5-872B-6289C60158F8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5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9FA892-8DC1-414A-B4CD-6B430937757B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9FA892-8DC1-414A-B4CD-6B430937757B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atinLnBrk="1"/>
            <a:r>
              <a:rPr lang="zh-TW" altLang="en-US" b="1" dirty="0" smtClean="0"/>
              <a:t>評價</a:t>
            </a:r>
            <a:endParaRPr lang="en-US" altLang="zh-TW" dirty="0" smtClean="0"/>
          </a:p>
          <a:p>
            <a:pPr latinLnBrk="1"/>
            <a:r>
              <a:rPr lang="zh-TW" altLang="en-US" dirty="0" smtClean="0"/>
              <a:t>優點：解決問題過程可以促進團隊學習，開拓視野，突破部門藩籬，並獲得整體的觀點，有助于減輕內部矛盾，並將精力集中于解決問題，而不是內部耗損。</a:t>
            </a:r>
          </a:p>
          <a:p>
            <a:pPr latinLnBrk="1"/>
            <a:r>
              <a:rPr lang="zh-TW" altLang="en-US" dirty="0" smtClean="0"/>
              <a:t>困難：需要較有經驗的主管引導，才能有效的促成坦誠與開放的態度，並在分類與歸納過程，能形成合理的答案。</a:t>
            </a:r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7C8D9-83CC-473B-A73A-E67D3476E9A6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7C8D9-83CC-473B-A73A-E67D3476E9A6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7C8D9-83CC-473B-A73A-E67D3476E9A6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7C8D9-83CC-473B-A73A-E67D3476E9A6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1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7C8D9-83CC-473B-A73A-E67D3476E9A6}" type="slidenum">
              <a:rPr lang="en-GB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3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60347-B352-488C-9921-60E0545F2A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59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B03D-115C-40C5-8F2A-3287E2D84C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261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2C0C-4763-45C2-885E-90BD90DFDA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569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96F4-D735-4F5B-9109-564A947564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168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E7756-48CA-4876-9BA2-23E7092434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18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73914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7391400" cy="609600"/>
          </a:xfrm>
        </p:spPr>
        <p:txBody>
          <a:bodyPr/>
          <a:lstStyle>
            <a:lvl1pPr marL="0" indent="0" algn="ctr">
              <a:buFontTx/>
              <a:buNone/>
              <a:defRPr sz="2400" b="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3E7E-E3C3-40E1-B32A-079215C9B6E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6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2ABE-6DE3-46B6-A4E3-CCDAD637144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61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6B31-2545-4F09-B6B2-E0EFDDF16F5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22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002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19700" y="914400"/>
            <a:ext cx="34671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9B65D-4F7F-42B2-BA22-FAFCF181F59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2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ED7D-FAF6-483D-AAEF-9770F1185B0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78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D29A-CEA3-47CF-A8E9-AA7D94DD938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5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EF1E-CF68-4EA5-BB26-AD8B780FD8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0147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F7DC9-6CEF-47BC-AE24-C8A7549339D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4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EA16-D83B-4C43-A2D5-2576815248E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6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4A754-6743-4DBD-881D-A40426C4292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90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0422-806E-4317-B4B2-18555EF220D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8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792B-4BD4-45CB-B01E-8A7E5913EFF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7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D3860-498A-4731-97A5-1E2C6FF32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18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ACCD-5435-4F9E-91CF-DAB637E97E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27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BECA-8CEC-46AE-AB4B-0260EE9023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96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268C-DE3A-48AB-A13C-F2D78F231C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39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2DAE-678A-46DF-BED6-0D84F98BE2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6A3B6-4A6D-4FED-BBD5-4A2028E00E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14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DF14-EDC5-4815-B5F0-EADF3DE4C5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303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265254A-072E-4FA7-ACC6-6B8D9C0263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914400"/>
            <a:ext cx="7086600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</a:defRPr>
            </a:lvl1pPr>
          </a:lstStyle>
          <a:p>
            <a:pPr eaLnBrk="1" hangingPunct="1"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charset="0"/>
              </a:defRPr>
            </a:lvl1pPr>
          </a:lstStyle>
          <a:p>
            <a:pPr eaLnBrk="1" hangingPunct="1">
              <a:defRPr/>
            </a:pPr>
            <a:fld id="{4575D803-653E-4B01-93D6-859050C62A99}" type="slidenum">
              <a:rPr lang="en-US" altLang="zh-TW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322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entury Gothic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o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o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o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o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o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o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o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wdesignmethod.blogspot.com/2012/04/b9934012kj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97180"/>
            <a:ext cx="8291513" cy="1470025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【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美」的再發現與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創造</a:t>
            </a:r>
            <a:r>
              <a:rPr lang="en-US" altLang="zh-TW" b="1" dirty="0" smtClean="0"/>
              <a:t>】</a:t>
            </a:r>
            <a:br>
              <a:rPr lang="en-US" altLang="zh-TW" b="1" dirty="0" smtClean="0"/>
            </a:br>
            <a:r>
              <a:rPr lang="en-US" altLang="zh-TW" b="1" dirty="0" smtClean="0"/>
              <a:t>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法的認識</a:t>
            </a:r>
            <a:endParaRPr lang="en-GB" alt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9" y="3111363"/>
            <a:ext cx="73945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8485" y="5319132"/>
            <a:ext cx="8765094" cy="138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1"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kumimoji="1"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kumimoji="1"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o"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 eaLnBrk="1" hangingPunct="1">
              <a:defRPr/>
            </a:pPr>
            <a:r>
              <a:rPr lang="zh-TW" altLang="en-US" b="1" kern="0" dirty="0" smtClean="0">
                <a:solidFill>
                  <a:schemeClr val="accent6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 </a:t>
            </a:r>
            <a:r>
              <a:rPr lang="en-US" altLang="zh-TW" b="1" kern="0" dirty="0" smtClean="0">
                <a:solidFill>
                  <a:schemeClr val="accent6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b="1" kern="0" dirty="0" smtClean="0">
                <a:solidFill>
                  <a:schemeClr val="accent6">
                    <a:lumMod val="8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教學者：張馨文老師資料網站：</a:t>
            </a:r>
            <a:endParaRPr lang="en-US" altLang="zh-TW" b="1" kern="0" dirty="0" smtClean="0">
              <a:solidFill>
                <a:schemeClr val="accent6">
                  <a:lumMod val="8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搭配腦力激盪的最佳武器『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KJ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法』～吳俊延（民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97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 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New Design Method 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新設計方法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KJ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法～蔡甯安（民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101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TW" sz="2000" b="1" dirty="0"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華人百科～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KJ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法（民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zh-TW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TW" sz="2000" b="1" dirty="0">
              <a:solidFill>
                <a:schemeClr val="accent4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hangingPunct="1">
              <a:defRPr/>
            </a:pPr>
            <a:endParaRPr lang="zh-TW" altLang="zh-TW" sz="2000" b="1" kern="0" dirty="0" smtClean="0">
              <a:solidFill>
                <a:schemeClr val="accent6">
                  <a:lumMod val="8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79" y="18891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的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基本步驟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-4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2294021"/>
            <a:ext cx="3850106" cy="325654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了解的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事情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再改寫成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口頭發表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07305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800" dirty="0">
                <a:solidFill>
                  <a:srgbClr val="9EB2B9"/>
                </a:solidFill>
              </a:rPr>
              <a:t>https://blog.xuite.net/ibmos_360/twblog/119834668-%E6%90%AD%E9%85%8D%E8%85%A6%E5%8A%9B%E6%BF%80%E7%9B%AA%E7%9A%84%E6%9C%80%E4%BD%B3%E6%AD%A6%E5%99%A8%E3%80%8EKJ%E6%B3%95%E3%80%8F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30635"/>
            <a:ext cx="41338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4" y="1330534"/>
            <a:ext cx="4656889" cy="420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84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12" y="1263316"/>
            <a:ext cx="435455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284" y="14630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的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基本步驟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-4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2" y="2873508"/>
            <a:ext cx="2847474" cy="25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79" y="188912"/>
            <a:ext cx="8550442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運用在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設計新產品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……8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步驟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8337" y="2759243"/>
            <a:ext cx="4620125" cy="2775284"/>
          </a:xfrm>
          <a:ln>
            <a:solidFill>
              <a:schemeClr val="accent6">
                <a:lumMod val="6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決定討論的主題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組織討論團體</a:t>
            </a:r>
            <a:endParaRPr lang="en-US" altLang="zh-TW" sz="3600" b="1" dirty="0">
              <a:solidFill>
                <a:schemeClr val="accent3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把意見寫在卡片上</a:t>
            </a:r>
            <a:endParaRPr lang="en-US" altLang="zh-TW" sz="36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把卡片貼在牆</a:t>
            </a:r>
            <a:r>
              <a:rPr lang="zh-TW" altLang="en-US" sz="3600" b="1" dirty="0" smtClean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endParaRPr lang="zh-TW" altLang="en-US" sz="3600" b="1" dirty="0">
              <a:solidFill>
                <a:srgbClr val="99FF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07305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800" dirty="0">
                <a:solidFill>
                  <a:srgbClr val="9EB2B9"/>
                </a:solidFill>
              </a:rPr>
              <a:t>https://blog.xuite.net/ibmos_360/twblog/119834668-%E6%90%AD%E9%85%8D%E8%85%A6%E5%8A%9B%E6%BF%80%E7%9B%AA%E7%9A%84%E6%9C%80%E4%BD%B3%E6%AD%A6%E5%99%A8%E3%80%8EKJ%E6%B3%95%E3%80%8F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851817" y="1443790"/>
            <a:ext cx="4027488" cy="4090736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把相似意見分組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為每組命名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600" b="1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依據組別的</a:t>
            </a:r>
            <a:endParaRPr lang="en-US" altLang="zh-TW" sz="3600" b="1" dirty="0">
              <a:solidFill>
                <a:srgbClr val="99FF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99FF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重要性進行投票</a:t>
            </a:r>
          </a:p>
          <a:p>
            <a:pPr marL="0" indent="0">
              <a:buNone/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按組別之重要性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來排序</a:t>
            </a:r>
          </a:p>
        </p:txBody>
      </p:sp>
      <p:sp>
        <p:nvSpPr>
          <p:cNvPr id="5" name="矩形 4"/>
          <p:cNvSpPr/>
          <p:nvPr/>
        </p:nvSpPr>
        <p:spPr>
          <a:xfrm>
            <a:off x="192505" y="643536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000" b="1" dirty="0" smtClean="0">
                <a:solidFill>
                  <a:schemeClr val="accent6">
                    <a:lumMod val="50000"/>
                  </a:schemeClr>
                </a:solidFill>
              </a:rPr>
              <a:t>KJ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</a:rPr>
              <a:t>法</a:t>
            </a:r>
            <a:r>
              <a:rPr lang="en-US" altLang="zh-TW" sz="2000" b="1" dirty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zh-TW" altLang="en-US" sz="2000" b="1" dirty="0">
                <a:solidFill>
                  <a:schemeClr val="accent6">
                    <a:lumMod val="50000"/>
                  </a:schemeClr>
                </a:solidFill>
              </a:rPr>
              <a:t>蔡甯安</a:t>
            </a:r>
            <a:endParaRPr lang="zh-TW" altLang="en-US" sz="2000" b="1" dirty="0">
              <a:solidFill>
                <a:schemeClr val="accent6">
                  <a:lumMod val="50000"/>
                </a:schemeClr>
              </a:solidFill>
              <a:hlinkClick r:id="rId3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5829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33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2016 </a:t>
            </a:r>
            <a:r>
              <a:rPr lang="zh-TW" altLang="en-US" sz="33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新設計方法</a:t>
            </a:r>
            <a:endParaRPr lang="zh-TW" altLang="en-US" sz="33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  <a:cs typeface="+mj-cs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772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23936"/>
            <a:ext cx="7391400" cy="1243263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企劃前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 smtClean="0"/>
              <a:t>【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美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的校園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角落</a:t>
            </a:r>
            <a:r>
              <a:rPr lang="en-US" altLang="zh-TW" b="1" dirty="0" smtClean="0"/>
              <a:t>】</a:t>
            </a:r>
            <a:endParaRPr lang="zh-TW" altLang="zh-TW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44379" y="5578642"/>
            <a:ext cx="7391400" cy="6096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民生國小資優班主題課程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校園美麗計畫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]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六年級</a:t>
            </a:r>
            <a:endParaRPr lang="zh-TW" altLang="zh-TW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58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835944"/>
          </a:xfrm>
        </p:spPr>
        <p:txBody>
          <a:bodyPr/>
          <a:lstStyle/>
          <a:p>
            <a:pPr eaLnBrk="1" hangingPunct="1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搭配腦力激盪的最佳武器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『KJ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4588" y="1283368"/>
            <a:ext cx="8646695" cy="471997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發明者：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日本人文學家</a:t>
            </a:r>
            <a:r>
              <a:rPr lang="zh-TW" altLang="en-US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川</a:t>
            </a:r>
            <a:r>
              <a:rPr lang="zh-TW" altLang="en-US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喜田二郎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質量管理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工具 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功能：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思路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、找出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解決問題的新方法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強調重點：主要</a:t>
            </a:r>
            <a:r>
              <a:rPr lang="zh-TW" altLang="en-US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用事實說話</a:t>
            </a:r>
            <a:endParaRPr lang="en-US" altLang="zh-TW" b="1" dirty="0">
              <a:solidFill>
                <a:srgbClr val="99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None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藉著</a:t>
            </a:r>
            <a:r>
              <a:rPr lang="en-US" altLang="zh-TW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靈感</a:t>
            </a:r>
            <a:r>
              <a:rPr lang="en-US" altLang="zh-TW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"</a:t>
            </a:r>
            <a:r>
              <a:rPr lang="zh-TW" altLang="en-US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發現新思想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、解決新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1964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年發表後，成為</a:t>
            </a:r>
            <a:r>
              <a:rPr lang="zh-TW" altLang="en-US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有效的創造技法</a:t>
            </a:r>
            <a:endParaRPr lang="en-US" altLang="zh-TW" b="1" dirty="0">
              <a:solidFill>
                <a:schemeClr val="accent3">
                  <a:lumMod val="20000"/>
                  <a:lumOff val="8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2" name="矩形 1"/>
          <p:cNvSpPr/>
          <p:nvPr/>
        </p:nvSpPr>
        <p:spPr>
          <a:xfrm>
            <a:off x="4527395" y="6390979"/>
            <a:ext cx="4850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華人百科</a:t>
            </a:r>
            <a:endParaRPr lang="en-US" altLang="zh-TW" sz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 smtClean="0">
                <a:solidFill>
                  <a:schemeClr val="bg2"/>
                </a:solidFill>
              </a:rPr>
              <a:t>https</a:t>
            </a:r>
            <a:r>
              <a:rPr lang="en-US" altLang="zh-TW" sz="1200" dirty="0">
                <a:solidFill>
                  <a:schemeClr val="bg2"/>
                </a:solidFill>
              </a:rPr>
              <a:t>://www.itsfun.com.tw/KJ%E6%B3%95/wiki-8468965-9520645</a:t>
            </a:r>
            <a:endParaRPr lang="zh-TW" alt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2595" y="-8235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法 的 認 識</a:t>
            </a:r>
            <a:endParaRPr lang="en-US" alt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45329" y="852913"/>
            <a:ext cx="8642195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運用：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將人們的</a:t>
            </a:r>
            <a:r>
              <a:rPr lang="zh-TW" altLang="en-US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意見、想法和經驗，不加取捨地</a:t>
            </a:r>
            <a:r>
              <a:rPr lang="zh-TW" altLang="en-US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全部蒐集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，並利用</a:t>
            </a:r>
            <a:r>
              <a:rPr lang="zh-TW" altLang="en-US" b="1" dirty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資料間的相互關係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b="1" dirty="0" smtClean="0">
                <a:solidFill>
                  <a:srgbClr val="FF5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  <a:endParaRPr lang="en-US" altLang="zh-TW" b="1" dirty="0" smtClean="0">
              <a:solidFill>
                <a:srgbClr val="FF5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打破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現狀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創造思考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協同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主要特點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在</a:t>
            </a:r>
            <a:r>
              <a:rPr lang="zh-TW" altLang="en-US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比較分類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的基礎上，綜合</a:t>
            </a:r>
            <a:r>
              <a:rPr lang="zh-TW" altLang="en-US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求新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b="1" dirty="0" smtClean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整理卡片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，可由</a:t>
            </a:r>
            <a:r>
              <a:rPr lang="zh-TW" altLang="en-US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進行，也可</a:t>
            </a:r>
            <a:r>
              <a:rPr lang="zh-TW" altLang="en-US" b="1" dirty="0">
                <a:solidFill>
                  <a:srgbClr val="99FF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討論。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sp>
        <p:nvSpPr>
          <p:cNvPr id="2" name="矩形 1"/>
          <p:cNvSpPr/>
          <p:nvPr/>
        </p:nvSpPr>
        <p:spPr>
          <a:xfrm>
            <a:off x="4527395" y="6390979"/>
            <a:ext cx="4850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華人百科</a:t>
            </a:r>
            <a:endParaRPr lang="en-US" altLang="zh-TW" sz="1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 smtClean="0">
                <a:solidFill>
                  <a:srgbClr val="FDFCF8"/>
                </a:solidFill>
              </a:rPr>
              <a:t>https</a:t>
            </a:r>
            <a:r>
              <a:rPr lang="en-US" altLang="zh-TW" sz="1200" dirty="0">
                <a:solidFill>
                  <a:srgbClr val="FDFCF8"/>
                </a:solidFill>
              </a:rPr>
              <a:t>://www.itsfun.com.tw/KJ%E6%B3%95/wiki-8468965-9520645</a:t>
            </a:r>
            <a:endParaRPr lang="zh-TW" altLang="en-US" sz="1200" dirty="0">
              <a:solidFill>
                <a:srgbClr val="FDFC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7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79" y="18891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的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基本步驟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94021"/>
            <a:ext cx="4027488" cy="39051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每一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張卡片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只寫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一件事實或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endParaRPr lang="en-US" altLang="zh-TW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所有相關的事實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或資訊，一件一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抄寫在卡片上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20814" r="5479"/>
          <a:stretch/>
        </p:blipFill>
        <p:spPr bwMode="auto">
          <a:xfrm>
            <a:off x="4488026" y="2326105"/>
            <a:ext cx="3814451" cy="304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07305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800" dirty="0"/>
              <a:t>https://blog.xuite.net/ibmos_360/twblog/119834668-%E6%90%AD%E9%85%8D%E8%85%A6%E5%8A%9B%E6%BF%80%E7%9B%AA%E7%9A%84%E6%9C%80%E4%BD%B3%E6%AD%A6%E5%99%A8%E3%80%8EKJ%E6%B3%95%E3%80%8F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r="21680" b="80151"/>
          <a:stretch/>
        </p:blipFill>
        <p:spPr bwMode="auto">
          <a:xfrm>
            <a:off x="449179" y="1331912"/>
            <a:ext cx="3858126" cy="833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79" y="18891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的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基本步驟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2294021"/>
            <a:ext cx="8253664" cy="39051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分組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命名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卡片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隨意「洗牌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全部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攤在桌面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仔細閱讀，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en-US" altLang="zh-TW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相似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放同一組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命名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，將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組名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寫在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一張新卡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，放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</a:t>
            </a:r>
            <a:r>
              <a:rPr lang="zh-TW" altLang="en-US" sz="3200" dirty="0" smtClean="0"/>
              <a:t>。</a:t>
            </a:r>
            <a:endParaRPr lang="en-US" altLang="zh-TW" sz="3200" dirty="0"/>
          </a:p>
        </p:txBody>
      </p:sp>
      <p:sp>
        <p:nvSpPr>
          <p:cNvPr id="3" name="矩形 2"/>
          <p:cNvSpPr/>
          <p:nvPr/>
        </p:nvSpPr>
        <p:spPr>
          <a:xfrm>
            <a:off x="4307305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800" dirty="0">
                <a:solidFill>
                  <a:srgbClr val="9EB2B9"/>
                </a:solidFill>
              </a:rPr>
              <a:t>https://blog.xuite.net/ibmos_360/twblog/119834668-%E6%90%AD%E9%85%8D%E8%85%A6%E5%8A%9B%E6%BF%80%E7%9B%AA%E7%9A%84%E6%9C%80%E4%BD%B3%E6%AD%A6%E5%99%A8%E3%80%8EKJ%E6%B3%95%E3%80%8F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403267"/>
            <a:ext cx="3759617" cy="75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5" y="2508250"/>
            <a:ext cx="4219575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9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的 </a:t>
            </a:r>
            <a:r>
              <a:rPr lang="zh-TW" altLang="en-US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基本步驟</a:t>
            </a:r>
            <a:r>
              <a:rPr lang="en-US" altLang="zh-TW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1+2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730"/>
            <a:ext cx="4038600" cy="303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178760"/>
            <a:ext cx="40354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6772"/>
            <a:ext cx="4038600" cy="30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39" y="1306554"/>
            <a:ext cx="37607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350084" y="64425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/>
              <a:t>http://newdesignmethod.blogspot.com/2012/04/b9934012kj.html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707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179" y="18891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的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基本步驟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199" y="2294021"/>
            <a:ext cx="3850106" cy="39051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平均分配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各組空間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把卡片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貼在紙上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圈出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第二階段以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的群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組，再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標題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圈與圈之間的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以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圖式說明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07305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800" dirty="0">
                <a:solidFill>
                  <a:srgbClr val="9EB2B9"/>
                </a:solidFill>
              </a:rPr>
              <a:t>https://blog.xuite.net/ibmos_360/twblog/119834668-%E6%90%AD%E9%85%8D%E8%85%A6%E5%8A%9B%E6%BF%80%E7%9B%AA%E7%9A%84%E6%9C%80%E4%BD%B3%E6%AD%A6%E5%99%A8%E3%80%8EKJ%E6%B3%95%E3%80%8F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94" y="2115491"/>
            <a:ext cx="4213110" cy="2983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9" y="1166646"/>
            <a:ext cx="37242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82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242" y="0"/>
            <a:ext cx="8229600" cy="1143000"/>
          </a:xfrm>
        </p:spPr>
        <p:txBody>
          <a:bodyPr/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KJ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法 的 </a:t>
            </a:r>
            <a:r>
              <a:rPr lang="zh-TW" altLang="en-US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基本步驟</a:t>
            </a:r>
            <a:r>
              <a:rPr lang="en-US" altLang="zh-TW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50084" y="64425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>
                <a:solidFill>
                  <a:srgbClr val="9EB2B9"/>
                </a:solidFill>
              </a:rPr>
              <a:t>http://newdesignmethod.blogspot.com/2012/04/b9934012kj.html</a:t>
            </a:r>
            <a:endParaRPr lang="zh-TW" altLang="en-US" sz="1200" dirty="0">
              <a:solidFill>
                <a:srgbClr val="9EB2B9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7" y="953628"/>
            <a:ext cx="37242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" y="3842894"/>
            <a:ext cx="2598861" cy="1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77" y="1957137"/>
            <a:ext cx="5793182" cy="413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1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10">
      <a:dk1>
        <a:srgbClr val="FDFCF8"/>
      </a:dk1>
      <a:lt1>
        <a:srgbClr val="9EB2B9"/>
      </a:lt1>
      <a:dk2>
        <a:srgbClr val="000000"/>
      </a:dk2>
      <a:lt2>
        <a:srgbClr val="0C1217"/>
      </a:lt2>
      <a:accent1>
        <a:srgbClr val="F64032"/>
      </a:accent1>
      <a:accent2>
        <a:srgbClr val="88719D"/>
      </a:accent2>
      <a:accent3>
        <a:srgbClr val="FAC249"/>
      </a:accent3>
      <a:accent4>
        <a:srgbClr val="81FFFF"/>
      </a:accent4>
      <a:accent5>
        <a:srgbClr val="FFFFFF"/>
      </a:accent5>
      <a:accent6>
        <a:srgbClr val="FFFFFF"/>
      </a:accent6>
      <a:hlink>
        <a:srgbClr val="FB6D3B"/>
      </a:hlink>
      <a:folHlink>
        <a:srgbClr val="99E0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預設簡報設計">
  <a:themeElements>
    <a:clrScheme name="預設簡報設計 9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預設簡報設計">
      <a:majorFont>
        <a:latin typeface="Century Gothic"/>
        <a:ea typeface="新細明體"/>
        <a:cs typeface=""/>
      </a:majorFont>
      <a:minorFont>
        <a:latin typeface="Century Gothic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336699"/>
        </a:dk1>
        <a:lt1>
          <a:srgbClr val="EAEAEA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C8C8C8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568</Words>
  <Application>Microsoft Office PowerPoint</Application>
  <PresentationFormat>如螢幕大小 (4:3)</PresentationFormat>
  <Paragraphs>85</Paragraphs>
  <Slides>12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Default Design</vt:lpstr>
      <vt:lpstr>預設簡報設計</vt:lpstr>
      <vt:lpstr>【「美」的再發現與創造】  KJ法的認識</vt:lpstr>
      <vt:lpstr>企劃前~ 【最”美”的校園角落】</vt:lpstr>
      <vt:lpstr>搭配腦力激盪的最佳武器『KJ法』</vt:lpstr>
      <vt:lpstr>KJ法 的 認 識</vt:lpstr>
      <vt:lpstr>KJ法 的 基本步驟-1</vt:lpstr>
      <vt:lpstr>KJ法 的 基本步驟-2</vt:lpstr>
      <vt:lpstr>KJ法 的 基本步驟-1+2</vt:lpstr>
      <vt:lpstr>KJ法 的 基本步驟-3</vt:lpstr>
      <vt:lpstr>KJ法 的 基本步驟-3</vt:lpstr>
      <vt:lpstr>KJ法 的 基本步驟-4</vt:lpstr>
      <vt:lpstr>KJ法 的 基本步驟-4</vt:lpstr>
      <vt:lpstr>KJ法 運用在設計新產品……8步驟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Motion Blur PowerPoint Template</dc:title>
  <dc:creator>Presentation Magazine</dc:creator>
  <cp:lastModifiedBy>張馨文</cp:lastModifiedBy>
  <cp:revision>44</cp:revision>
  <dcterms:created xsi:type="dcterms:W3CDTF">2009-11-03T13:35:13Z</dcterms:created>
  <dcterms:modified xsi:type="dcterms:W3CDTF">2019-05-27T02:10:35Z</dcterms:modified>
  <cp:contentStatus>完稿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