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2"/>
  </p:sldMasterIdLst>
  <p:notesMasterIdLst>
    <p:notesMasterId r:id="rId88"/>
  </p:notesMasterIdLst>
  <p:handoutMasterIdLst>
    <p:handoutMasterId r:id="rId89"/>
  </p:handoutMasterIdLst>
  <p:sldIdLst>
    <p:sldId id="256" r:id="rId3"/>
    <p:sldId id="469" r:id="rId4"/>
    <p:sldId id="439" r:id="rId5"/>
    <p:sldId id="467" r:id="rId6"/>
    <p:sldId id="440" r:id="rId7"/>
    <p:sldId id="470" r:id="rId8"/>
    <p:sldId id="441" r:id="rId9"/>
    <p:sldId id="471" r:id="rId10"/>
    <p:sldId id="442" r:id="rId11"/>
    <p:sldId id="474" r:id="rId12"/>
    <p:sldId id="555" r:id="rId13"/>
    <p:sldId id="506" r:id="rId14"/>
    <p:sldId id="507" r:id="rId15"/>
    <p:sldId id="508" r:id="rId16"/>
    <p:sldId id="509" r:id="rId17"/>
    <p:sldId id="513" r:id="rId18"/>
    <p:sldId id="483" r:id="rId19"/>
    <p:sldId id="484" r:id="rId20"/>
    <p:sldId id="485" r:id="rId21"/>
    <p:sldId id="557" r:id="rId22"/>
    <p:sldId id="558" r:id="rId23"/>
    <p:sldId id="559" r:id="rId24"/>
    <p:sldId id="514" r:id="rId25"/>
    <p:sldId id="539" r:id="rId26"/>
    <p:sldId id="556" r:id="rId27"/>
    <p:sldId id="405" r:id="rId28"/>
    <p:sldId id="541" r:id="rId29"/>
    <p:sldId id="542" r:id="rId30"/>
    <p:sldId id="560" r:id="rId31"/>
    <p:sldId id="561" r:id="rId32"/>
    <p:sldId id="562" r:id="rId33"/>
    <p:sldId id="543" r:id="rId34"/>
    <p:sldId id="544" r:id="rId35"/>
    <p:sldId id="545" r:id="rId36"/>
    <p:sldId id="477" r:id="rId37"/>
    <p:sldId id="487" r:id="rId38"/>
    <p:sldId id="488" r:id="rId39"/>
    <p:sldId id="489" r:id="rId40"/>
    <p:sldId id="563" r:id="rId41"/>
    <p:sldId id="564" r:id="rId42"/>
    <p:sldId id="536" r:id="rId43"/>
    <p:sldId id="535" r:id="rId44"/>
    <p:sldId id="426" r:id="rId45"/>
    <p:sldId id="523" r:id="rId46"/>
    <p:sldId id="524" r:id="rId47"/>
    <p:sldId id="525" r:id="rId48"/>
    <p:sldId id="565" r:id="rId49"/>
    <p:sldId id="566" r:id="rId50"/>
    <p:sldId id="567" r:id="rId51"/>
    <p:sldId id="568" r:id="rId52"/>
    <p:sldId id="569" r:id="rId53"/>
    <p:sldId id="570" r:id="rId54"/>
    <p:sldId id="553" r:id="rId55"/>
    <p:sldId id="526" r:id="rId56"/>
    <p:sldId id="528" r:id="rId57"/>
    <p:sldId id="552" r:id="rId58"/>
    <p:sldId id="518" r:id="rId59"/>
    <p:sldId id="517" r:id="rId60"/>
    <p:sldId id="571" r:id="rId61"/>
    <p:sldId id="492" r:id="rId62"/>
    <p:sldId id="494" r:id="rId63"/>
    <p:sldId id="519" r:id="rId64"/>
    <p:sldId id="482" r:id="rId65"/>
    <p:sldId id="521" r:id="rId66"/>
    <p:sldId id="464" r:id="rId67"/>
    <p:sldId id="522" r:id="rId68"/>
    <p:sldId id="465" r:id="rId69"/>
    <p:sldId id="438" r:id="rId70"/>
    <p:sldId id="498" r:id="rId71"/>
    <p:sldId id="503" r:id="rId72"/>
    <p:sldId id="502" r:id="rId73"/>
    <p:sldId id="504" r:id="rId74"/>
    <p:sldId id="443" r:id="rId75"/>
    <p:sldId id="495" r:id="rId76"/>
    <p:sldId id="472" r:id="rId77"/>
    <p:sldId id="505" r:id="rId78"/>
    <p:sldId id="445" r:id="rId79"/>
    <p:sldId id="496" r:id="rId80"/>
    <p:sldId id="446" r:id="rId81"/>
    <p:sldId id="497" r:id="rId82"/>
    <p:sldId id="473" r:id="rId83"/>
    <p:sldId id="475" r:id="rId84"/>
    <p:sldId id="510" r:id="rId85"/>
    <p:sldId id="512" r:id="rId86"/>
    <p:sldId id="511" r:id="rId87"/>
  </p:sldIdLst>
  <p:sldSz cx="9144000" cy="6858000" type="screen4x3"/>
  <p:notesSz cx="7102475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封面" id="{AC643264-01E9-45A9-8508-B337B4BFE809}">
          <p14:sldIdLst>
            <p14:sldId id="256"/>
          </p14:sldIdLst>
        </p14:section>
        <p14:section name="2.3.5.10倍數" id="{78CDC5CB-E38C-42FF-A941-20A53690AB6D}">
          <p14:sldIdLst>
            <p14:sldId id="469"/>
            <p14:sldId id="439"/>
            <p14:sldId id="467"/>
            <p14:sldId id="440"/>
            <p14:sldId id="470"/>
            <p14:sldId id="441"/>
            <p14:sldId id="471"/>
            <p14:sldId id="442"/>
            <p14:sldId id="474"/>
            <p14:sldId id="555"/>
            <p14:sldId id="506"/>
            <p14:sldId id="507"/>
            <p14:sldId id="508"/>
          </p14:sldIdLst>
        </p14:section>
        <p14:section name="質數合數" id="{7D8EB85B-4CD7-4C13-B1FD-85291B3B7BD8}">
          <p14:sldIdLst>
            <p14:sldId id="509"/>
            <p14:sldId id="513"/>
            <p14:sldId id="483"/>
            <p14:sldId id="484"/>
            <p14:sldId id="485"/>
            <p14:sldId id="557"/>
            <p14:sldId id="558"/>
            <p14:sldId id="559"/>
            <p14:sldId id="514"/>
            <p14:sldId id="539"/>
            <p14:sldId id="556"/>
            <p14:sldId id="405"/>
            <p14:sldId id="541"/>
            <p14:sldId id="542"/>
            <p14:sldId id="560"/>
            <p14:sldId id="561"/>
            <p14:sldId id="562"/>
            <p14:sldId id="543"/>
            <p14:sldId id="544"/>
            <p14:sldId id="545"/>
            <p14:sldId id="477"/>
            <p14:sldId id="487"/>
            <p14:sldId id="488"/>
            <p14:sldId id="489"/>
            <p14:sldId id="563"/>
            <p14:sldId id="564"/>
            <p14:sldId id="536"/>
            <p14:sldId id="535"/>
            <p14:sldId id="426"/>
            <p14:sldId id="523"/>
            <p14:sldId id="524"/>
            <p14:sldId id="525"/>
            <p14:sldId id="565"/>
            <p14:sldId id="566"/>
            <p14:sldId id="567"/>
            <p14:sldId id="568"/>
            <p14:sldId id="569"/>
            <p14:sldId id="570"/>
            <p14:sldId id="553"/>
            <p14:sldId id="526"/>
            <p14:sldId id="528"/>
            <p14:sldId id="552"/>
            <p14:sldId id="518"/>
            <p14:sldId id="517"/>
            <p14:sldId id="571"/>
            <p14:sldId id="492"/>
            <p14:sldId id="494"/>
            <p14:sldId id="519"/>
            <p14:sldId id="482"/>
            <p14:sldId id="521"/>
            <p14:sldId id="464"/>
            <p14:sldId id="522"/>
            <p14:sldId id="465"/>
            <p14:sldId id="438"/>
            <p14:sldId id="498"/>
            <p14:sldId id="503"/>
            <p14:sldId id="502"/>
            <p14:sldId id="504"/>
          </p14:sldIdLst>
        </p14:section>
        <p14:section name="質因數分解" id="{AE20D3F2-A3DD-4B22-BC90-A89AEF0B59D0}">
          <p14:sldIdLst>
            <p14:sldId id="443"/>
            <p14:sldId id="495"/>
            <p14:sldId id="472"/>
            <p14:sldId id="505"/>
            <p14:sldId id="445"/>
            <p14:sldId id="496"/>
            <p14:sldId id="446"/>
            <p14:sldId id="497"/>
          </p14:sldIdLst>
        </p14:section>
        <p14:section name="遊戲關卡" id="{477A1B45-B773-451A-BEF8-8D86D370CE5A}">
          <p14:sldIdLst>
            <p14:sldId id="473"/>
            <p14:sldId id="475"/>
            <p14:sldId id="510"/>
            <p14:sldId id="512"/>
            <p14:sldId id="511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emmaWuu" initials="G" lastIdx="2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中等深淺樣式 1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C083E6E3-FA7D-4D7B-A595-EF9225AFEA82}" styleName="淺色樣式 1 - 輔色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淺色樣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佈景主題樣式 1 - 輔色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佈景主題樣式 1 - 輔色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佈景主題樣式 1 - 輔色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FD0F851-EC5A-4D38-B0AD-8093EC10F338}" styleName="淺色樣式 1 - 輔色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5758FB7-9AC5-4552-8A53-C91805E547FA}" styleName="佈景主題樣式 1 - 輔色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佈景主題樣式 1 - 輔色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505E3EF-67EA-436B-97B2-0124C06EBD24}" styleName="中等深淺樣式 4 - 輔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91EBBBCC-DAD2-459C-BE2E-F6DE35CF9A28}" styleName="深色樣式 2 - 輔色 3/輔色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FECB4D8-DB02-4DC6-A0A2-4F2EBAE1DC90}" styleName="中等深淺樣式 1 - 輔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12C8C85-51F0-491E-9774-3900AFEF0FD7}" styleName="淺色樣式 2 - 輔色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A111915-BE36-4E01-A7E5-04B1672EAD32}" styleName="淺色樣式 2 - 輔色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2DE63D5-997A-4646-A377-4702673A728D}" styleName="淺色樣式 2 - 輔色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2833802-FEF1-4C79-8D5D-14CF1EAF98D9}" styleName="淺色樣式 2 - 輔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淺色樣式 2 - 輔色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E9639D4-E3E2-4D34-9284-5A2195B3D0D7}" styleName="淺色樣式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22838BEF-8BB2-4498-84A7-C5851F593DF1}" styleName="中等深淺樣式 4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EB344D84-9AFB-497E-A393-DC336BA19D2E}" styleName="中等深淺樣式 3 - 輔色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8B1032C-EA38-4F05-BA0D-38AFFFC7BED3}" styleName="淺色樣式 3 - 輔色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361" autoAdjust="0"/>
    <p:restoredTop sz="84532" autoAdjust="0"/>
  </p:normalViewPr>
  <p:slideViewPr>
    <p:cSldViewPr>
      <p:cViewPr varScale="1">
        <p:scale>
          <a:sx n="70" d="100"/>
          <a:sy n="70" d="100"/>
        </p:scale>
        <p:origin x="-1589" y="-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20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193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76" Type="http://schemas.openxmlformats.org/officeDocument/2006/relationships/slide" Target="slides/slide74.xml"/><Relationship Id="rId84" Type="http://schemas.openxmlformats.org/officeDocument/2006/relationships/slide" Target="slides/slide82.xml"/><Relationship Id="rId89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9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slide" Target="slides/slide64.xml"/><Relationship Id="rId74" Type="http://schemas.openxmlformats.org/officeDocument/2006/relationships/slide" Target="slides/slide72.xml"/><Relationship Id="rId79" Type="http://schemas.openxmlformats.org/officeDocument/2006/relationships/slide" Target="slides/slide77.xml"/><Relationship Id="rId87" Type="http://schemas.openxmlformats.org/officeDocument/2006/relationships/slide" Target="slides/slide85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82" Type="http://schemas.openxmlformats.org/officeDocument/2006/relationships/slide" Target="slides/slide80.xml"/><Relationship Id="rId90" Type="http://schemas.openxmlformats.org/officeDocument/2006/relationships/commentAuthors" Target="commentAuthors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77" Type="http://schemas.openxmlformats.org/officeDocument/2006/relationships/slide" Target="slides/slide75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80" Type="http://schemas.openxmlformats.org/officeDocument/2006/relationships/slide" Target="slides/slide78.xml"/><Relationship Id="rId85" Type="http://schemas.openxmlformats.org/officeDocument/2006/relationships/slide" Target="slides/slide83.xml"/><Relationship Id="rId93" Type="http://schemas.openxmlformats.org/officeDocument/2006/relationships/theme" Target="theme/theme1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slide" Target="slides/slide73.xml"/><Relationship Id="rId83" Type="http://schemas.openxmlformats.org/officeDocument/2006/relationships/slide" Target="slides/slide81.xml"/><Relationship Id="rId88" Type="http://schemas.openxmlformats.org/officeDocument/2006/relationships/notesMaster" Target="notesMasters/notesMaster1.xml"/><Relationship Id="rId91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slide" Target="slides/slide71.xml"/><Relationship Id="rId78" Type="http://schemas.openxmlformats.org/officeDocument/2006/relationships/slide" Target="slides/slide76.xml"/><Relationship Id="rId81" Type="http://schemas.openxmlformats.org/officeDocument/2006/relationships/slide" Target="slides/slide79.xml"/><Relationship Id="rId86" Type="http://schemas.openxmlformats.org/officeDocument/2006/relationships/slide" Target="slides/slide84.xml"/><Relationship Id="rId94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7739" cy="513508"/>
          </a:xfrm>
          <a:prstGeom prst="rect">
            <a:avLst/>
          </a:prstGeom>
        </p:spPr>
        <p:txBody>
          <a:bodyPr vert="horz" lIns="94787" tIns="47393" rIns="94787" bIns="47393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4023093" y="0"/>
            <a:ext cx="3077739" cy="513508"/>
          </a:xfrm>
          <a:prstGeom prst="rect">
            <a:avLst/>
          </a:prstGeom>
        </p:spPr>
        <p:txBody>
          <a:bodyPr vert="horz" lIns="94787" tIns="47393" rIns="94787" bIns="47393" rtlCol="0"/>
          <a:lstStyle>
            <a:lvl1pPr algn="r">
              <a:defRPr sz="1200"/>
            </a:lvl1pPr>
          </a:lstStyle>
          <a:p>
            <a:fld id="{6B374368-1E65-4739-8AF3-6C267CE98B73}" type="datetimeFigureOut">
              <a:rPr lang="zh-TW" altLang="en-US" smtClean="0"/>
              <a:pPr/>
              <a:t>2017/7/12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1" y="9721108"/>
            <a:ext cx="3077739" cy="513507"/>
          </a:xfrm>
          <a:prstGeom prst="rect">
            <a:avLst/>
          </a:prstGeom>
        </p:spPr>
        <p:txBody>
          <a:bodyPr vert="horz" lIns="94787" tIns="47393" rIns="94787" bIns="47393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4023093" y="9721108"/>
            <a:ext cx="3077739" cy="513507"/>
          </a:xfrm>
          <a:prstGeom prst="rect">
            <a:avLst/>
          </a:prstGeom>
        </p:spPr>
        <p:txBody>
          <a:bodyPr vert="horz" lIns="94787" tIns="47393" rIns="94787" bIns="47393" rtlCol="0" anchor="b"/>
          <a:lstStyle>
            <a:lvl1pPr algn="r">
              <a:defRPr sz="1200"/>
            </a:lvl1pPr>
          </a:lstStyle>
          <a:p>
            <a:fld id="{322D7ED0-F299-47C6-9EBA-0679F2AC006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979804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77739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87" tIns="47393" rIns="94787" bIns="47393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TW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3093" y="0"/>
            <a:ext cx="3077739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87" tIns="47393" rIns="94787" bIns="47393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zh-TW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8350"/>
            <a:ext cx="5116513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0248" y="4861443"/>
            <a:ext cx="5681980" cy="4605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87" tIns="47393" rIns="94787" bIns="473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721106"/>
            <a:ext cx="3077739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87" tIns="47393" rIns="94787" bIns="47393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TW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3093" y="9721106"/>
            <a:ext cx="3077739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87" tIns="47393" rIns="94787" bIns="4739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06B56A4-48C0-4701-AC7D-689DDEDE35B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970723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285D79-5E3E-4DAB-83D2-0B8BEF422AF1}" type="slidenum">
              <a:rPr lang="zh-TW" altLang="en-US"/>
              <a:pPr/>
              <a:t>1</a:t>
            </a:fld>
            <a:endParaRPr lang="en-US" altLang="zh-TW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按一下以新增備忘稿</a:t>
            </a:r>
          </a:p>
        </p:txBody>
      </p:sp>
    </p:spTree>
    <p:extLst>
      <p:ext uri="{BB962C8B-B14F-4D97-AF65-F5344CB8AC3E}">
        <p14:creationId xmlns:p14="http://schemas.microsoft.com/office/powerpoint/2010/main" val="526434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56A4-48C0-4701-AC7D-689DDEDE35BE}" type="slidenum">
              <a:rPr lang="zh-TW" altLang="en-US" smtClean="0"/>
              <a:pPr/>
              <a:t>33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977897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47867">
              <a:defRPr/>
            </a:pPr>
            <a:fld id="{006B56A4-48C0-4701-AC7D-689DDEDE35BE}" type="slidenum">
              <a:rPr lang="zh-TW" altLang="en-US">
                <a:solidFill>
                  <a:srgbClr val="000000"/>
                </a:solidFill>
                <a:ea typeface="新細明體" panose="02020500000000000000" pitchFamily="18" charset="-120"/>
              </a:rPr>
              <a:pPr defTabSz="947867">
                <a:defRPr/>
              </a:pPr>
              <a:t>53</a:t>
            </a:fld>
            <a:endParaRPr lang="en-US" altLang="zh-TW">
              <a:solidFill>
                <a:srgbClr val="000000"/>
              </a:solidFill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092047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56A4-48C0-4701-AC7D-689DDEDE35BE}" type="slidenum">
              <a:rPr lang="zh-TW" altLang="en-US" smtClean="0"/>
              <a:pPr/>
              <a:t>55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607737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56A4-48C0-4701-AC7D-689DDEDE35BE}" type="slidenum">
              <a:rPr lang="zh-TW" altLang="en-US" smtClean="0"/>
              <a:pPr/>
              <a:t>57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192834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56A4-48C0-4701-AC7D-689DDEDE35BE}" type="slidenum">
              <a:rPr lang="zh-TW" altLang="en-US" smtClean="0"/>
              <a:pPr/>
              <a:t>62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906582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56A4-48C0-4701-AC7D-689DDEDE35BE}" type="slidenum">
              <a:rPr lang="zh-TW" altLang="en-US" smtClean="0"/>
              <a:pPr/>
              <a:t>65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6544041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56A4-48C0-4701-AC7D-689DDEDE35BE}" type="slidenum">
              <a:rPr lang="zh-TW" altLang="en-US" smtClean="0"/>
              <a:pPr/>
              <a:t>67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8745712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56A4-48C0-4701-AC7D-689DDEDE35BE}" type="slidenum">
              <a:rPr lang="zh-TW" altLang="en-US" smtClean="0"/>
              <a:pPr/>
              <a:t>70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3495184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56A4-48C0-4701-AC7D-689DDEDE35BE}" type="slidenum">
              <a:rPr lang="zh-TW" altLang="en-US" smtClean="0"/>
              <a:pPr/>
              <a:t>77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3275207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56A4-48C0-4701-AC7D-689DDEDE35BE}" type="slidenum">
              <a:rPr lang="zh-TW" altLang="en-US" smtClean="0"/>
              <a:pPr/>
              <a:t>83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958649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56A4-48C0-4701-AC7D-689DDEDE35BE}" type="slidenum">
              <a:rPr lang="zh-TW" altLang="en-US" smtClean="0"/>
              <a:pPr/>
              <a:t>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204142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56A4-48C0-4701-AC7D-689DDEDE35BE}" type="slidenum">
              <a:rPr lang="zh-TW" altLang="en-US" smtClean="0"/>
              <a:pPr/>
              <a:t>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725217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56A4-48C0-4701-AC7D-689DDEDE35BE}" type="slidenum">
              <a:rPr lang="zh-TW" altLang="en-US" smtClean="0"/>
              <a:pPr/>
              <a:t>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37519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56A4-48C0-4701-AC7D-689DDEDE35BE}" type="slidenum">
              <a:rPr lang="zh-TW" altLang="en-US" smtClean="0"/>
              <a:pPr/>
              <a:t>13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703642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56A4-48C0-4701-AC7D-689DDEDE35BE}" type="slidenum">
              <a:rPr lang="zh-TW" altLang="en-US" smtClean="0"/>
              <a:pPr/>
              <a:t>15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260099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56A4-48C0-4701-AC7D-689DDEDE35BE}" type="slidenum">
              <a:rPr lang="zh-TW" altLang="en-US" smtClean="0"/>
              <a:pPr/>
              <a:t>16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571045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56A4-48C0-4701-AC7D-689DDEDE35BE}" type="slidenum">
              <a:rPr lang="zh-TW" altLang="en-US" smtClean="0"/>
              <a:pPr/>
              <a:t>24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078283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56A4-48C0-4701-AC7D-689DDEDE35BE}" type="slidenum">
              <a:rPr lang="zh-TW" altLang="en-US" smtClean="0"/>
              <a:pPr/>
              <a:t>26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591511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Line 2"/>
          <p:cNvSpPr>
            <a:spLocks noChangeShapeType="1"/>
          </p:cNvSpPr>
          <p:nvPr/>
        </p:nvSpPr>
        <p:spPr bwMode="auto">
          <a:xfrm>
            <a:off x="7315200" y="1066800"/>
            <a:ext cx="0" cy="1752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D97E24F-8F2E-4C74-B306-1A27A5CD8A1C}" type="slidenum">
              <a:rPr lang="zh-TW" altLang="en-US"/>
              <a:pPr/>
              <a:t>‹#›</a:t>
            </a:fld>
            <a:endParaRPr lang="en-US" altLang="zh-TW"/>
          </a:p>
        </p:txBody>
      </p:sp>
      <p:sp>
        <p:nvSpPr>
          <p:cNvPr id="16424" name="Line 40"/>
          <p:cNvSpPr>
            <a:spLocks noChangeShapeType="1"/>
          </p:cNvSpPr>
          <p:nvPr/>
        </p:nvSpPr>
        <p:spPr bwMode="auto">
          <a:xfrm>
            <a:off x="838200" y="2819400"/>
            <a:ext cx="6477000" cy="0"/>
          </a:xfrm>
          <a:prstGeom prst="line">
            <a:avLst/>
          </a:prstGeom>
          <a:noFill/>
          <a:ln w="63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806879-0572-49DD-8917-E85CB0DFD40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52769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52B45C-61EB-4D0E-8E25-C6355D3CBEF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311912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6E8ABFD1-3FA7-4C21-9C4E-28F41D184FB4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8597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38850B-3F64-412F-A8A5-8FADED206B70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7006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A8F49B-F23B-43AE-A2AE-C5B77A757D8A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18889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B96FD3-157F-4220-861C-10D6A84734B6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17085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4F842D-8DFB-44F2-BD9B-F20018D5E45D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72827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1D8AB7-7A65-4354-B294-135BA6164A49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76042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3F5903-D854-45EA-AB50-7F32102F9CF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08549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D81E4B-578F-4B1B-B634-EE3CF4BE3684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97367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7E851F-5FA0-4E7A-B7F0-C7AFAF260C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37205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Line 2"/>
          <p:cNvSpPr>
            <a:spLocks noChangeShapeType="1"/>
          </p:cNvSpPr>
          <p:nvPr/>
        </p:nvSpPr>
        <p:spPr bwMode="auto">
          <a:xfrm>
            <a:off x="8001000" y="0"/>
            <a:ext cx="0" cy="1524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a typeface="新細明體" pitchFamily="18" charset="-120"/>
              </a:defRPr>
            </a:lvl1pPr>
          </a:lstStyle>
          <a:p>
            <a:endParaRPr lang="en-US" altLang="zh-TW"/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a typeface="新細明體" pitchFamily="18" charset="-120"/>
              </a:defRPr>
            </a:lvl1pPr>
          </a:lstStyle>
          <a:p>
            <a:endParaRPr lang="en-US" altLang="zh-TW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a typeface="新細明體" pitchFamily="18" charset="-120"/>
              </a:defRPr>
            </a:lvl1pPr>
          </a:lstStyle>
          <a:p>
            <a:fld id="{98506657-B130-4C97-8B44-1514EE917A21}" type="slidenum">
              <a:rPr lang="zh-TW" altLang="en-US"/>
              <a:pPr/>
              <a:t>‹#›</a:t>
            </a:fld>
            <a:endParaRPr lang="en-US" altLang="zh-TW"/>
          </a:p>
        </p:txBody>
      </p:sp>
      <p:grpSp>
        <p:nvGrpSpPr>
          <p:cNvPr id="15368" name="Group 8" descr="decorative graphic made up of dots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5369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0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1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2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3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4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5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6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7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8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9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0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1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2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3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4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5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6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7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8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9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90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91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92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93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94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95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96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97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98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99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401" name="Line 41"/>
          <p:cNvSpPr>
            <a:spLocks noChangeShapeType="1"/>
          </p:cNvSpPr>
          <p:nvPr/>
        </p:nvSpPr>
        <p:spPr bwMode="auto">
          <a:xfrm>
            <a:off x="457200" y="1524000"/>
            <a:ext cx="75438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slide" Target="slide61.xml"/><Relationship Id="rId2" Type="http://schemas.openxmlformats.org/officeDocument/2006/relationships/slide" Target="slide6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slide" Target="slide63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slide" Target="slide59.xml"/><Relationship Id="rId4" Type="http://schemas.openxmlformats.org/officeDocument/2006/relationships/image" Target="../media/image23.png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slide" Target="slide65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slide" Target="slide67.xml"/><Relationship Id="rId4" Type="http://schemas.openxmlformats.org/officeDocument/2006/relationships/slide" Target="slide66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slide" Target="slide59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sz="4400" dirty="0" smtClean="0">
                <a:ea typeface="新細明體" pitchFamily="18" charset="-120"/>
              </a:rPr>
              <a:t>2 </a:t>
            </a:r>
            <a:r>
              <a:rPr lang="zh-TW" altLang="en-US" sz="4400" dirty="0" smtClean="0">
                <a:ea typeface="新細明體" pitchFamily="18" charset="-120"/>
              </a:rPr>
              <a:t>、</a:t>
            </a:r>
            <a:r>
              <a:rPr lang="en-US" altLang="zh-TW" sz="4400" dirty="0" smtClean="0">
                <a:ea typeface="新細明體" pitchFamily="18" charset="-120"/>
              </a:rPr>
              <a:t>3 </a:t>
            </a:r>
            <a:r>
              <a:rPr lang="zh-TW" altLang="en-US" sz="4400" dirty="0" smtClean="0">
                <a:ea typeface="新細明體" pitchFamily="18" charset="-120"/>
              </a:rPr>
              <a:t>、</a:t>
            </a:r>
            <a:r>
              <a:rPr lang="en-US" altLang="zh-TW" sz="4400" dirty="0" smtClean="0">
                <a:ea typeface="新細明體" pitchFamily="18" charset="-120"/>
              </a:rPr>
              <a:t>5 </a:t>
            </a:r>
            <a:r>
              <a:rPr lang="zh-TW" altLang="en-US" sz="4400" dirty="0" smtClean="0">
                <a:ea typeface="新細明體" pitchFamily="18" charset="-120"/>
              </a:rPr>
              <a:t>、</a:t>
            </a:r>
            <a:r>
              <a:rPr lang="en-US" altLang="zh-TW" sz="4400" dirty="0" smtClean="0">
                <a:ea typeface="新細明體" pitchFamily="18" charset="-120"/>
              </a:rPr>
              <a:t>10</a:t>
            </a:r>
            <a:r>
              <a:rPr lang="zh-TW" altLang="en-US" sz="4400" dirty="0" smtClean="0">
                <a:ea typeface="新細明體" pitchFamily="18" charset="-120"/>
              </a:rPr>
              <a:t>倍數的判別</a:t>
            </a:r>
            <a:endParaRPr lang="zh-TW" altLang="en-US" sz="4400" dirty="0">
              <a:ea typeface="新細明體" pitchFamily="18" charset="-120"/>
            </a:endParaRPr>
          </a:p>
        </p:txBody>
      </p:sp>
      <p:pic>
        <p:nvPicPr>
          <p:cNvPr id="2052" name="Picture 4" descr="筆記本及鉛筆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4724400"/>
            <a:ext cx="2514600" cy="1558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2</a:t>
            </a:r>
            <a:r>
              <a:rPr lang="zh-TW" altLang="en-US" sz="3000" b="0" dirty="0">
                <a:solidFill>
                  <a:srgbClr val="000000"/>
                </a:solidFill>
                <a:ea typeface="+mn-ea"/>
                <a:cs typeface="+mn-cs"/>
              </a:rPr>
              <a:t> </a:t>
            </a:r>
            <a:r>
              <a:rPr lang="zh-TW" altLang="en-US" dirty="0" smtClean="0"/>
              <a:t>、</a:t>
            </a:r>
            <a:r>
              <a:rPr lang="en-US" altLang="zh-TW" dirty="0" smtClean="0"/>
              <a:t>3</a:t>
            </a:r>
            <a:r>
              <a:rPr lang="zh-TW" altLang="en-US" dirty="0" smtClean="0">
                <a:latin typeface="新細明體"/>
                <a:ea typeface="新細明體"/>
              </a:rPr>
              <a:t>、</a:t>
            </a:r>
            <a:r>
              <a:rPr lang="en-US" altLang="zh-TW" dirty="0"/>
              <a:t>5</a:t>
            </a:r>
            <a:r>
              <a:rPr lang="zh-TW" altLang="en-US" dirty="0" smtClean="0">
                <a:latin typeface="新細明體"/>
                <a:ea typeface="新細明體"/>
              </a:rPr>
              <a:t>、</a:t>
            </a:r>
            <a:r>
              <a:rPr lang="zh-TW" altLang="en-US" sz="3000" b="0" dirty="0" smtClean="0">
                <a:solidFill>
                  <a:srgbClr val="000000"/>
                </a:solidFill>
                <a:ea typeface="+mn-ea"/>
                <a:cs typeface="+mn-cs"/>
              </a:rPr>
              <a:t> </a:t>
            </a:r>
            <a:r>
              <a:rPr lang="en-US" altLang="zh-TW" dirty="0" smtClean="0"/>
              <a:t>10</a:t>
            </a:r>
            <a:r>
              <a:rPr lang="zh-TW" altLang="en-US" dirty="0" smtClean="0"/>
              <a:t>倍數的判別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06349" y="2564904"/>
            <a:ext cx="4769708" cy="701248"/>
          </a:xfrm>
        </p:spPr>
        <p:txBody>
          <a:bodyPr/>
          <a:lstStyle/>
          <a:p>
            <a:pPr>
              <a:buNone/>
            </a:pPr>
            <a:r>
              <a:rPr lang="en-US" altLang="zh-TW" dirty="0" smtClean="0"/>
              <a:t>2</a:t>
            </a:r>
            <a:r>
              <a:rPr lang="zh-TW" altLang="en-US" dirty="0" smtClean="0"/>
              <a:t>、</a:t>
            </a:r>
            <a:r>
              <a:rPr lang="en-US" altLang="zh-TW" dirty="0" smtClean="0"/>
              <a:t>5</a:t>
            </a:r>
            <a:r>
              <a:rPr lang="zh-TW" altLang="en-US" dirty="0" smtClean="0"/>
              <a:t>、</a:t>
            </a:r>
            <a:r>
              <a:rPr lang="en-US" altLang="zh-TW" dirty="0" smtClean="0"/>
              <a:t>10</a:t>
            </a:r>
            <a:r>
              <a:rPr lang="zh-TW" altLang="en-US" dirty="0" smtClean="0"/>
              <a:t>的倍數→看個位</a:t>
            </a:r>
            <a:endParaRPr lang="en-US" altLang="zh-TW" dirty="0" smtClean="0"/>
          </a:p>
        </p:txBody>
      </p:sp>
      <p:sp>
        <p:nvSpPr>
          <p:cNvPr id="4" name="矩形 3"/>
          <p:cNvSpPr/>
          <p:nvPr/>
        </p:nvSpPr>
        <p:spPr>
          <a:xfrm>
            <a:off x="306348" y="3905586"/>
            <a:ext cx="844211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altLang="zh-TW" sz="3000" dirty="0">
                <a:latin typeface="+mn-lt"/>
              </a:rPr>
              <a:t>3</a:t>
            </a:r>
            <a:r>
              <a:rPr lang="zh-TW" altLang="en-US" sz="3000" dirty="0">
                <a:latin typeface="+mn-lt"/>
              </a:rPr>
              <a:t>的倍數</a:t>
            </a:r>
            <a:r>
              <a:rPr lang="zh-TW" altLang="en-US" sz="3000" dirty="0" smtClean="0">
                <a:latin typeface="+mn-lt"/>
              </a:rPr>
              <a:t>→    </a:t>
            </a:r>
            <a:r>
              <a:rPr lang="en-US" altLang="zh-TW" sz="3000" dirty="0" smtClean="0">
                <a:latin typeface="+mn-lt"/>
              </a:rPr>
              <a:t/>
            </a:r>
            <a:br>
              <a:rPr lang="en-US" altLang="zh-TW" sz="3000" dirty="0" smtClean="0">
                <a:latin typeface="+mn-lt"/>
              </a:rPr>
            </a:br>
            <a:r>
              <a:rPr lang="zh-TW" altLang="en-US" sz="3000" dirty="0" smtClean="0">
                <a:latin typeface="+mn-lt"/>
              </a:rPr>
              <a:t>一個整數「各個數字相加後的和」可以被</a:t>
            </a:r>
            <a:r>
              <a:rPr lang="en-US" altLang="zh-TW" sz="3000" dirty="0" smtClean="0">
                <a:latin typeface="+mn-lt"/>
              </a:rPr>
              <a:t>3</a:t>
            </a:r>
            <a:r>
              <a:rPr lang="zh-TW" altLang="en-US" sz="3000" dirty="0" smtClean="0">
                <a:latin typeface="+mn-lt"/>
              </a:rPr>
              <a:t>整除</a:t>
            </a:r>
            <a:endParaRPr lang="zh-TW" altLang="en-US" sz="30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75656" y="3212976"/>
            <a:ext cx="5832648" cy="989657"/>
          </a:xfrm>
        </p:spPr>
        <p:txBody>
          <a:bodyPr/>
          <a:lstStyle/>
          <a:p>
            <a:pPr marL="0" indent="0">
              <a:buNone/>
            </a:pPr>
            <a:r>
              <a:rPr lang="zh-TW" altLang="en-US" sz="6000" dirty="0" smtClean="0"/>
              <a:t>倍數判別小遊戲</a:t>
            </a:r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3751599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8596" y="620688"/>
            <a:ext cx="7543800" cy="817564"/>
          </a:xfrm>
        </p:spPr>
        <p:txBody>
          <a:bodyPr/>
          <a:lstStyle/>
          <a:p>
            <a:r>
              <a:rPr lang="zh-TW" altLang="en-US" sz="4000" dirty="0" smtClean="0"/>
              <a:t>遊戲</a:t>
            </a:r>
            <a:r>
              <a:rPr lang="en-US" altLang="zh-TW" sz="4000" dirty="0" smtClean="0"/>
              <a:t>1</a:t>
            </a:r>
            <a:r>
              <a:rPr lang="zh-TW" altLang="en-US" sz="4000" dirty="0" smtClean="0"/>
              <a:t>：比一比，誰比較快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3365921"/>
          </a:xfrm>
        </p:spPr>
        <p:txBody>
          <a:bodyPr/>
          <a:lstStyle/>
          <a:p>
            <a:r>
              <a:rPr lang="zh-TW" altLang="en-US" dirty="0" smtClean="0"/>
              <a:t> 兩人以上即可進行本遊戲，</a:t>
            </a:r>
            <a:endParaRPr lang="en-US" altLang="zh-TW" dirty="0" smtClean="0"/>
          </a:p>
          <a:p>
            <a:r>
              <a:rPr lang="zh-TW" altLang="en-US" dirty="0" smtClean="0"/>
              <a:t> 抽一個數字如</a:t>
            </a:r>
            <a:r>
              <a:rPr lang="en-US" altLang="zh-TW" dirty="0" smtClean="0"/>
              <a:t>:(30)</a:t>
            </a:r>
          </a:p>
          <a:p>
            <a:r>
              <a:rPr lang="zh-TW" altLang="en-US" dirty="0" smtClean="0"/>
              <a:t> 選出一人負責跳繩跳</a:t>
            </a:r>
            <a:r>
              <a:rPr lang="en-US" altLang="zh-TW" dirty="0" smtClean="0"/>
              <a:t>(30)</a:t>
            </a:r>
            <a:r>
              <a:rPr lang="zh-TW" altLang="en-US" dirty="0" smtClean="0"/>
              <a:t>下，</a:t>
            </a:r>
            <a:endParaRPr lang="en-US" altLang="zh-TW" dirty="0" smtClean="0"/>
          </a:p>
          <a:p>
            <a:r>
              <a:rPr lang="zh-TW" altLang="en-US" dirty="0" smtClean="0"/>
              <a:t> 另外的人須在負責跳繩的人跳</a:t>
            </a:r>
            <a:r>
              <a:rPr lang="en-US" altLang="zh-TW" dirty="0" smtClean="0"/>
              <a:t>(30)</a:t>
            </a:r>
            <a:r>
              <a:rPr lang="zh-TW" altLang="en-US" dirty="0" smtClean="0"/>
              <a:t>下的時間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 內說出</a:t>
            </a:r>
            <a:r>
              <a:rPr lang="en-US" altLang="zh-TW" dirty="0" smtClean="0"/>
              <a:t>(30)</a:t>
            </a:r>
            <a:r>
              <a:rPr lang="zh-TW" altLang="en-US" dirty="0" smtClean="0"/>
              <a:t>以內</a:t>
            </a:r>
            <a:r>
              <a:rPr lang="en-US" altLang="zh-TW" dirty="0" smtClean="0"/>
              <a:t>(3)</a:t>
            </a:r>
            <a:r>
              <a:rPr lang="zh-TW" altLang="en-US" dirty="0" smtClean="0"/>
              <a:t>的倍數。</a:t>
            </a:r>
            <a:endParaRPr lang="en-US" altLang="zh-TW" dirty="0" smtClean="0"/>
          </a:p>
          <a:p>
            <a:r>
              <a:rPr lang="zh-TW" altLang="en-US" dirty="0" smtClean="0"/>
              <a:t> 如果跳繩者跳完</a:t>
            </a:r>
            <a:r>
              <a:rPr lang="en-US" altLang="zh-TW" dirty="0" smtClean="0"/>
              <a:t>(30)</a:t>
            </a:r>
            <a:r>
              <a:rPr lang="zh-TW" altLang="en-US" dirty="0" smtClean="0"/>
              <a:t>下，能完全說出</a:t>
            </a:r>
            <a:r>
              <a:rPr lang="en-US" altLang="zh-TW" dirty="0" smtClean="0"/>
              <a:t>(3)</a:t>
            </a:r>
            <a:r>
              <a:rPr lang="zh-TW" altLang="en-US" dirty="0" smtClean="0"/>
              <a:t> 倍數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 者贏。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      </a:t>
            </a:r>
            <a:endParaRPr lang="en-US" altLang="zh-TW" dirty="0" smtClean="0"/>
          </a:p>
          <a:p>
            <a:pPr lvl="0">
              <a:buClr>
                <a:srgbClr val="330066"/>
              </a:buClr>
              <a:buNone/>
            </a:pPr>
            <a:r>
              <a:rPr lang="zh-TW" altLang="en-US" dirty="0">
                <a:solidFill>
                  <a:srgbClr val="000000"/>
                </a:solidFill>
              </a:rPr>
              <a:t>小提示</a:t>
            </a:r>
            <a:r>
              <a:rPr lang="en-US" altLang="zh-TW" dirty="0">
                <a:solidFill>
                  <a:srgbClr val="000000"/>
                </a:solidFill>
              </a:rPr>
              <a:t>:</a:t>
            </a:r>
            <a:r>
              <a:rPr lang="zh-TW" altLang="en-US" dirty="0">
                <a:solidFill>
                  <a:srgbClr val="000000"/>
                </a:solidFill>
              </a:rPr>
              <a:t>以上</a:t>
            </a:r>
            <a:r>
              <a:rPr lang="en-US" altLang="zh-TW" dirty="0">
                <a:solidFill>
                  <a:srgbClr val="000000"/>
                </a:solidFill>
              </a:rPr>
              <a:t>(   )</a:t>
            </a:r>
            <a:r>
              <a:rPr lang="zh-TW" altLang="en-US" dirty="0">
                <a:solidFill>
                  <a:srgbClr val="000000"/>
                </a:solidFill>
              </a:rPr>
              <a:t>中的數字可自行替換</a:t>
            </a:r>
            <a:endParaRPr lang="en-US" altLang="zh-TW" dirty="0">
              <a:solidFill>
                <a:srgbClr val="000000"/>
              </a:solidFill>
            </a:endParaRPr>
          </a:p>
          <a:p>
            <a:pPr>
              <a:buNone/>
            </a:pPr>
            <a:r>
              <a:rPr lang="zh-TW" altLang="en-US" dirty="0" smtClean="0"/>
              <a:t>                                                                                                                                       </a:t>
            </a:r>
            <a:endParaRPr lang="en-US" altLang="zh-TW" dirty="0" smtClean="0"/>
          </a:p>
          <a:p>
            <a:pPr>
              <a:buNone/>
            </a:pPr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1" y="6165304"/>
            <a:ext cx="457200" cy="457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7543800" cy="1295400"/>
          </a:xfrm>
        </p:spPr>
        <p:txBody>
          <a:bodyPr/>
          <a:lstStyle/>
          <a:p>
            <a:r>
              <a:rPr lang="zh-TW" altLang="en-US" sz="4000" dirty="0" smtClean="0"/>
              <a:t>遊戲</a:t>
            </a:r>
            <a:r>
              <a:rPr lang="en-US" altLang="zh-TW" sz="4000" dirty="0" smtClean="0"/>
              <a:t>2</a:t>
            </a:r>
            <a:r>
              <a:rPr lang="zh-TW" altLang="en-US" sz="4000" dirty="0" smtClean="0"/>
              <a:t>：搶杯子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8596" y="1928802"/>
            <a:ext cx="8197511" cy="4153164"/>
          </a:xfrm>
        </p:spPr>
        <p:txBody>
          <a:bodyPr/>
          <a:lstStyle/>
          <a:p>
            <a:r>
              <a:rPr lang="zh-TW" altLang="en-US" dirty="0" smtClean="0"/>
              <a:t>在杯子上黏上數字</a:t>
            </a: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r>
              <a:rPr lang="zh-TW" altLang="en-US" dirty="0" smtClean="0"/>
              <a:t> 當老師喊開始，請學生將數字為</a:t>
            </a:r>
            <a:r>
              <a:rPr lang="en-US" altLang="zh-TW" dirty="0" smtClean="0"/>
              <a:t>(3)</a:t>
            </a:r>
            <a:r>
              <a:rPr lang="zh-TW" altLang="en-US" dirty="0" smtClean="0"/>
              <a:t>倍數的 杯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 子搶走。</a:t>
            </a:r>
            <a:endParaRPr lang="en-US" altLang="zh-TW" dirty="0" smtClean="0"/>
          </a:p>
          <a:p>
            <a:r>
              <a:rPr lang="zh-TW" altLang="en-US" dirty="0" smtClean="0"/>
              <a:t> 拿到最多</a:t>
            </a:r>
            <a:r>
              <a:rPr lang="en-US" altLang="zh-TW" dirty="0" smtClean="0"/>
              <a:t>(3)</a:t>
            </a:r>
            <a:r>
              <a:rPr lang="zh-TW" altLang="en-US" dirty="0" smtClean="0"/>
              <a:t>倍數數字杯子者贏。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    小提示</a:t>
            </a:r>
            <a:r>
              <a:rPr lang="en-US" dirty="0" smtClean="0"/>
              <a:t>:</a:t>
            </a:r>
            <a:r>
              <a:rPr lang="zh-TW" altLang="en-US" dirty="0" smtClean="0"/>
              <a:t>以上</a:t>
            </a:r>
            <a:r>
              <a:rPr lang="en-US" dirty="0" smtClean="0"/>
              <a:t>(   )</a:t>
            </a:r>
            <a:r>
              <a:rPr lang="zh-TW" altLang="en-US" dirty="0" smtClean="0"/>
              <a:t>中的數字可自行替換</a:t>
            </a: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zh-TW" altLang="en-US" dirty="0"/>
          </a:p>
        </p:txBody>
      </p:sp>
      <p:grpSp>
        <p:nvGrpSpPr>
          <p:cNvPr id="4" name="群組 3"/>
          <p:cNvGrpSpPr/>
          <p:nvPr/>
        </p:nvGrpSpPr>
        <p:grpSpPr>
          <a:xfrm>
            <a:off x="928662" y="2362184"/>
            <a:ext cx="7072362" cy="1281130"/>
            <a:chOff x="928662" y="2362184"/>
            <a:chExt cx="7072362" cy="1281130"/>
          </a:xfrm>
        </p:grpSpPr>
        <p:pic>
          <p:nvPicPr>
            <p:cNvPr id="6" name="圖片 5" descr="glass_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28662" y="2362184"/>
              <a:ext cx="1214446" cy="1214446"/>
            </a:xfrm>
            <a:prstGeom prst="rect">
              <a:avLst/>
            </a:prstGeom>
          </p:spPr>
        </p:pic>
        <p:pic>
          <p:nvPicPr>
            <p:cNvPr id="7" name="圖片 6" descr="glass_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00232" y="2362184"/>
              <a:ext cx="1214446" cy="1214446"/>
            </a:xfrm>
            <a:prstGeom prst="rect">
              <a:avLst/>
            </a:prstGeom>
          </p:spPr>
        </p:pic>
        <p:pic>
          <p:nvPicPr>
            <p:cNvPr id="8" name="圖片 7" descr="glass_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214678" y="2362184"/>
              <a:ext cx="1214446" cy="1214446"/>
            </a:xfrm>
            <a:prstGeom prst="rect">
              <a:avLst/>
            </a:prstGeom>
          </p:spPr>
        </p:pic>
        <p:pic>
          <p:nvPicPr>
            <p:cNvPr id="9" name="圖片 8" descr="glass_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429124" y="2362184"/>
              <a:ext cx="1214446" cy="1214446"/>
            </a:xfrm>
            <a:prstGeom prst="rect">
              <a:avLst/>
            </a:prstGeom>
          </p:spPr>
        </p:pic>
        <p:pic>
          <p:nvPicPr>
            <p:cNvPr id="10" name="圖片 9" descr="glass_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572132" y="2428868"/>
              <a:ext cx="1214446" cy="1214446"/>
            </a:xfrm>
            <a:prstGeom prst="rect">
              <a:avLst/>
            </a:prstGeom>
          </p:spPr>
        </p:pic>
        <p:sp>
          <p:nvSpPr>
            <p:cNvPr id="11" name="文字方塊 10"/>
            <p:cNvSpPr txBox="1"/>
            <p:nvPr/>
          </p:nvSpPr>
          <p:spPr>
            <a:xfrm>
              <a:off x="1285852" y="3000372"/>
              <a:ext cx="5000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15</a:t>
              </a:r>
              <a:endParaRPr lang="zh-TW" altLang="en-US" dirty="0"/>
            </a:p>
          </p:txBody>
        </p:sp>
        <p:sp>
          <p:nvSpPr>
            <p:cNvPr id="12" name="文字方塊 11"/>
            <p:cNvSpPr txBox="1"/>
            <p:nvPr/>
          </p:nvSpPr>
          <p:spPr>
            <a:xfrm>
              <a:off x="2357422" y="3000372"/>
              <a:ext cx="5000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22</a:t>
              </a:r>
              <a:endParaRPr lang="zh-TW" altLang="en-US" dirty="0"/>
            </a:p>
          </p:txBody>
        </p:sp>
        <p:sp>
          <p:nvSpPr>
            <p:cNvPr id="13" name="文字方塊 12"/>
            <p:cNvSpPr txBox="1"/>
            <p:nvPr/>
          </p:nvSpPr>
          <p:spPr>
            <a:xfrm>
              <a:off x="3571868" y="3000372"/>
              <a:ext cx="5000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21</a:t>
              </a:r>
              <a:endParaRPr lang="zh-TW" altLang="en-US" dirty="0"/>
            </a:p>
          </p:txBody>
        </p:sp>
        <p:sp>
          <p:nvSpPr>
            <p:cNvPr id="14" name="文字方塊 13"/>
            <p:cNvSpPr txBox="1"/>
            <p:nvPr/>
          </p:nvSpPr>
          <p:spPr>
            <a:xfrm>
              <a:off x="4786314" y="3000372"/>
              <a:ext cx="5000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31</a:t>
              </a:r>
              <a:endParaRPr lang="zh-TW" altLang="en-US" dirty="0"/>
            </a:p>
          </p:txBody>
        </p:sp>
        <p:sp>
          <p:nvSpPr>
            <p:cNvPr id="15" name="文字方塊 14"/>
            <p:cNvSpPr txBox="1"/>
            <p:nvPr/>
          </p:nvSpPr>
          <p:spPr>
            <a:xfrm>
              <a:off x="5929322" y="3000372"/>
              <a:ext cx="5000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24</a:t>
              </a:r>
              <a:endParaRPr lang="zh-TW" altLang="en-US" dirty="0"/>
            </a:p>
          </p:txBody>
        </p:sp>
        <p:pic>
          <p:nvPicPr>
            <p:cNvPr id="16" name="圖片 15" descr="glass_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786578" y="2362184"/>
              <a:ext cx="1214446" cy="1214446"/>
            </a:xfrm>
            <a:prstGeom prst="rect">
              <a:avLst/>
            </a:prstGeom>
          </p:spPr>
        </p:pic>
        <p:sp>
          <p:nvSpPr>
            <p:cNvPr id="17" name="文字方塊 16"/>
            <p:cNvSpPr txBox="1"/>
            <p:nvPr/>
          </p:nvSpPr>
          <p:spPr>
            <a:xfrm>
              <a:off x="7143768" y="2928934"/>
              <a:ext cx="5000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30</a:t>
              </a:r>
              <a:endParaRPr lang="zh-TW" altLang="en-US" dirty="0"/>
            </a:p>
          </p:txBody>
        </p:sp>
      </p:grpSp>
      <p:pic>
        <p:nvPicPr>
          <p:cNvPr id="18" name="圖片 1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682" y="5853366"/>
            <a:ext cx="457200" cy="457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dirty="0" smtClean="0"/>
              <a:t>遊戲</a:t>
            </a:r>
            <a:r>
              <a:rPr lang="en-US" altLang="zh-TW" sz="4000" dirty="0" smtClean="0"/>
              <a:t>3</a:t>
            </a:r>
            <a:r>
              <a:rPr lang="zh-TW" altLang="en-US" sz="4000" dirty="0" smtClean="0"/>
              <a:t>：看誰反應快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 先抽題，如</a:t>
            </a:r>
            <a:r>
              <a:rPr lang="en-US" altLang="zh-TW" dirty="0" smtClean="0"/>
              <a:t>:(3)</a:t>
            </a:r>
            <a:r>
              <a:rPr lang="zh-TW" altLang="en-US" dirty="0" smtClean="0"/>
              <a:t>的倍數</a:t>
            </a:r>
            <a:endParaRPr lang="en-US" altLang="zh-TW" dirty="0" smtClean="0"/>
          </a:p>
          <a:p>
            <a:r>
              <a:rPr lang="zh-TW" altLang="en-US" dirty="0" smtClean="0"/>
              <a:t>參賽者輪流出牌</a:t>
            </a:r>
            <a:endParaRPr lang="en-US" altLang="zh-TW" dirty="0" smtClean="0"/>
          </a:p>
          <a:p>
            <a:r>
              <a:rPr lang="zh-TW" altLang="en-US" dirty="0" smtClean="0"/>
              <a:t> 參賽者看到牌上的數字是</a:t>
            </a:r>
            <a:r>
              <a:rPr lang="en-US" altLang="zh-TW" dirty="0" smtClean="0"/>
              <a:t>(3)</a:t>
            </a:r>
            <a:r>
              <a:rPr lang="zh-TW" altLang="en-US" dirty="0" smtClean="0"/>
              <a:t>的倍數時，就用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 手拍此張牌</a:t>
            </a:r>
            <a:endParaRPr lang="en-US" altLang="zh-TW" dirty="0" smtClean="0"/>
          </a:p>
          <a:p>
            <a:r>
              <a:rPr lang="zh-TW" altLang="en-US" dirty="0" smtClean="0"/>
              <a:t> 最早拍到此張牌的人可以得到此張牌</a:t>
            </a:r>
            <a:endParaRPr lang="en-US" altLang="zh-TW" dirty="0" smtClean="0"/>
          </a:p>
          <a:p>
            <a:r>
              <a:rPr lang="zh-TW" altLang="en-US" dirty="0" smtClean="0"/>
              <a:t> 所得到的牌數目最多的人贏</a:t>
            </a: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      小提示</a:t>
            </a:r>
            <a:r>
              <a:rPr lang="en-US" dirty="0" smtClean="0"/>
              <a:t>:</a:t>
            </a:r>
            <a:r>
              <a:rPr lang="zh-TW" altLang="en-US" dirty="0" smtClean="0"/>
              <a:t>以上</a:t>
            </a:r>
            <a:r>
              <a:rPr lang="en-US" dirty="0" smtClean="0"/>
              <a:t>(   )</a:t>
            </a:r>
            <a:r>
              <a:rPr lang="zh-TW" altLang="en-US" dirty="0" smtClean="0"/>
              <a:t>中的數字可自行</a:t>
            </a:r>
            <a:r>
              <a:rPr lang="zh-TW" altLang="en-US" dirty="0" smtClean="0"/>
              <a:t>替換</a:t>
            </a:r>
            <a:endParaRPr lang="zh-TW" alt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910" y="5500702"/>
            <a:ext cx="457200" cy="457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4800" dirty="0" smtClean="0">
                <a:ea typeface="新細明體" pitchFamily="18" charset="-120"/>
              </a:rPr>
              <a:t/>
            </a:r>
            <a:br>
              <a:rPr lang="en-US" altLang="zh-TW" sz="4800" dirty="0" smtClean="0">
                <a:ea typeface="新細明體" pitchFamily="18" charset="-120"/>
              </a:rPr>
            </a:br>
            <a:r>
              <a:rPr lang="en-US" altLang="zh-TW" sz="4800" dirty="0" smtClean="0">
                <a:ea typeface="新細明體" pitchFamily="18" charset="-120"/>
              </a:rPr>
              <a:t/>
            </a:r>
            <a:br>
              <a:rPr lang="en-US" altLang="zh-TW" sz="4800" dirty="0" smtClean="0">
                <a:ea typeface="新細明體" pitchFamily="18" charset="-120"/>
              </a:rPr>
            </a:br>
            <a:r>
              <a:rPr lang="en-US" altLang="zh-TW" sz="4800" dirty="0" smtClean="0">
                <a:ea typeface="新細明體" pitchFamily="18" charset="-120"/>
              </a:rPr>
              <a:t/>
            </a:r>
            <a:br>
              <a:rPr lang="en-US" altLang="zh-TW" sz="4800" dirty="0" smtClean="0">
                <a:ea typeface="新細明體" pitchFamily="18" charset="-120"/>
              </a:rPr>
            </a:br>
            <a:r>
              <a:rPr lang="en-US" altLang="zh-TW" sz="4800" dirty="0" smtClean="0">
                <a:ea typeface="新細明體" pitchFamily="18" charset="-120"/>
              </a:rPr>
              <a:t/>
            </a:r>
            <a:br>
              <a:rPr lang="en-US" altLang="zh-TW" sz="4800" dirty="0" smtClean="0">
                <a:ea typeface="新細明體" pitchFamily="18" charset="-120"/>
              </a:rPr>
            </a:br>
            <a:r>
              <a:rPr lang="zh-TW" altLang="en-US" sz="4800" dirty="0">
                <a:solidFill>
                  <a:srgbClr val="333399"/>
                </a:solidFill>
              </a:rPr>
              <a:t>質數與</a:t>
            </a:r>
            <a:r>
              <a:rPr lang="zh-TW" altLang="en-US" sz="4800" dirty="0" smtClean="0">
                <a:solidFill>
                  <a:srgbClr val="333399"/>
                </a:solidFill>
              </a:rPr>
              <a:t>合數定義     </a:t>
            </a:r>
            <a:endParaRPr lang="zh-TW" altLang="en-US" sz="4800" dirty="0" smtClean="0">
              <a:solidFill>
                <a:srgbClr val="333399"/>
              </a:solidFill>
              <a:ea typeface="新細明體" pitchFamily="18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3293913"/>
          </a:xfrm>
        </p:spPr>
        <p:txBody>
          <a:bodyPr/>
          <a:lstStyle/>
          <a:p>
            <a:pPr>
              <a:buNone/>
            </a:pPr>
            <a:r>
              <a:rPr lang="zh-TW" altLang="en-US" sz="3200" dirty="0" smtClean="0">
                <a:solidFill>
                  <a:srgbClr val="FF0000"/>
                </a:solidFill>
              </a:rPr>
              <a:t>「質數」：</a:t>
            </a:r>
            <a:endParaRPr lang="en-US" altLang="zh-TW" sz="32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TW" altLang="en-US" sz="3200" dirty="0" smtClean="0"/>
              <a:t>   </a:t>
            </a:r>
            <a:r>
              <a:rPr lang="zh-TW" altLang="en-US" sz="2800" dirty="0" smtClean="0"/>
              <a:t>一個大於</a:t>
            </a:r>
            <a:r>
              <a:rPr lang="en-US" altLang="zh-TW" sz="2800" dirty="0" smtClean="0"/>
              <a:t>1</a:t>
            </a:r>
            <a:r>
              <a:rPr lang="zh-TW" altLang="en-US" sz="2800" dirty="0" smtClean="0"/>
              <a:t>的整數， 除了</a:t>
            </a:r>
            <a:r>
              <a:rPr lang="en-US" altLang="zh-TW" sz="2800" dirty="0" smtClean="0"/>
              <a:t>1</a:t>
            </a:r>
            <a:r>
              <a:rPr lang="zh-TW" altLang="en-US" sz="2800" dirty="0" smtClean="0"/>
              <a:t>和它自己以外</a:t>
            </a:r>
            <a:r>
              <a:rPr lang="zh-TW" altLang="en-US" sz="2800" dirty="0" smtClean="0">
                <a:solidFill>
                  <a:srgbClr val="0000FF"/>
                </a:solidFill>
              </a:rPr>
              <a:t>， </a:t>
            </a:r>
            <a:r>
              <a:rPr lang="en-US" altLang="zh-TW" sz="2800" dirty="0" smtClean="0">
                <a:solidFill>
                  <a:srgbClr val="0000FF"/>
                </a:solidFill>
              </a:rPr>
              <a:t/>
            </a:r>
            <a:br>
              <a:rPr lang="en-US" altLang="zh-TW" sz="2800" dirty="0" smtClean="0">
                <a:solidFill>
                  <a:srgbClr val="0000FF"/>
                </a:solidFill>
              </a:rPr>
            </a:br>
            <a:r>
              <a:rPr lang="zh-TW" altLang="en-US" sz="2800" dirty="0" smtClean="0">
                <a:solidFill>
                  <a:srgbClr val="0000FF"/>
                </a:solidFill>
              </a:rPr>
              <a:t>沒有別的因數</a:t>
            </a:r>
            <a:r>
              <a:rPr lang="zh-TW" altLang="en-US" sz="2800" dirty="0" smtClean="0"/>
              <a:t>， 我們就把這個整數叫做</a:t>
            </a:r>
            <a:r>
              <a:rPr lang="zh-TW" altLang="en-US" sz="2800" b="1" dirty="0" smtClean="0"/>
              <a:t>質數</a:t>
            </a:r>
            <a:r>
              <a:rPr lang="zh-TW" altLang="en-US" sz="2800" dirty="0" smtClean="0"/>
              <a:t>。</a:t>
            </a:r>
            <a:endParaRPr lang="en-US" altLang="zh-TW" sz="2800" dirty="0" smtClean="0"/>
          </a:p>
          <a:p>
            <a:pPr lvl="0">
              <a:buClr>
                <a:srgbClr val="330066"/>
              </a:buClr>
              <a:buNone/>
            </a:pPr>
            <a:r>
              <a:rPr lang="zh-TW" altLang="en-US" sz="3200" dirty="0" smtClean="0">
                <a:solidFill>
                  <a:srgbClr val="000000"/>
                </a:solidFill>
              </a:rPr>
              <a:t> </a:t>
            </a:r>
            <a:r>
              <a:rPr lang="zh-TW" altLang="en-US" sz="3200" dirty="0" smtClean="0">
                <a:solidFill>
                  <a:srgbClr val="FF0000"/>
                </a:solidFill>
              </a:rPr>
              <a:t>「合數」：</a:t>
            </a:r>
            <a:endParaRPr lang="en-US" altLang="zh-TW" sz="3200" dirty="0" smtClean="0">
              <a:solidFill>
                <a:srgbClr val="FF0000"/>
              </a:solidFill>
            </a:endParaRPr>
          </a:p>
          <a:p>
            <a:pPr lvl="0">
              <a:buClr>
                <a:srgbClr val="330066"/>
              </a:buClr>
              <a:buNone/>
            </a:pPr>
            <a:r>
              <a:rPr lang="zh-TW" altLang="en-US" sz="3200" dirty="0" smtClean="0">
                <a:solidFill>
                  <a:srgbClr val="000000"/>
                </a:solidFill>
              </a:rPr>
              <a:t>    </a:t>
            </a:r>
            <a:r>
              <a:rPr lang="zh-TW" altLang="en-US" sz="2800" dirty="0" smtClean="0">
                <a:solidFill>
                  <a:srgbClr val="000000"/>
                </a:solidFill>
              </a:rPr>
              <a:t>一個大於</a:t>
            </a:r>
            <a:r>
              <a:rPr lang="en-US" altLang="zh-TW" sz="2800" dirty="0" smtClean="0">
                <a:solidFill>
                  <a:srgbClr val="000000"/>
                </a:solidFill>
              </a:rPr>
              <a:t>1</a:t>
            </a:r>
            <a:r>
              <a:rPr lang="zh-TW" altLang="en-US" sz="2800" dirty="0" smtClean="0">
                <a:solidFill>
                  <a:srgbClr val="000000"/>
                </a:solidFill>
              </a:rPr>
              <a:t>的整數， 除了</a:t>
            </a:r>
            <a:r>
              <a:rPr lang="en-US" altLang="zh-TW" sz="2800" dirty="0" smtClean="0">
                <a:solidFill>
                  <a:srgbClr val="000000"/>
                </a:solidFill>
              </a:rPr>
              <a:t>1</a:t>
            </a:r>
            <a:r>
              <a:rPr lang="zh-TW" altLang="en-US" sz="2800" dirty="0" smtClean="0">
                <a:solidFill>
                  <a:srgbClr val="000000"/>
                </a:solidFill>
              </a:rPr>
              <a:t>和它自己以外， </a:t>
            </a:r>
            <a:r>
              <a:rPr lang="en-US" altLang="zh-TW" sz="2800" dirty="0" smtClean="0">
                <a:solidFill>
                  <a:srgbClr val="000000"/>
                </a:solidFill>
              </a:rPr>
              <a:t/>
            </a:r>
            <a:br>
              <a:rPr lang="en-US" altLang="zh-TW" sz="2800" dirty="0" smtClean="0">
                <a:solidFill>
                  <a:srgbClr val="000000"/>
                </a:solidFill>
              </a:rPr>
            </a:br>
            <a:r>
              <a:rPr lang="zh-TW" altLang="en-US" sz="2800" dirty="0" smtClean="0">
                <a:solidFill>
                  <a:srgbClr val="0000FF"/>
                </a:solidFill>
              </a:rPr>
              <a:t>還有別的因數</a:t>
            </a:r>
            <a:r>
              <a:rPr lang="zh-TW" altLang="en-US" sz="2800" dirty="0" smtClean="0">
                <a:solidFill>
                  <a:srgbClr val="000000"/>
                </a:solidFill>
              </a:rPr>
              <a:t>， 我們就把這個整數叫做</a:t>
            </a:r>
            <a:r>
              <a:rPr lang="zh-TW" altLang="en-US" sz="2800" b="1" dirty="0" smtClean="0">
                <a:solidFill>
                  <a:srgbClr val="000000"/>
                </a:solidFill>
              </a:rPr>
              <a:t>合數</a:t>
            </a:r>
            <a:r>
              <a:rPr lang="zh-TW" altLang="en-US" sz="2800" dirty="0" smtClean="0">
                <a:solidFill>
                  <a:srgbClr val="000000"/>
                </a:solidFill>
              </a:rPr>
              <a:t>。</a:t>
            </a:r>
            <a:endParaRPr lang="en-US" altLang="zh-TW" sz="2800" dirty="0" smtClean="0">
              <a:solidFill>
                <a:srgbClr val="000000"/>
              </a:solidFill>
            </a:endParaRPr>
          </a:p>
        </p:txBody>
      </p:sp>
      <p:sp>
        <p:nvSpPr>
          <p:cNvPr id="4" name="圓角矩形 3"/>
          <p:cNvSpPr/>
          <p:nvPr/>
        </p:nvSpPr>
        <p:spPr>
          <a:xfrm>
            <a:off x="2267744" y="2774974"/>
            <a:ext cx="864096" cy="57606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圓角矩形 4"/>
          <p:cNvSpPr/>
          <p:nvPr/>
        </p:nvSpPr>
        <p:spPr>
          <a:xfrm>
            <a:off x="2276655" y="4346738"/>
            <a:ext cx="864096" cy="57606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456" y="5384068"/>
            <a:ext cx="457200" cy="457200"/>
          </a:xfrm>
          <a:prstGeom prst="rect">
            <a:avLst/>
          </a:prstGeom>
        </p:spPr>
      </p:pic>
      <p:sp>
        <p:nvSpPr>
          <p:cNvPr id="7" name="文字方塊 6"/>
          <p:cNvSpPr txBox="1"/>
          <p:nvPr/>
        </p:nvSpPr>
        <p:spPr>
          <a:xfrm>
            <a:off x="1627292" y="5384068"/>
            <a:ext cx="70595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 smtClean="0"/>
              <a:t>判別質數與合數的第一個步驟，找出該整數的因數</a:t>
            </a:r>
            <a:endParaRPr lang="zh-TW" altLang="en-US" sz="2400" dirty="0"/>
          </a:p>
        </p:txBody>
      </p:sp>
      <p:sp>
        <p:nvSpPr>
          <p:cNvPr id="8" name="文字方塊 7"/>
          <p:cNvSpPr txBox="1"/>
          <p:nvPr/>
        </p:nvSpPr>
        <p:spPr>
          <a:xfrm>
            <a:off x="1907704" y="6084753"/>
            <a:ext cx="53929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dirty="0" smtClean="0"/>
              <a:t>接下來從操作的方式來複習一下如何找出因數</a:t>
            </a:r>
            <a:endParaRPr lang="zh-TW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7" grpId="0"/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2800" dirty="0" smtClean="0"/>
              <a:t>老師有</a:t>
            </a:r>
            <a:r>
              <a:rPr lang="en-US" altLang="zh-TW" sz="2800" dirty="0" smtClean="0"/>
              <a:t>7</a:t>
            </a:r>
            <a:r>
              <a:rPr lang="zh-TW" altLang="en-US" sz="2800" dirty="0" smtClean="0"/>
              <a:t>顆蘋果，要分給小朋友，每個人得到的數量一樣多，且剛好分完，有哪幾種分法？</a:t>
            </a:r>
            <a:endParaRPr lang="zh-TW" altLang="en-US" sz="2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TW" altLang="en-US" dirty="0" smtClean="0"/>
              <a:t>  每人得到</a:t>
            </a:r>
            <a:r>
              <a:rPr lang="en-US" altLang="zh-TW" dirty="0" smtClean="0"/>
              <a:t>1</a:t>
            </a:r>
            <a:r>
              <a:rPr lang="zh-TW" altLang="en-US" dirty="0" smtClean="0"/>
              <a:t>顆，可分給</a:t>
            </a:r>
            <a:r>
              <a:rPr lang="en-US" altLang="zh-TW" dirty="0" smtClean="0"/>
              <a:t>7</a:t>
            </a:r>
            <a:r>
              <a:rPr lang="zh-TW" altLang="en-US" dirty="0" smtClean="0"/>
              <a:t>個小朋友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    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       </a:t>
            </a:r>
            <a:endParaRPr lang="zh-TW" altLang="en-US" dirty="0"/>
          </a:p>
        </p:txBody>
      </p:sp>
      <p:grpSp>
        <p:nvGrpSpPr>
          <p:cNvPr id="41" name="群組 40"/>
          <p:cNvGrpSpPr/>
          <p:nvPr/>
        </p:nvGrpSpPr>
        <p:grpSpPr>
          <a:xfrm>
            <a:off x="961337" y="2924944"/>
            <a:ext cx="6965204" cy="2390359"/>
            <a:chOff x="1064351" y="2749246"/>
            <a:chExt cx="6965204" cy="2390359"/>
          </a:xfrm>
        </p:grpSpPr>
        <p:pic>
          <p:nvPicPr>
            <p:cNvPr id="5" name="圖片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2952" y="2772474"/>
              <a:ext cx="714380" cy="658234"/>
            </a:xfrm>
            <a:prstGeom prst="rect">
              <a:avLst/>
            </a:prstGeom>
          </p:spPr>
        </p:pic>
        <p:pic>
          <p:nvPicPr>
            <p:cNvPr id="6" name="圖片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43084" y="2772474"/>
              <a:ext cx="714380" cy="658234"/>
            </a:xfrm>
            <a:prstGeom prst="rect">
              <a:avLst/>
            </a:prstGeom>
          </p:spPr>
        </p:pic>
        <p:pic>
          <p:nvPicPr>
            <p:cNvPr id="7" name="圖片 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31959" y="2772474"/>
              <a:ext cx="714380" cy="658234"/>
            </a:xfrm>
            <a:prstGeom prst="rect">
              <a:avLst/>
            </a:prstGeom>
          </p:spPr>
        </p:pic>
        <p:pic>
          <p:nvPicPr>
            <p:cNvPr id="8" name="圖片 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84695" y="2772474"/>
              <a:ext cx="714380" cy="658234"/>
            </a:xfrm>
            <a:prstGeom prst="rect">
              <a:avLst/>
            </a:prstGeom>
          </p:spPr>
        </p:pic>
        <p:pic>
          <p:nvPicPr>
            <p:cNvPr id="9" name="圖片 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54737" y="2790793"/>
              <a:ext cx="714380" cy="658234"/>
            </a:xfrm>
            <a:prstGeom prst="rect">
              <a:avLst/>
            </a:prstGeom>
          </p:spPr>
        </p:pic>
        <p:pic>
          <p:nvPicPr>
            <p:cNvPr id="10" name="圖片 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4956" y="2784568"/>
              <a:ext cx="714380" cy="658234"/>
            </a:xfrm>
            <a:prstGeom prst="rect">
              <a:avLst/>
            </a:prstGeom>
          </p:spPr>
        </p:pic>
        <p:pic>
          <p:nvPicPr>
            <p:cNvPr id="11" name="圖片 10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15175" y="2749246"/>
              <a:ext cx="714380" cy="658234"/>
            </a:xfrm>
            <a:prstGeom prst="rect">
              <a:avLst/>
            </a:prstGeom>
          </p:spPr>
        </p:pic>
        <p:pic>
          <p:nvPicPr>
            <p:cNvPr id="12" name="內容版面配置區 3" descr="apple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1064351" y="4393822"/>
              <a:ext cx="785818" cy="7240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3" name="內容版面配置區 3" descr="apple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3143216" y="4415548"/>
              <a:ext cx="785818" cy="7240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4" name="內容版面配置區 3" descr="apple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2143084" y="4415548"/>
              <a:ext cx="785818" cy="7240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5" name="內容版面配置區 3" descr="apple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4156983" y="4393822"/>
              <a:ext cx="785818" cy="7240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6" name="內容版面配置區 3" descr="apple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6158827" y="4378372"/>
              <a:ext cx="785818" cy="7240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7" name="內容版面配置區 3" descr="apple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5157905" y="4383069"/>
              <a:ext cx="785818" cy="7240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8" name="內容版面配置區 3" descr="apple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7160948" y="4361571"/>
              <a:ext cx="785818" cy="7240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20" name="直線接點 19"/>
            <p:cNvCxnSpPr/>
            <p:nvPr/>
          </p:nvCxnSpPr>
          <p:spPr>
            <a:xfrm flipV="1">
              <a:off x="1427910" y="3629730"/>
              <a:ext cx="794" cy="57229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接點 22"/>
            <p:cNvCxnSpPr/>
            <p:nvPr/>
          </p:nvCxnSpPr>
          <p:spPr>
            <a:xfrm flipV="1">
              <a:off x="2500274" y="3629730"/>
              <a:ext cx="794" cy="57229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接點 23"/>
            <p:cNvCxnSpPr/>
            <p:nvPr/>
          </p:nvCxnSpPr>
          <p:spPr>
            <a:xfrm flipV="1">
              <a:off x="3428968" y="3629730"/>
              <a:ext cx="794" cy="57229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接點 24"/>
            <p:cNvCxnSpPr/>
            <p:nvPr/>
          </p:nvCxnSpPr>
          <p:spPr>
            <a:xfrm flipV="1">
              <a:off x="4500538" y="3629730"/>
              <a:ext cx="794" cy="57229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接點 25"/>
            <p:cNvCxnSpPr/>
            <p:nvPr/>
          </p:nvCxnSpPr>
          <p:spPr>
            <a:xfrm flipV="1">
              <a:off x="5500670" y="3608753"/>
              <a:ext cx="794" cy="57229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接點 26"/>
            <p:cNvCxnSpPr/>
            <p:nvPr/>
          </p:nvCxnSpPr>
          <p:spPr>
            <a:xfrm flipV="1">
              <a:off x="6500802" y="3608753"/>
              <a:ext cx="794" cy="57229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接點 27"/>
            <p:cNvCxnSpPr/>
            <p:nvPr/>
          </p:nvCxnSpPr>
          <p:spPr>
            <a:xfrm flipV="1">
              <a:off x="7578284" y="3608753"/>
              <a:ext cx="794" cy="57229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內容版面配置區 2"/>
          <p:cNvSpPr>
            <a:spLocks/>
          </p:cNvSpPr>
          <p:nvPr/>
        </p:nvSpPr>
        <p:spPr bwMode="auto">
          <a:xfrm>
            <a:off x="7137166" y="1610230"/>
            <a:ext cx="1578750" cy="1012024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9050">
            <a:solidFill>
              <a:sysClr val="window" lastClr="FFFFFF"/>
            </a:solidFill>
            <a:miter lim="800000"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altLang="zh-TW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剛好分完</a:t>
            </a:r>
            <a:endParaRPr kumimoji="0" lang="en-US" altLang="zh-TW" sz="2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標楷體" pitchFamily="65" charset="-120"/>
              <a:ea typeface="標楷體" pitchFamily="65" charset="-12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2800" dirty="0" smtClean="0"/>
              <a:t>老師有</a:t>
            </a:r>
            <a:r>
              <a:rPr lang="en-US" altLang="zh-TW" sz="2800" dirty="0" smtClean="0"/>
              <a:t>7</a:t>
            </a:r>
            <a:r>
              <a:rPr lang="zh-TW" altLang="en-US" sz="2800" dirty="0" smtClean="0"/>
              <a:t>顆蘋果，要分給小朋友，每個人得到的數量一樣多，且剛好分完，有哪幾種分法</a:t>
            </a:r>
            <a:r>
              <a:rPr lang="en-US" altLang="zh-TW" sz="2800" dirty="0" smtClean="0"/>
              <a:t>?</a:t>
            </a:r>
            <a:endParaRPr lang="zh-TW" altLang="en-US" sz="2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TW" altLang="en-US" sz="2800" dirty="0" smtClean="0"/>
              <a:t>每人得到</a:t>
            </a:r>
            <a:r>
              <a:rPr lang="en-US" altLang="zh-TW" sz="2800" dirty="0" smtClean="0"/>
              <a:t>2</a:t>
            </a:r>
            <a:r>
              <a:rPr lang="zh-TW" altLang="en-US" sz="2800" dirty="0" smtClean="0"/>
              <a:t>顆，可分給</a:t>
            </a:r>
            <a:r>
              <a:rPr lang="en-US" altLang="zh-TW" sz="2800" dirty="0" smtClean="0"/>
              <a:t>3</a:t>
            </a:r>
            <a:r>
              <a:rPr lang="zh-TW" altLang="en-US" sz="2800" dirty="0" smtClean="0"/>
              <a:t>個小朋友，還剩下</a:t>
            </a:r>
            <a:r>
              <a:rPr lang="en-US" altLang="zh-TW" sz="2800" dirty="0" smtClean="0"/>
              <a:t>1</a:t>
            </a:r>
            <a:r>
              <a:rPr lang="zh-TW" altLang="en-US" sz="2800" dirty="0" smtClean="0"/>
              <a:t>顆</a:t>
            </a:r>
            <a:endParaRPr lang="zh-TW" altLang="en-US" sz="2800" dirty="0"/>
          </a:p>
        </p:txBody>
      </p:sp>
      <p:pic>
        <p:nvPicPr>
          <p:cNvPr id="18" name="內容版面配置區 3" descr="app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929454" y="2285992"/>
            <a:ext cx="785818" cy="785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7" name="群組 26"/>
          <p:cNvGrpSpPr/>
          <p:nvPr/>
        </p:nvGrpSpPr>
        <p:grpSpPr>
          <a:xfrm>
            <a:off x="1000100" y="2357430"/>
            <a:ext cx="1714512" cy="2143140"/>
            <a:chOff x="1000100" y="2357430"/>
            <a:chExt cx="1714512" cy="2143140"/>
          </a:xfrm>
        </p:grpSpPr>
        <p:pic>
          <p:nvPicPr>
            <p:cNvPr id="12" name="內容版面配置區 3" descr="apple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00100" y="3714752"/>
              <a:ext cx="785818" cy="7858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3" name="內容版面配置區 3" descr="apple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928794" y="3714752"/>
              <a:ext cx="785818" cy="7858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2" name="圖片 2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00166" y="2357430"/>
              <a:ext cx="714380" cy="714380"/>
            </a:xfrm>
            <a:prstGeom prst="rect">
              <a:avLst/>
            </a:prstGeom>
          </p:spPr>
        </p:pic>
        <p:cxnSp>
          <p:nvCxnSpPr>
            <p:cNvPr id="23" name="直線接點 22"/>
            <p:cNvCxnSpPr/>
            <p:nvPr/>
          </p:nvCxnSpPr>
          <p:spPr>
            <a:xfrm rot="5400000">
              <a:off x="1285854" y="3286124"/>
              <a:ext cx="500065" cy="35718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接點 24"/>
            <p:cNvCxnSpPr>
              <a:endCxn id="13" idx="0"/>
            </p:cNvCxnSpPr>
            <p:nvPr/>
          </p:nvCxnSpPr>
          <p:spPr>
            <a:xfrm rot="16200000" flipH="1">
              <a:off x="1821639" y="3214688"/>
              <a:ext cx="500066" cy="50006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群組 27"/>
          <p:cNvGrpSpPr/>
          <p:nvPr/>
        </p:nvGrpSpPr>
        <p:grpSpPr>
          <a:xfrm>
            <a:off x="2643174" y="2357430"/>
            <a:ext cx="1714512" cy="2143140"/>
            <a:chOff x="1000100" y="2357430"/>
            <a:chExt cx="1714512" cy="2143140"/>
          </a:xfrm>
        </p:grpSpPr>
        <p:pic>
          <p:nvPicPr>
            <p:cNvPr id="29" name="內容版面配置區 3" descr="apple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00100" y="3714752"/>
              <a:ext cx="785818" cy="7858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" name="內容版面配置區 3" descr="apple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928794" y="3714752"/>
              <a:ext cx="785818" cy="7858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1" name="圖片 30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00166" y="2357430"/>
              <a:ext cx="714380" cy="714380"/>
            </a:xfrm>
            <a:prstGeom prst="rect">
              <a:avLst/>
            </a:prstGeom>
          </p:spPr>
        </p:pic>
        <p:cxnSp>
          <p:nvCxnSpPr>
            <p:cNvPr id="32" name="直線接點 31"/>
            <p:cNvCxnSpPr/>
            <p:nvPr/>
          </p:nvCxnSpPr>
          <p:spPr>
            <a:xfrm rot="5400000">
              <a:off x="1285854" y="3286124"/>
              <a:ext cx="500065" cy="35718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接點 32"/>
            <p:cNvCxnSpPr>
              <a:endCxn id="30" idx="0"/>
            </p:cNvCxnSpPr>
            <p:nvPr/>
          </p:nvCxnSpPr>
          <p:spPr>
            <a:xfrm rot="16200000" flipH="1">
              <a:off x="1821639" y="3214688"/>
              <a:ext cx="500066" cy="50006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群組 33"/>
          <p:cNvGrpSpPr/>
          <p:nvPr/>
        </p:nvGrpSpPr>
        <p:grpSpPr>
          <a:xfrm>
            <a:off x="4286248" y="2357430"/>
            <a:ext cx="1714512" cy="2143140"/>
            <a:chOff x="1000100" y="2357430"/>
            <a:chExt cx="1714512" cy="2143140"/>
          </a:xfrm>
        </p:grpSpPr>
        <p:pic>
          <p:nvPicPr>
            <p:cNvPr id="35" name="內容版面配置區 3" descr="apple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00100" y="3714752"/>
              <a:ext cx="785818" cy="7858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6" name="內容版面配置區 3" descr="apple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928794" y="3714752"/>
              <a:ext cx="785818" cy="7858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7" name="圖片 3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00166" y="2357430"/>
              <a:ext cx="714380" cy="714380"/>
            </a:xfrm>
            <a:prstGeom prst="rect">
              <a:avLst/>
            </a:prstGeom>
          </p:spPr>
        </p:pic>
        <p:cxnSp>
          <p:nvCxnSpPr>
            <p:cNvPr id="38" name="直線接點 37"/>
            <p:cNvCxnSpPr/>
            <p:nvPr/>
          </p:nvCxnSpPr>
          <p:spPr>
            <a:xfrm rot="5400000">
              <a:off x="1285854" y="3286124"/>
              <a:ext cx="500065" cy="35718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接點 38"/>
            <p:cNvCxnSpPr>
              <a:endCxn id="36" idx="0"/>
            </p:cNvCxnSpPr>
            <p:nvPr/>
          </p:nvCxnSpPr>
          <p:spPr>
            <a:xfrm rot="16200000" flipH="1">
              <a:off x="1821639" y="3214688"/>
              <a:ext cx="500066" cy="50006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內容版面配置區 2"/>
          <p:cNvSpPr>
            <a:spLocks/>
          </p:cNvSpPr>
          <p:nvPr/>
        </p:nvSpPr>
        <p:spPr bwMode="auto">
          <a:xfrm>
            <a:off x="6215074" y="3286124"/>
            <a:ext cx="2143140" cy="107157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9050">
            <a:solidFill>
              <a:sysClr val="window" lastClr="FFFFFF"/>
            </a:solidFill>
            <a:miter lim="800000"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zh-TW" altLang="en-US" sz="2400" dirty="0" smtClean="0"/>
              <a:t>還剩下</a:t>
            </a:r>
            <a:r>
              <a:rPr lang="en-US" altLang="zh-TW" sz="2400" dirty="0" smtClean="0"/>
              <a:t>1</a:t>
            </a:r>
            <a:r>
              <a:rPr lang="zh-TW" altLang="en-US" sz="2400" dirty="0" smtClean="0"/>
              <a:t>顆，</a:t>
            </a:r>
            <a:endParaRPr lang="en-US" altLang="zh-TW" sz="2400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zh-TW" altLang="en-US" sz="2400" dirty="0" smtClean="0"/>
              <a:t>不能剛好分完</a:t>
            </a:r>
            <a:endParaRPr kumimoji="0" lang="en-US" altLang="zh-TW" sz="2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2800" dirty="0" smtClean="0"/>
              <a:t>老師有</a:t>
            </a:r>
            <a:r>
              <a:rPr lang="en-US" altLang="zh-TW" sz="2800" dirty="0" smtClean="0"/>
              <a:t>7</a:t>
            </a:r>
            <a:r>
              <a:rPr lang="zh-TW" altLang="en-US" sz="2800" dirty="0" smtClean="0"/>
              <a:t>顆蘋果，要分給小朋友，每個人得到的數量一樣多，且剛好分完，有哪幾種分法</a:t>
            </a:r>
            <a:r>
              <a:rPr lang="en-US" altLang="zh-TW" sz="2800" dirty="0" smtClean="0"/>
              <a:t>?</a:t>
            </a:r>
            <a:endParaRPr lang="zh-TW" altLang="en-US" sz="2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TW" altLang="en-US" sz="3200" dirty="0" smtClean="0"/>
              <a:t>每人得到</a:t>
            </a:r>
            <a:r>
              <a:rPr lang="en-US" altLang="zh-TW" sz="3200" dirty="0" smtClean="0"/>
              <a:t>3</a:t>
            </a:r>
            <a:r>
              <a:rPr lang="zh-TW" altLang="en-US" sz="3200" dirty="0" smtClean="0"/>
              <a:t>顆，可分給</a:t>
            </a:r>
            <a:r>
              <a:rPr lang="en-US" altLang="zh-TW" sz="3200" dirty="0" smtClean="0"/>
              <a:t>2</a:t>
            </a:r>
            <a:r>
              <a:rPr lang="zh-TW" altLang="en-US" sz="3200" dirty="0" smtClean="0"/>
              <a:t>個小朋友，還剩下</a:t>
            </a:r>
            <a:r>
              <a:rPr lang="en-US" altLang="zh-TW" sz="3200" dirty="0" smtClean="0"/>
              <a:t>1</a:t>
            </a:r>
            <a:r>
              <a:rPr lang="zh-TW" altLang="en-US" sz="3200" dirty="0" smtClean="0"/>
              <a:t>顆</a:t>
            </a:r>
          </a:p>
          <a:p>
            <a:pPr>
              <a:buNone/>
            </a:pPr>
            <a:endParaRPr lang="zh-TW" altLang="en-US" dirty="0"/>
          </a:p>
        </p:txBody>
      </p:sp>
      <p:grpSp>
        <p:nvGrpSpPr>
          <p:cNvPr id="17" name="群組 16"/>
          <p:cNvGrpSpPr/>
          <p:nvPr/>
        </p:nvGrpSpPr>
        <p:grpSpPr>
          <a:xfrm>
            <a:off x="1071538" y="2500306"/>
            <a:ext cx="2571768" cy="2286016"/>
            <a:chOff x="1071538" y="2500306"/>
            <a:chExt cx="2571768" cy="2286016"/>
          </a:xfrm>
        </p:grpSpPr>
        <p:pic>
          <p:nvPicPr>
            <p:cNvPr id="4" name="內容版面配置區 3" descr="apple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71538" y="4000504"/>
              <a:ext cx="785818" cy="7858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" name="內容版面配置區 3" descr="apple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2000232" y="4000504"/>
              <a:ext cx="785818" cy="7858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" name="內容版面配置區 3" descr="apple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2857488" y="4000504"/>
              <a:ext cx="785818" cy="7858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" name="圖片 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00232" y="2500306"/>
              <a:ext cx="714380" cy="714380"/>
            </a:xfrm>
            <a:prstGeom prst="rect">
              <a:avLst/>
            </a:prstGeom>
          </p:spPr>
        </p:pic>
        <p:cxnSp>
          <p:nvCxnSpPr>
            <p:cNvPr id="8" name="直線接點 7"/>
            <p:cNvCxnSpPr/>
            <p:nvPr/>
          </p:nvCxnSpPr>
          <p:spPr>
            <a:xfrm rot="5400000">
              <a:off x="1678763" y="3321843"/>
              <a:ext cx="500065" cy="42862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接點 8"/>
            <p:cNvCxnSpPr/>
            <p:nvPr/>
          </p:nvCxnSpPr>
          <p:spPr>
            <a:xfrm rot="16200000" flipH="1">
              <a:off x="2070876" y="3501232"/>
              <a:ext cx="572298" cy="14208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接點 12"/>
            <p:cNvCxnSpPr/>
            <p:nvPr/>
          </p:nvCxnSpPr>
          <p:spPr>
            <a:xfrm rot="16200000" flipH="1">
              <a:off x="2428860" y="3286124"/>
              <a:ext cx="500066" cy="50006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群組 17"/>
          <p:cNvGrpSpPr/>
          <p:nvPr/>
        </p:nvGrpSpPr>
        <p:grpSpPr>
          <a:xfrm>
            <a:off x="3857620" y="2571744"/>
            <a:ext cx="2571768" cy="2286016"/>
            <a:chOff x="1071538" y="2500306"/>
            <a:chExt cx="2571768" cy="2286016"/>
          </a:xfrm>
        </p:grpSpPr>
        <p:pic>
          <p:nvPicPr>
            <p:cNvPr id="19" name="內容版面配置區 3" descr="apple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71538" y="4000504"/>
              <a:ext cx="785818" cy="7858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" name="內容版面配置區 3" descr="apple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2000232" y="4000504"/>
              <a:ext cx="785818" cy="7858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1" name="內容版面配置區 3" descr="apple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2857488" y="4000504"/>
              <a:ext cx="785818" cy="7858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2" name="圖片 2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00232" y="2500306"/>
              <a:ext cx="714380" cy="714380"/>
            </a:xfrm>
            <a:prstGeom prst="rect">
              <a:avLst/>
            </a:prstGeom>
          </p:spPr>
        </p:pic>
        <p:cxnSp>
          <p:nvCxnSpPr>
            <p:cNvPr id="23" name="直線接點 22"/>
            <p:cNvCxnSpPr/>
            <p:nvPr/>
          </p:nvCxnSpPr>
          <p:spPr>
            <a:xfrm rot="5400000">
              <a:off x="1678763" y="3321843"/>
              <a:ext cx="500065" cy="42862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接點 23"/>
            <p:cNvCxnSpPr/>
            <p:nvPr/>
          </p:nvCxnSpPr>
          <p:spPr>
            <a:xfrm rot="16200000" flipH="1">
              <a:off x="2070876" y="3501232"/>
              <a:ext cx="572298" cy="14208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接點 24"/>
            <p:cNvCxnSpPr/>
            <p:nvPr/>
          </p:nvCxnSpPr>
          <p:spPr>
            <a:xfrm rot="16200000" flipH="1">
              <a:off x="2428860" y="3286124"/>
              <a:ext cx="500066" cy="50006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6" name="內容版面配置區 3" descr="app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7358082" y="2285992"/>
            <a:ext cx="785818" cy="785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" name="內容版面配置區 2"/>
          <p:cNvSpPr>
            <a:spLocks/>
          </p:cNvSpPr>
          <p:nvPr/>
        </p:nvSpPr>
        <p:spPr bwMode="auto">
          <a:xfrm>
            <a:off x="6357950" y="3214686"/>
            <a:ext cx="2143140" cy="107157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9050">
            <a:solidFill>
              <a:sysClr val="window" lastClr="FFFFFF"/>
            </a:solidFill>
            <a:miter lim="800000"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zh-TW" altLang="en-US" sz="2400" dirty="0" smtClean="0"/>
              <a:t>還剩下</a:t>
            </a:r>
            <a:r>
              <a:rPr lang="en-US" altLang="zh-TW" sz="2400" dirty="0" smtClean="0"/>
              <a:t>1</a:t>
            </a:r>
            <a:r>
              <a:rPr lang="zh-TW" altLang="en-US" sz="2400" dirty="0" smtClean="0"/>
              <a:t>顆，</a:t>
            </a:r>
            <a:endParaRPr lang="en-US" altLang="zh-TW" sz="2400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zh-TW" altLang="en-US" sz="2400" dirty="0" smtClean="0"/>
              <a:t>不能剛好分完</a:t>
            </a:r>
            <a:endParaRPr kumimoji="0" lang="en-US" altLang="zh-TW" sz="2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2800" dirty="0" smtClean="0"/>
              <a:t>老師有</a:t>
            </a:r>
            <a:r>
              <a:rPr lang="en-US" altLang="zh-TW" sz="2800" dirty="0" smtClean="0"/>
              <a:t>7</a:t>
            </a:r>
            <a:r>
              <a:rPr lang="zh-TW" altLang="en-US" sz="2800" dirty="0" smtClean="0"/>
              <a:t>顆蘋果，要分給小朋友，每個人得到的數量一樣多，且剛好分完，有哪幾種分法</a:t>
            </a:r>
            <a:r>
              <a:rPr lang="en-US" altLang="zh-TW" sz="2800" dirty="0" smtClean="0"/>
              <a:t>?</a:t>
            </a:r>
            <a:endParaRPr lang="zh-TW" altLang="en-US" sz="2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TW" altLang="en-US" sz="2800" dirty="0" smtClean="0"/>
              <a:t>每人得到</a:t>
            </a:r>
            <a:r>
              <a:rPr lang="en-US" altLang="zh-TW" sz="2800" dirty="0" smtClean="0"/>
              <a:t>4</a:t>
            </a:r>
            <a:r>
              <a:rPr lang="zh-TW" altLang="en-US" sz="2800" dirty="0" smtClean="0"/>
              <a:t>顆，可分給</a:t>
            </a:r>
            <a:r>
              <a:rPr lang="en-US" altLang="zh-TW" sz="2800" dirty="0" smtClean="0"/>
              <a:t>1</a:t>
            </a:r>
            <a:r>
              <a:rPr lang="zh-TW" altLang="en-US" sz="2800" dirty="0" smtClean="0"/>
              <a:t>個小朋友，還剩下</a:t>
            </a:r>
            <a:r>
              <a:rPr lang="en-US" altLang="zh-TW" sz="2800" dirty="0" smtClean="0"/>
              <a:t>3</a:t>
            </a:r>
            <a:r>
              <a:rPr lang="zh-TW" altLang="en-US" sz="2800" dirty="0" smtClean="0"/>
              <a:t>顆</a:t>
            </a:r>
            <a:endParaRPr lang="en-US" altLang="zh-TW" sz="2800" dirty="0" smtClean="0"/>
          </a:p>
          <a:p>
            <a:pPr>
              <a:buNone/>
            </a:pPr>
            <a:r>
              <a:rPr lang="zh-TW" altLang="en-US" sz="2800" dirty="0" smtClean="0"/>
              <a:t>                                           </a:t>
            </a:r>
            <a:endParaRPr lang="en-US" altLang="zh-TW" sz="2800" dirty="0" smtClean="0"/>
          </a:p>
          <a:p>
            <a:pPr>
              <a:buNone/>
            </a:pPr>
            <a:endParaRPr lang="en-US" altLang="zh-TW" sz="2800" dirty="0" smtClean="0"/>
          </a:p>
          <a:p>
            <a:pPr>
              <a:buNone/>
            </a:pPr>
            <a:endParaRPr lang="en-US" altLang="zh-TW" sz="2800" dirty="0" smtClean="0"/>
          </a:p>
          <a:p>
            <a:pPr>
              <a:buNone/>
            </a:pPr>
            <a:endParaRPr lang="en-US" altLang="zh-TW" sz="2800" dirty="0" smtClean="0"/>
          </a:p>
          <a:p>
            <a:pPr>
              <a:buNone/>
            </a:pPr>
            <a:endParaRPr lang="en-US" altLang="zh-TW" sz="2800" dirty="0" smtClean="0"/>
          </a:p>
          <a:p>
            <a:pPr>
              <a:buNone/>
            </a:pPr>
            <a:endParaRPr lang="en-US" altLang="zh-TW" sz="2800" dirty="0" smtClean="0"/>
          </a:p>
          <a:p>
            <a:pPr>
              <a:buNone/>
            </a:pPr>
            <a:endParaRPr lang="zh-TW" altLang="en-US" dirty="0"/>
          </a:p>
        </p:txBody>
      </p:sp>
      <p:grpSp>
        <p:nvGrpSpPr>
          <p:cNvPr id="23" name="群組 22"/>
          <p:cNvGrpSpPr/>
          <p:nvPr/>
        </p:nvGrpSpPr>
        <p:grpSpPr>
          <a:xfrm>
            <a:off x="1000100" y="2714620"/>
            <a:ext cx="3500462" cy="2214578"/>
            <a:chOff x="1000100" y="2285992"/>
            <a:chExt cx="3500462" cy="2214578"/>
          </a:xfrm>
        </p:grpSpPr>
        <p:pic>
          <p:nvPicPr>
            <p:cNvPr id="4" name="內容版面配置區 3" descr="apple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00100" y="3714752"/>
              <a:ext cx="785818" cy="7858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" name="內容版面配置區 3" descr="apple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928794" y="3714752"/>
              <a:ext cx="785818" cy="7858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" name="內容版面配置區 3" descr="apple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2786050" y="3714752"/>
              <a:ext cx="785818" cy="7858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" name="內容版面配置區 3" descr="apple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3714744" y="3714752"/>
              <a:ext cx="785818" cy="7858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" name="圖片 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28860" y="2285992"/>
              <a:ext cx="714380" cy="714380"/>
            </a:xfrm>
            <a:prstGeom prst="rect">
              <a:avLst/>
            </a:prstGeom>
          </p:spPr>
        </p:pic>
        <p:cxnSp>
          <p:nvCxnSpPr>
            <p:cNvPr id="9" name="直線接點 8"/>
            <p:cNvCxnSpPr/>
            <p:nvPr/>
          </p:nvCxnSpPr>
          <p:spPr>
            <a:xfrm rot="10800000" flipV="1">
              <a:off x="1500166" y="3143248"/>
              <a:ext cx="714380" cy="50006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接點 9"/>
            <p:cNvCxnSpPr/>
            <p:nvPr/>
          </p:nvCxnSpPr>
          <p:spPr>
            <a:xfrm rot="5400000">
              <a:off x="2169303" y="3402805"/>
              <a:ext cx="581027" cy="6191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接點 10"/>
            <p:cNvCxnSpPr>
              <a:endCxn id="6" idx="0"/>
            </p:cNvCxnSpPr>
            <p:nvPr/>
          </p:nvCxnSpPr>
          <p:spPr>
            <a:xfrm rot="16200000" flipH="1">
              <a:off x="2732471" y="3268264"/>
              <a:ext cx="571504" cy="32147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接點 11"/>
            <p:cNvCxnSpPr/>
            <p:nvPr/>
          </p:nvCxnSpPr>
          <p:spPr>
            <a:xfrm>
              <a:off x="3286116" y="3214686"/>
              <a:ext cx="785818" cy="50006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群組 17"/>
          <p:cNvGrpSpPr/>
          <p:nvPr/>
        </p:nvGrpSpPr>
        <p:grpSpPr>
          <a:xfrm>
            <a:off x="5214942" y="2500306"/>
            <a:ext cx="2571768" cy="785818"/>
            <a:chOff x="5214942" y="2500306"/>
            <a:chExt cx="2571768" cy="785818"/>
          </a:xfrm>
        </p:grpSpPr>
        <p:pic>
          <p:nvPicPr>
            <p:cNvPr id="19" name="內容版面配置區 3" descr="apple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214942" y="2500306"/>
              <a:ext cx="785818" cy="7858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" name="內容版面配置區 3" descr="apple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6143636" y="2500306"/>
              <a:ext cx="785818" cy="7858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1" name="內容版面配置區 3" descr="apple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7000892" y="2500306"/>
              <a:ext cx="785818" cy="7858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2" name="內容版面配置區 2"/>
          <p:cNvSpPr>
            <a:spLocks/>
          </p:cNvSpPr>
          <p:nvPr/>
        </p:nvSpPr>
        <p:spPr bwMode="auto">
          <a:xfrm>
            <a:off x="5572132" y="3643314"/>
            <a:ext cx="2143140" cy="107157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9050">
            <a:solidFill>
              <a:sysClr val="window" lastClr="FFFFFF"/>
            </a:solidFill>
            <a:miter lim="800000"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zh-TW" altLang="en-US" sz="2400" dirty="0" smtClean="0"/>
              <a:t>還剩下</a:t>
            </a:r>
            <a:r>
              <a:rPr lang="en-US" altLang="zh-TW" sz="2400" dirty="0" smtClean="0"/>
              <a:t>3</a:t>
            </a:r>
            <a:r>
              <a:rPr lang="zh-TW" altLang="en-US" sz="2400" dirty="0" smtClean="0"/>
              <a:t>顆，</a:t>
            </a:r>
            <a:endParaRPr lang="en-US" altLang="zh-TW" sz="2400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zh-TW" altLang="en-US" sz="2400" dirty="0" smtClean="0"/>
              <a:t>不能剛好分完</a:t>
            </a:r>
            <a:endParaRPr kumimoji="0" lang="en-US" altLang="zh-TW" sz="2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客人到家裡來。</a:t>
            </a:r>
            <a:r>
              <a:rPr lang="zh-TW" altLang="en-US" u="sng" dirty="0" smtClean="0"/>
              <a:t>小新</a:t>
            </a:r>
            <a:r>
              <a:rPr lang="zh-TW" altLang="en-US" dirty="0" smtClean="0"/>
              <a:t>拿出拖鞋，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請客人穿上拖鞋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9727" y="1972900"/>
            <a:ext cx="3502930" cy="640879"/>
          </a:xfrm>
        </p:spPr>
        <p:txBody>
          <a:bodyPr/>
          <a:lstStyle/>
          <a:p>
            <a:pPr>
              <a:buNone/>
            </a:pPr>
            <a:r>
              <a:rPr lang="en-US" altLang="zh-TW" sz="2800" dirty="0"/>
              <a:t>1</a:t>
            </a:r>
            <a:r>
              <a:rPr lang="zh-TW" altLang="en-US" sz="2800" dirty="0" smtClean="0"/>
              <a:t>位客人穿一雙拖鞋</a:t>
            </a:r>
            <a:endParaRPr lang="en-US" altLang="zh-TW" sz="2800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  </a:t>
            </a:r>
            <a:endParaRPr lang="zh-TW" altLang="en-US" dirty="0"/>
          </a:p>
        </p:txBody>
      </p:sp>
      <p:pic>
        <p:nvPicPr>
          <p:cNvPr id="14" name="圖片 13" descr="slipper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90770" y="1965299"/>
            <a:ext cx="672647" cy="672647"/>
          </a:xfrm>
          <a:prstGeom prst="rect">
            <a:avLst/>
          </a:prstGeom>
        </p:spPr>
      </p:pic>
      <p:sp>
        <p:nvSpPr>
          <p:cNvPr id="4" name="文字方塊 3"/>
          <p:cNvSpPr txBox="1"/>
          <p:nvPr/>
        </p:nvSpPr>
        <p:spPr>
          <a:xfrm>
            <a:off x="6400367" y="1871404"/>
            <a:ext cx="2814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kern="0" dirty="0">
                <a:solidFill>
                  <a:srgbClr val="000000"/>
                </a:solidFill>
                <a:latin typeface="Arial"/>
              </a:rPr>
              <a:t>2×1</a:t>
            </a:r>
            <a:r>
              <a:rPr lang="zh-TW" altLang="en-US" sz="2800" kern="0" dirty="0">
                <a:solidFill>
                  <a:srgbClr val="000000"/>
                </a:solidFill>
                <a:latin typeface="Arial"/>
              </a:rPr>
              <a:t>＝</a:t>
            </a:r>
            <a:r>
              <a:rPr lang="en-US" altLang="zh-TW" sz="2800" kern="0" dirty="0" smtClean="0">
                <a:solidFill>
                  <a:srgbClr val="000000"/>
                </a:solidFill>
                <a:latin typeface="Arial"/>
              </a:rPr>
              <a:t>2(</a:t>
            </a:r>
            <a:r>
              <a:rPr lang="zh-TW" altLang="en-US" sz="2800" kern="0" dirty="0" smtClean="0">
                <a:solidFill>
                  <a:srgbClr val="000000"/>
                </a:solidFill>
                <a:latin typeface="Arial"/>
              </a:rPr>
              <a:t>隻拖鞋</a:t>
            </a:r>
            <a:r>
              <a:rPr lang="en-US" altLang="zh-TW" sz="2800" kern="0" dirty="0" smtClean="0">
                <a:solidFill>
                  <a:srgbClr val="000000"/>
                </a:solidFill>
                <a:latin typeface="Arial"/>
              </a:rPr>
              <a:t>)</a:t>
            </a:r>
            <a:endParaRPr lang="zh-TW" altLang="en-US" sz="2800" dirty="0"/>
          </a:p>
        </p:txBody>
      </p:sp>
      <p:sp>
        <p:nvSpPr>
          <p:cNvPr id="26" name="內容版面配置區 2"/>
          <p:cNvSpPr txBox="1">
            <a:spLocks/>
          </p:cNvSpPr>
          <p:nvPr/>
        </p:nvSpPr>
        <p:spPr bwMode="auto">
          <a:xfrm>
            <a:off x="128327" y="2861805"/>
            <a:ext cx="3502930" cy="776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+mn-lt"/>
              </a:defRPr>
            </a:lvl2pPr>
            <a:lvl3pPr marL="987425" indent="-2936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+mn-lt"/>
              </a:defRPr>
            </a:lvl3pPr>
            <a:lvl4pPr marL="1281113" indent="-2921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15986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0558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130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29702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4274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en-US" altLang="zh-TW" sz="2800" kern="0" dirty="0"/>
              <a:t>2</a:t>
            </a:r>
            <a:r>
              <a:rPr lang="zh-TW" altLang="en-US" sz="2800" kern="0" dirty="0" smtClean="0"/>
              <a:t>位客人穿二雙拖鞋</a:t>
            </a:r>
            <a:endParaRPr lang="en-US" altLang="zh-TW" sz="2800" kern="0" dirty="0" smtClean="0"/>
          </a:p>
          <a:p>
            <a:pPr>
              <a:buFont typeface="Wingdings" pitchFamily="2" charset="2"/>
              <a:buNone/>
            </a:pPr>
            <a:endParaRPr lang="en-US" altLang="zh-TW" kern="0" dirty="0" smtClean="0"/>
          </a:p>
          <a:p>
            <a:pPr>
              <a:buFont typeface="Wingdings" pitchFamily="2" charset="2"/>
              <a:buNone/>
            </a:pPr>
            <a:endParaRPr lang="en-US" altLang="zh-TW" kern="0" dirty="0" smtClean="0"/>
          </a:p>
          <a:p>
            <a:pPr>
              <a:buFont typeface="Wingdings" pitchFamily="2" charset="2"/>
              <a:buNone/>
            </a:pPr>
            <a:r>
              <a:rPr lang="zh-TW" altLang="en-US" kern="0" dirty="0" smtClean="0"/>
              <a:t>  </a:t>
            </a:r>
            <a:endParaRPr lang="zh-TW" altLang="en-US" kern="0" dirty="0"/>
          </a:p>
        </p:txBody>
      </p:sp>
      <p:sp>
        <p:nvSpPr>
          <p:cNvPr id="28" name="內容版面配置區 2"/>
          <p:cNvSpPr txBox="1">
            <a:spLocks/>
          </p:cNvSpPr>
          <p:nvPr/>
        </p:nvSpPr>
        <p:spPr bwMode="auto">
          <a:xfrm>
            <a:off x="128327" y="3696404"/>
            <a:ext cx="3502930" cy="776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+mn-lt"/>
              </a:defRPr>
            </a:lvl2pPr>
            <a:lvl3pPr marL="987425" indent="-2936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+mn-lt"/>
              </a:defRPr>
            </a:lvl3pPr>
            <a:lvl4pPr marL="1281113" indent="-2921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15986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0558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130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29702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4274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en-US" altLang="zh-TW" sz="2800" kern="0" dirty="0" smtClean="0"/>
              <a:t>3</a:t>
            </a:r>
            <a:r>
              <a:rPr lang="zh-TW" altLang="en-US" sz="2800" kern="0" dirty="0" smtClean="0"/>
              <a:t>位客人穿三雙拖鞋</a:t>
            </a:r>
            <a:endParaRPr lang="en-US" altLang="zh-TW" sz="2800" kern="0" dirty="0" smtClean="0"/>
          </a:p>
          <a:p>
            <a:pPr>
              <a:buFont typeface="Wingdings" pitchFamily="2" charset="2"/>
              <a:buNone/>
            </a:pPr>
            <a:endParaRPr lang="en-US" altLang="zh-TW" kern="0" dirty="0" smtClean="0"/>
          </a:p>
          <a:p>
            <a:pPr>
              <a:buFont typeface="Wingdings" pitchFamily="2" charset="2"/>
              <a:buNone/>
            </a:pPr>
            <a:endParaRPr lang="en-US" altLang="zh-TW" kern="0" dirty="0" smtClean="0"/>
          </a:p>
          <a:p>
            <a:pPr>
              <a:buFont typeface="Wingdings" pitchFamily="2" charset="2"/>
              <a:buNone/>
            </a:pPr>
            <a:r>
              <a:rPr lang="zh-TW" altLang="en-US" kern="0" dirty="0" smtClean="0"/>
              <a:t>  </a:t>
            </a:r>
            <a:endParaRPr lang="zh-TW" altLang="en-US" kern="0" dirty="0"/>
          </a:p>
        </p:txBody>
      </p:sp>
      <p:sp>
        <p:nvSpPr>
          <p:cNvPr id="30" name="文字方塊 29"/>
          <p:cNvSpPr txBox="1"/>
          <p:nvPr/>
        </p:nvSpPr>
        <p:spPr>
          <a:xfrm>
            <a:off x="6400367" y="2799356"/>
            <a:ext cx="2814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kern="0" dirty="0" smtClean="0">
                <a:solidFill>
                  <a:srgbClr val="000000"/>
                </a:solidFill>
                <a:latin typeface="Arial"/>
              </a:rPr>
              <a:t>2×2</a:t>
            </a:r>
            <a:r>
              <a:rPr lang="zh-TW" altLang="en-US" sz="2800" kern="0" dirty="0" smtClean="0">
                <a:solidFill>
                  <a:srgbClr val="000000"/>
                </a:solidFill>
                <a:latin typeface="Arial"/>
              </a:rPr>
              <a:t>＝</a:t>
            </a:r>
            <a:r>
              <a:rPr lang="en-US" altLang="zh-TW" sz="2800" kern="0" dirty="0">
                <a:solidFill>
                  <a:srgbClr val="000000"/>
                </a:solidFill>
                <a:latin typeface="Arial"/>
              </a:rPr>
              <a:t>4</a:t>
            </a:r>
            <a:r>
              <a:rPr lang="en-US" altLang="zh-TW" sz="2800" kern="0" dirty="0" smtClean="0">
                <a:solidFill>
                  <a:srgbClr val="000000"/>
                </a:solidFill>
                <a:latin typeface="Arial"/>
              </a:rPr>
              <a:t>(</a:t>
            </a:r>
            <a:r>
              <a:rPr lang="zh-TW" altLang="en-US" sz="2800" kern="0" dirty="0" smtClean="0">
                <a:solidFill>
                  <a:srgbClr val="000000"/>
                </a:solidFill>
                <a:latin typeface="Arial"/>
              </a:rPr>
              <a:t>隻拖鞋</a:t>
            </a:r>
            <a:r>
              <a:rPr lang="en-US" altLang="zh-TW" sz="2800" kern="0" dirty="0" smtClean="0">
                <a:solidFill>
                  <a:srgbClr val="000000"/>
                </a:solidFill>
                <a:latin typeface="Arial"/>
              </a:rPr>
              <a:t>)</a:t>
            </a:r>
            <a:endParaRPr lang="zh-TW" altLang="en-US" sz="2800" dirty="0"/>
          </a:p>
        </p:txBody>
      </p:sp>
      <p:sp>
        <p:nvSpPr>
          <p:cNvPr id="31" name="文字方塊 30"/>
          <p:cNvSpPr txBox="1"/>
          <p:nvPr/>
        </p:nvSpPr>
        <p:spPr>
          <a:xfrm>
            <a:off x="6400367" y="3695709"/>
            <a:ext cx="281462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kern="0" dirty="0" smtClean="0">
                <a:solidFill>
                  <a:srgbClr val="000000"/>
                </a:solidFill>
                <a:latin typeface="Arial"/>
              </a:rPr>
              <a:t>2×3</a:t>
            </a:r>
            <a:r>
              <a:rPr lang="zh-TW" altLang="en-US" sz="2800" kern="0" dirty="0" smtClean="0">
                <a:solidFill>
                  <a:srgbClr val="000000"/>
                </a:solidFill>
                <a:latin typeface="Arial"/>
              </a:rPr>
              <a:t>＝</a:t>
            </a:r>
            <a:r>
              <a:rPr lang="en-US" altLang="zh-TW" sz="2800" kern="0" dirty="0" smtClean="0">
                <a:solidFill>
                  <a:srgbClr val="000000"/>
                </a:solidFill>
                <a:latin typeface="Arial"/>
              </a:rPr>
              <a:t>6(</a:t>
            </a:r>
            <a:r>
              <a:rPr lang="zh-TW" altLang="en-US" sz="2800" kern="0" dirty="0" smtClean="0">
                <a:solidFill>
                  <a:srgbClr val="000000"/>
                </a:solidFill>
                <a:latin typeface="Arial"/>
              </a:rPr>
              <a:t>隻拖鞋</a:t>
            </a:r>
            <a:r>
              <a:rPr lang="en-US" altLang="zh-TW" sz="3000" kern="0" dirty="0" smtClean="0">
                <a:solidFill>
                  <a:srgbClr val="000000"/>
                </a:solidFill>
                <a:latin typeface="Arial"/>
              </a:rPr>
              <a:t>)</a:t>
            </a:r>
            <a:endParaRPr lang="zh-TW" altLang="en-US" dirty="0"/>
          </a:p>
        </p:txBody>
      </p:sp>
      <p:sp>
        <p:nvSpPr>
          <p:cNvPr id="32" name="內容版面配置區 2"/>
          <p:cNvSpPr txBox="1">
            <a:spLocks/>
          </p:cNvSpPr>
          <p:nvPr/>
        </p:nvSpPr>
        <p:spPr bwMode="auto">
          <a:xfrm>
            <a:off x="128327" y="4555490"/>
            <a:ext cx="3502930" cy="776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+mn-lt"/>
              </a:defRPr>
            </a:lvl2pPr>
            <a:lvl3pPr marL="987425" indent="-2936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+mn-lt"/>
              </a:defRPr>
            </a:lvl3pPr>
            <a:lvl4pPr marL="1281113" indent="-2921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15986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0558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130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29702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4274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en-US" altLang="zh-TW" sz="2800" kern="0" dirty="0"/>
              <a:t>4</a:t>
            </a:r>
            <a:r>
              <a:rPr lang="zh-TW" altLang="en-US" sz="2800" kern="0" dirty="0" smtClean="0"/>
              <a:t>位客人穿四雙拖鞋</a:t>
            </a:r>
            <a:endParaRPr lang="en-US" altLang="zh-TW" sz="2800" kern="0" dirty="0" smtClean="0"/>
          </a:p>
          <a:p>
            <a:pPr>
              <a:buFont typeface="Wingdings" pitchFamily="2" charset="2"/>
              <a:buNone/>
            </a:pPr>
            <a:endParaRPr lang="en-US" altLang="zh-TW" kern="0" dirty="0" smtClean="0"/>
          </a:p>
          <a:p>
            <a:pPr>
              <a:buFont typeface="Wingdings" pitchFamily="2" charset="2"/>
              <a:buNone/>
            </a:pPr>
            <a:endParaRPr lang="en-US" altLang="zh-TW" kern="0" dirty="0" smtClean="0"/>
          </a:p>
          <a:p>
            <a:pPr>
              <a:buFont typeface="Wingdings" pitchFamily="2" charset="2"/>
              <a:buNone/>
            </a:pPr>
            <a:r>
              <a:rPr lang="zh-TW" altLang="en-US" kern="0" dirty="0" smtClean="0"/>
              <a:t>  </a:t>
            </a:r>
            <a:endParaRPr lang="zh-TW" altLang="en-US" kern="0" dirty="0"/>
          </a:p>
        </p:txBody>
      </p:sp>
      <p:grpSp>
        <p:nvGrpSpPr>
          <p:cNvPr id="6" name="群組 5"/>
          <p:cNvGrpSpPr/>
          <p:nvPr/>
        </p:nvGrpSpPr>
        <p:grpSpPr>
          <a:xfrm>
            <a:off x="3338887" y="2801648"/>
            <a:ext cx="1361536" cy="691848"/>
            <a:chOff x="3338887" y="2801648"/>
            <a:chExt cx="1361536" cy="691848"/>
          </a:xfrm>
        </p:grpSpPr>
        <p:pic>
          <p:nvPicPr>
            <p:cNvPr id="33" name="圖片 32" descr="slipper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338887" y="2801648"/>
              <a:ext cx="672647" cy="672647"/>
            </a:xfrm>
            <a:prstGeom prst="rect">
              <a:avLst/>
            </a:prstGeom>
          </p:spPr>
        </p:pic>
        <p:pic>
          <p:nvPicPr>
            <p:cNvPr id="34" name="圖片 33" descr="slipper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027776" y="2820849"/>
              <a:ext cx="672647" cy="672647"/>
            </a:xfrm>
            <a:prstGeom prst="rect">
              <a:avLst/>
            </a:prstGeom>
          </p:spPr>
        </p:pic>
      </p:grpSp>
      <p:grpSp>
        <p:nvGrpSpPr>
          <p:cNvPr id="7" name="群組 6"/>
          <p:cNvGrpSpPr/>
          <p:nvPr/>
        </p:nvGrpSpPr>
        <p:grpSpPr>
          <a:xfrm>
            <a:off x="3380198" y="3695709"/>
            <a:ext cx="2029674" cy="693155"/>
            <a:chOff x="3380198" y="3695709"/>
            <a:chExt cx="2029674" cy="693155"/>
          </a:xfrm>
        </p:grpSpPr>
        <p:pic>
          <p:nvPicPr>
            <p:cNvPr id="35" name="圖片 34" descr="slipper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380198" y="3716217"/>
              <a:ext cx="672647" cy="672647"/>
            </a:xfrm>
            <a:prstGeom prst="rect">
              <a:avLst/>
            </a:prstGeom>
          </p:spPr>
        </p:pic>
        <p:pic>
          <p:nvPicPr>
            <p:cNvPr id="36" name="圖片 35" descr="slipper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050078" y="3695709"/>
              <a:ext cx="672647" cy="672647"/>
            </a:xfrm>
            <a:prstGeom prst="rect">
              <a:avLst/>
            </a:prstGeom>
          </p:spPr>
        </p:pic>
        <p:pic>
          <p:nvPicPr>
            <p:cNvPr id="37" name="圖片 36" descr="slipper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737225" y="3716217"/>
              <a:ext cx="672647" cy="672647"/>
            </a:xfrm>
            <a:prstGeom prst="rect">
              <a:avLst/>
            </a:prstGeom>
          </p:spPr>
        </p:pic>
      </p:grpSp>
      <p:grpSp>
        <p:nvGrpSpPr>
          <p:cNvPr id="8" name="群組 7"/>
          <p:cNvGrpSpPr/>
          <p:nvPr/>
        </p:nvGrpSpPr>
        <p:grpSpPr>
          <a:xfrm>
            <a:off x="3338887" y="4508128"/>
            <a:ext cx="2760663" cy="732304"/>
            <a:chOff x="3338887" y="4508128"/>
            <a:chExt cx="2760663" cy="732304"/>
          </a:xfrm>
        </p:grpSpPr>
        <p:pic>
          <p:nvPicPr>
            <p:cNvPr id="38" name="圖片 37" descr="slipper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338887" y="4508128"/>
              <a:ext cx="672647" cy="672647"/>
            </a:xfrm>
            <a:prstGeom prst="rect">
              <a:avLst/>
            </a:prstGeom>
          </p:spPr>
        </p:pic>
        <p:pic>
          <p:nvPicPr>
            <p:cNvPr id="39" name="圖片 38" descr="slipper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027775" y="4533391"/>
              <a:ext cx="672647" cy="672647"/>
            </a:xfrm>
            <a:prstGeom prst="rect">
              <a:avLst/>
            </a:prstGeom>
          </p:spPr>
        </p:pic>
        <p:pic>
          <p:nvPicPr>
            <p:cNvPr id="40" name="圖片 39" descr="slipper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733855" y="4554808"/>
              <a:ext cx="672647" cy="672647"/>
            </a:xfrm>
            <a:prstGeom prst="rect">
              <a:avLst/>
            </a:prstGeom>
          </p:spPr>
        </p:pic>
        <p:pic>
          <p:nvPicPr>
            <p:cNvPr id="41" name="圖片 40" descr="slipper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426903" y="4567785"/>
              <a:ext cx="672647" cy="672647"/>
            </a:xfrm>
            <a:prstGeom prst="rect">
              <a:avLst/>
            </a:prstGeom>
          </p:spPr>
        </p:pic>
      </p:grpSp>
      <p:sp>
        <p:nvSpPr>
          <p:cNvPr id="42" name="內容版面配置區 2"/>
          <p:cNvSpPr txBox="1">
            <a:spLocks/>
          </p:cNvSpPr>
          <p:nvPr/>
        </p:nvSpPr>
        <p:spPr bwMode="auto">
          <a:xfrm>
            <a:off x="129860" y="5392199"/>
            <a:ext cx="3502930" cy="776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+mn-lt"/>
              </a:defRPr>
            </a:lvl2pPr>
            <a:lvl3pPr marL="987425" indent="-2936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+mn-lt"/>
              </a:defRPr>
            </a:lvl3pPr>
            <a:lvl4pPr marL="1281113" indent="-2921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15986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0558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130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29702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4274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en-US" altLang="zh-TW" sz="2800" kern="0" dirty="0" smtClean="0"/>
              <a:t>5</a:t>
            </a:r>
            <a:r>
              <a:rPr lang="zh-TW" altLang="en-US" sz="2800" kern="0" dirty="0" smtClean="0"/>
              <a:t>位客人穿五雙拖鞋</a:t>
            </a:r>
            <a:endParaRPr lang="en-US" altLang="zh-TW" sz="2800" kern="0" dirty="0" smtClean="0"/>
          </a:p>
          <a:p>
            <a:pPr>
              <a:buFont typeface="Wingdings" pitchFamily="2" charset="2"/>
              <a:buNone/>
            </a:pPr>
            <a:endParaRPr lang="en-US" altLang="zh-TW" kern="0" dirty="0" smtClean="0"/>
          </a:p>
          <a:p>
            <a:pPr>
              <a:buFont typeface="Wingdings" pitchFamily="2" charset="2"/>
              <a:buNone/>
            </a:pPr>
            <a:endParaRPr lang="en-US" altLang="zh-TW" kern="0" dirty="0" smtClean="0"/>
          </a:p>
          <a:p>
            <a:pPr>
              <a:buFont typeface="Wingdings" pitchFamily="2" charset="2"/>
              <a:buNone/>
            </a:pPr>
            <a:r>
              <a:rPr lang="zh-TW" altLang="en-US" kern="0" dirty="0" smtClean="0"/>
              <a:t>  </a:t>
            </a:r>
            <a:endParaRPr lang="zh-TW" altLang="en-US" kern="0" dirty="0"/>
          </a:p>
        </p:txBody>
      </p:sp>
      <p:grpSp>
        <p:nvGrpSpPr>
          <p:cNvPr id="9" name="群組 8"/>
          <p:cNvGrpSpPr/>
          <p:nvPr/>
        </p:nvGrpSpPr>
        <p:grpSpPr>
          <a:xfrm>
            <a:off x="3323289" y="5346719"/>
            <a:ext cx="3077078" cy="590217"/>
            <a:chOff x="3323289" y="5346719"/>
            <a:chExt cx="3413402" cy="704547"/>
          </a:xfrm>
        </p:grpSpPr>
        <p:pic>
          <p:nvPicPr>
            <p:cNvPr id="43" name="圖片 42" descr="slipper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323289" y="5346719"/>
              <a:ext cx="672647" cy="672647"/>
            </a:xfrm>
            <a:prstGeom prst="rect">
              <a:avLst/>
            </a:prstGeom>
          </p:spPr>
        </p:pic>
        <p:pic>
          <p:nvPicPr>
            <p:cNvPr id="44" name="圖片 43" descr="slipper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995936" y="5372891"/>
              <a:ext cx="672647" cy="672647"/>
            </a:xfrm>
            <a:prstGeom prst="rect">
              <a:avLst/>
            </a:prstGeom>
          </p:spPr>
        </p:pic>
        <p:pic>
          <p:nvPicPr>
            <p:cNvPr id="45" name="圖片 44" descr="slipper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697604" y="5378619"/>
              <a:ext cx="672647" cy="672647"/>
            </a:xfrm>
            <a:prstGeom prst="rect">
              <a:avLst/>
            </a:prstGeom>
          </p:spPr>
        </p:pic>
        <p:pic>
          <p:nvPicPr>
            <p:cNvPr id="46" name="圖片 45" descr="slipper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380824" y="5358111"/>
              <a:ext cx="672647" cy="672647"/>
            </a:xfrm>
            <a:prstGeom prst="rect">
              <a:avLst/>
            </a:prstGeom>
          </p:spPr>
        </p:pic>
        <p:pic>
          <p:nvPicPr>
            <p:cNvPr id="47" name="圖片 46" descr="slipper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064044" y="5372891"/>
              <a:ext cx="672647" cy="672647"/>
            </a:xfrm>
            <a:prstGeom prst="rect">
              <a:avLst/>
            </a:prstGeom>
          </p:spPr>
        </p:pic>
      </p:grpSp>
      <p:sp>
        <p:nvSpPr>
          <p:cNvPr id="48" name="文字方塊 47"/>
          <p:cNvSpPr txBox="1"/>
          <p:nvPr/>
        </p:nvSpPr>
        <p:spPr>
          <a:xfrm>
            <a:off x="6400367" y="4575376"/>
            <a:ext cx="281462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kern="0" dirty="0" smtClean="0">
                <a:solidFill>
                  <a:srgbClr val="000000"/>
                </a:solidFill>
                <a:latin typeface="Arial"/>
              </a:rPr>
              <a:t>2×4</a:t>
            </a:r>
            <a:r>
              <a:rPr lang="zh-TW" altLang="en-US" sz="2800" kern="0" dirty="0" smtClean="0">
                <a:solidFill>
                  <a:srgbClr val="000000"/>
                </a:solidFill>
                <a:latin typeface="Arial"/>
              </a:rPr>
              <a:t>＝</a:t>
            </a:r>
            <a:r>
              <a:rPr lang="en-US" altLang="zh-TW" sz="2800" kern="0" dirty="0">
                <a:solidFill>
                  <a:srgbClr val="000000"/>
                </a:solidFill>
                <a:latin typeface="Arial"/>
              </a:rPr>
              <a:t>8</a:t>
            </a:r>
            <a:r>
              <a:rPr lang="en-US" altLang="zh-TW" sz="2800" kern="0" dirty="0" smtClean="0">
                <a:solidFill>
                  <a:srgbClr val="000000"/>
                </a:solidFill>
                <a:latin typeface="Arial"/>
              </a:rPr>
              <a:t>(</a:t>
            </a:r>
            <a:r>
              <a:rPr lang="zh-TW" altLang="en-US" sz="2800" kern="0" dirty="0" smtClean="0">
                <a:solidFill>
                  <a:srgbClr val="000000"/>
                </a:solidFill>
                <a:latin typeface="Arial"/>
              </a:rPr>
              <a:t>隻拖鞋</a:t>
            </a:r>
            <a:r>
              <a:rPr lang="en-US" altLang="zh-TW" sz="3000" kern="0" dirty="0" smtClean="0">
                <a:solidFill>
                  <a:srgbClr val="000000"/>
                </a:solidFill>
                <a:latin typeface="Arial"/>
              </a:rPr>
              <a:t>)</a:t>
            </a:r>
            <a:endParaRPr lang="zh-TW" altLang="en-US" dirty="0"/>
          </a:p>
        </p:txBody>
      </p:sp>
      <p:sp>
        <p:nvSpPr>
          <p:cNvPr id="49" name="文字方塊 48"/>
          <p:cNvSpPr txBox="1"/>
          <p:nvPr/>
        </p:nvSpPr>
        <p:spPr>
          <a:xfrm>
            <a:off x="6435065" y="5358111"/>
            <a:ext cx="2814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kern="0" dirty="0" smtClean="0">
                <a:solidFill>
                  <a:srgbClr val="000000"/>
                </a:solidFill>
                <a:latin typeface="Arial"/>
              </a:rPr>
              <a:t>2×5</a:t>
            </a:r>
            <a:r>
              <a:rPr lang="zh-TW" altLang="en-US" sz="2800" kern="0" dirty="0" smtClean="0">
                <a:solidFill>
                  <a:srgbClr val="000000"/>
                </a:solidFill>
                <a:latin typeface="Arial"/>
              </a:rPr>
              <a:t>＝</a:t>
            </a:r>
            <a:r>
              <a:rPr lang="en-US" altLang="zh-TW" sz="2800" kern="0" dirty="0" smtClean="0">
                <a:solidFill>
                  <a:srgbClr val="000000"/>
                </a:solidFill>
                <a:latin typeface="Arial"/>
              </a:rPr>
              <a:t>10(</a:t>
            </a:r>
            <a:r>
              <a:rPr lang="zh-TW" altLang="en-US" sz="2800" kern="0" dirty="0" smtClean="0">
                <a:solidFill>
                  <a:srgbClr val="000000"/>
                </a:solidFill>
                <a:latin typeface="Arial"/>
              </a:rPr>
              <a:t>隻拖鞋</a:t>
            </a:r>
            <a:r>
              <a:rPr lang="en-US" altLang="zh-TW" sz="2800" kern="0" dirty="0" smtClean="0">
                <a:solidFill>
                  <a:srgbClr val="000000"/>
                </a:solidFill>
                <a:latin typeface="Arial"/>
              </a:rPr>
              <a:t>)</a:t>
            </a:r>
            <a:endParaRPr lang="zh-TW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26" grpId="0"/>
      <p:bldP spid="28" grpId="0"/>
      <p:bldP spid="31" grpId="0"/>
      <p:bldP spid="32" grpId="0"/>
      <p:bldP spid="42" grpId="0"/>
      <p:bldP spid="48" grpId="0"/>
      <p:bldP spid="4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2800" dirty="0" smtClean="0"/>
              <a:t>老師有</a:t>
            </a:r>
            <a:r>
              <a:rPr lang="en-US" altLang="zh-TW" sz="2800" dirty="0" smtClean="0"/>
              <a:t>7</a:t>
            </a:r>
            <a:r>
              <a:rPr lang="zh-TW" altLang="en-US" sz="2800" dirty="0" smtClean="0"/>
              <a:t>顆蘋果，要分給小朋友，每個人得到的數量一樣多，且剛好分完，有哪幾種分法</a:t>
            </a:r>
            <a:r>
              <a:rPr lang="en-US" altLang="zh-TW" sz="2800" dirty="0" smtClean="0"/>
              <a:t>?</a:t>
            </a:r>
            <a:endParaRPr lang="zh-TW" altLang="en-US" sz="2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TW" altLang="en-US" sz="2800" dirty="0" smtClean="0"/>
              <a:t>每人得到</a:t>
            </a:r>
            <a:r>
              <a:rPr lang="en-US" altLang="zh-TW" sz="2800" dirty="0"/>
              <a:t>5</a:t>
            </a:r>
            <a:r>
              <a:rPr lang="zh-TW" altLang="en-US" sz="2800" dirty="0" smtClean="0"/>
              <a:t>顆，可分給</a:t>
            </a:r>
            <a:r>
              <a:rPr lang="en-US" altLang="zh-TW" sz="2800" dirty="0" smtClean="0"/>
              <a:t>1</a:t>
            </a:r>
            <a:r>
              <a:rPr lang="zh-TW" altLang="en-US" sz="2800" dirty="0" smtClean="0"/>
              <a:t>個小朋友，還剩下</a:t>
            </a:r>
            <a:r>
              <a:rPr lang="en-US" altLang="zh-TW" sz="2800" dirty="0"/>
              <a:t>2</a:t>
            </a:r>
            <a:r>
              <a:rPr lang="zh-TW" altLang="en-US" sz="2800" dirty="0" smtClean="0"/>
              <a:t>顆</a:t>
            </a:r>
            <a:endParaRPr lang="en-US" altLang="zh-TW" sz="2800" dirty="0" smtClean="0"/>
          </a:p>
          <a:p>
            <a:pPr>
              <a:buNone/>
            </a:pPr>
            <a:r>
              <a:rPr lang="zh-TW" altLang="en-US" sz="2800" dirty="0" smtClean="0"/>
              <a:t>                                           </a:t>
            </a:r>
            <a:endParaRPr lang="en-US" altLang="zh-TW" sz="2800" dirty="0" smtClean="0"/>
          </a:p>
          <a:p>
            <a:pPr>
              <a:buNone/>
            </a:pPr>
            <a:endParaRPr lang="en-US" altLang="zh-TW" sz="2800" dirty="0" smtClean="0"/>
          </a:p>
          <a:p>
            <a:pPr>
              <a:buNone/>
            </a:pPr>
            <a:endParaRPr lang="en-US" altLang="zh-TW" sz="2800" dirty="0" smtClean="0"/>
          </a:p>
          <a:p>
            <a:pPr>
              <a:buNone/>
            </a:pPr>
            <a:endParaRPr lang="en-US" altLang="zh-TW" sz="2800" dirty="0" smtClean="0"/>
          </a:p>
          <a:p>
            <a:pPr>
              <a:buNone/>
            </a:pPr>
            <a:endParaRPr lang="en-US" altLang="zh-TW" sz="2800" dirty="0" smtClean="0"/>
          </a:p>
          <a:p>
            <a:pPr>
              <a:buNone/>
            </a:pPr>
            <a:endParaRPr lang="zh-TW" altLang="en-US" dirty="0"/>
          </a:p>
        </p:txBody>
      </p:sp>
      <p:grpSp>
        <p:nvGrpSpPr>
          <p:cNvPr id="18" name="群組 17"/>
          <p:cNvGrpSpPr/>
          <p:nvPr/>
        </p:nvGrpSpPr>
        <p:grpSpPr>
          <a:xfrm>
            <a:off x="6156176" y="2492896"/>
            <a:ext cx="1643074" cy="785818"/>
            <a:chOff x="6143636" y="2500306"/>
            <a:chExt cx="1643074" cy="785818"/>
          </a:xfrm>
        </p:grpSpPr>
        <p:pic>
          <p:nvPicPr>
            <p:cNvPr id="20" name="內容版面配置區 3" descr="apple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6143636" y="2500306"/>
              <a:ext cx="785818" cy="7858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1" name="內容版面配置區 3" descr="apple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7000892" y="2500306"/>
              <a:ext cx="785818" cy="7858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2" name="內容版面配置區 2"/>
          <p:cNvSpPr>
            <a:spLocks/>
          </p:cNvSpPr>
          <p:nvPr/>
        </p:nvSpPr>
        <p:spPr bwMode="auto">
          <a:xfrm>
            <a:off x="5972155" y="3643314"/>
            <a:ext cx="2143140" cy="107157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9050">
            <a:solidFill>
              <a:sysClr val="window" lastClr="FFFFFF"/>
            </a:solidFill>
            <a:miter lim="800000"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還剩下</a:t>
            </a:r>
            <a:r>
              <a:rPr lang="en-US" altLang="zh-TW" sz="2400" dirty="0">
                <a:solidFill>
                  <a:srgbClr val="000000"/>
                </a:solidFill>
              </a:rPr>
              <a:t>2</a:t>
            </a:r>
            <a:r>
              <a:rPr kumimoji="0" lang="zh-TW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顆，</a:t>
            </a:r>
            <a:endParaRPr kumimoji="0" lang="en-US" altLang="zh-TW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不能剛好分完</a:t>
            </a:r>
            <a:endParaRPr kumimoji="0" lang="en-US" altLang="zh-TW" sz="2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標楷體" pitchFamily="65" charset="-120"/>
              <a:ea typeface="標楷體" pitchFamily="65" charset="-120"/>
              <a:cs typeface="+mn-cs"/>
            </a:endParaRPr>
          </a:p>
        </p:txBody>
      </p:sp>
      <p:cxnSp>
        <p:nvCxnSpPr>
          <p:cNvPr id="14" name="直線接點 13"/>
          <p:cNvCxnSpPr/>
          <p:nvPr/>
        </p:nvCxnSpPr>
        <p:spPr>
          <a:xfrm>
            <a:off x="3347864" y="3429000"/>
            <a:ext cx="1879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群組 26"/>
          <p:cNvGrpSpPr/>
          <p:nvPr/>
        </p:nvGrpSpPr>
        <p:grpSpPr>
          <a:xfrm>
            <a:off x="1000100" y="2714620"/>
            <a:ext cx="4375780" cy="2214578"/>
            <a:chOff x="1000100" y="2714620"/>
            <a:chExt cx="4375780" cy="2214578"/>
          </a:xfrm>
        </p:grpSpPr>
        <p:pic>
          <p:nvPicPr>
            <p:cNvPr id="4" name="內容版面配置區 3" descr="apple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00100" y="4143380"/>
              <a:ext cx="785818" cy="7858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" name="內容版面配置區 3" descr="apple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928794" y="4143380"/>
              <a:ext cx="785818" cy="7858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" name="內容版面配置區 3" descr="apple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2786050" y="4143380"/>
              <a:ext cx="785818" cy="7858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" name="內容版面配置區 3" descr="apple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3714744" y="4143380"/>
              <a:ext cx="785818" cy="7858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" name="圖片 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28860" y="2714620"/>
              <a:ext cx="714380" cy="714380"/>
            </a:xfrm>
            <a:prstGeom prst="rect">
              <a:avLst/>
            </a:prstGeom>
          </p:spPr>
        </p:pic>
        <p:cxnSp>
          <p:nvCxnSpPr>
            <p:cNvPr id="9" name="直線接點 8"/>
            <p:cNvCxnSpPr/>
            <p:nvPr/>
          </p:nvCxnSpPr>
          <p:spPr>
            <a:xfrm rot="10800000" flipV="1">
              <a:off x="1500166" y="3571876"/>
              <a:ext cx="714380" cy="50006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接點 9"/>
            <p:cNvCxnSpPr/>
            <p:nvPr/>
          </p:nvCxnSpPr>
          <p:spPr>
            <a:xfrm rot="5400000">
              <a:off x="2169303" y="3831433"/>
              <a:ext cx="581027" cy="6191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接點 10"/>
            <p:cNvCxnSpPr>
              <a:endCxn id="6" idx="0"/>
            </p:cNvCxnSpPr>
            <p:nvPr/>
          </p:nvCxnSpPr>
          <p:spPr>
            <a:xfrm rot="16200000" flipH="1">
              <a:off x="2732471" y="3696892"/>
              <a:ext cx="571504" cy="32147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接點 11"/>
            <p:cNvCxnSpPr/>
            <p:nvPr/>
          </p:nvCxnSpPr>
          <p:spPr>
            <a:xfrm>
              <a:off x="3286116" y="3643314"/>
              <a:ext cx="785818" cy="50006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4" name="內容版面配置區 3" descr="apple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4590062" y="4143380"/>
              <a:ext cx="785818" cy="7858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16" name="直線接點 15"/>
            <p:cNvCxnSpPr/>
            <p:nvPr/>
          </p:nvCxnSpPr>
          <p:spPr>
            <a:xfrm>
              <a:off x="3679025" y="3571875"/>
              <a:ext cx="1123796" cy="5810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94160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2800" dirty="0" smtClean="0"/>
              <a:t>老師有</a:t>
            </a:r>
            <a:r>
              <a:rPr lang="en-US" altLang="zh-TW" sz="2800" dirty="0" smtClean="0"/>
              <a:t>7</a:t>
            </a:r>
            <a:r>
              <a:rPr lang="zh-TW" altLang="en-US" sz="2800" dirty="0" smtClean="0"/>
              <a:t>顆蘋果，要分給小朋友，每個人得到的數量一樣多，且剛好分完，有哪幾種分法</a:t>
            </a:r>
            <a:r>
              <a:rPr lang="en-US" altLang="zh-TW" sz="2800" dirty="0" smtClean="0"/>
              <a:t>?</a:t>
            </a:r>
            <a:endParaRPr lang="zh-TW" altLang="en-US" sz="2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TW" altLang="en-US" sz="2800" dirty="0" smtClean="0"/>
              <a:t>每人得到</a:t>
            </a:r>
            <a:r>
              <a:rPr lang="en-US" altLang="zh-TW" sz="2800" dirty="0" smtClean="0"/>
              <a:t>6</a:t>
            </a:r>
            <a:r>
              <a:rPr lang="zh-TW" altLang="en-US" sz="2800" dirty="0" smtClean="0"/>
              <a:t>顆，可分給</a:t>
            </a:r>
            <a:r>
              <a:rPr lang="en-US" altLang="zh-TW" sz="2800" dirty="0" smtClean="0"/>
              <a:t>1</a:t>
            </a:r>
            <a:r>
              <a:rPr lang="zh-TW" altLang="en-US" sz="2800" dirty="0" smtClean="0"/>
              <a:t>個小朋友，還剩下</a:t>
            </a:r>
            <a:r>
              <a:rPr lang="en-US" altLang="zh-TW" sz="2800" dirty="0" smtClean="0"/>
              <a:t>1</a:t>
            </a:r>
            <a:r>
              <a:rPr lang="zh-TW" altLang="en-US" sz="2800" dirty="0" smtClean="0"/>
              <a:t>顆</a:t>
            </a:r>
            <a:endParaRPr lang="en-US" altLang="zh-TW" sz="2800" dirty="0" smtClean="0"/>
          </a:p>
          <a:p>
            <a:pPr>
              <a:buNone/>
            </a:pPr>
            <a:r>
              <a:rPr lang="zh-TW" altLang="en-US" sz="2800" dirty="0" smtClean="0"/>
              <a:t>                                           </a:t>
            </a:r>
            <a:endParaRPr lang="en-US" altLang="zh-TW" sz="2800" dirty="0" smtClean="0"/>
          </a:p>
          <a:p>
            <a:pPr>
              <a:buNone/>
            </a:pPr>
            <a:endParaRPr lang="en-US" altLang="zh-TW" sz="2800" dirty="0" smtClean="0"/>
          </a:p>
          <a:p>
            <a:pPr>
              <a:buNone/>
            </a:pPr>
            <a:endParaRPr lang="en-US" altLang="zh-TW" sz="2800" dirty="0" smtClean="0"/>
          </a:p>
          <a:p>
            <a:pPr>
              <a:buNone/>
            </a:pPr>
            <a:endParaRPr lang="en-US" altLang="zh-TW" sz="2800" dirty="0" smtClean="0"/>
          </a:p>
          <a:p>
            <a:pPr>
              <a:buNone/>
            </a:pPr>
            <a:endParaRPr lang="en-US" altLang="zh-TW" sz="2800" dirty="0" smtClean="0"/>
          </a:p>
          <a:p>
            <a:pPr>
              <a:buNone/>
            </a:pPr>
            <a:endParaRPr lang="en-US" altLang="zh-TW" sz="2800" dirty="0" smtClean="0"/>
          </a:p>
          <a:p>
            <a:pPr>
              <a:buNone/>
            </a:pPr>
            <a:endParaRPr lang="zh-TW" altLang="en-US" dirty="0"/>
          </a:p>
        </p:txBody>
      </p:sp>
      <p:pic>
        <p:nvPicPr>
          <p:cNvPr id="21" name="內容版面配置區 3" descr="app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7258040" y="2555069"/>
            <a:ext cx="785818" cy="785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內容版面配置區 2"/>
          <p:cNvSpPr>
            <a:spLocks/>
          </p:cNvSpPr>
          <p:nvPr/>
        </p:nvSpPr>
        <p:spPr bwMode="auto">
          <a:xfrm>
            <a:off x="6579379" y="3642512"/>
            <a:ext cx="2143140" cy="107157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9050">
            <a:solidFill>
              <a:sysClr val="window" lastClr="FFFFFF"/>
            </a:solidFill>
            <a:miter lim="800000"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還剩下</a:t>
            </a:r>
            <a:r>
              <a:rPr lang="en-US" altLang="zh-TW" sz="2400" dirty="0">
                <a:solidFill>
                  <a:srgbClr val="000000"/>
                </a:solidFill>
              </a:rPr>
              <a:t>1</a:t>
            </a:r>
            <a:r>
              <a:rPr kumimoji="0" lang="zh-TW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顆，</a:t>
            </a:r>
            <a:endParaRPr kumimoji="0" lang="en-US" altLang="zh-TW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不能剛好分完</a:t>
            </a:r>
            <a:endParaRPr kumimoji="0" lang="en-US" altLang="zh-TW" sz="2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標楷體" pitchFamily="65" charset="-120"/>
              <a:ea typeface="標楷體" pitchFamily="65" charset="-120"/>
              <a:cs typeface="+mn-cs"/>
            </a:endParaRPr>
          </a:p>
        </p:txBody>
      </p:sp>
      <p:cxnSp>
        <p:nvCxnSpPr>
          <p:cNvPr id="14" name="直線接點 13"/>
          <p:cNvCxnSpPr/>
          <p:nvPr/>
        </p:nvCxnSpPr>
        <p:spPr>
          <a:xfrm>
            <a:off x="3347864" y="3429000"/>
            <a:ext cx="1879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群組 18"/>
          <p:cNvGrpSpPr/>
          <p:nvPr/>
        </p:nvGrpSpPr>
        <p:grpSpPr>
          <a:xfrm>
            <a:off x="1000100" y="2714620"/>
            <a:ext cx="5251732" cy="2214578"/>
            <a:chOff x="1000100" y="2714620"/>
            <a:chExt cx="5251732" cy="2214578"/>
          </a:xfrm>
        </p:grpSpPr>
        <p:pic>
          <p:nvPicPr>
            <p:cNvPr id="4" name="內容版面配置區 3" descr="apple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00100" y="4143380"/>
              <a:ext cx="785818" cy="7858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" name="內容版面配置區 3" descr="apple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928794" y="4143380"/>
              <a:ext cx="785818" cy="7858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" name="內容版面配置區 3" descr="apple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2786050" y="4143380"/>
              <a:ext cx="785818" cy="7858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" name="內容版面配置區 3" descr="apple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3714744" y="4143380"/>
              <a:ext cx="785818" cy="7858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" name="圖片 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43240" y="2714620"/>
              <a:ext cx="714380" cy="714380"/>
            </a:xfrm>
            <a:prstGeom prst="rect">
              <a:avLst/>
            </a:prstGeom>
          </p:spPr>
        </p:pic>
        <p:cxnSp>
          <p:nvCxnSpPr>
            <p:cNvPr id="9" name="直線接點 8"/>
            <p:cNvCxnSpPr/>
            <p:nvPr/>
          </p:nvCxnSpPr>
          <p:spPr>
            <a:xfrm rot="10800000" flipV="1">
              <a:off x="1500166" y="3571876"/>
              <a:ext cx="714380" cy="50006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接點 9"/>
            <p:cNvCxnSpPr/>
            <p:nvPr/>
          </p:nvCxnSpPr>
          <p:spPr>
            <a:xfrm rot="5400000">
              <a:off x="2169303" y="3831433"/>
              <a:ext cx="581027" cy="6191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接點 10"/>
            <p:cNvCxnSpPr>
              <a:endCxn id="6" idx="0"/>
            </p:cNvCxnSpPr>
            <p:nvPr/>
          </p:nvCxnSpPr>
          <p:spPr>
            <a:xfrm rot="16200000" flipH="1">
              <a:off x="2732471" y="3696892"/>
              <a:ext cx="571504" cy="32147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接點 11"/>
            <p:cNvCxnSpPr/>
            <p:nvPr/>
          </p:nvCxnSpPr>
          <p:spPr>
            <a:xfrm>
              <a:off x="3286116" y="3643314"/>
              <a:ext cx="785818" cy="50006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4" name="內容版面配置區 3" descr="apple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4590062" y="4143380"/>
              <a:ext cx="785818" cy="7858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16" name="直線接點 15"/>
            <p:cNvCxnSpPr/>
            <p:nvPr/>
          </p:nvCxnSpPr>
          <p:spPr>
            <a:xfrm>
              <a:off x="3679025" y="3571875"/>
              <a:ext cx="1123796" cy="5810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3" name="圖片 1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465380" y="4092725"/>
              <a:ext cx="786452" cy="786452"/>
            </a:xfrm>
            <a:prstGeom prst="rect">
              <a:avLst/>
            </a:prstGeom>
          </p:spPr>
        </p:pic>
        <p:cxnSp>
          <p:nvCxnSpPr>
            <p:cNvPr id="17" name="直線接點 16"/>
            <p:cNvCxnSpPr/>
            <p:nvPr/>
          </p:nvCxnSpPr>
          <p:spPr>
            <a:xfrm>
              <a:off x="4355976" y="3571875"/>
              <a:ext cx="1368152" cy="50006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16479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2800" dirty="0" smtClean="0"/>
              <a:t>老師有</a:t>
            </a:r>
            <a:r>
              <a:rPr lang="en-US" altLang="zh-TW" sz="2800" dirty="0" smtClean="0"/>
              <a:t>7</a:t>
            </a:r>
            <a:r>
              <a:rPr lang="zh-TW" altLang="en-US" sz="2800" dirty="0" smtClean="0"/>
              <a:t>顆蘋果，要分給小朋友，每個人得到的數量一樣多，且剛好分完，有哪幾種分法</a:t>
            </a:r>
            <a:r>
              <a:rPr lang="en-US" altLang="zh-TW" sz="2800" dirty="0" smtClean="0"/>
              <a:t>?</a:t>
            </a:r>
            <a:endParaRPr lang="zh-TW" altLang="en-US" sz="2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TW" altLang="en-US" sz="2800" dirty="0" smtClean="0"/>
              <a:t>每人得到</a:t>
            </a:r>
            <a:r>
              <a:rPr lang="en-US" altLang="zh-TW" sz="2800" dirty="0"/>
              <a:t>7</a:t>
            </a:r>
            <a:r>
              <a:rPr lang="zh-TW" altLang="en-US" sz="2800" dirty="0" smtClean="0"/>
              <a:t>顆，可分給</a:t>
            </a:r>
            <a:r>
              <a:rPr lang="en-US" altLang="zh-TW" sz="2800" dirty="0" smtClean="0"/>
              <a:t>1</a:t>
            </a:r>
            <a:r>
              <a:rPr lang="zh-TW" altLang="en-US" sz="2800" dirty="0" smtClean="0"/>
              <a:t>個小朋友，剛好分</a:t>
            </a:r>
            <a:r>
              <a:rPr lang="zh-TW" altLang="en-US" sz="2800" dirty="0"/>
              <a:t>完</a:t>
            </a:r>
            <a:endParaRPr lang="en-US" altLang="zh-TW" sz="2800" dirty="0" smtClean="0"/>
          </a:p>
          <a:p>
            <a:pPr>
              <a:buNone/>
            </a:pPr>
            <a:r>
              <a:rPr lang="zh-TW" altLang="en-US" sz="2800" dirty="0" smtClean="0"/>
              <a:t>                                           </a:t>
            </a:r>
            <a:endParaRPr lang="en-US" altLang="zh-TW" sz="2800" dirty="0" smtClean="0"/>
          </a:p>
          <a:p>
            <a:pPr>
              <a:buNone/>
            </a:pPr>
            <a:endParaRPr lang="en-US" altLang="zh-TW" sz="2800" dirty="0" smtClean="0"/>
          </a:p>
          <a:p>
            <a:pPr>
              <a:buNone/>
            </a:pPr>
            <a:endParaRPr lang="en-US" altLang="zh-TW" sz="2800" dirty="0" smtClean="0"/>
          </a:p>
          <a:p>
            <a:pPr>
              <a:buNone/>
            </a:pPr>
            <a:endParaRPr lang="en-US" altLang="zh-TW" sz="2800" dirty="0" smtClean="0"/>
          </a:p>
          <a:p>
            <a:pPr>
              <a:buNone/>
            </a:pPr>
            <a:endParaRPr lang="en-US" altLang="zh-TW" sz="2800" dirty="0" smtClean="0"/>
          </a:p>
          <a:p>
            <a:pPr>
              <a:buNone/>
            </a:pPr>
            <a:endParaRPr lang="en-US" altLang="zh-TW" sz="2800" dirty="0" smtClean="0"/>
          </a:p>
          <a:p>
            <a:pPr>
              <a:buNone/>
            </a:pPr>
            <a:endParaRPr lang="zh-TW" altLang="en-US" dirty="0"/>
          </a:p>
        </p:txBody>
      </p:sp>
      <p:sp>
        <p:nvSpPr>
          <p:cNvPr id="22" name="內容版面配置區 2"/>
          <p:cNvSpPr>
            <a:spLocks/>
          </p:cNvSpPr>
          <p:nvPr/>
        </p:nvSpPr>
        <p:spPr bwMode="auto">
          <a:xfrm>
            <a:off x="7258039" y="3642512"/>
            <a:ext cx="1464479" cy="107157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9050">
            <a:solidFill>
              <a:sysClr val="window" lastClr="FFFFFF"/>
            </a:solidFill>
            <a:miter lim="800000"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altLang="zh-TW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剛好分完</a:t>
            </a:r>
            <a:endParaRPr kumimoji="0" lang="en-US" altLang="zh-TW" sz="2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標楷體" pitchFamily="65" charset="-120"/>
              <a:ea typeface="標楷體" pitchFamily="65" charset="-120"/>
              <a:cs typeface="+mn-cs"/>
            </a:endParaRPr>
          </a:p>
        </p:txBody>
      </p:sp>
      <p:cxnSp>
        <p:nvCxnSpPr>
          <p:cNvPr id="14" name="直線接點 13"/>
          <p:cNvCxnSpPr/>
          <p:nvPr/>
        </p:nvCxnSpPr>
        <p:spPr>
          <a:xfrm>
            <a:off x="3347864" y="3429000"/>
            <a:ext cx="1879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群組 22"/>
          <p:cNvGrpSpPr/>
          <p:nvPr/>
        </p:nvGrpSpPr>
        <p:grpSpPr>
          <a:xfrm>
            <a:off x="1017092" y="2924944"/>
            <a:ext cx="6095538" cy="2219814"/>
            <a:chOff x="1017092" y="2924944"/>
            <a:chExt cx="6095538" cy="2219814"/>
          </a:xfrm>
        </p:grpSpPr>
        <p:pic>
          <p:nvPicPr>
            <p:cNvPr id="21" name="內容版面配置區 3" descr="apple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6326812" y="4287502"/>
              <a:ext cx="785818" cy="7858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" name="內容版面配置區 3" descr="apple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17092" y="4357082"/>
              <a:ext cx="794495" cy="7876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" name="內容版面配置區 3" descr="apple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956040" y="4357082"/>
              <a:ext cx="794495" cy="7876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" name="內容版面配置區 3" descr="apple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2822762" y="4357082"/>
              <a:ext cx="794495" cy="7876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" name="內容版面配置區 3" descr="apple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3761710" y="4357082"/>
              <a:ext cx="794495" cy="7876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" name="圖片 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83895" y="2924944"/>
              <a:ext cx="722268" cy="716069"/>
            </a:xfrm>
            <a:prstGeom prst="rect">
              <a:avLst/>
            </a:prstGeom>
          </p:spPr>
        </p:pic>
        <p:cxnSp>
          <p:nvCxnSpPr>
            <p:cNvPr id="9" name="直線接點 8"/>
            <p:cNvCxnSpPr/>
            <p:nvPr/>
          </p:nvCxnSpPr>
          <p:spPr>
            <a:xfrm rot="10800000" flipV="1">
              <a:off x="1522679" y="3784227"/>
              <a:ext cx="722268" cy="50124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接點 9"/>
            <p:cNvCxnSpPr/>
            <p:nvPr/>
          </p:nvCxnSpPr>
          <p:spPr>
            <a:xfrm rot="5400000">
              <a:off x="2201726" y="4044129"/>
              <a:ext cx="582401" cy="6259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接點 10"/>
            <p:cNvCxnSpPr>
              <a:endCxn id="6" idx="0"/>
            </p:cNvCxnSpPr>
            <p:nvPr/>
          </p:nvCxnSpPr>
          <p:spPr>
            <a:xfrm rot="16200000" flipH="1">
              <a:off x="2771070" y="3908144"/>
              <a:ext cx="572855" cy="32502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接點 11"/>
            <p:cNvCxnSpPr/>
            <p:nvPr/>
          </p:nvCxnSpPr>
          <p:spPr>
            <a:xfrm>
              <a:off x="3328349" y="3855834"/>
              <a:ext cx="794495" cy="50124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4" name="內容版面配置區 3" descr="apple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4646693" y="4357082"/>
              <a:ext cx="794495" cy="7876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16" name="直線接點 15"/>
            <p:cNvCxnSpPr/>
            <p:nvPr/>
          </p:nvCxnSpPr>
          <p:spPr>
            <a:xfrm>
              <a:off x="3725596" y="3784226"/>
              <a:ext cx="1136204" cy="58240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3" name="圖片 1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531675" y="4306307"/>
              <a:ext cx="795136" cy="788311"/>
            </a:xfrm>
            <a:prstGeom prst="rect">
              <a:avLst/>
            </a:prstGeom>
          </p:spPr>
        </p:pic>
        <p:cxnSp>
          <p:nvCxnSpPr>
            <p:cNvPr id="17" name="直線接點 16"/>
            <p:cNvCxnSpPr/>
            <p:nvPr/>
          </p:nvCxnSpPr>
          <p:spPr>
            <a:xfrm>
              <a:off x="4410022" y="3784226"/>
              <a:ext cx="1383258" cy="50125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接點 17"/>
            <p:cNvCxnSpPr/>
            <p:nvPr/>
          </p:nvCxnSpPr>
          <p:spPr>
            <a:xfrm>
              <a:off x="5223649" y="3773969"/>
              <a:ext cx="1368152" cy="43318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09856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2800" dirty="0" smtClean="0"/>
              <a:t>老師有</a:t>
            </a:r>
            <a:r>
              <a:rPr lang="en-US" altLang="zh-TW" sz="2800" dirty="0" smtClean="0"/>
              <a:t>7</a:t>
            </a:r>
            <a:r>
              <a:rPr lang="zh-TW" altLang="en-US" sz="2800" dirty="0" smtClean="0"/>
              <a:t>顆蘋果，要分給小朋友，每個人得到的數量一樣多，且剛好分完，請問有哪幾種分法</a:t>
            </a:r>
            <a:r>
              <a:rPr lang="en-US" altLang="zh-TW" sz="2800" dirty="0" smtClean="0"/>
              <a:t>?</a:t>
            </a:r>
            <a:endParaRPr lang="zh-TW" altLang="en-US" sz="2800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645349"/>
              </p:ext>
            </p:extLst>
          </p:nvPr>
        </p:nvGraphicFramePr>
        <p:xfrm>
          <a:off x="487469" y="1772816"/>
          <a:ext cx="7747796" cy="4572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3694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3694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3694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3694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853266">
                <a:tc rowSpan="8">
                  <a:txBody>
                    <a:bodyPr/>
                    <a:lstStyle/>
                    <a:p>
                      <a:r>
                        <a:rPr lang="zh-TW" altLang="en-US" sz="2800" dirty="0" smtClean="0"/>
                        <a:t>有</a:t>
                      </a:r>
                      <a:r>
                        <a:rPr lang="en-US" altLang="zh-TW" sz="2800" dirty="0" smtClean="0"/>
                        <a:t>7</a:t>
                      </a:r>
                      <a:r>
                        <a:rPr lang="zh-TW" altLang="en-US" sz="2800" dirty="0" smtClean="0"/>
                        <a:t>顆蘋果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800" dirty="0" smtClean="0"/>
                        <a:t>分給幾個小朋友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800" dirty="0" smtClean="0"/>
                        <a:t>每人得到的蘋果數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800" dirty="0" smtClean="0"/>
                        <a:t>剩下的蘋果數</a:t>
                      </a:r>
                      <a:endParaRPr lang="zh-TW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3995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7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1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0</a:t>
                      </a:r>
                      <a:endParaRPr lang="zh-TW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73995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3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2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1</a:t>
                      </a:r>
                      <a:endParaRPr lang="zh-TW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73995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2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3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1</a:t>
                      </a:r>
                      <a:endParaRPr lang="zh-TW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73995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1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4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3</a:t>
                      </a:r>
                      <a:endParaRPr lang="zh-TW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73995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1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5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2</a:t>
                      </a:r>
                      <a:endParaRPr lang="zh-TW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73995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1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6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1</a:t>
                      </a:r>
                      <a:endParaRPr lang="zh-TW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73995">
                <a:tc vMerge="1">
                  <a:txBody>
                    <a:bodyPr/>
                    <a:lstStyle/>
                    <a:p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1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7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/>
                        <a:t>0</a:t>
                      </a:r>
                      <a:endParaRPr lang="zh-TW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5" name="橢圓 4"/>
          <p:cNvSpPr/>
          <p:nvPr/>
        </p:nvSpPr>
        <p:spPr>
          <a:xfrm>
            <a:off x="7016885" y="2780928"/>
            <a:ext cx="416280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橢圓 5"/>
          <p:cNvSpPr/>
          <p:nvPr/>
        </p:nvSpPr>
        <p:spPr>
          <a:xfrm>
            <a:off x="7016885" y="5897948"/>
            <a:ext cx="381130" cy="44686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2800" dirty="0" smtClean="0"/>
              <a:t>老師有</a:t>
            </a:r>
            <a:r>
              <a:rPr lang="en-US" altLang="zh-TW" sz="2800" dirty="0" smtClean="0"/>
              <a:t>7</a:t>
            </a:r>
            <a:r>
              <a:rPr lang="zh-TW" altLang="en-US" sz="2800" dirty="0" smtClean="0"/>
              <a:t>顆蘋果，要分給小朋友，每個人得到的數量一樣多，且剛好分完，請問有哪幾種分法</a:t>
            </a:r>
            <a:r>
              <a:rPr lang="en-US" altLang="zh-TW" sz="2800" dirty="0" smtClean="0"/>
              <a:t>?</a:t>
            </a:r>
            <a:endParaRPr lang="zh-TW" altLang="en-US" sz="2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772816"/>
            <a:ext cx="9144000" cy="3005881"/>
          </a:xfrm>
        </p:spPr>
        <p:txBody>
          <a:bodyPr/>
          <a:lstStyle/>
          <a:p>
            <a:pPr>
              <a:buNone/>
            </a:pPr>
            <a:r>
              <a:rPr lang="zh-TW" altLang="en-US" sz="3200" dirty="0" smtClean="0"/>
              <a:t>每個人得到的數量一樣多，且剛好分完有兩種分法</a:t>
            </a:r>
            <a:endParaRPr lang="en-US" altLang="zh-TW" sz="3200" dirty="0" smtClean="0"/>
          </a:p>
          <a:p>
            <a:pPr>
              <a:buNone/>
            </a:pPr>
            <a:r>
              <a:rPr lang="zh-TW" altLang="en-US" sz="3200" dirty="0" smtClean="0"/>
              <a:t>第一種：每人得到</a:t>
            </a:r>
            <a:r>
              <a:rPr lang="en-US" altLang="zh-TW" sz="3200" dirty="0" smtClean="0"/>
              <a:t>1</a:t>
            </a:r>
            <a:r>
              <a:rPr lang="zh-TW" altLang="en-US" sz="3200" dirty="0" smtClean="0"/>
              <a:t>顆，可分給</a:t>
            </a:r>
            <a:r>
              <a:rPr lang="en-US" altLang="zh-TW" sz="3200" dirty="0" smtClean="0"/>
              <a:t>7</a:t>
            </a:r>
            <a:r>
              <a:rPr lang="zh-TW" altLang="en-US" sz="3200" dirty="0" smtClean="0"/>
              <a:t>個小朋友</a:t>
            </a:r>
            <a:endParaRPr lang="en-US" altLang="zh-TW" sz="3200" dirty="0" smtClean="0"/>
          </a:p>
          <a:p>
            <a:pPr>
              <a:buNone/>
            </a:pPr>
            <a:r>
              <a:rPr lang="en-US" altLang="zh-TW" sz="3200" dirty="0"/>
              <a:t> </a:t>
            </a:r>
            <a:r>
              <a:rPr lang="en-US" altLang="zh-TW" sz="3200" dirty="0" smtClean="0"/>
              <a:t>  </a:t>
            </a:r>
            <a:r>
              <a:rPr lang="zh-TW" altLang="en-US" sz="3200" dirty="0" smtClean="0"/>
              <a:t>            → </a:t>
            </a:r>
            <a:r>
              <a:rPr lang="en-US" altLang="zh-TW" sz="3200" dirty="0" smtClean="0"/>
              <a:t>7 ÷1</a:t>
            </a:r>
            <a:r>
              <a:rPr lang="zh-TW" altLang="en-US" sz="3200" dirty="0" smtClean="0"/>
              <a:t>＝</a:t>
            </a:r>
            <a:r>
              <a:rPr lang="en-US" altLang="zh-TW" sz="3200" dirty="0" smtClean="0"/>
              <a:t>7</a:t>
            </a:r>
          </a:p>
          <a:p>
            <a:pPr>
              <a:buNone/>
            </a:pPr>
            <a:r>
              <a:rPr lang="zh-TW" altLang="en-US" sz="3200" dirty="0" smtClean="0"/>
              <a:t>第二種：</a:t>
            </a:r>
            <a:r>
              <a:rPr lang="en-US" altLang="zh-TW" sz="3200" dirty="0" smtClean="0"/>
              <a:t>1</a:t>
            </a:r>
            <a:r>
              <a:rPr lang="zh-TW" altLang="en-US" sz="3200" dirty="0" smtClean="0"/>
              <a:t>人得到</a:t>
            </a:r>
            <a:r>
              <a:rPr lang="en-US" altLang="zh-TW" sz="3200" dirty="0" smtClean="0"/>
              <a:t>7</a:t>
            </a:r>
            <a:r>
              <a:rPr lang="zh-TW" altLang="en-US" sz="3200" dirty="0" smtClean="0"/>
              <a:t>顆，可分給</a:t>
            </a:r>
            <a:r>
              <a:rPr lang="en-US" altLang="zh-TW" sz="3200" dirty="0" smtClean="0"/>
              <a:t>1</a:t>
            </a:r>
            <a:r>
              <a:rPr lang="zh-TW" altLang="en-US" sz="3200" dirty="0" smtClean="0"/>
              <a:t>個小朋友</a:t>
            </a:r>
            <a:endParaRPr lang="en-US" altLang="zh-TW" sz="3200" dirty="0" smtClean="0"/>
          </a:p>
          <a:p>
            <a:pPr>
              <a:buNone/>
            </a:pPr>
            <a:r>
              <a:rPr lang="en-US" altLang="zh-TW" sz="3200" dirty="0"/>
              <a:t> </a:t>
            </a:r>
            <a:r>
              <a:rPr lang="en-US" altLang="zh-TW" sz="3200" dirty="0" smtClean="0"/>
              <a:t> </a:t>
            </a:r>
            <a:r>
              <a:rPr lang="zh-TW" altLang="en-US" sz="3200" dirty="0" smtClean="0"/>
              <a:t>             → </a:t>
            </a:r>
            <a:r>
              <a:rPr lang="en-US" altLang="zh-TW" sz="3200" dirty="0" smtClean="0"/>
              <a:t>7 ÷7</a:t>
            </a:r>
            <a:r>
              <a:rPr lang="zh-TW" altLang="en-US" sz="3200" dirty="0" smtClean="0"/>
              <a:t>＝</a:t>
            </a:r>
            <a:r>
              <a:rPr lang="en-US" altLang="zh-TW" sz="3200" dirty="0"/>
              <a:t>1</a:t>
            </a:r>
            <a:endParaRPr lang="en-US" altLang="zh-TW" sz="3200" dirty="0" smtClean="0"/>
          </a:p>
          <a:p>
            <a:pPr>
              <a:buNone/>
            </a:pPr>
            <a:endParaRPr lang="en-US" altLang="zh-TW" sz="3200" dirty="0"/>
          </a:p>
          <a:p>
            <a:pPr>
              <a:buNone/>
            </a:pPr>
            <a:r>
              <a:rPr lang="zh-TW" altLang="en-US" sz="3200" dirty="0" smtClean="0"/>
              <a:t>   </a:t>
            </a:r>
            <a:r>
              <a:rPr lang="en-US" altLang="zh-TW" sz="3200" dirty="0" smtClean="0"/>
              <a:t>7</a:t>
            </a:r>
            <a:r>
              <a:rPr lang="zh-TW" altLang="en-US" sz="3200" dirty="0" smtClean="0"/>
              <a:t>可以被</a:t>
            </a:r>
            <a:r>
              <a:rPr lang="en-US" altLang="zh-TW" sz="3200" dirty="0" smtClean="0"/>
              <a:t>1</a:t>
            </a:r>
            <a:r>
              <a:rPr lang="zh-TW" altLang="en-US" sz="3200" dirty="0" smtClean="0"/>
              <a:t>和</a:t>
            </a:r>
            <a:r>
              <a:rPr lang="en-US" altLang="zh-TW" sz="3200" dirty="0" smtClean="0"/>
              <a:t>7</a:t>
            </a:r>
            <a:r>
              <a:rPr lang="zh-TW" altLang="en-US" sz="3200" dirty="0" smtClean="0"/>
              <a:t>整除</a:t>
            </a:r>
            <a:endParaRPr lang="en-US" altLang="zh-TW" sz="3200" dirty="0" smtClean="0"/>
          </a:p>
          <a:p>
            <a:pPr>
              <a:buNone/>
            </a:pPr>
            <a:r>
              <a:rPr lang="zh-TW" altLang="en-US" sz="3200" dirty="0" smtClean="0"/>
              <a:t>   </a:t>
            </a:r>
            <a:r>
              <a:rPr lang="en-US" altLang="zh-TW" sz="3200" dirty="0" smtClean="0"/>
              <a:t>7</a:t>
            </a:r>
            <a:r>
              <a:rPr lang="zh-TW" altLang="en-US" sz="3200" dirty="0" smtClean="0"/>
              <a:t>的因數：</a:t>
            </a:r>
            <a:r>
              <a:rPr lang="en-US" altLang="zh-TW" sz="3200" dirty="0" smtClean="0"/>
              <a:t>1</a:t>
            </a:r>
            <a:r>
              <a:rPr lang="zh-TW" altLang="en-US" sz="3200" dirty="0" smtClean="0"/>
              <a:t>、</a:t>
            </a:r>
            <a:r>
              <a:rPr lang="en-US" altLang="zh-TW" sz="3200" dirty="0" smtClean="0"/>
              <a:t>7</a:t>
            </a:r>
            <a:endParaRPr lang="zh-TW" altLang="en-US" sz="3200" dirty="0" smtClean="0"/>
          </a:p>
          <a:p>
            <a:pPr>
              <a:buNone/>
            </a:pPr>
            <a:endParaRPr lang="en-US" altLang="zh-TW" sz="2400" dirty="0" smtClean="0"/>
          </a:p>
          <a:p>
            <a:pPr>
              <a:buNone/>
            </a:pPr>
            <a:r>
              <a:rPr lang="zh-TW" altLang="en-US" sz="2400" dirty="0" smtClean="0"/>
              <a:t>     </a:t>
            </a:r>
            <a:endParaRPr lang="en-US" altLang="zh-TW" sz="2400" dirty="0" smtClean="0"/>
          </a:p>
          <a:p>
            <a:endParaRPr lang="zh-TW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800" dirty="0">
                <a:solidFill>
                  <a:srgbClr val="333399"/>
                </a:solidFill>
              </a:rPr>
              <a:t>質數與</a:t>
            </a:r>
            <a:r>
              <a:rPr lang="zh-TW" altLang="en-US" sz="4800" dirty="0" smtClean="0">
                <a:solidFill>
                  <a:srgbClr val="333399"/>
                </a:solidFill>
              </a:rPr>
              <a:t>合數的判別</a:t>
            </a:r>
            <a:endParaRPr lang="zh-TW" altLang="en-US" dirty="0">
              <a:solidFill>
                <a:srgbClr val="333399"/>
              </a:solidFill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3112976" y="1772816"/>
            <a:ext cx="2232248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2800" dirty="0" smtClean="0"/>
              <a:t>大於</a:t>
            </a:r>
            <a:r>
              <a:rPr lang="en-US" altLang="zh-TW" sz="2800" dirty="0" smtClean="0"/>
              <a:t>1</a:t>
            </a:r>
            <a:r>
              <a:rPr lang="zh-TW" altLang="en-US" sz="2800" dirty="0" smtClean="0"/>
              <a:t>的整數</a:t>
            </a:r>
            <a:endParaRPr lang="zh-TW" altLang="en-US" sz="2800" dirty="0"/>
          </a:p>
        </p:txBody>
      </p:sp>
      <p:sp>
        <p:nvSpPr>
          <p:cNvPr id="5" name="向下箭號 4"/>
          <p:cNvSpPr/>
          <p:nvPr/>
        </p:nvSpPr>
        <p:spPr>
          <a:xfrm rot="2078623">
            <a:off x="2975412" y="2409789"/>
            <a:ext cx="275129" cy="492400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向下箭號 5"/>
          <p:cNvSpPr/>
          <p:nvPr/>
        </p:nvSpPr>
        <p:spPr>
          <a:xfrm rot="19258313">
            <a:off x="5206894" y="2355712"/>
            <a:ext cx="276658" cy="492400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1600808" y="2936656"/>
            <a:ext cx="2628292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2800" dirty="0" smtClean="0"/>
              <a:t>因數有</a:t>
            </a:r>
            <a:r>
              <a:rPr lang="en-US" altLang="zh-TW" sz="2800" dirty="0" smtClean="0"/>
              <a:t>1</a:t>
            </a:r>
            <a:r>
              <a:rPr lang="zh-TW" altLang="en-US" sz="2800" dirty="0" smtClean="0"/>
              <a:t>和自己</a:t>
            </a:r>
            <a:endParaRPr lang="zh-TW" altLang="en-US" sz="2800" dirty="0"/>
          </a:p>
        </p:txBody>
      </p:sp>
      <p:sp>
        <p:nvSpPr>
          <p:cNvPr id="8" name="文字方塊 7"/>
          <p:cNvSpPr txBox="1"/>
          <p:nvPr/>
        </p:nvSpPr>
        <p:spPr>
          <a:xfrm>
            <a:off x="4427984" y="2936656"/>
            <a:ext cx="288032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2800" dirty="0" smtClean="0"/>
              <a:t>因數不只</a:t>
            </a:r>
            <a:r>
              <a:rPr lang="en-US" altLang="zh-TW" sz="2800" dirty="0" smtClean="0"/>
              <a:t>1</a:t>
            </a:r>
            <a:r>
              <a:rPr lang="zh-TW" altLang="en-US" sz="2800" dirty="0" smtClean="0"/>
              <a:t>和自己</a:t>
            </a:r>
            <a:endParaRPr lang="zh-TW" altLang="en-US" sz="2800" dirty="0"/>
          </a:p>
        </p:txBody>
      </p:sp>
      <p:sp>
        <p:nvSpPr>
          <p:cNvPr id="10" name="向下箭號 9"/>
          <p:cNvSpPr/>
          <p:nvPr/>
        </p:nvSpPr>
        <p:spPr>
          <a:xfrm>
            <a:off x="2715828" y="4242402"/>
            <a:ext cx="288032" cy="455472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向下箭號 10"/>
          <p:cNvSpPr/>
          <p:nvPr/>
        </p:nvSpPr>
        <p:spPr>
          <a:xfrm>
            <a:off x="5375098" y="4229264"/>
            <a:ext cx="288032" cy="455472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文字方塊 11"/>
          <p:cNvSpPr txBox="1"/>
          <p:nvPr/>
        </p:nvSpPr>
        <p:spPr>
          <a:xfrm>
            <a:off x="2382360" y="4950686"/>
            <a:ext cx="954968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2800" dirty="0" smtClean="0"/>
              <a:t>質數</a:t>
            </a:r>
            <a:endParaRPr lang="zh-TW" altLang="en-US" sz="2800" dirty="0"/>
          </a:p>
        </p:txBody>
      </p:sp>
      <p:sp>
        <p:nvSpPr>
          <p:cNvPr id="13" name="文字方塊 12"/>
          <p:cNvSpPr txBox="1"/>
          <p:nvPr/>
        </p:nvSpPr>
        <p:spPr>
          <a:xfrm>
            <a:off x="5130231" y="4950686"/>
            <a:ext cx="954968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2800" dirty="0"/>
              <a:t>合</a:t>
            </a:r>
            <a:r>
              <a:rPr lang="zh-TW" altLang="en-US" sz="2800" dirty="0" smtClean="0"/>
              <a:t>數</a:t>
            </a:r>
            <a:endParaRPr lang="zh-TW" altLang="en-US" sz="2800" dirty="0"/>
          </a:p>
        </p:txBody>
      </p:sp>
      <p:sp>
        <p:nvSpPr>
          <p:cNvPr id="14" name="圓角矩形 13"/>
          <p:cNvSpPr/>
          <p:nvPr/>
        </p:nvSpPr>
        <p:spPr>
          <a:xfrm>
            <a:off x="1367644" y="2865290"/>
            <a:ext cx="6120680" cy="76474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文字方塊 14"/>
          <p:cNvSpPr txBox="1"/>
          <p:nvPr/>
        </p:nvSpPr>
        <p:spPr>
          <a:xfrm>
            <a:off x="6516216" y="1973719"/>
            <a:ext cx="23202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 smtClean="0">
                <a:solidFill>
                  <a:srgbClr val="333399"/>
                </a:solidFill>
              </a:rPr>
              <a:t>因數數量來決定是為質數或合數</a:t>
            </a:r>
            <a:endParaRPr lang="zh-TW" altLang="en-US" sz="2400" dirty="0">
              <a:solidFill>
                <a:srgbClr val="333399"/>
              </a:solidFill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2211772" y="3705387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 smtClean="0">
                <a:solidFill>
                  <a:srgbClr val="333399"/>
                </a:solidFill>
              </a:rPr>
              <a:t>因數兩個</a:t>
            </a:r>
            <a:endParaRPr lang="zh-TW" altLang="en-US" sz="2400" dirty="0">
              <a:solidFill>
                <a:srgbClr val="333399"/>
              </a:solidFill>
            </a:endParaRPr>
          </a:p>
        </p:txBody>
      </p:sp>
      <p:sp>
        <p:nvSpPr>
          <p:cNvPr id="17" name="文字方塊 16"/>
          <p:cNvSpPr txBox="1"/>
          <p:nvPr/>
        </p:nvSpPr>
        <p:spPr>
          <a:xfrm>
            <a:off x="4644008" y="3705387"/>
            <a:ext cx="26642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 smtClean="0">
                <a:solidFill>
                  <a:srgbClr val="333399"/>
                </a:solidFill>
              </a:rPr>
              <a:t>因數三個或超過三個        </a:t>
            </a:r>
            <a:r>
              <a:rPr lang="en-US" altLang="zh-TW" sz="2400" dirty="0" smtClean="0">
                <a:solidFill>
                  <a:srgbClr val="333399"/>
                </a:solidFill>
              </a:rPr>
              <a:t>(</a:t>
            </a:r>
            <a:r>
              <a:rPr lang="zh-TW" altLang="en-US" sz="2400" dirty="0" smtClean="0">
                <a:solidFill>
                  <a:srgbClr val="333399"/>
                </a:solidFill>
              </a:rPr>
              <a:t>三個以上</a:t>
            </a:r>
            <a:r>
              <a:rPr lang="en-US" altLang="zh-TW" sz="2400" dirty="0" smtClean="0">
                <a:solidFill>
                  <a:srgbClr val="333399"/>
                </a:solidFill>
              </a:rPr>
              <a:t>)</a:t>
            </a:r>
            <a:endParaRPr lang="zh-TW" altLang="en-US" sz="2400" dirty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1531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/>
      <p:bldP spid="16" grpId="0"/>
      <p:bldP spid="1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2800" dirty="0" smtClean="0"/>
              <a:t>7</a:t>
            </a:r>
            <a:r>
              <a:rPr lang="zh-TW" altLang="en-US" sz="2800" dirty="0" smtClean="0"/>
              <a:t>是質數還是合數</a:t>
            </a:r>
            <a:r>
              <a:rPr lang="zh-TW" altLang="en-US" sz="28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？</a:t>
            </a:r>
            <a:endParaRPr lang="zh-TW" altLang="en-US" sz="2800" dirty="0"/>
          </a:p>
        </p:txBody>
      </p:sp>
      <p:sp>
        <p:nvSpPr>
          <p:cNvPr id="5" name="文字方塊 4"/>
          <p:cNvSpPr txBox="1"/>
          <p:nvPr/>
        </p:nvSpPr>
        <p:spPr>
          <a:xfrm>
            <a:off x="457200" y="1772816"/>
            <a:ext cx="2890664" cy="52322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2800" dirty="0" smtClean="0"/>
              <a:t>步驟</a:t>
            </a:r>
            <a:r>
              <a:rPr lang="en-US" altLang="zh-TW" sz="2800" dirty="0" smtClean="0"/>
              <a:t>1</a:t>
            </a:r>
            <a:r>
              <a:rPr lang="zh-TW" altLang="en-US" sz="2800" dirty="0" smtClean="0"/>
              <a:t>：找出因數</a:t>
            </a:r>
            <a:endParaRPr lang="zh-TW" altLang="en-US" sz="2800" dirty="0"/>
          </a:p>
        </p:txBody>
      </p:sp>
      <p:sp>
        <p:nvSpPr>
          <p:cNvPr id="6" name="文字方塊 5"/>
          <p:cNvSpPr txBox="1"/>
          <p:nvPr/>
        </p:nvSpPr>
        <p:spPr>
          <a:xfrm>
            <a:off x="482000" y="2647414"/>
            <a:ext cx="28658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 smtClean="0"/>
              <a:t>7</a:t>
            </a:r>
            <a:r>
              <a:rPr lang="zh-TW" altLang="en-US" sz="2800" dirty="0" smtClean="0"/>
              <a:t>的因數：</a:t>
            </a:r>
            <a:r>
              <a:rPr lang="en-US" altLang="zh-TW" sz="2800" dirty="0" smtClean="0"/>
              <a:t>1</a:t>
            </a:r>
            <a:r>
              <a:rPr lang="zh-TW" altLang="en-US" sz="2800" dirty="0" smtClean="0"/>
              <a:t>、</a:t>
            </a:r>
            <a:r>
              <a:rPr lang="en-US" altLang="zh-TW" sz="2800" dirty="0" smtClean="0"/>
              <a:t>7</a:t>
            </a:r>
            <a:endParaRPr lang="zh-TW" altLang="en-US" sz="2800" dirty="0"/>
          </a:p>
        </p:txBody>
      </p:sp>
      <p:sp>
        <p:nvSpPr>
          <p:cNvPr id="7" name="文字方塊 6"/>
          <p:cNvSpPr txBox="1"/>
          <p:nvPr/>
        </p:nvSpPr>
        <p:spPr>
          <a:xfrm>
            <a:off x="482000" y="3420308"/>
            <a:ext cx="5458152" cy="52322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2800" dirty="0" smtClean="0"/>
              <a:t>步驟</a:t>
            </a:r>
            <a:r>
              <a:rPr lang="en-US" altLang="zh-TW" sz="2800" dirty="0"/>
              <a:t>2</a:t>
            </a:r>
            <a:r>
              <a:rPr lang="zh-TW" altLang="en-US" sz="2800" dirty="0" smtClean="0"/>
              <a:t>：因數數量判別質數或合數</a:t>
            </a:r>
            <a:endParaRPr lang="zh-TW" altLang="en-US" sz="2800" dirty="0"/>
          </a:p>
        </p:txBody>
      </p:sp>
      <p:sp>
        <p:nvSpPr>
          <p:cNvPr id="8" name="矩形 7"/>
          <p:cNvSpPr/>
          <p:nvPr/>
        </p:nvSpPr>
        <p:spPr>
          <a:xfrm>
            <a:off x="482000" y="4365104"/>
            <a:ext cx="345584" cy="3455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文字方塊 8"/>
          <p:cNvSpPr txBox="1"/>
          <p:nvPr/>
        </p:nvSpPr>
        <p:spPr>
          <a:xfrm>
            <a:off x="1043608" y="4276286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/>
              <a:t>因數</a:t>
            </a:r>
            <a:r>
              <a:rPr lang="en-US" altLang="zh-TW" sz="2800" dirty="0" smtClean="0"/>
              <a:t>2</a:t>
            </a:r>
            <a:r>
              <a:rPr lang="zh-TW" altLang="en-US" sz="2800" dirty="0" smtClean="0"/>
              <a:t>個</a:t>
            </a:r>
            <a:endParaRPr lang="zh-TW" altLang="en-US" sz="2800" dirty="0"/>
          </a:p>
        </p:txBody>
      </p:sp>
      <p:sp>
        <p:nvSpPr>
          <p:cNvPr id="10" name="矩形 9"/>
          <p:cNvSpPr/>
          <p:nvPr/>
        </p:nvSpPr>
        <p:spPr>
          <a:xfrm>
            <a:off x="482000" y="5000512"/>
            <a:ext cx="345584" cy="3455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文字方塊 10"/>
          <p:cNvSpPr txBox="1"/>
          <p:nvPr/>
        </p:nvSpPr>
        <p:spPr>
          <a:xfrm>
            <a:off x="1043608" y="4911694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/>
              <a:t>因數</a:t>
            </a:r>
            <a:r>
              <a:rPr lang="en-US" altLang="zh-TW" sz="2800" dirty="0" smtClean="0"/>
              <a:t>3</a:t>
            </a:r>
            <a:r>
              <a:rPr lang="zh-TW" altLang="en-US" sz="2800" dirty="0" smtClean="0"/>
              <a:t>個以上</a:t>
            </a:r>
            <a:endParaRPr lang="zh-TW" altLang="en-US" sz="2800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447727" y="4010355"/>
            <a:ext cx="8640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400" dirty="0" smtClean="0">
                <a:sym typeface="Wingdings" panose="05000000000000000000" pitchFamily="2" charset="2"/>
              </a:rPr>
              <a:t></a:t>
            </a:r>
            <a:endParaRPr lang="zh-TW" altLang="en-US" sz="5400" dirty="0"/>
          </a:p>
        </p:txBody>
      </p:sp>
      <p:sp>
        <p:nvSpPr>
          <p:cNvPr id="15" name="向右箭號 14"/>
          <p:cNvSpPr/>
          <p:nvPr/>
        </p:nvSpPr>
        <p:spPr>
          <a:xfrm>
            <a:off x="3023828" y="4389633"/>
            <a:ext cx="648072" cy="296525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文字方塊 15"/>
          <p:cNvSpPr txBox="1"/>
          <p:nvPr/>
        </p:nvSpPr>
        <p:spPr>
          <a:xfrm>
            <a:off x="3995936" y="4276799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/>
              <a:t>質</a:t>
            </a:r>
            <a:r>
              <a:rPr lang="zh-TW" altLang="en-US" sz="2800" dirty="0"/>
              <a:t>數</a:t>
            </a:r>
          </a:p>
        </p:txBody>
      </p:sp>
      <p:sp>
        <p:nvSpPr>
          <p:cNvPr id="17" name="文字方塊 16"/>
          <p:cNvSpPr txBox="1"/>
          <p:nvPr/>
        </p:nvSpPr>
        <p:spPr>
          <a:xfrm>
            <a:off x="5472100" y="5946198"/>
            <a:ext cx="23402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/>
              <a:t>答：</a:t>
            </a:r>
            <a:r>
              <a:rPr lang="en-US" altLang="zh-TW" sz="2800" dirty="0" smtClean="0"/>
              <a:t>7</a:t>
            </a:r>
            <a:r>
              <a:rPr lang="zh-TW" altLang="en-US" sz="2800" dirty="0" smtClean="0"/>
              <a:t>是質數</a:t>
            </a:r>
            <a:endParaRPr lang="zh-TW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8" grpId="0" animBg="1"/>
      <p:bldP spid="9" grpId="0"/>
      <p:bldP spid="10" grpId="0" animBg="1"/>
      <p:bldP spid="11" grpId="0"/>
      <p:bldP spid="14" grpId="0"/>
      <p:bldP spid="15" grpId="0" animBg="1"/>
      <p:bldP spid="16" grpId="0"/>
      <p:bldP spid="1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2800" u="sng" dirty="0" smtClean="0"/>
              <a:t>小香</a:t>
            </a:r>
            <a:r>
              <a:rPr lang="zh-TW" altLang="en-US" sz="2800" dirty="0" smtClean="0"/>
              <a:t>想要把</a:t>
            </a:r>
            <a:r>
              <a:rPr lang="en-US" altLang="zh-TW" sz="2800" dirty="0" smtClean="0"/>
              <a:t>5</a:t>
            </a:r>
            <a:r>
              <a:rPr lang="zh-TW" altLang="en-US" sz="2800" dirty="0" smtClean="0"/>
              <a:t>個星星亮片貼在卡片上。每張卡片上的亮片數目一樣多，且剛好貼完，有哪幾種分法</a:t>
            </a:r>
            <a:r>
              <a:rPr lang="en-US" altLang="zh-TW" sz="2800" dirty="0" smtClean="0"/>
              <a:t>?</a:t>
            </a:r>
            <a:endParaRPr lang="zh-TW" altLang="en-US" sz="2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TW" altLang="en-US" sz="2800" dirty="0" smtClean="0"/>
              <a:t>每張卡片貼上</a:t>
            </a:r>
            <a:r>
              <a:rPr lang="en-US" altLang="zh-TW" sz="2800" dirty="0" smtClean="0"/>
              <a:t>1</a:t>
            </a:r>
            <a:r>
              <a:rPr lang="zh-TW" altLang="en-US" sz="2800" dirty="0" smtClean="0"/>
              <a:t>個星星亮片，可貼在</a:t>
            </a:r>
            <a:r>
              <a:rPr lang="en-US" altLang="zh-TW" sz="2800" dirty="0" smtClean="0"/>
              <a:t>5</a:t>
            </a:r>
            <a:r>
              <a:rPr lang="zh-TW" altLang="en-US" sz="2800" dirty="0" smtClean="0"/>
              <a:t>張卡片上</a:t>
            </a:r>
            <a:endParaRPr lang="en-US" altLang="zh-TW" sz="2800" dirty="0" smtClean="0"/>
          </a:p>
          <a:p>
            <a:pPr>
              <a:buNone/>
            </a:pPr>
            <a:endParaRPr lang="zh-TW" altLang="en-US" dirty="0"/>
          </a:p>
        </p:txBody>
      </p:sp>
      <p:grpSp>
        <p:nvGrpSpPr>
          <p:cNvPr id="11" name="群組 10"/>
          <p:cNvGrpSpPr/>
          <p:nvPr/>
        </p:nvGrpSpPr>
        <p:grpSpPr>
          <a:xfrm>
            <a:off x="1157893" y="2428868"/>
            <a:ext cx="6166847" cy="2000264"/>
            <a:chOff x="1157893" y="2428868"/>
            <a:chExt cx="6166847" cy="2000264"/>
          </a:xfrm>
        </p:grpSpPr>
        <p:pic>
          <p:nvPicPr>
            <p:cNvPr id="4" name="圖片 3" descr="card1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57893" y="2455275"/>
              <a:ext cx="966790" cy="966790"/>
            </a:xfrm>
            <a:prstGeom prst="rect">
              <a:avLst/>
            </a:prstGeom>
          </p:spPr>
        </p:pic>
        <p:pic>
          <p:nvPicPr>
            <p:cNvPr id="5" name="圖片 4" descr="card1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428860" y="2428868"/>
              <a:ext cx="966790" cy="966790"/>
            </a:xfrm>
            <a:prstGeom prst="rect">
              <a:avLst/>
            </a:prstGeom>
          </p:spPr>
        </p:pic>
        <p:pic>
          <p:nvPicPr>
            <p:cNvPr id="6" name="圖片 5" descr="card1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857620" y="2429080"/>
              <a:ext cx="966790" cy="966790"/>
            </a:xfrm>
            <a:prstGeom prst="rect">
              <a:avLst/>
            </a:prstGeom>
          </p:spPr>
        </p:pic>
        <p:pic>
          <p:nvPicPr>
            <p:cNvPr id="7" name="圖片 6" descr="card1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143504" y="2428868"/>
              <a:ext cx="966790" cy="966790"/>
            </a:xfrm>
            <a:prstGeom prst="rect">
              <a:avLst/>
            </a:prstGeom>
          </p:spPr>
        </p:pic>
        <p:pic>
          <p:nvPicPr>
            <p:cNvPr id="8" name="圖片 7" descr="card1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357950" y="2428868"/>
              <a:ext cx="966790" cy="966790"/>
            </a:xfrm>
            <a:prstGeom prst="rect">
              <a:avLst/>
            </a:prstGeom>
          </p:spPr>
        </p:pic>
        <p:cxnSp>
          <p:nvCxnSpPr>
            <p:cNvPr id="9" name="直線接點 8"/>
            <p:cNvCxnSpPr/>
            <p:nvPr/>
          </p:nvCxnSpPr>
          <p:spPr>
            <a:xfrm rot="5400000">
              <a:off x="1393803" y="3678239"/>
              <a:ext cx="500066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接點 9"/>
            <p:cNvCxnSpPr/>
            <p:nvPr/>
          </p:nvCxnSpPr>
          <p:spPr>
            <a:xfrm rot="5400000">
              <a:off x="2620170" y="3671304"/>
              <a:ext cx="500066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接點 12"/>
            <p:cNvCxnSpPr/>
            <p:nvPr/>
          </p:nvCxnSpPr>
          <p:spPr>
            <a:xfrm rot="5400000">
              <a:off x="4108447" y="3678239"/>
              <a:ext cx="500066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接點 13"/>
            <p:cNvCxnSpPr/>
            <p:nvPr/>
          </p:nvCxnSpPr>
          <p:spPr>
            <a:xfrm rot="5400000">
              <a:off x="5322893" y="3678239"/>
              <a:ext cx="500066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接點 15"/>
            <p:cNvCxnSpPr/>
            <p:nvPr/>
          </p:nvCxnSpPr>
          <p:spPr>
            <a:xfrm rot="5400000">
              <a:off x="6537339" y="3678239"/>
              <a:ext cx="500066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7" name="圖片 16" descr="star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500166" y="4071942"/>
              <a:ext cx="357190" cy="357190"/>
            </a:xfrm>
            <a:prstGeom prst="rect">
              <a:avLst/>
            </a:prstGeom>
          </p:spPr>
        </p:pic>
        <p:pic>
          <p:nvPicPr>
            <p:cNvPr id="18" name="圖片 17" descr="star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707498" y="4045161"/>
              <a:ext cx="357190" cy="357190"/>
            </a:xfrm>
            <a:prstGeom prst="rect">
              <a:avLst/>
            </a:prstGeom>
          </p:spPr>
        </p:pic>
        <p:pic>
          <p:nvPicPr>
            <p:cNvPr id="19" name="圖片 18" descr="star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89837" y="4071942"/>
              <a:ext cx="357190" cy="357190"/>
            </a:xfrm>
            <a:prstGeom prst="rect">
              <a:avLst/>
            </a:prstGeom>
          </p:spPr>
        </p:pic>
        <p:pic>
          <p:nvPicPr>
            <p:cNvPr id="20" name="圖片 19" descr="star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389383" y="4071942"/>
              <a:ext cx="357190" cy="357190"/>
            </a:xfrm>
            <a:prstGeom prst="rect">
              <a:avLst/>
            </a:prstGeom>
          </p:spPr>
        </p:pic>
        <p:pic>
          <p:nvPicPr>
            <p:cNvPr id="21" name="圖片 20" descr="star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607983" y="4071942"/>
              <a:ext cx="357190" cy="357190"/>
            </a:xfrm>
            <a:prstGeom prst="rect">
              <a:avLst/>
            </a:prstGeom>
          </p:spPr>
        </p:pic>
      </p:grpSp>
      <p:sp>
        <p:nvSpPr>
          <p:cNvPr id="22" name="內容版面配置區 2"/>
          <p:cNvSpPr>
            <a:spLocks/>
          </p:cNvSpPr>
          <p:nvPr/>
        </p:nvSpPr>
        <p:spPr bwMode="auto">
          <a:xfrm>
            <a:off x="7258039" y="3642512"/>
            <a:ext cx="1464479" cy="107157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9050">
            <a:solidFill>
              <a:sysClr val="window" lastClr="FFFFFF"/>
            </a:solidFill>
            <a:miter lim="800000"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altLang="zh-TW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剛好貼完</a:t>
            </a:r>
            <a:endParaRPr kumimoji="0" lang="en-US" altLang="zh-TW" sz="2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標楷體" pitchFamily="65" charset="-120"/>
              <a:ea typeface="標楷體" pitchFamily="65" charset="-12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2800" u="sng" dirty="0" smtClean="0"/>
              <a:t>小香</a:t>
            </a:r>
            <a:r>
              <a:rPr lang="zh-TW" altLang="en-US" sz="2800" dirty="0" smtClean="0"/>
              <a:t>想要把</a:t>
            </a:r>
            <a:r>
              <a:rPr lang="en-US" altLang="zh-TW" sz="2800" dirty="0" smtClean="0"/>
              <a:t>5</a:t>
            </a:r>
            <a:r>
              <a:rPr lang="zh-TW" altLang="en-US" sz="2800" dirty="0" smtClean="0"/>
              <a:t>個星星亮片貼在卡片上。每張卡片上的亮片數目一樣多，且剛好貼完，有哪幾種分法</a:t>
            </a:r>
            <a:r>
              <a:rPr lang="en-US" altLang="zh-TW" sz="2800" dirty="0" smtClean="0"/>
              <a:t>?</a:t>
            </a:r>
            <a:endParaRPr lang="zh-TW" altLang="en-US" sz="2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TW" altLang="en-US" sz="3200" dirty="0" smtClean="0"/>
              <a:t>   每張卡片貼上</a:t>
            </a:r>
            <a:r>
              <a:rPr lang="en-US" altLang="zh-TW" sz="3200" dirty="0" smtClean="0"/>
              <a:t>2</a:t>
            </a:r>
            <a:r>
              <a:rPr lang="zh-TW" altLang="en-US" sz="3200" dirty="0" smtClean="0"/>
              <a:t>個星星亮片，可貼在</a:t>
            </a:r>
            <a:r>
              <a:rPr lang="en-US" altLang="zh-TW" sz="3200" dirty="0" smtClean="0"/>
              <a:t>2</a:t>
            </a:r>
            <a:r>
              <a:rPr lang="zh-TW" altLang="en-US" sz="3200" dirty="0" smtClean="0"/>
              <a:t>張卡片上，還剩下</a:t>
            </a:r>
            <a:r>
              <a:rPr lang="en-US" altLang="zh-TW" sz="3200" dirty="0" smtClean="0"/>
              <a:t>1</a:t>
            </a:r>
            <a:r>
              <a:rPr lang="zh-TW" altLang="en-US" sz="3200" dirty="0" smtClean="0"/>
              <a:t>個星星亮片</a:t>
            </a:r>
            <a:endParaRPr lang="en-US" altLang="zh-TW" sz="3200" dirty="0" smtClean="0"/>
          </a:p>
          <a:p>
            <a:pPr>
              <a:buNone/>
            </a:pPr>
            <a:endParaRPr lang="zh-TW" altLang="en-US" dirty="0"/>
          </a:p>
        </p:txBody>
      </p:sp>
      <p:grpSp>
        <p:nvGrpSpPr>
          <p:cNvPr id="16" name="群組 15"/>
          <p:cNvGrpSpPr/>
          <p:nvPr/>
        </p:nvGrpSpPr>
        <p:grpSpPr>
          <a:xfrm>
            <a:off x="827584" y="3068960"/>
            <a:ext cx="3214289" cy="2000264"/>
            <a:chOff x="827584" y="3068960"/>
            <a:chExt cx="3214289" cy="2000264"/>
          </a:xfrm>
        </p:grpSpPr>
        <p:pic>
          <p:nvPicPr>
            <p:cNvPr id="4" name="圖片 3" descr="card1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70460" y="3068960"/>
              <a:ext cx="966790" cy="966790"/>
            </a:xfrm>
            <a:prstGeom prst="rect">
              <a:avLst/>
            </a:prstGeom>
          </p:spPr>
        </p:pic>
        <p:pic>
          <p:nvPicPr>
            <p:cNvPr id="5" name="圖片 4" descr="card1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970724" y="3068960"/>
              <a:ext cx="966790" cy="966790"/>
            </a:xfrm>
            <a:prstGeom prst="rect">
              <a:avLst/>
            </a:prstGeom>
          </p:spPr>
        </p:pic>
        <p:pic>
          <p:nvPicPr>
            <p:cNvPr id="6" name="圖片 5" descr="star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27584" y="4712034"/>
              <a:ext cx="357190" cy="357190"/>
            </a:xfrm>
            <a:prstGeom prst="rect">
              <a:avLst/>
            </a:prstGeom>
          </p:spPr>
        </p:pic>
        <p:pic>
          <p:nvPicPr>
            <p:cNvPr id="7" name="圖片 6" descr="star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13402" y="4712034"/>
              <a:ext cx="357190" cy="357190"/>
            </a:xfrm>
            <a:prstGeom prst="rect">
              <a:avLst/>
            </a:prstGeom>
          </p:spPr>
        </p:pic>
        <p:pic>
          <p:nvPicPr>
            <p:cNvPr id="8" name="圖片 7" descr="star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27848" y="4712034"/>
              <a:ext cx="357190" cy="357190"/>
            </a:xfrm>
            <a:prstGeom prst="rect">
              <a:avLst/>
            </a:prstGeom>
          </p:spPr>
        </p:pic>
        <p:pic>
          <p:nvPicPr>
            <p:cNvPr id="9" name="圖片 8" descr="star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684683" y="4712034"/>
              <a:ext cx="357190" cy="357190"/>
            </a:xfrm>
            <a:prstGeom prst="rect">
              <a:avLst/>
            </a:prstGeom>
          </p:spPr>
        </p:pic>
        <p:cxnSp>
          <p:nvCxnSpPr>
            <p:cNvPr id="10" name="直線接點 9"/>
            <p:cNvCxnSpPr/>
            <p:nvPr/>
          </p:nvCxnSpPr>
          <p:spPr>
            <a:xfrm rot="16200000" flipH="1">
              <a:off x="1363369" y="4176249"/>
              <a:ext cx="571504" cy="35719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接點 11"/>
            <p:cNvCxnSpPr>
              <a:stCxn id="4" idx="2"/>
            </p:cNvCxnSpPr>
            <p:nvPr/>
          </p:nvCxnSpPr>
          <p:spPr>
            <a:xfrm rot="5400000">
              <a:off x="981174" y="4167915"/>
              <a:ext cx="604846" cy="34051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接點 16"/>
            <p:cNvCxnSpPr/>
            <p:nvPr/>
          </p:nvCxnSpPr>
          <p:spPr>
            <a:xfrm rot="16200000" flipH="1">
              <a:off x="3292195" y="4176249"/>
              <a:ext cx="571504" cy="35719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接點 17"/>
            <p:cNvCxnSpPr/>
            <p:nvPr/>
          </p:nvCxnSpPr>
          <p:spPr>
            <a:xfrm rot="5400000">
              <a:off x="2947307" y="4203632"/>
              <a:ext cx="603257" cy="27067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9" name="圖片 18" descr="star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179487" y="3045293"/>
            <a:ext cx="357190" cy="357190"/>
          </a:xfrm>
          <a:prstGeom prst="rect">
            <a:avLst/>
          </a:prstGeom>
        </p:spPr>
      </p:pic>
      <p:sp>
        <p:nvSpPr>
          <p:cNvPr id="37" name="內容版面配置區 2"/>
          <p:cNvSpPr>
            <a:spLocks/>
          </p:cNvSpPr>
          <p:nvPr/>
        </p:nvSpPr>
        <p:spPr bwMode="auto">
          <a:xfrm>
            <a:off x="6286512" y="3571876"/>
            <a:ext cx="2143140" cy="1285884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9050">
            <a:solidFill>
              <a:sysClr val="window" lastClr="FFFFFF"/>
            </a:solidFill>
            <a:miter lim="800000"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zh-TW" altLang="en-US" sz="2400" dirty="0" smtClean="0"/>
              <a:t>還剩下</a:t>
            </a:r>
            <a:r>
              <a:rPr lang="en-US" altLang="zh-TW" sz="2400" dirty="0" smtClean="0"/>
              <a:t>1</a:t>
            </a:r>
            <a:r>
              <a:rPr lang="zh-TW" altLang="en-US" sz="2400" dirty="0" smtClean="0"/>
              <a:t>個，</a:t>
            </a:r>
            <a:endParaRPr lang="en-US" altLang="zh-TW" sz="2400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zh-TW" altLang="en-US" sz="2400" dirty="0" smtClean="0"/>
              <a:t>不能剛好貼完</a:t>
            </a:r>
            <a:endParaRPr kumimoji="0" lang="en-US" altLang="zh-TW" sz="2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2800" u="sng" dirty="0" smtClean="0"/>
              <a:t>小香</a:t>
            </a:r>
            <a:r>
              <a:rPr lang="zh-TW" altLang="en-US" sz="2800" dirty="0" smtClean="0"/>
              <a:t>想要把</a:t>
            </a:r>
            <a:r>
              <a:rPr lang="en-US" altLang="zh-TW" sz="2800" dirty="0" smtClean="0"/>
              <a:t>5</a:t>
            </a:r>
            <a:r>
              <a:rPr lang="zh-TW" altLang="en-US" sz="2800" dirty="0" smtClean="0"/>
              <a:t>個星星亮片貼在卡片上。每張卡片上的亮片數目一樣多，且剛好貼完，有哪幾種分法</a:t>
            </a:r>
            <a:r>
              <a:rPr lang="en-US" altLang="zh-TW" sz="2800" dirty="0" smtClean="0"/>
              <a:t>?</a:t>
            </a:r>
            <a:endParaRPr lang="zh-TW" altLang="en-US" sz="2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TW" altLang="en-US" sz="3200" dirty="0" smtClean="0"/>
              <a:t>   每張卡片貼上</a:t>
            </a:r>
            <a:r>
              <a:rPr lang="en-US" altLang="zh-TW" sz="3200" dirty="0"/>
              <a:t>3</a:t>
            </a:r>
            <a:r>
              <a:rPr lang="zh-TW" altLang="en-US" sz="3200" dirty="0" smtClean="0"/>
              <a:t>個星星亮片，可貼在</a:t>
            </a:r>
            <a:r>
              <a:rPr lang="en-US" altLang="zh-TW" sz="3200" dirty="0"/>
              <a:t>1</a:t>
            </a:r>
            <a:r>
              <a:rPr lang="zh-TW" altLang="en-US" sz="3200" dirty="0" smtClean="0"/>
              <a:t>張卡片上，還剩下</a:t>
            </a:r>
            <a:r>
              <a:rPr lang="en-US" altLang="zh-TW" sz="3200" dirty="0"/>
              <a:t>2</a:t>
            </a:r>
            <a:r>
              <a:rPr lang="zh-TW" altLang="en-US" sz="3200" dirty="0" smtClean="0"/>
              <a:t>個星星亮片</a:t>
            </a:r>
            <a:endParaRPr lang="en-US" altLang="zh-TW" sz="3200" dirty="0" smtClean="0"/>
          </a:p>
          <a:p>
            <a:pPr>
              <a:buNone/>
            </a:pPr>
            <a:endParaRPr lang="zh-TW" altLang="en-US" dirty="0"/>
          </a:p>
        </p:txBody>
      </p:sp>
      <p:sp>
        <p:nvSpPr>
          <p:cNvPr id="37" name="內容版面配置區 2"/>
          <p:cNvSpPr>
            <a:spLocks/>
          </p:cNvSpPr>
          <p:nvPr/>
        </p:nvSpPr>
        <p:spPr bwMode="auto">
          <a:xfrm>
            <a:off x="6286512" y="3571876"/>
            <a:ext cx="2143140" cy="1285884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9050">
            <a:solidFill>
              <a:sysClr val="window" lastClr="FFFFFF"/>
            </a:solidFill>
            <a:miter lim="800000"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還剩下</a:t>
            </a:r>
            <a:r>
              <a:rPr lang="en-US" altLang="zh-TW" sz="2400" dirty="0">
                <a:solidFill>
                  <a:srgbClr val="000000"/>
                </a:solidFill>
              </a:rPr>
              <a:t>2</a:t>
            </a:r>
            <a:r>
              <a:rPr kumimoji="0" lang="zh-TW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個，</a:t>
            </a:r>
            <a:endParaRPr kumimoji="0" lang="en-US" altLang="zh-TW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不能剛好貼完</a:t>
            </a:r>
            <a:endParaRPr kumimoji="0" lang="en-US" altLang="zh-TW" sz="2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標楷體" pitchFamily="65" charset="-120"/>
              <a:ea typeface="標楷體" pitchFamily="65" charset="-120"/>
              <a:cs typeface="+mn-cs"/>
            </a:endParaRPr>
          </a:p>
        </p:txBody>
      </p:sp>
      <p:grpSp>
        <p:nvGrpSpPr>
          <p:cNvPr id="24" name="群組 23"/>
          <p:cNvGrpSpPr/>
          <p:nvPr/>
        </p:nvGrpSpPr>
        <p:grpSpPr>
          <a:xfrm>
            <a:off x="6660232" y="2950318"/>
            <a:ext cx="1047917" cy="357190"/>
            <a:chOff x="6660232" y="2950318"/>
            <a:chExt cx="1047917" cy="357190"/>
          </a:xfrm>
        </p:grpSpPr>
        <p:pic>
          <p:nvPicPr>
            <p:cNvPr id="19" name="圖片 18" descr="star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660232" y="2950318"/>
              <a:ext cx="357190" cy="357190"/>
            </a:xfrm>
            <a:prstGeom prst="rect">
              <a:avLst/>
            </a:prstGeom>
          </p:spPr>
        </p:pic>
        <p:pic>
          <p:nvPicPr>
            <p:cNvPr id="20" name="圖片 19" descr="star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350959" y="2950318"/>
              <a:ext cx="357190" cy="357190"/>
            </a:xfrm>
            <a:prstGeom prst="rect">
              <a:avLst/>
            </a:prstGeom>
          </p:spPr>
        </p:pic>
      </p:grpSp>
      <p:grpSp>
        <p:nvGrpSpPr>
          <p:cNvPr id="23" name="群組 22"/>
          <p:cNvGrpSpPr/>
          <p:nvPr/>
        </p:nvGrpSpPr>
        <p:grpSpPr>
          <a:xfrm>
            <a:off x="1071538" y="2888226"/>
            <a:ext cx="1928826" cy="2112410"/>
            <a:chOff x="1071538" y="2888226"/>
            <a:chExt cx="1928826" cy="2112410"/>
          </a:xfrm>
        </p:grpSpPr>
        <p:pic>
          <p:nvPicPr>
            <p:cNvPr id="4" name="圖片 3" descr="card1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679832" y="2888226"/>
              <a:ext cx="966790" cy="966790"/>
            </a:xfrm>
            <a:prstGeom prst="rect">
              <a:avLst/>
            </a:prstGeom>
          </p:spPr>
        </p:pic>
        <p:pic>
          <p:nvPicPr>
            <p:cNvPr id="6" name="圖片 5" descr="star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71538" y="4643446"/>
              <a:ext cx="357190" cy="357190"/>
            </a:xfrm>
            <a:prstGeom prst="rect">
              <a:avLst/>
            </a:prstGeom>
          </p:spPr>
        </p:pic>
        <p:pic>
          <p:nvPicPr>
            <p:cNvPr id="7" name="圖片 6" descr="star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857356" y="4643446"/>
              <a:ext cx="357190" cy="357190"/>
            </a:xfrm>
            <a:prstGeom prst="rect">
              <a:avLst/>
            </a:prstGeom>
          </p:spPr>
        </p:pic>
        <p:pic>
          <p:nvPicPr>
            <p:cNvPr id="8" name="圖片 7" descr="star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643174" y="4634326"/>
              <a:ext cx="357190" cy="357190"/>
            </a:xfrm>
            <a:prstGeom prst="rect">
              <a:avLst/>
            </a:prstGeom>
          </p:spPr>
        </p:pic>
        <p:cxnSp>
          <p:nvCxnSpPr>
            <p:cNvPr id="12" name="直線接點 11"/>
            <p:cNvCxnSpPr>
              <a:stCxn id="4" idx="2"/>
            </p:cNvCxnSpPr>
            <p:nvPr/>
          </p:nvCxnSpPr>
          <p:spPr>
            <a:xfrm rot="5400000">
              <a:off x="1225128" y="4099327"/>
              <a:ext cx="604846" cy="34051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接點 14"/>
            <p:cNvCxnSpPr/>
            <p:nvPr/>
          </p:nvCxnSpPr>
          <p:spPr>
            <a:xfrm>
              <a:off x="2035951" y="3967162"/>
              <a:ext cx="0" cy="54195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接點 21"/>
            <p:cNvCxnSpPr/>
            <p:nvPr/>
          </p:nvCxnSpPr>
          <p:spPr>
            <a:xfrm>
              <a:off x="2411760" y="3967162"/>
              <a:ext cx="288032" cy="54195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99199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4000" dirty="0" smtClean="0"/>
              <a:t>2</a:t>
            </a:r>
            <a:r>
              <a:rPr lang="zh-TW" altLang="en-US" sz="4000" dirty="0" smtClean="0"/>
              <a:t>的倍數判別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300588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altLang="zh-TW" dirty="0" smtClean="0"/>
              <a:t>2 ×1 </a:t>
            </a:r>
            <a:r>
              <a:rPr lang="zh-TW" altLang="en-US" dirty="0" smtClean="0"/>
              <a:t>＝</a:t>
            </a:r>
            <a:r>
              <a:rPr lang="en-US" altLang="zh-TW" dirty="0" smtClean="0"/>
              <a:t>2</a:t>
            </a:r>
            <a:r>
              <a:rPr lang="zh-TW" altLang="en-US" dirty="0" smtClean="0"/>
              <a:t>                </a:t>
            </a:r>
            <a:r>
              <a:rPr lang="en-US" altLang="zh-TW" dirty="0" smtClean="0"/>
              <a:t>2 ×6 </a:t>
            </a:r>
            <a:r>
              <a:rPr lang="zh-TW" altLang="en-US" dirty="0" smtClean="0"/>
              <a:t>＝</a:t>
            </a:r>
            <a:r>
              <a:rPr lang="en-US" altLang="zh-TW" dirty="0" smtClean="0"/>
              <a:t>12</a:t>
            </a:r>
            <a:r>
              <a:rPr lang="zh-TW" altLang="en-US" dirty="0" smtClean="0"/>
              <a:t>       </a:t>
            </a: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2 ×2 </a:t>
            </a:r>
            <a:r>
              <a:rPr lang="zh-TW" altLang="en-US" dirty="0" smtClean="0"/>
              <a:t>＝</a:t>
            </a:r>
            <a:r>
              <a:rPr lang="en-US" altLang="zh-TW" dirty="0" smtClean="0"/>
              <a:t>4</a:t>
            </a:r>
            <a:r>
              <a:rPr lang="zh-TW" altLang="en-US" dirty="0" smtClean="0"/>
              <a:t>                </a:t>
            </a:r>
            <a:r>
              <a:rPr lang="en-US" altLang="zh-TW" dirty="0" smtClean="0"/>
              <a:t>2 ×7 </a:t>
            </a:r>
            <a:r>
              <a:rPr lang="zh-TW" altLang="en-US" dirty="0" smtClean="0"/>
              <a:t>＝</a:t>
            </a:r>
            <a:r>
              <a:rPr lang="en-US" altLang="zh-TW" dirty="0" smtClean="0"/>
              <a:t>14</a:t>
            </a:r>
            <a:r>
              <a:rPr lang="zh-TW" altLang="en-US" dirty="0" smtClean="0"/>
              <a:t>     </a:t>
            </a: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2 ×3 </a:t>
            </a:r>
            <a:r>
              <a:rPr lang="zh-TW" altLang="en-US" dirty="0" smtClean="0"/>
              <a:t>＝</a:t>
            </a:r>
            <a:r>
              <a:rPr lang="en-US" altLang="zh-TW" dirty="0" smtClean="0"/>
              <a:t>6</a:t>
            </a:r>
            <a:r>
              <a:rPr lang="zh-TW" altLang="en-US" dirty="0" smtClean="0"/>
              <a:t>                </a:t>
            </a:r>
            <a:r>
              <a:rPr lang="en-US" altLang="zh-TW" dirty="0" smtClean="0"/>
              <a:t>2 ×8 </a:t>
            </a:r>
            <a:r>
              <a:rPr lang="zh-TW" altLang="en-US" dirty="0" smtClean="0"/>
              <a:t>＝</a:t>
            </a:r>
            <a:r>
              <a:rPr lang="en-US" altLang="zh-TW" dirty="0" smtClean="0"/>
              <a:t>16</a:t>
            </a:r>
            <a:r>
              <a:rPr lang="zh-TW" altLang="en-US" dirty="0" smtClean="0"/>
              <a:t>     </a:t>
            </a: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2 ×4 </a:t>
            </a:r>
            <a:r>
              <a:rPr lang="zh-TW" altLang="en-US" dirty="0" smtClean="0"/>
              <a:t>＝</a:t>
            </a:r>
            <a:r>
              <a:rPr lang="en-US" altLang="zh-TW" dirty="0" smtClean="0"/>
              <a:t>8</a:t>
            </a:r>
            <a:r>
              <a:rPr lang="zh-TW" altLang="en-US" dirty="0" smtClean="0"/>
              <a:t>                </a:t>
            </a:r>
            <a:r>
              <a:rPr lang="en-US" altLang="zh-TW" dirty="0" smtClean="0"/>
              <a:t>2 ×9 </a:t>
            </a:r>
            <a:r>
              <a:rPr lang="zh-TW" altLang="en-US" dirty="0" smtClean="0"/>
              <a:t>＝</a:t>
            </a:r>
            <a:r>
              <a:rPr lang="en-US" altLang="zh-TW" dirty="0" smtClean="0"/>
              <a:t>18</a:t>
            </a:r>
            <a:r>
              <a:rPr lang="zh-TW" altLang="en-US" dirty="0" smtClean="0"/>
              <a:t>     </a:t>
            </a: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2 ×5 </a:t>
            </a:r>
            <a:r>
              <a:rPr lang="zh-TW" altLang="en-US" dirty="0" smtClean="0"/>
              <a:t>＝</a:t>
            </a:r>
            <a:r>
              <a:rPr lang="en-US" altLang="zh-TW" dirty="0" smtClean="0"/>
              <a:t>10</a:t>
            </a:r>
            <a:r>
              <a:rPr lang="zh-TW" altLang="en-US" dirty="0" smtClean="0"/>
              <a:t>              </a:t>
            </a:r>
            <a:r>
              <a:rPr lang="en-US" altLang="zh-TW" dirty="0" smtClean="0"/>
              <a:t>2 ×1 0</a:t>
            </a:r>
            <a:r>
              <a:rPr lang="zh-TW" altLang="en-US" dirty="0" smtClean="0"/>
              <a:t>＝</a:t>
            </a:r>
            <a:r>
              <a:rPr lang="en-US" altLang="zh-TW" dirty="0" smtClean="0"/>
              <a:t>20</a:t>
            </a:r>
            <a:r>
              <a:rPr lang="zh-TW" altLang="en-US" dirty="0" smtClean="0"/>
              <a:t>     </a:t>
            </a: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 lvl="0">
              <a:buClr>
                <a:srgbClr val="330066"/>
              </a:buClr>
              <a:buNone/>
            </a:pPr>
            <a:r>
              <a:rPr lang="zh-TW" altLang="en-US" dirty="0">
                <a:solidFill>
                  <a:srgbClr val="000000"/>
                </a:solidFill>
              </a:rPr>
              <a:t> </a:t>
            </a:r>
            <a:r>
              <a:rPr lang="en-US" altLang="zh-TW" dirty="0">
                <a:solidFill>
                  <a:srgbClr val="000000"/>
                </a:solidFill>
              </a:rPr>
              <a:t>※</a:t>
            </a:r>
            <a:r>
              <a:rPr lang="zh-TW" altLang="en-US" dirty="0">
                <a:solidFill>
                  <a:srgbClr val="000000"/>
                </a:solidFill>
              </a:rPr>
              <a:t>一個數字的個位數是</a:t>
            </a:r>
            <a:r>
              <a:rPr lang="en-US" altLang="zh-TW" dirty="0">
                <a:solidFill>
                  <a:srgbClr val="000000"/>
                </a:solidFill>
              </a:rPr>
              <a:t>0</a:t>
            </a:r>
            <a:r>
              <a:rPr lang="zh-TW" altLang="en-US" dirty="0">
                <a:solidFill>
                  <a:srgbClr val="000000"/>
                </a:solidFill>
              </a:rPr>
              <a:t>、</a:t>
            </a:r>
            <a:r>
              <a:rPr lang="en-US" altLang="zh-TW" dirty="0">
                <a:solidFill>
                  <a:srgbClr val="000000"/>
                </a:solidFill>
              </a:rPr>
              <a:t>2</a:t>
            </a:r>
            <a:r>
              <a:rPr lang="zh-TW" altLang="en-US" dirty="0">
                <a:solidFill>
                  <a:srgbClr val="000000"/>
                </a:solidFill>
              </a:rPr>
              <a:t>、</a:t>
            </a:r>
            <a:r>
              <a:rPr lang="en-US" altLang="zh-TW" dirty="0">
                <a:solidFill>
                  <a:srgbClr val="000000"/>
                </a:solidFill>
              </a:rPr>
              <a:t>4</a:t>
            </a:r>
            <a:r>
              <a:rPr lang="zh-TW" altLang="en-US" dirty="0">
                <a:solidFill>
                  <a:srgbClr val="000000"/>
                </a:solidFill>
              </a:rPr>
              <a:t>、</a:t>
            </a:r>
            <a:r>
              <a:rPr lang="en-US" altLang="zh-TW" dirty="0">
                <a:solidFill>
                  <a:srgbClr val="000000"/>
                </a:solidFill>
              </a:rPr>
              <a:t>6</a:t>
            </a:r>
            <a:r>
              <a:rPr lang="zh-TW" altLang="en-US" dirty="0">
                <a:solidFill>
                  <a:srgbClr val="000000"/>
                </a:solidFill>
              </a:rPr>
              <a:t>、</a:t>
            </a:r>
            <a:r>
              <a:rPr lang="en-US" altLang="zh-TW" dirty="0">
                <a:solidFill>
                  <a:srgbClr val="000000"/>
                </a:solidFill>
              </a:rPr>
              <a:t>8</a:t>
            </a:r>
            <a:r>
              <a:rPr lang="zh-TW" altLang="en-US" dirty="0">
                <a:solidFill>
                  <a:srgbClr val="000000"/>
                </a:solidFill>
              </a:rPr>
              <a:t>時，這個數字是</a:t>
            </a:r>
            <a:r>
              <a:rPr lang="en-US" altLang="zh-TW" dirty="0">
                <a:solidFill>
                  <a:srgbClr val="000000"/>
                </a:solidFill>
              </a:rPr>
              <a:t>2</a:t>
            </a:r>
            <a:r>
              <a:rPr lang="zh-TW" altLang="en-US" dirty="0">
                <a:solidFill>
                  <a:srgbClr val="000000"/>
                </a:solidFill>
              </a:rPr>
              <a:t>的</a:t>
            </a:r>
            <a:r>
              <a:rPr lang="zh-TW" altLang="en-US" dirty="0" smtClean="0">
                <a:solidFill>
                  <a:srgbClr val="000000"/>
                </a:solidFill>
              </a:rPr>
              <a:t>倍數</a:t>
            </a:r>
            <a:endParaRPr lang="zh-TW" altLang="en-US" dirty="0"/>
          </a:p>
        </p:txBody>
      </p:sp>
      <p:sp>
        <p:nvSpPr>
          <p:cNvPr id="4" name="橢圓 3"/>
          <p:cNvSpPr/>
          <p:nvPr/>
        </p:nvSpPr>
        <p:spPr>
          <a:xfrm>
            <a:off x="5072066" y="1785926"/>
            <a:ext cx="357190" cy="4286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橢圓 4"/>
          <p:cNvSpPr/>
          <p:nvPr/>
        </p:nvSpPr>
        <p:spPr>
          <a:xfrm>
            <a:off x="5072066" y="3429000"/>
            <a:ext cx="357190" cy="4286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橢圓 5"/>
          <p:cNvSpPr/>
          <p:nvPr/>
        </p:nvSpPr>
        <p:spPr>
          <a:xfrm>
            <a:off x="5072066" y="2857496"/>
            <a:ext cx="357190" cy="4286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橢圓 6"/>
          <p:cNvSpPr/>
          <p:nvPr/>
        </p:nvSpPr>
        <p:spPr>
          <a:xfrm>
            <a:off x="5072066" y="2357430"/>
            <a:ext cx="357190" cy="4286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橢圓 7"/>
          <p:cNvSpPr/>
          <p:nvPr/>
        </p:nvSpPr>
        <p:spPr>
          <a:xfrm>
            <a:off x="5286380" y="4000504"/>
            <a:ext cx="357190" cy="4286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橢圓 8"/>
          <p:cNvSpPr/>
          <p:nvPr/>
        </p:nvSpPr>
        <p:spPr>
          <a:xfrm>
            <a:off x="1928794" y="3929066"/>
            <a:ext cx="357190" cy="4286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橢圓 9"/>
          <p:cNvSpPr/>
          <p:nvPr/>
        </p:nvSpPr>
        <p:spPr>
          <a:xfrm>
            <a:off x="1714480" y="3429000"/>
            <a:ext cx="357190" cy="4286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橢圓 10"/>
          <p:cNvSpPr/>
          <p:nvPr/>
        </p:nvSpPr>
        <p:spPr>
          <a:xfrm>
            <a:off x="1714480" y="2857496"/>
            <a:ext cx="357190" cy="4286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橢圓 11"/>
          <p:cNvSpPr/>
          <p:nvPr/>
        </p:nvSpPr>
        <p:spPr>
          <a:xfrm>
            <a:off x="1714480" y="2357430"/>
            <a:ext cx="357190" cy="4286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橢圓 12"/>
          <p:cNvSpPr/>
          <p:nvPr/>
        </p:nvSpPr>
        <p:spPr>
          <a:xfrm>
            <a:off x="1714480" y="1785926"/>
            <a:ext cx="357190" cy="4286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2800" u="sng" dirty="0" smtClean="0"/>
              <a:t>小香</a:t>
            </a:r>
            <a:r>
              <a:rPr lang="zh-TW" altLang="en-US" sz="2800" dirty="0" smtClean="0"/>
              <a:t>想要把</a:t>
            </a:r>
            <a:r>
              <a:rPr lang="en-US" altLang="zh-TW" sz="2800" dirty="0" smtClean="0"/>
              <a:t>5</a:t>
            </a:r>
            <a:r>
              <a:rPr lang="zh-TW" altLang="en-US" sz="2800" dirty="0" smtClean="0"/>
              <a:t>個星星亮片貼在卡片上。每張卡片上的亮片數目一樣多，且剛好貼完，有哪幾種分法</a:t>
            </a:r>
            <a:r>
              <a:rPr lang="en-US" altLang="zh-TW" sz="2800" dirty="0" smtClean="0"/>
              <a:t>?</a:t>
            </a:r>
            <a:endParaRPr lang="zh-TW" altLang="en-US" sz="2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TW" altLang="en-US" sz="3200" dirty="0" smtClean="0"/>
              <a:t>   每張卡片貼上</a:t>
            </a:r>
            <a:r>
              <a:rPr lang="en-US" altLang="zh-TW" sz="3200" dirty="0" smtClean="0"/>
              <a:t>4</a:t>
            </a:r>
            <a:r>
              <a:rPr lang="zh-TW" altLang="en-US" sz="3200" dirty="0" smtClean="0"/>
              <a:t>個星星亮片，可貼在</a:t>
            </a:r>
            <a:r>
              <a:rPr lang="en-US" altLang="zh-TW" sz="3200" dirty="0"/>
              <a:t>1</a:t>
            </a:r>
            <a:r>
              <a:rPr lang="zh-TW" altLang="en-US" sz="3200" dirty="0" smtClean="0"/>
              <a:t>張卡片上，還剩下</a:t>
            </a:r>
            <a:r>
              <a:rPr lang="en-US" altLang="zh-TW" sz="3200" dirty="0" smtClean="0"/>
              <a:t>1</a:t>
            </a:r>
            <a:r>
              <a:rPr lang="zh-TW" altLang="en-US" sz="3200" dirty="0" smtClean="0"/>
              <a:t>個星星亮片</a:t>
            </a:r>
            <a:endParaRPr lang="en-US" altLang="zh-TW" sz="3200" dirty="0" smtClean="0"/>
          </a:p>
          <a:p>
            <a:pPr>
              <a:buNone/>
            </a:pPr>
            <a:endParaRPr lang="zh-TW" altLang="en-US" dirty="0"/>
          </a:p>
        </p:txBody>
      </p:sp>
      <p:sp>
        <p:nvSpPr>
          <p:cNvPr id="37" name="內容版面配置區 2"/>
          <p:cNvSpPr>
            <a:spLocks/>
          </p:cNvSpPr>
          <p:nvPr/>
        </p:nvSpPr>
        <p:spPr bwMode="auto">
          <a:xfrm>
            <a:off x="6286512" y="3571876"/>
            <a:ext cx="2143140" cy="1285884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9050">
            <a:solidFill>
              <a:sysClr val="window" lastClr="FFFFFF"/>
            </a:solidFill>
            <a:miter lim="800000"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還剩下</a:t>
            </a:r>
            <a:r>
              <a:rPr lang="en-US" altLang="zh-TW" sz="2400" dirty="0">
                <a:solidFill>
                  <a:srgbClr val="000000"/>
                </a:solidFill>
              </a:rPr>
              <a:t>1</a:t>
            </a:r>
            <a:r>
              <a:rPr kumimoji="0" lang="zh-TW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個，</a:t>
            </a:r>
            <a:endParaRPr kumimoji="0" lang="en-US" altLang="zh-TW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不能剛好貼完</a:t>
            </a:r>
            <a:endParaRPr kumimoji="0" lang="en-US" altLang="zh-TW" sz="2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標楷體" pitchFamily="65" charset="-120"/>
              <a:ea typeface="標楷體" pitchFamily="65" charset="-120"/>
              <a:cs typeface="+mn-cs"/>
            </a:endParaRPr>
          </a:p>
        </p:txBody>
      </p:sp>
      <p:pic>
        <p:nvPicPr>
          <p:cNvPr id="20" name="圖片 19" descr="sta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00892" y="3126577"/>
            <a:ext cx="357190" cy="357190"/>
          </a:xfrm>
          <a:prstGeom prst="rect">
            <a:avLst/>
          </a:prstGeom>
        </p:spPr>
      </p:pic>
      <p:grpSp>
        <p:nvGrpSpPr>
          <p:cNvPr id="10" name="群組 9"/>
          <p:cNvGrpSpPr/>
          <p:nvPr/>
        </p:nvGrpSpPr>
        <p:grpSpPr>
          <a:xfrm>
            <a:off x="1071538" y="2876029"/>
            <a:ext cx="2628656" cy="2124607"/>
            <a:chOff x="1071538" y="2876029"/>
            <a:chExt cx="2628656" cy="2124607"/>
          </a:xfrm>
        </p:grpSpPr>
        <p:pic>
          <p:nvPicPr>
            <p:cNvPr id="19" name="圖片 18" descr="star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343004" y="4634326"/>
              <a:ext cx="357190" cy="357190"/>
            </a:xfrm>
            <a:prstGeom prst="rect">
              <a:avLst/>
            </a:prstGeom>
          </p:spPr>
        </p:pic>
        <p:pic>
          <p:nvPicPr>
            <p:cNvPr id="4" name="圖片 3" descr="card1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928365" y="2876029"/>
              <a:ext cx="966790" cy="966790"/>
            </a:xfrm>
            <a:prstGeom prst="rect">
              <a:avLst/>
            </a:prstGeom>
          </p:spPr>
        </p:pic>
        <p:pic>
          <p:nvPicPr>
            <p:cNvPr id="6" name="圖片 5" descr="star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71538" y="4643446"/>
              <a:ext cx="357190" cy="357190"/>
            </a:xfrm>
            <a:prstGeom prst="rect">
              <a:avLst/>
            </a:prstGeom>
          </p:spPr>
        </p:pic>
        <p:pic>
          <p:nvPicPr>
            <p:cNvPr id="7" name="圖片 6" descr="star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857356" y="4643446"/>
              <a:ext cx="357190" cy="357190"/>
            </a:xfrm>
            <a:prstGeom prst="rect">
              <a:avLst/>
            </a:prstGeom>
          </p:spPr>
        </p:pic>
        <p:pic>
          <p:nvPicPr>
            <p:cNvPr id="8" name="圖片 7" descr="star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643174" y="4634326"/>
              <a:ext cx="357190" cy="357190"/>
            </a:xfrm>
            <a:prstGeom prst="rect">
              <a:avLst/>
            </a:prstGeom>
          </p:spPr>
        </p:pic>
        <p:cxnSp>
          <p:nvCxnSpPr>
            <p:cNvPr id="12" name="直線接點 11"/>
            <p:cNvCxnSpPr>
              <a:stCxn id="4" idx="2"/>
            </p:cNvCxnSpPr>
            <p:nvPr/>
          </p:nvCxnSpPr>
          <p:spPr>
            <a:xfrm rot="5400000">
              <a:off x="1225128" y="4099327"/>
              <a:ext cx="604846" cy="34051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接點 14"/>
            <p:cNvCxnSpPr/>
            <p:nvPr/>
          </p:nvCxnSpPr>
          <p:spPr>
            <a:xfrm>
              <a:off x="2035951" y="3967162"/>
              <a:ext cx="0" cy="54195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接點 21"/>
            <p:cNvCxnSpPr/>
            <p:nvPr/>
          </p:nvCxnSpPr>
          <p:spPr>
            <a:xfrm>
              <a:off x="2411760" y="3967162"/>
              <a:ext cx="288032" cy="54195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接點 8"/>
            <p:cNvCxnSpPr/>
            <p:nvPr/>
          </p:nvCxnSpPr>
          <p:spPr>
            <a:xfrm>
              <a:off x="3000364" y="3967162"/>
              <a:ext cx="419508" cy="54195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73625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2800" u="sng" dirty="0" smtClean="0"/>
              <a:t>小香</a:t>
            </a:r>
            <a:r>
              <a:rPr lang="zh-TW" altLang="en-US" sz="2800" dirty="0" smtClean="0"/>
              <a:t>想要把</a:t>
            </a:r>
            <a:r>
              <a:rPr lang="en-US" altLang="zh-TW" sz="2800" dirty="0" smtClean="0"/>
              <a:t>5</a:t>
            </a:r>
            <a:r>
              <a:rPr lang="zh-TW" altLang="en-US" sz="2800" dirty="0" smtClean="0"/>
              <a:t>個星星亮片貼在卡片上。每張卡片上的亮片數目一樣多，且剛好貼完，有哪幾種分法</a:t>
            </a:r>
            <a:r>
              <a:rPr lang="en-US" altLang="zh-TW" sz="2800" dirty="0" smtClean="0"/>
              <a:t>?</a:t>
            </a:r>
            <a:endParaRPr lang="zh-TW" altLang="en-US" sz="2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TW" altLang="en-US" sz="3200" dirty="0" smtClean="0"/>
              <a:t>   每張卡片貼上</a:t>
            </a:r>
            <a:r>
              <a:rPr lang="en-US" altLang="zh-TW" sz="3200" dirty="0"/>
              <a:t>5</a:t>
            </a:r>
            <a:r>
              <a:rPr lang="zh-TW" altLang="en-US" sz="3200" dirty="0" smtClean="0"/>
              <a:t>個星星亮片，可貼在</a:t>
            </a:r>
            <a:r>
              <a:rPr lang="en-US" altLang="zh-TW" sz="3200" dirty="0"/>
              <a:t>1</a:t>
            </a:r>
            <a:r>
              <a:rPr lang="zh-TW" altLang="en-US" sz="3200" dirty="0" smtClean="0"/>
              <a:t>張卡片上，剛好貼完</a:t>
            </a:r>
            <a:endParaRPr lang="en-US" altLang="zh-TW" sz="3200" dirty="0" smtClean="0"/>
          </a:p>
          <a:p>
            <a:pPr>
              <a:buNone/>
            </a:pPr>
            <a:endParaRPr lang="zh-TW" altLang="en-US" dirty="0"/>
          </a:p>
        </p:txBody>
      </p:sp>
      <p:sp>
        <p:nvSpPr>
          <p:cNvPr id="37" name="內容版面配置區 2"/>
          <p:cNvSpPr>
            <a:spLocks/>
          </p:cNvSpPr>
          <p:nvPr/>
        </p:nvSpPr>
        <p:spPr bwMode="auto">
          <a:xfrm>
            <a:off x="6286512" y="3645024"/>
            <a:ext cx="1597856" cy="121273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9050">
            <a:solidFill>
              <a:sysClr val="window" lastClr="FFFFFF"/>
            </a:solidFill>
            <a:miter lim="800000"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altLang="zh-TW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剛好貼完</a:t>
            </a:r>
            <a:endParaRPr kumimoji="0" lang="en-US" altLang="zh-TW" sz="2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標楷體" pitchFamily="65" charset="-120"/>
              <a:ea typeface="標楷體" pitchFamily="65" charset="-120"/>
              <a:cs typeface="+mn-cs"/>
            </a:endParaRPr>
          </a:p>
        </p:txBody>
      </p:sp>
      <p:grpSp>
        <p:nvGrpSpPr>
          <p:cNvPr id="21" name="群組 20"/>
          <p:cNvGrpSpPr/>
          <p:nvPr/>
        </p:nvGrpSpPr>
        <p:grpSpPr>
          <a:xfrm>
            <a:off x="1071538" y="2836873"/>
            <a:ext cx="3321867" cy="2163763"/>
            <a:chOff x="1071538" y="2836873"/>
            <a:chExt cx="3321867" cy="2163763"/>
          </a:xfrm>
        </p:grpSpPr>
        <p:pic>
          <p:nvPicPr>
            <p:cNvPr id="20" name="圖片 19" descr="star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036215" y="4634326"/>
              <a:ext cx="357190" cy="357190"/>
            </a:xfrm>
            <a:prstGeom prst="rect">
              <a:avLst/>
            </a:prstGeom>
          </p:spPr>
        </p:pic>
        <p:pic>
          <p:nvPicPr>
            <p:cNvPr id="19" name="圖片 18" descr="star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343004" y="4634326"/>
              <a:ext cx="357190" cy="357190"/>
            </a:xfrm>
            <a:prstGeom prst="rect">
              <a:avLst/>
            </a:prstGeom>
          </p:spPr>
        </p:pic>
        <p:pic>
          <p:nvPicPr>
            <p:cNvPr id="4" name="圖片 3" descr="card1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214546" y="2836873"/>
              <a:ext cx="966790" cy="966790"/>
            </a:xfrm>
            <a:prstGeom prst="rect">
              <a:avLst/>
            </a:prstGeom>
          </p:spPr>
        </p:pic>
        <p:pic>
          <p:nvPicPr>
            <p:cNvPr id="6" name="圖片 5" descr="star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71538" y="4643446"/>
              <a:ext cx="357190" cy="357190"/>
            </a:xfrm>
            <a:prstGeom prst="rect">
              <a:avLst/>
            </a:prstGeom>
          </p:spPr>
        </p:pic>
        <p:pic>
          <p:nvPicPr>
            <p:cNvPr id="7" name="圖片 6" descr="star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857356" y="4643446"/>
              <a:ext cx="357190" cy="357190"/>
            </a:xfrm>
            <a:prstGeom prst="rect">
              <a:avLst/>
            </a:prstGeom>
          </p:spPr>
        </p:pic>
        <p:pic>
          <p:nvPicPr>
            <p:cNvPr id="8" name="圖片 7" descr="star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643174" y="4634326"/>
              <a:ext cx="357190" cy="357190"/>
            </a:xfrm>
            <a:prstGeom prst="rect">
              <a:avLst/>
            </a:prstGeom>
          </p:spPr>
        </p:pic>
        <p:cxnSp>
          <p:nvCxnSpPr>
            <p:cNvPr id="12" name="直線接點 11"/>
            <p:cNvCxnSpPr>
              <a:stCxn id="4" idx="2"/>
            </p:cNvCxnSpPr>
            <p:nvPr/>
          </p:nvCxnSpPr>
          <p:spPr>
            <a:xfrm rot="5400000">
              <a:off x="1225128" y="4099327"/>
              <a:ext cx="604846" cy="34051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接點 14"/>
            <p:cNvCxnSpPr/>
            <p:nvPr/>
          </p:nvCxnSpPr>
          <p:spPr>
            <a:xfrm flipH="1">
              <a:off x="2035952" y="3980413"/>
              <a:ext cx="250447" cy="52870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接點 8"/>
            <p:cNvCxnSpPr/>
            <p:nvPr/>
          </p:nvCxnSpPr>
          <p:spPr>
            <a:xfrm>
              <a:off x="3088831" y="3980413"/>
              <a:ext cx="419508" cy="54195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接點 10"/>
            <p:cNvCxnSpPr/>
            <p:nvPr/>
          </p:nvCxnSpPr>
          <p:spPr>
            <a:xfrm>
              <a:off x="3700194" y="3967162"/>
              <a:ext cx="439758" cy="54195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接點 15"/>
            <p:cNvCxnSpPr/>
            <p:nvPr/>
          </p:nvCxnSpPr>
          <p:spPr>
            <a:xfrm>
              <a:off x="2643174" y="3967162"/>
              <a:ext cx="128626" cy="54195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8156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2800" u="sng" dirty="0" smtClean="0"/>
              <a:t>小香</a:t>
            </a:r>
            <a:r>
              <a:rPr lang="zh-TW" altLang="en-US" sz="2800" dirty="0" smtClean="0"/>
              <a:t>想要把</a:t>
            </a:r>
            <a:r>
              <a:rPr lang="en-US" altLang="zh-TW" sz="2800" dirty="0" smtClean="0"/>
              <a:t>5</a:t>
            </a:r>
            <a:r>
              <a:rPr lang="zh-TW" altLang="en-US" sz="2800" dirty="0" smtClean="0"/>
              <a:t>個星星亮片貼在卡片上。每張卡片上的亮片數目一樣多，且剛好貼完，有哪幾種分法</a:t>
            </a:r>
            <a:r>
              <a:rPr lang="en-US" altLang="zh-TW" sz="2800" dirty="0" smtClean="0"/>
              <a:t>?</a:t>
            </a:r>
            <a:endParaRPr lang="zh-TW" altLang="en-US" sz="2800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9017815"/>
              </p:ext>
            </p:extLst>
          </p:nvPr>
        </p:nvGraphicFramePr>
        <p:xfrm>
          <a:off x="457200" y="1719261"/>
          <a:ext cx="8075240" cy="43852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438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1695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1695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11695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184843">
                <a:tc rowSpan="6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有</a:t>
                      </a:r>
                      <a:r>
                        <a:rPr lang="en-US" altLang="zh-TW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zh-TW" altLang="en-US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個星星亮片</a:t>
                      </a:r>
                    </a:p>
                    <a:p>
                      <a:endParaRPr lang="zh-TW" altLang="en-US" sz="2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800" dirty="0" smtClean="0"/>
                        <a:t>貼在幾張卡片上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800" dirty="0" smtClean="0"/>
                        <a:t>每張卡片上的亮片數目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800" dirty="0" smtClean="0"/>
                        <a:t>剩下的亮片數</a:t>
                      </a:r>
                      <a:endParaRPr lang="zh-TW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65019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/>
                        <a:t>5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/>
                        <a:t>1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/>
                        <a:t>0</a:t>
                      </a:r>
                      <a:endParaRPr lang="zh-TW" alt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65019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/>
                        <a:t>2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/>
                        <a:t>2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/>
                        <a:t>1</a:t>
                      </a:r>
                      <a:endParaRPr lang="zh-TW" alt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65019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/>
                        <a:t>1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/>
                        <a:t>3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/>
                        <a:t>2</a:t>
                      </a:r>
                      <a:endParaRPr lang="zh-TW" alt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65019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/>
                        <a:t>1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/>
                        <a:t>4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/>
                        <a:t>1</a:t>
                      </a:r>
                      <a:endParaRPr lang="zh-TW" alt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65019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/>
                        <a:t>1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/>
                        <a:t>5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/>
                        <a:t>0</a:t>
                      </a:r>
                      <a:endParaRPr lang="zh-TW" alt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5" name="橢圓 4"/>
          <p:cNvSpPr/>
          <p:nvPr/>
        </p:nvSpPr>
        <p:spPr>
          <a:xfrm>
            <a:off x="7286644" y="2924944"/>
            <a:ext cx="428628" cy="5760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橢圓 5"/>
          <p:cNvSpPr/>
          <p:nvPr/>
        </p:nvSpPr>
        <p:spPr>
          <a:xfrm>
            <a:off x="7285663" y="5524662"/>
            <a:ext cx="428628" cy="48560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2800" u="sng" dirty="0" smtClean="0"/>
              <a:t>小香</a:t>
            </a:r>
            <a:r>
              <a:rPr lang="zh-TW" altLang="en-US" sz="2800" dirty="0" smtClean="0"/>
              <a:t>想要把</a:t>
            </a:r>
            <a:r>
              <a:rPr lang="en-US" altLang="zh-TW" sz="2800" dirty="0" smtClean="0"/>
              <a:t>5</a:t>
            </a:r>
            <a:r>
              <a:rPr lang="zh-TW" altLang="en-US" sz="2800" dirty="0" smtClean="0"/>
              <a:t>個星星亮片貼在卡片上。每張卡片上的亮片數目一樣多，且剛好貼完，有哪幾種分法</a:t>
            </a:r>
            <a:r>
              <a:rPr lang="en-US" altLang="zh-TW" sz="2800" dirty="0" smtClean="0"/>
              <a:t>?</a:t>
            </a:r>
            <a:endParaRPr lang="zh-TW" altLang="en-US" sz="2800" dirty="0"/>
          </a:p>
        </p:txBody>
      </p:sp>
      <p:sp>
        <p:nvSpPr>
          <p:cNvPr id="6" name="矩形 5"/>
          <p:cNvSpPr/>
          <p:nvPr/>
        </p:nvSpPr>
        <p:spPr>
          <a:xfrm>
            <a:off x="251520" y="1644265"/>
            <a:ext cx="9217023" cy="47212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Clr>
                <a:srgbClr val="330066"/>
              </a:buClr>
              <a:buSzPct val="70000"/>
            </a:pPr>
            <a:r>
              <a:rPr lang="zh-TW" altLang="en-US" sz="3200" kern="0" dirty="0">
                <a:solidFill>
                  <a:srgbClr val="000000"/>
                </a:solidFill>
                <a:latin typeface="Arial"/>
              </a:rPr>
              <a:t>每個人得到的數量一樣多，且剛好分完有兩種分法</a:t>
            </a:r>
            <a:endParaRPr lang="en-US" altLang="zh-TW" sz="3200" kern="0" dirty="0">
              <a:solidFill>
                <a:srgbClr val="000000"/>
              </a:solidFill>
              <a:latin typeface="Arial"/>
            </a:endParaRPr>
          </a:p>
          <a:p>
            <a:pPr marL="342900" lvl="0" indent="-342900">
              <a:spcBef>
                <a:spcPct val="20000"/>
              </a:spcBef>
              <a:buClr>
                <a:srgbClr val="330066"/>
              </a:buClr>
              <a:buSzPct val="70000"/>
            </a:pPr>
            <a:r>
              <a:rPr lang="zh-TW" altLang="en-US" sz="3200" kern="0" dirty="0">
                <a:solidFill>
                  <a:srgbClr val="000000"/>
                </a:solidFill>
                <a:latin typeface="Arial"/>
              </a:rPr>
              <a:t>第一種</a:t>
            </a:r>
            <a:r>
              <a:rPr lang="zh-TW" altLang="en-US" sz="3200" kern="0" dirty="0" smtClean="0">
                <a:solidFill>
                  <a:srgbClr val="000000"/>
                </a:solidFill>
                <a:latin typeface="Arial"/>
              </a:rPr>
              <a:t>：每張貼</a:t>
            </a:r>
            <a:r>
              <a:rPr lang="en-US" altLang="zh-TW" sz="3200" kern="0" dirty="0" smtClean="0">
                <a:solidFill>
                  <a:srgbClr val="000000"/>
                </a:solidFill>
                <a:latin typeface="Arial"/>
              </a:rPr>
              <a:t>1</a:t>
            </a:r>
            <a:r>
              <a:rPr lang="zh-TW" altLang="en-US" sz="3200" kern="0" dirty="0" smtClean="0">
                <a:solidFill>
                  <a:srgbClr val="000000"/>
                </a:solidFill>
                <a:latin typeface="Arial"/>
              </a:rPr>
              <a:t>個，可貼在</a:t>
            </a:r>
            <a:r>
              <a:rPr lang="en-US" altLang="zh-TW" sz="3200" kern="0" dirty="0" smtClean="0">
                <a:solidFill>
                  <a:srgbClr val="000000"/>
                </a:solidFill>
                <a:latin typeface="Arial"/>
              </a:rPr>
              <a:t>5</a:t>
            </a:r>
            <a:r>
              <a:rPr lang="zh-TW" altLang="en-US" sz="3200" kern="0" dirty="0" smtClean="0">
                <a:solidFill>
                  <a:srgbClr val="000000"/>
                </a:solidFill>
                <a:latin typeface="Arial"/>
              </a:rPr>
              <a:t>張卡片上</a:t>
            </a:r>
            <a:r>
              <a:rPr lang="en-US" altLang="zh-TW" sz="3200" kern="0" dirty="0" smtClean="0">
                <a:solidFill>
                  <a:srgbClr val="000000"/>
                </a:solidFill>
                <a:latin typeface="Arial"/>
              </a:rPr>
              <a:t>   </a:t>
            </a:r>
            <a:r>
              <a:rPr lang="zh-TW" altLang="en-US" sz="3200" kern="0" dirty="0" smtClean="0">
                <a:solidFill>
                  <a:srgbClr val="000000"/>
                </a:solidFill>
                <a:latin typeface="Arial"/>
              </a:rPr>
              <a:t>               </a:t>
            </a:r>
            <a:endParaRPr lang="en-US" altLang="zh-TW" sz="3200" kern="0" dirty="0" smtClean="0">
              <a:solidFill>
                <a:srgbClr val="000000"/>
              </a:solidFill>
              <a:latin typeface="Arial"/>
            </a:endParaRPr>
          </a:p>
          <a:p>
            <a:pPr marL="342900" lvl="0" indent="-342900">
              <a:spcBef>
                <a:spcPct val="20000"/>
              </a:spcBef>
              <a:buClr>
                <a:srgbClr val="330066"/>
              </a:buClr>
              <a:buSzPct val="70000"/>
            </a:pPr>
            <a:r>
              <a:rPr lang="zh-TW" altLang="en-US" sz="3200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zh-TW" altLang="en-US" sz="3200" kern="0" dirty="0" smtClean="0">
                <a:solidFill>
                  <a:srgbClr val="000000"/>
                </a:solidFill>
                <a:latin typeface="Arial"/>
              </a:rPr>
              <a:t>              → </a:t>
            </a:r>
            <a:r>
              <a:rPr lang="en-US" altLang="zh-TW" sz="3200" kern="0" dirty="0" smtClean="0">
                <a:solidFill>
                  <a:srgbClr val="000000"/>
                </a:solidFill>
                <a:latin typeface="Arial"/>
              </a:rPr>
              <a:t>5 ÷1 </a:t>
            </a:r>
            <a:r>
              <a:rPr lang="zh-TW" altLang="en-US" sz="3200" kern="0" dirty="0" smtClean="0">
                <a:solidFill>
                  <a:srgbClr val="000000"/>
                </a:solidFill>
                <a:latin typeface="Arial"/>
              </a:rPr>
              <a:t>＝</a:t>
            </a:r>
            <a:r>
              <a:rPr lang="en-US" altLang="zh-TW" sz="3200" kern="0" dirty="0" smtClean="0">
                <a:solidFill>
                  <a:srgbClr val="000000"/>
                </a:solidFill>
                <a:latin typeface="Arial"/>
              </a:rPr>
              <a:t>5</a:t>
            </a:r>
            <a:endParaRPr lang="en-US" altLang="zh-TW" sz="3200" kern="0" dirty="0">
              <a:solidFill>
                <a:srgbClr val="000000"/>
              </a:solidFill>
              <a:latin typeface="Arial"/>
            </a:endParaRPr>
          </a:p>
          <a:p>
            <a:pPr marL="342900" lvl="0" indent="-342900">
              <a:spcBef>
                <a:spcPct val="20000"/>
              </a:spcBef>
              <a:buClr>
                <a:srgbClr val="330066"/>
              </a:buClr>
              <a:buSzPct val="70000"/>
            </a:pPr>
            <a:r>
              <a:rPr lang="zh-TW" altLang="en-US" sz="3200" kern="0" dirty="0">
                <a:solidFill>
                  <a:srgbClr val="000000"/>
                </a:solidFill>
                <a:latin typeface="Arial"/>
              </a:rPr>
              <a:t>第二種</a:t>
            </a:r>
            <a:r>
              <a:rPr lang="zh-TW" altLang="en-US" sz="3200" kern="0" dirty="0" smtClean="0">
                <a:solidFill>
                  <a:srgbClr val="000000"/>
                </a:solidFill>
                <a:latin typeface="Arial"/>
              </a:rPr>
              <a:t>：</a:t>
            </a:r>
            <a:r>
              <a:rPr lang="zh-TW" altLang="en-US" sz="3200" kern="0" dirty="0">
                <a:solidFill>
                  <a:srgbClr val="000000"/>
                </a:solidFill>
                <a:latin typeface="Arial"/>
              </a:rPr>
              <a:t>每</a:t>
            </a:r>
            <a:r>
              <a:rPr lang="zh-TW" altLang="en-US" sz="3200" kern="0" dirty="0" smtClean="0">
                <a:solidFill>
                  <a:srgbClr val="000000"/>
                </a:solidFill>
                <a:latin typeface="Arial"/>
              </a:rPr>
              <a:t>張貼</a:t>
            </a:r>
            <a:r>
              <a:rPr lang="en-US" altLang="zh-TW" sz="3200" kern="0" dirty="0" smtClean="0">
                <a:solidFill>
                  <a:srgbClr val="000000"/>
                </a:solidFill>
                <a:latin typeface="Arial"/>
              </a:rPr>
              <a:t>5</a:t>
            </a:r>
            <a:r>
              <a:rPr lang="zh-TW" altLang="en-US" sz="3200" kern="0" dirty="0" smtClean="0">
                <a:solidFill>
                  <a:srgbClr val="000000"/>
                </a:solidFill>
                <a:latin typeface="Arial"/>
              </a:rPr>
              <a:t>個</a:t>
            </a:r>
            <a:r>
              <a:rPr lang="zh-TW" altLang="en-US" sz="3200" kern="0" dirty="0">
                <a:solidFill>
                  <a:srgbClr val="000000"/>
                </a:solidFill>
                <a:latin typeface="Arial"/>
              </a:rPr>
              <a:t>，可貼</a:t>
            </a:r>
            <a:r>
              <a:rPr lang="zh-TW" altLang="en-US" sz="3200" kern="0" dirty="0" smtClean="0">
                <a:solidFill>
                  <a:srgbClr val="000000"/>
                </a:solidFill>
                <a:latin typeface="Arial"/>
              </a:rPr>
              <a:t>在</a:t>
            </a:r>
            <a:r>
              <a:rPr lang="en-US" altLang="zh-TW" sz="3200" kern="0" dirty="0" smtClean="0">
                <a:solidFill>
                  <a:srgbClr val="000000"/>
                </a:solidFill>
                <a:latin typeface="Arial"/>
              </a:rPr>
              <a:t>1</a:t>
            </a:r>
            <a:r>
              <a:rPr lang="zh-TW" altLang="en-US" sz="3200" kern="0" dirty="0" smtClean="0">
                <a:solidFill>
                  <a:srgbClr val="000000"/>
                </a:solidFill>
                <a:latin typeface="Arial"/>
              </a:rPr>
              <a:t>張</a:t>
            </a:r>
            <a:r>
              <a:rPr lang="zh-TW" altLang="en-US" sz="3200" kern="0" dirty="0">
                <a:solidFill>
                  <a:srgbClr val="000000"/>
                </a:solidFill>
                <a:latin typeface="Arial"/>
              </a:rPr>
              <a:t>卡片上</a:t>
            </a:r>
            <a:r>
              <a:rPr lang="en-US" altLang="zh-TW" sz="3200" kern="0" dirty="0" smtClean="0">
                <a:solidFill>
                  <a:srgbClr val="000000"/>
                </a:solidFill>
                <a:latin typeface="Arial"/>
              </a:rPr>
              <a:t>  </a:t>
            </a:r>
            <a:r>
              <a:rPr lang="zh-TW" altLang="en-US" sz="3200" kern="0" dirty="0" smtClean="0">
                <a:solidFill>
                  <a:srgbClr val="000000"/>
                </a:solidFill>
                <a:latin typeface="Arial"/>
              </a:rPr>
              <a:t>             </a:t>
            </a:r>
            <a:endParaRPr lang="en-US" altLang="zh-TW" sz="3200" kern="0" dirty="0" smtClean="0">
              <a:solidFill>
                <a:srgbClr val="000000"/>
              </a:solidFill>
              <a:latin typeface="Arial"/>
            </a:endParaRPr>
          </a:p>
          <a:p>
            <a:pPr marL="342900" lvl="0" indent="-342900">
              <a:spcBef>
                <a:spcPct val="20000"/>
              </a:spcBef>
              <a:buClr>
                <a:srgbClr val="330066"/>
              </a:buClr>
              <a:buSzPct val="70000"/>
            </a:pPr>
            <a:r>
              <a:rPr lang="zh-TW" altLang="en-US" sz="3200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zh-TW" altLang="en-US" sz="3200" kern="0" dirty="0" smtClean="0">
                <a:solidFill>
                  <a:srgbClr val="000000"/>
                </a:solidFill>
                <a:latin typeface="Arial"/>
              </a:rPr>
              <a:t>              → </a:t>
            </a:r>
            <a:r>
              <a:rPr lang="en-US" altLang="zh-TW" sz="3200" kern="0" dirty="0" smtClean="0">
                <a:solidFill>
                  <a:srgbClr val="000000"/>
                </a:solidFill>
                <a:latin typeface="Arial"/>
              </a:rPr>
              <a:t>5 ÷5</a:t>
            </a:r>
            <a:r>
              <a:rPr lang="zh-TW" altLang="en-US" sz="3200" kern="0" dirty="0" smtClean="0">
                <a:solidFill>
                  <a:srgbClr val="000000"/>
                </a:solidFill>
                <a:latin typeface="Arial"/>
              </a:rPr>
              <a:t>＝</a:t>
            </a:r>
            <a:r>
              <a:rPr lang="en-US" altLang="zh-TW" sz="3200" kern="0" dirty="0">
                <a:solidFill>
                  <a:srgbClr val="000000"/>
                </a:solidFill>
                <a:latin typeface="Arial"/>
              </a:rPr>
              <a:t>1</a:t>
            </a:r>
          </a:p>
          <a:p>
            <a:pPr marL="342900" lvl="0" indent="-342900">
              <a:spcBef>
                <a:spcPct val="20000"/>
              </a:spcBef>
              <a:buClr>
                <a:srgbClr val="330066"/>
              </a:buClr>
              <a:buSzPct val="70000"/>
            </a:pPr>
            <a:endParaRPr lang="en-US" altLang="zh-TW" sz="3200" kern="0" dirty="0">
              <a:solidFill>
                <a:srgbClr val="000000"/>
              </a:solidFill>
              <a:latin typeface="Arial"/>
            </a:endParaRPr>
          </a:p>
          <a:p>
            <a:pPr marL="342900" lvl="0" indent="-342900">
              <a:spcBef>
                <a:spcPct val="20000"/>
              </a:spcBef>
              <a:buClr>
                <a:srgbClr val="330066"/>
              </a:buClr>
              <a:buSzPct val="70000"/>
            </a:pPr>
            <a:r>
              <a:rPr lang="zh-TW" altLang="en-US" sz="3200" kern="0" dirty="0">
                <a:solidFill>
                  <a:srgbClr val="000000"/>
                </a:solidFill>
                <a:latin typeface="Arial"/>
              </a:rPr>
              <a:t>   </a:t>
            </a:r>
            <a:r>
              <a:rPr lang="en-US" altLang="zh-TW" sz="3200" kern="0" dirty="0" smtClean="0">
                <a:solidFill>
                  <a:srgbClr val="000000"/>
                </a:solidFill>
                <a:latin typeface="Arial"/>
              </a:rPr>
              <a:t>5</a:t>
            </a:r>
            <a:r>
              <a:rPr lang="zh-TW" altLang="en-US" sz="3200" kern="0" dirty="0" smtClean="0">
                <a:solidFill>
                  <a:srgbClr val="000000"/>
                </a:solidFill>
                <a:latin typeface="Arial"/>
              </a:rPr>
              <a:t>可以</a:t>
            </a:r>
            <a:r>
              <a:rPr lang="zh-TW" altLang="en-US" sz="3200" kern="0" dirty="0">
                <a:solidFill>
                  <a:srgbClr val="000000"/>
                </a:solidFill>
                <a:latin typeface="Arial"/>
              </a:rPr>
              <a:t>被</a:t>
            </a:r>
            <a:r>
              <a:rPr lang="en-US" altLang="zh-TW" sz="3200" kern="0" dirty="0">
                <a:solidFill>
                  <a:srgbClr val="000000"/>
                </a:solidFill>
                <a:latin typeface="Arial"/>
              </a:rPr>
              <a:t>1</a:t>
            </a:r>
            <a:r>
              <a:rPr lang="zh-TW" altLang="en-US" sz="3200" kern="0" dirty="0" smtClean="0">
                <a:solidFill>
                  <a:srgbClr val="000000"/>
                </a:solidFill>
                <a:latin typeface="Arial"/>
              </a:rPr>
              <a:t>和</a:t>
            </a:r>
            <a:r>
              <a:rPr lang="en-US" altLang="zh-TW" sz="3200" kern="0" dirty="0" smtClean="0">
                <a:solidFill>
                  <a:srgbClr val="000000"/>
                </a:solidFill>
                <a:latin typeface="Arial"/>
              </a:rPr>
              <a:t>5</a:t>
            </a:r>
            <a:r>
              <a:rPr lang="zh-TW" altLang="en-US" sz="3200" kern="0" dirty="0" smtClean="0">
                <a:solidFill>
                  <a:srgbClr val="000000"/>
                </a:solidFill>
                <a:latin typeface="Arial"/>
              </a:rPr>
              <a:t>整除</a:t>
            </a:r>
            <a:endParaRPr lang="en-US" altLang="zh-TW" sz="3200" kern="0" dirty="0">
              <a:solidFill>
                <a:srgbClr val="000000"/>
              </a:solidFill>
              <a:latin typeface="Arial"/>
            </a:endParaRPr>
          </a:p>
          <a:p>
            <a:pPr marL="342900" lvl="0" indent="-342900">
              <a:spcBef>
                <a:spcPct val="20000"/>
              </a:spcBef>
              <a:buClr>
                <a:srgbClr val="330066"/>
              </a:buClr>
              <a:buSzPct val="70000"/>
            </a:pPr>
            <a:r>
              <a:rPr lang="zh-TW" altLang="en-US" sz="3200" kern="0" dirty="0">
                <a:solidFill>
                  <a:srgbClr val="000000"/>
                </a:solidFill>
                <a:latin typeface="Arial"/>
              </a:rPr>
              <a:t>   </a:t>
            </a:r>
            <a:r>
              <a:rPr lang="en-US" altLang="zh-TW" sz="3200" kern="0" dirty="0" smtClean="0">
                <a:solidFill>
                  <a:srgbClr val="000000"/>
                </a:solidFill>
                <a:latin typeface="Arial"/>
              </a:rPr>
              <a:t>5</a:t>
            </a:r>
            <a:r>
              <a:rPr lang="zh-TW" altLang="en-US" sz="3200" kern="0" dirty="0" smtClean="0">
                <a:solidFill>
                  <a:srgbClr val="000000"/>
                </a:solidFill>
                <a:latin typeface="Arial"/>
              </a:rPr>
              <a:t>的</a:t>
            </a:r>
            <a:r>
              <a:rPr lang="zh-TW" altLang="en-US" sz="3200" kern="0" dirty="0">
                <a:solidFill>
                  <a:srgbClr val="000000"/>
                </a:solidFill>
                <a:latin typeface="Arial"/>
              </a:rPr>
              <a:t>因數：</a:t>
            </a:r>
            <a:r>
              <a:rPr lang="en-US" altLang="zh-TW" sz="3200" kern="0" dirty="0">
                <a:solidFill>
                  <a:srgbClr val="000000"/>
                </a:solidFill>
                <a:latin typeface="Arial"/>
              </a:rPr>
              <a:t>1</a:t>
            </a:r>
            <a:r>
              <a:rPr lang="zh-TW" altLang="en-US" sz="3200" kern="0" dirty="0" smtClean="0">
                <a:solidFill>
                  <a:srgbClr val="000000"/>
                </a:solidFill>
                <a:latin typeface="Arial"/>
              </a:rPr>
              <a:t>、</a:t>
            </a:r>
            <a:r>
              <a:rPr lang="en-US" altLang="zh-TW" sz="3200" kern="0" dirty="0" smtClean="0">
                <a:solidFill>
                  <a:srgbClr val="000000"/>
                </a:solidFill>
                <a:latin typeface="Arial"/>
              </a:rPr>
              <a:t>5</a:t>
            </a:r>
            <a:endParaRPr lang="zh-TW" altLang="en-US" sz="3200" kern="0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solidFill>
                  <a:srgbClr val="330066"/>
                </a:solidFill>
              </a:rPr>
              <a:t>5</a:t>
            </a:r>
            <a:r>
              <a:rPr lang="zh-TW" altLang="en-US" dirty="0">
                <a:solidFill>
                  <a:srgbClr val="330066"/>
                </a:solidFill>
              </a:rPr>
              <a:t>是質數還是合數</a:t>
            </a:r>
            <a:r>
              <a:rPr lang="zh-TW" altLang="en-US" dirty="0" smtClean="0">
                <a:solidFill>
                  <a:srgbClr val="330066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？</a:t>
            </a:r>
            <a:endParaRPr lang="zh-TW" altLang="en-US" sz="2800" dirty="0"/>
          </a:p>
        </p:txBody>
      </p:sp>
      <p:sp>
        <p:nvSpPr>
          <p:cNvPr id="5" name="文字方塊 4"/>
          <p:cNvSpPr txBox="1"/>
          <p:nvPr/>
        </p:nvSpPr>
        <p:spPr>
          <a:xfrm>
            <a:off x="457200" y="1772816"/>
            <a:ext cx="2890664" cy="52322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2800" dirty="0" smtClean="0"/>
              <a:t>步驟</a:t>
            </a:r>
            <a:r>
              <a:rPr lang="en-US" altLang="zh-TW" sz="2800" dirty="0" smtClean="0"/>
              <a:t>1</a:t>
            </a:r>
            <a:r>
              <a:rPr lang="zh-TW" altLang="en-US" sz="2800" dirty="0" smtClean="0"/>
              <a:t>：找出因數</a:t>
            </a:r>
            <a:endParaRPr lang="zh-TW" altLang="en-US" sz="2800" dirty="0"/>
          </a:p>
        </p:txBody>
      </p:sp>
      <p:sp>
        <p:nvSpPr>
          <p:cNvPr id="6" name="文字方塊 5"/>
          <p:cNvSpPr txBox="1"/>
          <p:nvPr/>
        </p:nvSpPr>
        <p:spPr>
          <a:xfrm>
            <a:off x="482000" y="2647414"/>
            <a:ext cx="28658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/>
              <a:t>5</a:t>
            </a:r>
            <a:r>
              <a:rPr lang="zh-TW" altLang="en-US" sz="2800" dirty="0" smtClean="0"/>
              <a:t>的因數：</a:t>
            </a:r>
            <a:r>
              <a:rPr lang="en-US" altLang="zh-TW" sz="2800" dirty="0" smtClean="0"/>
              <a:t>1</a:t>
            </a:r>
            <a:r>
              <a:rPr lang="zh-TW" altLang="en-US" sz="2800" dirty="0" smtClean="0"/>
              <a:t>、</a:t>
            </a:r>
            <a:r>
              <a:rPr lang="en-US" altLang="zh-TW" sz="2800" dirty="0"/>
              <a:t>5</a:t>
            </a:r>
            <a:endParaRPr lang="zh-TW" altLang="en-US" sz="2800" dirty="0"/>
          </a:p>
        </p:txBody>
      </p:sp>
      <p:sp>
        <p:nvSpPr>
          <p:cNvPr id="7" name="文字方塊 6"/>
          <p:cNvSpPr txBox="1"/>
          <p:nvPr/>
        </p:nvSpPr>
        <p:spPr>
          <a:xfrm>
            <a:off x="482000" y="3420308"/>
            <a:ext cx="5458152" cy="52322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2800" dirty="0" smtClean="0"/>
              <a:t>步驟</a:t>
            </a:r>
            <a:r>
              <a:rPr lang="en-US" altLang="zh-TW" sz="2800" dirty="0"/>
              <a:t>2</a:t>
            </a:r>
            <a:r>
              <a:rPr lang="zh-TW" altLang="en-US" sz="2800" dirty="0" smtClean="0"/>
              <a:t>：因數數量判別質數或合數</a:t>
            </a:r>
            <a:endParaRPr lang="zh-TW" altLang="en-US" sz="2800" dirty="0"/>
          </a:p>
        </p:txBody>
      </p:sp>
      <p:sp>
        <p:nvSpPr>
          <p:cNvPr id="8" name="矩形 7"/>
          <p:cNvSpPr/>
          <p:nvPr/>
        </p:nvSpPr>
        <p:spPr>
          <a:xfrm>
            <a:off x="482000" y="4365104"/>
            <a:ext cx="345584" cy="3455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文字方塊 8"/>
          <p:cNvSpPr txBox="1"/>
          <p:nvPr/>
        </p:nvSpPr>
        <p:spPr>
          <a:xfrm>
            <a:off x="1043608" y="4276286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/>
              <a:t>因數</a:t>
            </a:r>
            <a:r>
              <a:rPr lang="en-US" altLang="zh-TW" sz="2800" dirty="0" smtClean="0"/>
              <a:t>2</a:t>
            </a:r>
            <a:r>
              <a:rPr lang="zh-TW" altLang="en-US" sz="2800" dirty="0" smtClean="0"/>
              <a:t>個</a:t>
            </a:r>
            <a:endParaRPr lang="zh-TW" altLang="en-US" sz="2800" dirty="0"/>
          </a:p>
        </p:txBody>
      </p:sp>
      <p:sp>
        <p:nvSpPr>
          <p:cNvPr id="10" name="矩形 9"/>
          <p:cNvSpPr/>
          <p:nvPr/>
        </p:nvSpPr>
        <p:spPr>
          <a:xfrm>
            <a:off x="482000" y="5000512"/>
            <a:ext cx="345584" cy="3455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文字方塊 10"/>
          <p:cNvSpPr txBox="1"/>
          <p:nvPr/>
        </p:nvSpPr>
        <p:spPr>
          <a:xfrm>
            <a:off x="1043608" y="4911694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/>
              <a:t>因數</a:t>
            </a:r>
            <a:r>
              <a:rPr lang="en-US" altLang="zh-TW" sz="2800" dirty="0" smtClean="0"/>
              <a:t>3</a:t>
            </a:r>
            <a:r>
              <a:rPr lang="zh-TW" altLang="en-US" sz="2800" dirty="0" smtClean="0"/>
              <a:t>個以上</a:t>
            </a:r>
            <a:endParaRPr lang="zh-TW" altLang="en-US" sz="2800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447727" y="4010355"/>
            <a:ext cx="8640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400" dirty="0" smtClean="0">
                <a:sym typeface="Wingdings" panose="05000000000000000000" pitchFamily="2" charset="2"/>
              </a:rPr>
              <a:t></a:t>
            </a:r>
            <a:endParaRPr lang="zh-TW" altLang="en-US" sz="5400" dirty="0"/>
          </a:p>
        </p:txBody>
      </p:sp>
      <p:sp>
        <p:nvSpPr>
          <p:cNvPr id="13" name="向右箭號 12"/>
          <p:cNvSpPr/>
          <p:nvPr/>
        </p:nvSpPr>
        <p:spPr>
          <a:xfrm>
            <a:off x="3023828" y="4389633"/>
            <a:ext cx="648072" cy="296525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文字方塊 13"/>
          <p:cNvSpPr txBox="1"/>
          <p:nvPr/>
        </p:nvSpPr>
        <p:spPr>
          <a:xfrm>
            <a:off x="3995936" y="4276799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/>
              <a:t>質</a:t>
            </a:r>
            <a:r>
              <a:rPr lang="zh-TW" altLang="en-US" sz="2800" dirty="0"/>
              <a:t>數</a:t>
            </a:r>
          </a:p>
        </p:txBody>
      </p:sp>
      <p:sp>
        <p:nvSpPr>
          <p:cNvPr id="15" name="文字方塊 14"/>
          <p:cNvSpPr txBox="1"/>
          <p:nvPr/>
        </p:nvSpPr>
        <p:spPr>
          <a:xfrm>
            <a:off x="5472100" y="5946198"/>
            <a:ext cx="23402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/>
              <a:t>答：</a:t>
            </a:r>
            <a:r>
              <a:rPr lang="en-US" altLang="zh-TW" sz="2800" dirty="0"/>
              <a:t>5</a:t>
            </a:r>
            <a:r>
              <a:rPr lang="zh-TW" altLang="en-US" sz="2800" dirty="0" smtClean="0"/>
              <a:t>是質數</a:t>
            </a:r>
            <a:endParaRPr lang="zh-TW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8" grpId="0" animBg="1"/>
      <p:bldP spid="9" grpId="0"/>
      <p:bldP spid="10" grpId="0" animBg="1"/>
      <p:bldP spid="11" grpId="0"/>
      <p:bldP spid="12" grpId="0"/>
      <p:bldP spid="13" grpId="0" animBg="1"/>
      <p:bldP spid="14" grpId="0"/>
      <p:bldP spid="15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2800" dirty="0" smtClean="0"/>
              <a:t>老師有</a:t>
            </a:r>
            <a:r>
              <a:rPr lang="en-US" altLang="zh-TW" sz="2800" dirty="0" smtClean="0"/>
              <a:t>6</a:t>
            </a:r>
            <a:r>
              <a:rPr lang="zh-TW" altLang="en-US" sz="2800" dirty="0" smtClean="0"/>
              <a:t>顆蘋果，要分給小朋友，每個人得到的數量一樣多，請問有哪幾種分法</a:t>
            </a:r>
            <a:r>
              <a:rPr lang="en-US" altLang="zh-TW" sz="2800" dirty="0" smtClean="0"/>
              <a:t>?</a:t>
            </a:r>
            <a:endParaRPr lang="zh-TW" altLang="en-US" sz="2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TW" altLang="en-US" sz="2800" dirty="0" smtClean="0"/>
              <a:t>每人得到</a:t>
            </a:r>
            <a:r>
              <a:rPr lang="en-US" altLang="zh-TW" sz="2800" dirty="0" smtClean="0"/>
              <a:t>1</a:t>
            </a:r>
            <a:r>
              <a:rPr lang="zh-TW" altLang="en-US" sz="2800" dirty="0" smtClean="0"/>
              <a:t>顆，可分給</a:t>
            </a:r>
            <a:r>
              <a:rPr lang="en-US" altLang="zh-TW" sz="2800" dirty="0" smtClean="0"/>
              <a:t>6</a:t>
            </a:r>
            <a:r>
              <a:rPr lang="zh-TW" altLang="en-US" sz="2800" dirty="0" smtClean="0"/>
              <a:t>個</a:t>
            </a:r>
            <a:r>
              <a:rPr lang="zh-TW" altLang="en-US" sz="2800" dirty="0"/>
              <a:t>小朋友，剛好分完</a:t>
            </a:r>
            <a:r>
              <a:rPr lang="en-US" altLang="zh-TW" sz="2800" dirty="0"/>
              <a:t> </a:t>
            </a:r>
            <a:endParaRPr lang="zh-TW" altLang="en-US" sz="2800" dirty="0" smtClean="0"/>
          </a:p>
          <a:p>
            <a:pPr>
              <a:buNone/>
            </a:pPr>
            <a:endParaRPr lang="zh-TW" altLang="en-US" dirty="0"/>
          </a:p>
        </p:txBody>
      </p:sp>
      <p:grpSp>
        <p:nvGrpSpPr>
          <p:cNvPr id="9" name="群組 8"/>
          <p:cNvGrpSpPr/>
          <p:nvPr/>
        </p:nvGrpSpPr>
        <p:grpSpPr>
          <a:xfrm>
            <a:off x="611560" y="2570942"/>
            <a:ext cx="5500726" cy="2143140"/>
            <a:chOff x="611560" y="2570942"/>
            <a:chExt cx="5500726" cy="2143140"/>
          </a:xfrm>
        </p:grpSpPr>
        <p:cxnSp>
          <p:nvCxnSpPr>
            <p:cNvPr id="13" name="直線接點 12"/>
            <p:cNvCxnSpPr/>
            <p:nvPr/>
          </p:nvCxnSpPr>
          <p:spPr>
            <a:xfrm rot="5400000">
              <a:off x="3516161" y="3618733"/>
              <a:ext cx="571503" cy="3572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" name="內容版面配置區 3" descr="apple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611560" y="3928264"/>
              <a:ext cx="785818" cy="7858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" name="內容版面配置區 3" descr="apple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540254" y="3928264"/>
              <a:ext cx="785818" cy="7858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" name="內容版面配置區 3" descr="apple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2478470" y="3928264"/>
              <a:ext cx="785818" cy="7858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" name="內容版面配置區 3" descr="apple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3407164" y="3916428"/>
              <a:ext cx="785818" cy="7858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10" name="直線接點 9"/>
            <p:cNvCxnSpPr/>
            <p:nvPr/>
          </p:nvCxnSpPr>
          <p:spPr>
            <a:xfrm rot="5400000">
              <a:off x="825876" y="3642512"/>
              <a:ext cx="500065" cy="7143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接點 10"/>
            <p:cNvCxnSpPr/>
            <p:nvPr/>
          </p:nvCxnSpPr>
          <p:spPr>
            <a:xfrm rot="5400000">
              <a:off x="1709325" y="3616317"/>
              <a:ext cx="581027" cy="6191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接點 11"/>
            <p:cNvCxnSpPr/>
            <p:nvPr/>
          </p:nvCxnSpPr>
          <p:spPr>
            <a:xfrm rot="5400000">
              <a:off x="2629686" y="3624650"/>
              <a:ext cx="571503" cy="3572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接點 13"/>
            <p:cNvCxnSpPr/>
            <p:nvPr/>
          </p:nvCxnSpPr>
          <p:spPr>
            <a:xfrm rot="5400000">
              <a:off x="4415636" y="3624650"/>
              <a:ext cx="571503" cy="3572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7" name="圖片 1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5874" y="2642380"/>
              <a:ext cx="714380" cy="714380"/>
            </a:xfrm>
            <a:prstGeom prst="rect">
              <a:avLst/>
            </a:prstGeom>
          </p:spPr>
        </p:pic>
        <p:pic>
          <p:nvPicPr>
            <p:cNvPr id="18" name="圖片 1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26006" y="2642380"/>
              <a:ext cx="714380" cy="714380"/>
            </a:xfrm>
            <a:prstGeom prst="rect">
              <a:avLst/>
            </a:prstGeom>
          </p:spPr>
        </p:pic>
        <p:pic>
          <p:nvPicPr>
            <p:cNvPr id="19" name="圖片 1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83262" y="2642380"/>
              <a:ext cx="714380" cy="714380"/>
            </a:xfrm>
            <a:prstGeom prst="rect">
              <a:avLst/>
            </a:prstGeom>
          </p:spPr>
        </p:pic>
        <p:pic>
          <p:nvPicPr>
            <p:cNvPr id="20" name="圖片 1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40518" y="2642380"/>
              <a:ext cx="714380" cy="714380"/>
            </a:xfrm>
            <a:prstGeom prst="rect">
              <a:avLst/>
            </a:prstGeom>
          </p:spPr>
        </p:pic>
        <p:pic>
          <p:nvPicPr>
            <p:cNvPr id="21" name="圖片 20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69212" y="2642380"/>
              <a:ext cx="714380" cy="714380"/>
            </a:xfrm>
            <a:prstGeom prst="rect">
              <a:avLst/>
            </a:prstGeom>
          </p:spPr>
        </p:pic>
        <p:pic>
          <p:nvPicPr>
            <p:cNvPr id="51" name="圖片 50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97906" y="2570942"/>
              <a:ext cx="714380" cy="714380"/>
            </a:xfrm>
            <a:prstGeom prst="rect">
              <a:avLst/>
            </a:prstGeom>
          </p:spPr>
        </p:pic>
        <p:pic>
          <p:nvPicPr>
            <p:cNvPr id="55" name="內容版面配置區 3" descr="apple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4370095" y="3904592"/>
              <a:ext cx="785818" cy="7858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76" name="直線接點 75"/>
            <p:cNvCxnSpPr/>
            <p:nvPr/>
          </p:nvCxnSpPr>
          <p:spPr>
            <a:xfrm rot="5400000">
              <a:off x="5415768" y="3624650"/>
              <a:ext cx="571503" cy="3572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77" name="內容版面配置區 3" descr="apple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319688" y="3904592"/>
              <a:ext cx="785818" cy="7858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3" name="內容版面配置區 2"/>
          <p:cNvSpPr>
            <a:spLocks/>
          </p:cNvSpPr>
          <p:nvPr/>
        </p:nvSpPr>
        <p:spPr bwMode="auto">
          <a:xfrm>
            <a:off x="7258039" y="3642512"/>
            <a:ext cx="1464479" cy="107157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9050">
            <a:solidFill>
              <a:sysClr val="window" lastClr="FFFFFF"/>
            </a:solidFill>
            <a:miter lim="800000"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altLang="zh-TW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剛好分完</a:t>
            </a:r>
            <a:endParaRPr kumimoji="0" lang="en-US" altLang="zh-TW" sz="2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標楷體" pitchFamily="65" charset="-120"/>
              <a:ea typeface="標楷體" pitchFamily="65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5047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2800" dirty="0" smtClean="0"/>
              <a:t>老師有</a:t>
            </a:r>
            <a:r>
              <a:rPr lang="en-US" altLang="zh-TW" sz="2800" dirty="0" smtClean="0"/>
              <a:t>6</a:t>
            </a:r>
            <a:r>
              <a:rPr lang="zh-TW" altLang="en-US" sz="2800" dirty="0" smtClean="0"/>
              <a:t>顆蘋果，要分給小朋友，每個人得到的數量一樣多，且剛好分完，有哪幾種分法</a:t>
            </a:r>
            <a:r>
              <a:rPr lang="en-US" altLang="zh-TW" sz="2800" dirty="0" smtClean="0"/>
              <a:t>?</a:t>
            </a:r>
            <a:endParaRPr lang="zh-TW" altLang="en-US" sz="2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TW" altLang="en-US" sz="2800" dirty="0" smtClean="0"/>
              <a:t>每人得到</a:t>
            </a:r>
            <a:r>
              <a:rPr lang="en-US" altLang="zh-TW" sz="2800" dirty="0" smtClean="0"/>
              <a:t>2</a:t>
            </a:r>
            <a:r>
              <a:rPr lang="zh-TW" altLang="en-US" sz="2800" dirty="0" smtClean="0"/>
              <a:t>顆，可分給</a:t>
            </a:r>
            <a:r>
              <a:rPr lang="en-US" altLang="zh-TW" sz="2800" dirty="0" smtClean="0"/>
              <a:t>3</a:t>
            </a:r>
            <a:r>
              <a:rPr lang="zh-TW" altLang="en-US" sz="2800" dirty="0" smtClean="0"/>
              <a:t>個</a:t>
            </a:r>
            <a:r>
              <a:rPr lang="zh-TW" altLang="en-US" sz="2800" dirty="0"/>
              <a:t>小朋友，剛好分完</a:t>
            </a:r>
            <a:r>
              <a:rPr lang="en-US" altLang="zh-TW" sz="2800" dirty="0"/>
              <a:t> </a:t>
            </a:r>
            <a:endParaRPr lang="zh-TW" altLang="en-US" sz="2800" dirty="0" smtClean="0"/>
          </a:p>
          <a:p>
            <a:pPr>
              <a:buNone/>
            </a:pPr>
            <a:endParaRPr lang="zh-TW" altLang="en-US" dirty="0"/>
          </a:p>
        </p:txBody>
      </p:sp>
      <p:sp>
        <p:nvSpPr>
          <p:cNvPr id="22" name="內容版面配置區 2"/>
          <p:cNvSpPr>
            <a:spLocks/>
          </p:cNvSpPr>
          <p:nvPr/>
        </p:nvSpPr>
        <p:spPr bwMode="auto">
          <a:xfrm>
            <a:off x="7258039" y="3642512"/>
            <a:ext cx="1464479" cy="107157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9050">
            <a:solidFill>
              <a:sysClr val="window" lastClr="FFFFFF"/>
            </a:solidFill>
            <a:miter lim="800000"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altLang="zh-TW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剛好分完</a:t>
            </a:r>
            <a:endParaRPr kumimoji="0" lang="en-US" altLang="zh-TW" sz="2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標楷體" pitchFamily="65" charset="-120"/>
              <a:ea typeface="標楷體" pitchFamily="65" charset="-120"/>
              <a:cs typeface="+mn-cs"/>
            </a:endParaRPr>
          </a:p>
        </p:txBody>
      </p:sp>
      <p:grpSp>
        <p:nvGrpSpPr>
          <p:cNvPr id="10" name="群組 9"/>
          <p:cNvGrpSpPr/>
          <p:nvPr/>
        </p:nvGrpSpPr>
        <p:grpSpPr>
          <a:xfrm>
            <a:off x="1000100" y="2357430"/>
            <a:ext cx="5293527" cy="2143140"/>
            <a:chOff x="1000100" y="2357430"/>
            <a:chExt cx="5293527" cy="2143140"/>
          </a:xfrm>
        </p:grpSpPr>
        <p:grpSp>
          <p:nvGrpSpPr>
            <p:cNvPr id="4" name="群組 3"/>
            <p:cNvGrpSpPr/>
            <p:nvPr/>
          </p:nvGrpSpPr>
          <p:grpSpPr>
            <a:xfrm>
              <a:off x="1000100" y="2357430"/>
              <a:ext cx="1721627" cy="2143140"/>
              <a:chOff x="1000100" y="2357430"/>
              <a:chExt cx="1721627" cy="2143140"/>
            </a:xfrm>
          </p:grpSpPr>
          <p:pic>
            <p:nvPicPr>
              <p:cNvPr id="5" name="內容版面配置區 3" descr="apple.pn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 bwMode="auto">
              <a:xfrm>
                <a:off x="1000100" y="3714752"/>
                <a:ext cx="785818" cy="7858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6" name="內容版面配置區 3" descr="apple.pn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 bwMode="auto">
              <a:xfrm>
                <a:off x="1935909" y="3714752"/>
                <a:ext cx="785818" cy="7858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7" name="圖片 6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500166" y="2357430"/>
                <a:ext cx="714380" cy="714380"/>
              </a:xfrm>
              <a:prstGeom prst="rect">
                <a:avLst/>
              </a:prstGeom>
            </p:spPr>
          </p:pic>
          <p:cxnSp>
            <p:nvCxnSpPr>
              <p:cNvPr id="8" name="直線接點 7"/>
              <p:cNvCxnSpPr/>
              <p:nvPr/>
            </p:nvCxnSpPr>
            <p:spPr>
              <a:xfrm rot="5400000">
                <a:off x="1285854" y="3286124"/>
                <a:ext cx="500065" cy="357189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直線接點 8"/>
              <p:cNvCxnSpPr>
                <a:endCxn id="6" idx="0"/>
              </p:cNvCxnSpPr>
              <p:nvPr/>
            </p:nvCxnSpPr>
            <p:spPr>
              <a:xfrm rot="16200000" flipH="1">
                <a:off x="1828754" y="3214688"/>
                <a:ext cx="500066" cy="50006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群組 25"/>
            <p:cNvGrpSpPr/>
            <p:nvPr/>
          </p:nvGrpSpPr>
          <p:grpSpPr>
            <a:xfrm>
              <a:off x="2798696" y="2357430"/>
              <a:ext cx="1721627" cy="2143140"/>
              <a:chOff x="1000100" y="2357430"/>
              <a:chExt cx="1721627" cy="2143140"/>
            </a:xfrm>
          </p:grpSpPr>
          <p:pic>
            <p:nvPicPr>
              <p:cNvPr id="27" name="內容版面配置區 3" descr="apple.pn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 bwMode="auto">
              <a:xfrm>
                <a:off x="1000100" y="3714752"/>
                <a:ext cx="785818" cy="7858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28" name="內容版面配置區 3" descr="apple.pn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 bwMode="auto">
              <a:xfrm>
                <a:off x="1935909" y="3714752"/>
                <a:ext cx="785818" cy="7858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29" name="圖片 28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500166" y="2357430"/>
                <a:ext cx="714380" cy="714380"/>
              </a:xfrm>
              <a:prstGeom prst="rect">
                <a:avLst/>
              </a:prstGeom>
            </p:spPr>
          </p:pic>
          <p:cxnSp>
            <p:nvCxnSpPr>
              <p:cNvPr id="30" name="直線接點 29"/>
              <p:cNvCxnSpPr/>
              <p:nvPr/>
            </p:nvCxnSpPr>
            <p:spPr>
              <a:xfrm rot="5400000">
                <a:off x="1285854" y="3286124"/>
                <a:ext cx="500065" cy="357189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直線接點 30"/>
              <p:cNvCxnSpPr>
                <a:endCxn id="28" idx="0"/>
              </p:cNvCxnSpPr>
              <p:nvPr/>
            </p:nvCxnSpPr>
            <p:spPr>
              <a:xfrm rot="16200000" flipH="1">
                <a:off x="1828754" y="3214688"/>
                <a:ext cx="500066" cy="50006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" name="群組 31"/>
            <p:cNvGrpSpPr/>
            <p:nvPr/>
          </p:nvGrpSpPr>
          <p:grpSpPr>
            <a:xfrm>
              <a:off x="4572000" y="2357430"/>
              <a:ext cx="1721627" cy="2143140"/>
              <a:chOff x="1000100" y="2357430"/>
              <a:chExt cx="1721627" cy="2143140"/>
            </a:xfrm>
          </p:grpSpPr>
          <p:pic>
            <p:nvPicPr>
              <p:cNvPr id="33" name="內容版面配置區 3" descr="apple.pn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 bwMode="auto">
              <a:xfrm>
                <a:off x="1000100" y="3714752"/>
                <a:ext cx="785818" cy="7858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34" name="內容版面配置區 3" descr="apple.pn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 bwMode="auto">
              <a:xfrm>
                <a:off x="1935909" y="3714752"/>
                <a:ext cx="785818" cy="7858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35" name="圖片 34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500166" y="2357430"/>
                <a:ext cx="714380" cy="714380"/>
              </a:xfrm>
              <a:prstGeom prst="rect">
                <a:avLst/>
              </a:prstGeom>
            </p:spPr>
          </p:pic>
          <p:cxnSp>
            <p:nvCxnSpPr>
              <p:cNvPr id="36" name="直線接點 35"/>
              <p:cNvCxnSpPr/>
              <p:nvPr/>
            </p:nvCxnSpPr>
            <p:spPr>
              <a:xfrm rot="5400000">
                <a:off x="1285854" y="3286124"/>
                <a:ext cx="500065" cy="357189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直線接點 36"/>
              <p:cNvCxnSpPr>
                <a:endCxn id="34" idx="0"/>
              </p:cNvCxnSpPr>
              <p:nvPr/>
            </p:nvCxnSpPr>
            <p:spPr>
              <a:xfrm rot="16200000" flipH="1">
                <a:off x="1828754" y="3214688"/>
                <a:ext cx="500066" cy="50006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2800" dirty="0" smtClean="0"/>
              <a:t>老師有</a:t>
            </a:r>
            <a:r>
              <a:rPr lang="en-US" altLang="zh-TW" sz="2800" dirty="0" smtClean="0"/>
              <a:t>6</a:t>
            </a:r>
            <a:r>
              <a:rPr lang="zh-TW" altLang="en-US" sz="2800" dirty="0" smtClean="0"/>
              <a:t>顆蘋果，要分給小朋友，每個人得到的數量一樣多，且剛好分完，有哪幾種分法</a:t>
            </a:r>
            <a:r>
              <a:rPr lang="en-US" altLang="zh-TW" sz="2800" dirty="0" smtClean="0"/>
              <a:t>?</a:t>
            </a:r>
            <a:endParaRPr lang="zh-TW" altLang="en-US" sz="2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TW" altLang="en-US" sz="2800" dirty="0" smtClean="0"/>
              <a:t>每人得到</a:t>
            </a:r>
            <a:r>
              <a:rPr lang="en-US" altLang="zh-TW" sz="2800" dirty="0" smtClean="0"/>
              <a:t>3</a:t>
            </a:r>
            <a:r>
              <a:rPr lang="zh-TW" altLang="en-US" sz="2800" dirty="0" smtClean="0"/>
              <a:t>顆，可分給</a:t>
            </a:r>
            <a:r>
              <a:rPr lang="en-US" altLang="zh-TW" sz="2800" dirty="0" smtClean="0"/>
              <a:t>2</a:t>
            </a:r>
            <a:r>
              <a:rPr lang="zh-TW" altLang="en-US" sz="2800" dirty="0" smtClean="0"/>
              <a:t>個</a:t>
            </a:r>
            <a:r>
              <a:rPr lang="zh-TW" altLang="en-US" sz="2800" dirty="0"/>
              <a:t>小朋友，剛好分完</a:t>
            </a:r>
            <a:r>
              <a:rPr lang="en-US" altLang="zh-TW" sz="2800" dirty="0"/>
              <a:t> </a:t>
            </a:r>
            <a:endParaRPr lang="zh-TW" altLang="en-US" sz="2800" dirty="0" smtClean="0"/>
          </a:p>
          <a:p>
            <a:pPr>
              <a:buNone/>
            </a:pPr>
            <a:endParaRPr lang="zh-TW" altLang="en-US" dirty="0"/>
          </a:p>
        </p:txBody>
      </p:sp>
      <p:grpSp>
        <p:nvGrpSpPr>
          <p:cNvPr id="20" name="群組 19"/>
          <p:cNvGrpSpPr/>
          <p:nvPr/>
        </p:nvGrpSpPr>
        <p:grpSpPr>
          <a:xfrm>
            <a:off x="857224" y="2571744"/>
            <a:ext cx="5429288" cy="2357454"/>
            <a:chOff x="1071538" y="2500306"/>
            <a:chExt cx="5429288" cy="2357454"/>
          </a:xfrm>
        </p:grpSpPr>
        <p:pic>
          <p:nvPicPr>
            <p:cNvPr id="5" name="內容版面配置區 3" descr="apple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71538" y="4000504"/>
              <a:ext cx="785818" cy="7858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" name="內容版面配置區 3" descr="apple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2000232" y="4000504"/>
              <a:ext cx="785818" cy="7858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" name="內容版面配置區 3" descr="apple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2857488" y="4000504"/>
              <a:ext cx="785818" cy="7858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" name="圖片 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00232" y="2500306"/>
              <a:ext cx="714380" cy="714380"/>
            </a:xfrm>
            <a:prstGeom prst="rect">
              <a:avLst/>
            </a:prstGeom>
          </p:spPr>
        </p:pic>
        <p:cxnSp>
          <p:nvCxnSpPr>
            <p:cNvPr id="9" name="直線接點 8"/>
            <p:cNvCxnSpPr/>
            <p:nvPr/>
          </p:nvCxnSpPr>
          <p:spPr>
            <a:xfrm rot="5400000">
              <a:off x="1678763" y="3321843"/>
              <a:ext cx="500065" cy="42862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接點 9"/>
            <p:cNvCxnSpPr/>
            <p:nvPr/>
          </p:nvCxnSpPr>
          <p:spPr>
            <a:xfrm rot="16200000" flipH="1">
              <a:off x="2070876" y="3501232"/>
              <a:ext cx="572298" cy="14208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接點 10"/>
            <p:cNvCxnSpPr/>
            <p:nvPr/>
          </p:nvCxnSpPr>
          <p:spPr>
            <a:xfrm rot="16200000" flipH="1">
              <a:off x="2428860" y="3286124"/>
              <a:ext cx="500066" cy="50006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3" name="內容版面配置區 3" descr="apple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3929058" y="4071942"/>
              <a:ext cx="785818" cy="7858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4" name="內容版面配置區 3" descr="apple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4857752" y="4071942"/>
              <a:ext cx="785818" cy="7858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5" name="內容版面配置區 3" descr="apple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715008" y="4071942"/>
              <a:ext cx="785818" cy="7858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6" name="圖片 1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57752" y="2571744"/>
              <a:ext cx="714380" cy="714380"/>
            </a:xfrm>
            <a:prstGeom prst="rect">
              <a:avLst/>
            </a:prstGeom>
          </p:spPr>
        </p:pic>
        <p:cxnSp>
          <p:nvCxnSpPr>
            <p:cNvPr id="17" name="直線接點 16"/>
            <p:cNvCxnSpPr/>
            <p:nvPr/>
          </p:nvCxnSpPr>
          <p:spPr>
            <a:xfrm rot="5400000">
              <a:off x="4536283" y="3393281"/>
              <a:ext cx="500065" cy="42862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接點 17"/>
            <p:cNvCxnSpPr/>
            <p:nvPr/>
          </p:nvCxnSpPr>
          <p:spPr>
            <a:xfrm rot="16200000" flipH="1">
              <a:off x="4928396" y="3572670"/>
              <a:ext cx="572298" cy="14208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接點 18"/>
            <p:cNvCxnSpPr/>
            <p:nvPr/>
          </p:nvCxnSpPr>
          <p:spPr>
            <a:xfrm rot="16200000" flipH="1">
              <a:off x="5286380" y="3357562"/>
              <a:ext cx="500066" cy="50006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內容版面配置區 2"/>
          <p:cNvSpPr>
            <a:spLocks/>
          </p:cNvSpPr>
          <p:nvPr/>
        </p:nvSpPr>
        <p:spPr bwMode="auto">
          <a:xfrm>
            <a:off x="7258039" y="3642512"/>
            <a:ext cx="1464479" cy="107157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9050">
            <a:solidFill>
              <a:sysClr val="window" lastClr="FFFFFF"/>
            </a:solidFill>
            <a:miter lim="800000"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altLang="zh-TW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剛好分完</a:t>
            </a:r>
            <a:endParaRPr kumimoji="0" lang="en-US" altLang="zh-TW" sz="2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標楷體" pitchFamily="65" charset="-120"/>
              <a:ea typeface="標楷體" pitchFamily="65" charset="-12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2800" dirty="0" smtClean="0"/>
              <a:t>老師有</a:t>
            </a:r>
            <a:r>
              <a:rPr lang="en-US" altLang="zh-TW" sz="2800" dirty="0" smtClean="0"/>
              <a:t>6</a:t>
            </a:r>
            <a:r>
              <a:rPr lang="zh-TW" altLang="en-US" sz="2800" dirty="0" smtClean="0"/>
              <a:t>顆蘋果，要分給小朋友，每個人得到的數量一樣多，且剛好分完，有哪幾種分法？</a:t>
            </a:r>
            <a:endParaRPr lang="zh-TW" altLang="en-US" sz="2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TW" altLang="en-US" sz="2800" dirty="0" smtClean="0"/>
              <a:t>每人得到</a:t>
            </a:r>
            <a:r>
              <a:rPr lang="en-US" altLang="zh-TW" sz="2800" dirty="0" smtClean="0"/>
              <a:t>4</a:t>
            </a:r>
            <a:r>
              <a:rPr lang="zh-TW" altLang="en-US" sz="2800" dirty="0" smtClean="0"/>
              <a:t>顆，可分給</a:t>
            </a:r>
            <a:r>
              <a:rPr lang="en-US" altLang="zh-TW" sz="2800" dirty="0" smtClean="0"/>
              <a:t>1</a:t>
            </a:r>
            <a:r>
              <a:rPr lang="zh-TW" altLang="en-US" sz="2800" dirty="0" smtClean="0"/>
              <a:t>個小朋友，還剩下</a:t>
            </a:r>
            <a:r>
              <a:rPr lang="en-US" altLang="zh-TW" sz="2800" dirty="0" smtClean="0"/>
              <a:t>2</a:t>
            </a:r>
            <a:r>
              <a:rPr lang="zh-TW" altLang="en-US" sz="2800" dirty="0" smtClean="0"/>
              <a:t>顆</a:t>
            </a:r>
            <a:r>
              <a:rPr lang="en-US" altLang="zh-TW" sz="2800" dirty="0" smtClean="0"/>
              <a:t> </a:t>
            </a:r>
            <a:endParaRPr lang="zh-TW" altLang="en-US" sz="2800" dirty="0"/>
          </a:p>
        </p:txBody>
      </p:sp>
      <p:cxnSp>
        <p:nvCxnSpPr>
          <p:cNvPr id="11" name="直線接點 10"/>
          <p:cNvCxnSpPr/>
          <p:nvPr/>
        </p:nvCxnSpPr>
        <p:spPr>
          <a:xfrm rot="5400000">
            <a:off x="2026427" y="3402805"/>
            <a:ext cx="581027" cy="6191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群組 24"/>
          <p:cNvGrpSpPr/>
          <p:nvPr/>
        </p:nvGrpSpPr>
        <p:grpSpPr>
          <a:xfrm>
            <a:off x="1000100" y="2357430"/>
            <a:ext cx="3500462" cy="2143140"/>
            <a:chOff x="1000100" y="2357430"/>
            <a:chExt cx="3500462" cy="2143140"/>
          </a:xfrm>
        </p:grpSpPr>
        <p:pic>
          <p:nvPicPr>
            <p:cNvPr id="5" name="內容版面配置區 3" descr="apple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00100" y="3714752"/>
              <a:ext cx="785818" cy="7858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" name="內容版面配置區 3" descr="apple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928794" y="3714752"/>
              <a:ext cx="785818" cy="7858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" name="內容版面配置區 3" descr="apple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2786050" y="3714752"/>
              <a:ext cx="785818" cy="7858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" name="內容版面配置區 3" descr="apple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3714744" y="3714752"/>
              <a:ext cx="785818" cy="7858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9" name="圖片 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14546" y="2357430"/>
              <a:ext cx="714380" cy="714380"/>
            </a:xfrm>
            <a:prstGeom prst="rect">
              <a:avLst/>
            </a:prstGeom>
          </p:spPr>
        </p:pic>
        <p:cxnSp>
          <p:nvCxnSpPr>
            <p:cNvPr id="10" name="直線接點 9"/>
            <p:cNvCxnSpPr/>
            <p:nvPr/>
          </p:nvCxnSpPr>
          <p:spPr>
            <a:xfrm rot="10800000" flipV="1">
              <a:off x="1500166" y="3143248"/>
              <a:ext cx="714380" cy="50006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" name="直線接點 11"/>
          <p:cNvCxnSpPr/>
          <p:nvPr/>
        </p:nvCxnSpPr>
        <p:spPr>
          <a:xfrm rot="16200000" flipH="1">
            <a:off x="2661034" y="3268265"/>
            <a:ext cx="571504" cy="32147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接點 12"/>
          <p:cNvCxnSpPr/>
          <p:nvPr/>
        </p:nvCxnSpPr>
        <p:spPr>
          <a:xfrm>
            <a:off x="3000364" y="3071810"/>
            <a:ext cx="928694" cy="64294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群組 3"/>
          <p:cNvGrpSpPr/>
          <p:nvPr/>
        </p:nvGrpSpPr>
        <p:grpSpPr>
          <a:xfrm>
            <a:off x="5727420" y="2498068"/>
            <a:ext cx="1713229" cy="798513"/>
            <a:chOff x="5727420" y="2498068"/>
            <a:chExt cx="1713229" cy="798513"/>
          </a:xfrm>
        </p:grpSpPr>
        <p:pic>
          <p:nvPicPr>
            <p:cNvPr id="14" name="內容版面配置區 3" descr="apple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727420" y="2498068"/>
              <a:ext cx="785818" cy="7858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5" name="內容版面配置區 3" descr="apple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6654831" y="2510763"/>
              <a:ext cx="785818" cy="7858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6" name="內容版面配置區 2"/>
          <p:cNvSpPr>
            <a:spLocks/>
          </p:cNvSpPr>
          <p:nvPr/>
        </p:nvSpPr>
        <p:spPr bwMode="auto">
          <a:xfrm>
            <a:off x="5572132" y="3643314"/>
            <a:ext cx="2143140" cy="107157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9050">
            <a:solidFill>
              <a:sysClr val="window" lastClr="FFFFFF"/>
            </a:solidFill>
            <a:miter lim="800000"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zh-TW" altLang="en-US" sz="2400" dirty="0" smtClean="0"/>
              <a:t>還剩下</a:t>
            </a:r>
            <a:r>
              <a:rPr lang="en-US" altLang="zh-TW" sz="2400" dirty="0" smtClean="0"/>
              <a:t>2</a:t>
            </a:r>
            <a:r>
              <a:rPr lang="zh-TW" altLang="en-US" sz="2400" dirty="0" smtClean="0"/>
              <a:t>顆，</a:t>
            </a:r>
            <a:endParaRPr lang="en-US" altLang="zh-TW" sz="2400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zh-TW" altLang="en-US" sz="2400" dirty="0" smtClean="0"/>
              <a:t>不能剛好分完</a:t>
            </a:r>
            <a:endParaRPr kumimoji="0" lang="en-US" altLang="zh-TW" sz="2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2800" dirty="0" smtClean="0"/>
              <a:t>老師有</a:t>
            </a:r>
            <a:r>
              <a:rPr lang="en-US" altLang="zh-TW" sz="2800" dirty="0" smtClean="0"/>
              <a:t>6</a:t>
            </a:r>
            <a:r>
              <a:rPr lang="zh-TW" altLang="en-US" sz="2800" dirty="0" smtClean="0"/>
              <a:t>顆蘋果，要分給小朋友，每個人得到的數量一樣多，且剛好分完，有哪幾種分法？</a:t>
            </a:r>
            <a:endParaRPr lang="zh-TW" altLang="en-US" sz="2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TW" altLang="en-US" sz="2800" dirty="0" smtClean="0"/>
              <a:t>每人得到</a:t>
            </a:r>
            <a:r>
              <a:rPr lang="en-US" altLang="zh-TW" sz="2800" dirty="0"/>
              <a:t>5</a:t>
            </a:r>
            <a:r>
              <a:rPr lang="zh-TW" altLang="en-US" sz="2800" dirty="0" smtClean="0"/>
              <a:t>顆，可分給</a:t>
            </a:r>
            <a:r>
              <a:rPr lang="en-US" altLang="zh-TW" sz="2800" dirty="0" smtClean="0"/>
              <a:t>1</a:t>
            </a:r>
            <a:r>
              <a:rPr lang="zh-TW" altLang="en-US" sz="2800" dirty="0" smtClean="0"/>
              <a:t>個小朋友，還剩下</a:t>
            </a:r>
            <a:r>
              <a:rPr lang="en-US" altLang="zh-TW" sz="2800" dirty="0"/>
              <a:t>1</a:t>
            </a:r>
            <a:r>
              <a:rPr lang="zh-TW" altLang="en-US" sz="2800" dirty="0" smtClean="0"/>
              <a:t>顆</a:t>
            </a:r>
            <a:r>
              <a:rPr lang="en-US" altLang="zh-TW" sz="2800" dirty="0" smtClean="0"/>
              <a:t> </a:t>
            </a:r>
            <a:endParaRPr lang="zh-TW" altLang="en-US" sz="2800" dirty="0"/>
          </a:p>
        </p:txBody>
      </p:sp>
      <p:pic>
        <p:nvPicPr>
          <p:cNvPr id="15" name="內容版面配置區 3" descr="app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504016" y="2549511"/>
            <a:ext cx="785818" cy="785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內容版面配置區 2"/>
          <p:cNvSpPr>
            <a:spLocks/>
          </p:cNvSpPr>
          <p:nvPr/>
        </p:nvSpPr>
        <p:spPr bwMode="auto">
          <a:xfrm>
            <a:off x="5904896" y="3636954"/>
            <a:ext cx="2143140" cy="107157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9050">
            <a:solidFill>
              <a:sysClr val="window" lastClr="FFFFFF"/>
            </a:solidFill>
            <a:miter lim="800000"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還剩下</a:t>
            </a:r>
            <a:r>
              <a:rPr lang="en-US" altLang="zh-TW" sz="2400" dirty="0">
                <a:solidFill>
                  <a:srgbClr val="000000"/>
                </a:solidFill>
              </a:rPr>
              <a:t>1</a:t>
            </a:r>
            <a:r>
              <a:rPr kumimoji="0" lang="zh-TW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顆，</a:t>
            </a:r>
            <a:endParaRPr kumimoji="0" lang="en-US" altLang="zh-TW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不能剛好分完</a:t>
            </a:r>
            <a:endParaRPr kumimoji="0" lang="en-US" altLang="zh-TW" sz="2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標楷體" pitchFamily="65" charset="-120"/>
              <a:ea typeface="標楷體" pitchFamily="65" charset="-120"/>
              <a:cs typeface="+mn-cs"/>
            </a:endParaRPr>
          </a:p>
        </p:txBody>
      </p:sp>
      <p:grpSp>
        <p:nvGrpSpPr>
          <p:cNvPr id="18" name="群組 17"/>
          <p:cNvGrpSpPr/>
          <p:nvPr/>
        </p:nvGrpSpPr>
        <p:grpSpPr>
          <a:xfrm>
            <a:off x="1000100" y="2288585"/>
            <a:ext cx="4386899" cy="2221508"/>
            <a:chOff x="1000100" y="2288585"/>
            <a:chExt cx="4386899" cy="2221508"/>
          </a:xfrm>
        </p:grpSpPr>
        <p:cxnSp>
          <p:nvCxnSpPr>
            <p:cNvPr id="11" name="直線接點 10"/>
            <p:cNvCxnSpPr/>
            <p:nvPr/>
          </p:nvCxnSpPr>
          <p:spPr>
            <a:xfrm rot="5400000">
              <a:off x="2026427" y="3402805"/>
              <a:ext cx="581027" cy="6191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5" name="內容版面配置區 3" descr="apple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00100" y="3714752"/>
              <a:ext cx="785818" cy="7858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" name="內容版面配置區 3" descr="apple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928794" y="3714752"/>
              <a:ext cx="785818" cy="7858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" name="內容版面配置區 3" descr="apple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2786050" y="3714752"/>
              <a:ext cx="785818" cy="7858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" name="內容版面配置區 3" descr="apple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3714744" y="3714752"/>
              <a:ext cx="785818" cy="7858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9" name="圖片 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89596" y="2288585"/>
              <a:ext cx="714380" cy="714380"/>
            </a:xfrm>
            <a:prstGeom prst="rect">
              <a:avLst/>
            </a:prstGeom>
          </p:spPr>
        </p:pic>
        <p:cxnSp>
          <p:nvCxnSpPr>
            <p:cNvPr id="10" name="直線接點 9"/>
            <p:cNvCxnSpPr/>
            <p:nvPr/>
          </p:nvCxnSpPr>
          <p:spPr>
            <a:xfrm rot="10800000" flipV="1">
              <a:off x="1500166" y="3143248"/>
              <a:ext cx="714380" cy="50006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接點 11"/>
            <p:cNvCxnSpPr/>
            <p:nvPr/>
          </p:nvCxnSpPr>
          <p:spPr>
            <a:xfrm rot="16200000" flipH="1">
              <a:off x="2661034" y="3268265"/>
              <a:ext cx="571504" cy="32147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接點 12"/>
            <p:cNvCxnSpPr/>
            <p:nvPr/>
          </p:nvCxnSpPr>
          <p:spPr>
            <a:xfrm>
              <a:off x="3000364" y="3071810"/>
              <a:ext cx="928694" cy="64294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4" name="內容版面配置區 3" descr="apple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4601181" y="3724275"/>
              <a:ext cx="785818" cy="7858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17" name="直線接點 16"/>
            <p:cNvCxnSpPr>
              <a:endCxn id="14" idx="0"/>
            </p:cNvCxnSpPr>
            <p:nvPr/>
          </p:nvCxnSpPr>
          <p:spPr>
            <a:xfrm>
              <a:off x="3571868" y="3071810"/>
              <a:ext cx="1422222" cy="65246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40980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200" dirty="0" smtClean="0"/>
              <a:t> 媽媽到市場買香蕉。 一串香蕉有</a:t>
            </a:r>
            <a:r>
              <a:rPr lang="en-US" altLang="zh-TW" sz="3200" dirty="0" smtClean="0"/>
              <a:t>3</a:t>
            </a:r>
            <a:r>
              <a:rPr lang="zh-TW" altLang="en-US" sz="3200" dirty="0" smtClean="0"/>
              <a:t>根。</a:t>
            </a:r>
            <a:endParaRPr lang="zh-TW" altLang="en-US" sz="3200" dirty="0"/>
          </a:p>
        </p:txBody>
      </p:sp>
      <p:pic>
        <p:nvPicPr>
          <p:cNvPr id="20" name="圖片 19" descr="banan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3532" y="2010048"/>
            <a:ext cx="466724" cy="466724"/>
          </a:xfrm>
          <a:prstGeom prst="rect">
            <a:avLst/>
          </a:prstGeom>
        </p:spPr>
      </p:pic>
      <p:grpSp>
        <p:nvGrpSpPr>
          <p:cNvPr id="5" name="群組 4"/>
          <p:cNvGrpSpPr/>
          <p:nvPr/>
        </p:nvGrpSpPr>
        <p:grpSpPr>
          <a:xfrm>
            <a:off x="2607455" y="2887238"/>
            <a:ext cx="1023802" cy="488580"/>
            <a:chOff x="2607455" y="2887238"/>
            <a:chExt cx="1023802" cy="488580"/>
          </a:xfrm>
        </p:grpSpPr>
        <p:pic>
          <p:nvPicPr>
            <p:cNvPr id="21" name="圖片 20" descr="banan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607455" y="2887238"/>
              <a:ext cx="466724" cy="466724"/>
            </a:xfrm>
            <a:prstGeom prst="rect">
              <a:avLst/>
            </a:prstGeom>
          </p:spPr>
        </p:pic>
        <p:pic>
          <p:nvPicPr>
            <p:cNvPr id="24" name="圖片 23" descr="banan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164533" y="2909094"/>
              <a:ext cx="466724" cy="466724"/>
            </a:xfrm>
            <a:prstGeom prst="rect">
              <a:avLst/>
            </a:prstGeom>
          </p:spPr>
        </p:pic>
      </p:grpSp>
      <p:grpSp>
        <p:nvGrpSpPr>
          <p:cNvPr id="6" name="群組 5"/>
          <p:cNvGrpSpPr/>
          <p:nvPr/>
        </p:nvGrpSpPr>
        <p:grpSpPr>
          <a:xfrm>
            <a:off x="2645522" y="3710624"/>
            <a:ext cx="1619821" cy="477032"/>
            <a:chOff x="2645522" y="3710624"/>
            <a:chExt cx="1619821" cy="477032"/>
          </a:xfrm>
        </p:grpSpPr>
        <p:pic>
          <p:nvPicPr>
            <p:cNvPr id="27" name="圖片 26" descr="banan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798619" y="3717731"/>
              <a:ext cx="466724" cy="466724"/>
            </a:xfrm>
            <a:prstGeom prst="rect">
              <a:avLst/>
            </a:prstGeom>
          </p:spPr>
        </p:pic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45522" y="3710624"/>
              <a:ext cx="469900" cy="463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7870" y="3724106"/>
              <a:ext cx="469900" cy="463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7" name="群組 6"/>
          <p:cNvGrpSpPr/>
          <p:nvPr/>
        </p:nvGrpSpPr>
        <p:grpSpPr>
          <a:xfrm>
            <a:off x="2637623" y="4596252"/>
            <a:ext cx="2287079" cy="487898"/>
            <a:chOff x="2637623" y="4596252"/>
            <a:chExt cx="2287079" cy="487898"/>
          </a:xfrm>
        </p:grpSpPr>
        <p:pic>
          <p:nvPicPr>
            <p:cNvPr id="2056" name="Picture 8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37623" y="4620600"/>
              <a:ext cx="469900" cy="463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57" name="Picture 9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20592" y="4596252"/>
              <a:ext cx="469900" cy="463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58" name="Picture 10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62099" y="4599077"/>
              <a:ext cx="469900" cy="463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59" name="Picture 11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54802" y="4612664"/>
              <a:ext cx="469900" cy="463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8" name="內容版面配置區 2"/>
          <p:cNvSpPr>
            <a:spLocks noGrp="1"/>
          </p:cNvSpPr>
          <p:nvPr>
            <p:ph idx="1"/>
          </p:nvPr>
        </p:nvSpPr>
        <p:spPr>
          <a:xfrm>
            <a:off x="99727" y="1972900"/>
            <a:ext cx="2477828" cy="640879"/>
          </a:xfrm>
        </p:spPr>
        <p:txBody>
          <a:bodyPr/>
          <a:lstStyle/>
          <a:p>
            <a:pPr>
              <a:buNone/>
            </a:pPr>
            <a:r>
              <a:rPr lang="en-US" altLang="zh-TW" sz="2800" dirty="0" smtClean="0"/>
              <a:t>1</a:t>
            </a:r>
            <a:r>
              <a:rPr lang="zh-TW" altLang="en-US" sz="2800" dirty="0" smtClean="0"/>
              <a:t>串香蕉有</a:t>
            </a:r>
            <a:r>
              <a:rPr lang="en-US" altLang="zh-TW" sz="2800" dirty="0" smtClean="0"/>
              <a:t>3</a:t>
            </a:r>
            <a:r>
              <a:rPr lang="zh-TW" altLang="en-US" sz="2800" dirty="0" smtClean="0"/>
              <a:t>根</a:t>
            </a:r>
            <a:endParaRPr lang="en-US" altLang="zh-TW" sz="2800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  </a:t>
            </a:r>
            <a:endParaRPr lang="zh-TW" altLang="en-US" dirty="0"/>
          </a:p>
        </p:txBody>
      </p:sp>
      <p:sp>
        <p:nvSpPr>
          <p:cNvPr id="32" name="文字方塊 31"/>
          <p:cNvSpPr txBox="1"/>
          <p:nvPr/>
        </p:nvSpPr>
        <p:spPr>
          <a:xfrm>
            <a:off x="6400367" y="1871404"/>
            <a:ext cx="2814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kern="0" dirty="0" smtClean="0">
                <a:solidFill>
                  <a:srgbClr val="000000"/>
                </a:solidFill>
                <a:latin typeface="Arial"/>
              </a:rPr>
              <a:t>3×1</a:t>
            </a:r>
            <a:r>
              <a:rPr lang="zh-TW" altLang="en-US" sz="2800" kern="0" dirty="0" smtClean="0">
                <a:solidFill>
                  <a:srgbClr val="000000"/>
                </a:solidFill>
                <a:latin typeface="Arial"/>
              </a:rPr>
              <a:t>＝</a:t>
            </a:r>
            <a:r>
              <a:rPr lang="en-US" altLang="zh-TW" sz="2800" kern="0" dirty="0">
                <a:solidFill>
                  <a:srgbClr val="000000"/>
                </a:solidFill>
                <a:latin typeface="Arial"/>
              </a:rPr>
              <a:t>3</a:t>
            </a:r>
            <a:r>
              <a:rPr lang="en-US" altLang="zh-TW" sz="2800" kern="0" dirty="0" smtClean="0">
                <a:solidFill>
                  <a:srgbClr val="000000"/>
                </a:solidFill>
                <a:latin typeface="Arial"/>
              </a:rPr>
              <a:t>(</a:t>
            </a:r>
            <a:r>
              <a:rPr lang="zh-TW" altLang="en-US" sz="2800" kern="0" dirty="0" smtClean="0">
                <a:solidFill>
                  <a:srgbClr val="000000"/>
                </a:solidFill>
                <a:latin typeface="Arial"/>
              </a:rPr>
              <a:t>根香蕉</a:t>
            </a:r>
            <a:r>
              <a:rPr lang="en-US" altLang="zh-TW" sz="2800" kern="0" dirty="0" smtClean="0">
                <a:solidFill>
                  <a:srgbClr val="000000"/>
                </a:solidFill>
                <a:latin typeface="Arial"/>
              </a:rPr>
              <a:t>)</a:t>
            </a:r>
            <a:endParaRPr lang="zh-TW" altLang="en-US" sz="2800" dirty="0"/>
          </a:p>
        </p:txBody>
      </p:sp>
      <p:sp>
        <p:nvSpPr>
          <p:cNvPr id="33" name="內容版面配置區 2"/>
          <p:cNvSpPr txBox="1">
            <a:spLocks/>
          </p:cNvSpPr>
          <p:nvPr/>
        </p:nvSpPr>
        <p:spPr bwMode="auto">
          <a:xfrm>
            <a:off x="128327" y="2861805"/>
            <a:ext cx="2449228" cy="776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+mn-lt"/>
              </a:defRPr>
            </a:lvl2pPr>
            <a:lvl3pPr marL="987425" indent="-2936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+mn-lt"/>
              </a:defRPr>
            </a:lvl3pPr>
            <a:lvl4pPr marL="1281113" indent="-2921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15986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0558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130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29702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4274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en-US" altLang="zh-TW" sz="2800" kern="0" dirty="0" smtClean="0"/>
              <a:t>2</a:t>
            </a:r>
            <a:r>
              <a:rPr lang="zh-TW" altLang="en-US" sz="2800" kern="0" dirty="0" smtClean="0"/>
              <a:t>串香蕉有</a:t>
            </a:r>
            <a:r>
              <a:rPr lang="en-US" altLang="zh-TW" sz="2800" kern="0" dirty="0" smtClean="0"/>
              <a:t>6</a:t>
            </a:r>
            <a:r>
              <a:rPr lang="zh-TW" altLang="en-US" sz="2800" kern="0" dirty="0" smtClean="0"/>
              <a:t>根</a:t>
            </a:r>
            <a:endParaRPr lang="en-US" altLang="zh-TW" kern="0" dirty="0" smtClean="0"/>
          </a:p>
          <a:p>
            <a:pPr>
              <a:buFont typeface="Wingdings" pitchFamily="2" charset="2"/>
              <a:buNone/>
            </a:pPr>
            <a:endParaRPr lang="en-US" altLang="zh-TW" kern="0" dirty="0" smtClean="0"/>
          </a:p>
          <a:p>
            <a:pPr>
              <a:buFont typeface="Wingdings" pitchFamily="2" charset="2"/>
              <a:buNone/>
            </a:pPr>
            <a:r>
              <a:rPr lang="zh-TW" altLang="en-US" kern="0" dirty="0" smtClean="0"/>
              <a:t>  </a:t>
            </a:r>
            <a:endParaRPr lang="zh-TW" altLang="en-US" kern="0" dirty="0"/>
          </a:p>
        </p:txBody>
      </p:sp>
      <p:sp>
        <p:nvSpPr>
          <p:cNvPr id="34" name="內容版面配置區 2"/>
          <p:cNvSpPr txBox="1">
            <a:spLocks/>
          </p:cNvSpPr>
          <p:nvPr/>
        </p:nvSpPr>
        <p:spPr bwMode="auto">
          <a:xfrm>
            <a:off x="128327" y="3711582"/>
            <a:ext cx="2461378" cy="776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+mn-lt"/>
              </a:defRPr>
            </a:lvl2pPr>
            <a:lvl3pPr marL="987425" indent="-2936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+mn-lt"/>
              </a:defRPr>
            </a:lvl3pPr>
            <a:lvl4pPr marL="1281113" indent="-2921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15986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0558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130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29702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4274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en-US" altLang="zh-TW" sz="2800" kern="0" dirty="0" smtClean="0"/>
              <a:t>3</a:t>
            </a:r>
            <a:r>
              <a:rPr lang="zh-TW" altLang="en-US" sz="2800" kern="0" dirty="0" smtClean="0"/>
              <a:t>串香蕉有</a:t>
            </a:r>
            <a:r>
              <a:rPr lang="en-US" altLang="zh-TW" sz="2800" kern="0" dirty="0" smtClean="0"/>
              <a:t>9</a:t>
            </a:r>
            <a:r>
              <a:rPr lang="zh-TW" altLang="en-US" sz="2800" kern="0" dirty="0" smtClean="0"/>
              <a:t>根</a:t>
            </a:r>
            <a:endParaRPr lang="en-US" altLang="zh-TW" kern="0" dirty="0" smtClean="0"/>
          </a:p>
          <a:p>
            <a:pPr>
              <a:buFont typeface="Wingdings" pitchFamily="2" charset="2"/>
              <a:buNone/>
            </a:pPr>
            <a:endParaRPr lang="en-US" altLang="zh-TW" kern="0" dirty="0" smtClean="0"/>
          </a:p>
          <a:p>
            <a:pPr>
              <a:buFont typeface="Wingdings" pitchFamily="2" charset="2"/>
              <a:buNone/>
            </a:pPr>
            <a:r>
              <a:rPr lang="zh-TW" altLang="en-US" kern="0" dirty="0" smtClean="0"/>
              <a:t>  </a:t>
            </a:r>
            <a:endParaRPr lang="zh-TW" altLang="en-US" kern="0" dirty="0"/>
          </a:p>
        </p:txBody>
      </p:sp>
      <p:sp>
        <p:nvSpPr>
          <p:cNvPr id="35" name="文字方塊 34"/>
          <p:cNvSpPr txBox="1"/>
          <p:nvPr/>
        </p:nvSpPr>
        <p:spPr>
          <a:xfrm>
            <a:off x="6400367" y="2799356"/>
            <a:ext cx="2814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kern="0" dirty="0">
                <a:solidFill>
                  <a:srgbClr val="000000"/>
                </a:solidFill>
                <a:latin typeface="Arial"/>
              </a:rPr>
              <a:t>3</a:t>
            </a:r>
            <a:r>
              <a:rPr lang="en-US" altLang="zh-TW" sz="2800" kern="0" dirty="0" smtClean="0">
                <a:solidFill>
                  <a:srgbClr val="000000"/>
                </a:solidFill>
                <a:latin typeface="Arial"/>
              </a:rPr>
              <a:t>×2</a:t>
            </a:r>
            <a:r>
              <a:rPr lang="zh-TW" altLang="en-US" sz="2800" kern="0" dirty="0" smtClean="0">
                <a:solidFill>
                  <a:srgbClr val="000000"/>
                </a:solidFill>
                <a:latin typeface="Arial"/>
              </a:rPr>
              <a:t>＝</a:t>
            </a:r>
            <a:r>
              <a:rPr lang="en-US" altLang="zh-TW" sz="2800" kern="0" dirty="0" smtClean="0">
                <a:solidFill>
                  <a:srgbClr val="000000"/>
                </a:solidFill>
                <a:latin typeface="Arial"/>
              </a:rPr>
              <a:t>6(</a:t>
            </a:r>
            <a:r>
              <a:rPr lang="zh-TW" altLang="en-US" sz="2800" kern="0" dirty="0" smtClean="0">
                <a:solidFill>
                  <a:srgbClr val="000000"/>
                </a:solidFill>
                <a:latin typeface="Arial"/>
              </a:rPr>
              <a:t>根香</a:t>
            </a:r>
            <a:r>
              <a:rPr lang="zh-TW" altLang="en-US" sz="2800" kern="0" dirty="0">
                <a:solidFill>
                  <a:srgbClr val="000000"/>
                </a:solidFill>
                <a:latin typeface="Arial"/>
              </a:rPr>
              <a:t>蕉</a:t>
            </a:r>
            <a:r>
              <a:rPr lang="en-US" altLang="zh-TW" sz="2800" kern="0" dirty="0" smtClean="0">
                <a:solidFill>
                  <a:srgbClr val="000000"/>
                </a:solidFill>
                <a:latin typeface="Arial"/>
              </a:rPr>
              <a:t>)</a:t>
            </a:r>
            <a:endParaRPr lang="zh-TW" altLang="en-US" sz="2800" dirty="0"/>
          </a:p>
        </p:txBody>
      </p:sp>
      <p:sp>
        <p:nvSpPr>
          <p:cNvPr id="36" name="文字方塊 35"/>
          <p:cNvSpPr txBox="1"/>
          <p:nvPr/>
        </p:nvSpPr>
        <p:spPr>
          <a:xfrm>
            <a:off x="6400367" y="3695709"/>
            <a:ext cx="281462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kern="0" dirty="0">
                <a:solidFill>
                  <a:srgbClr val="000000"/>
                </a:solidFill>
                <a:latin typeface="Arial"/>
              </a:rPr>
              <a:t>3</a:t>
            </a:r>
            <a:r>
              <a:rPr lang="en-US" altLang="zh-TW" sz="2800" kern="0" dirty="0" smtClean="0">
                <a:solidFill>
                  <a:srgbClr val="000000"/>
                </a:solidFill>
                <a:latin typeface="Arial"/>
              </a:rPr>
              <a:t>×3</a:t>
            </a:r>
            <a:r>
              <a:rPr lang="zh-TW" altLang="en-US" sz="2800" kern="0" dirty="0" smtClean="0">
                <a:solidFill>
                  <a:srgbClr val="000000"/>
                </a:solidFill>
                <a:latin typeface="Arial"/>
              </a:rPr>
              <a:t>＝</a:t>
            </a:r>
            <a:r>
              <a:rPr lang="en-US" altLang="zh-TW" sz="2800" kern="0" dirty="0">
                <a:solidFill>
                  <a:srgbClr val="000000"/>
                </a:solidFill>
                <a:latin typeface="Arial"/>
              </a:rPr>
              <a:t>9</a:t>
            </a:r>
            <a:r>
              <a:rPr lang="en-US" altLang="zh-TW" sz="2800" kern="0" dirty="0" smtClean="0">
                <a:solidFill>
                  <a:srgbClr val="000000"/>
                </a:solidFill>
                <a:latin typeface="Arial"/>
              </a:rPr>
              <a:t>(</a:t>
            </a:r>
            <a:r>
              <a:rPr lang="zh-TW" altLang="en-US" sz="2800" kern="0" dirty="0" smtClean="0">
                <a:solidFill>
                  <a:srgbClr val="000000"/>
                </a:solidFill>
                <a:latin typeface="Arial"/>
              </a:rPr>
              <a:t>根香</a:t>
            </a:r>
            <a:r>
              <a:rPr lang="zh-TW" altLang="en-US" sz="2800" kern="0" dirty="0">
                <a:solidFill>
                  <a:srgbClr val="000000"/>
                </a:solidFill>
                <a:latin typeface="Arial"/>
              </a:rPr>
              <a:t>蕉</a:t>
            </a:r>
            <a:r>
              <a:rPr lang="en-US" altLang="zh-TW" sz="3000" kern="0" dirty="0" smtClean="0">
                <a:solidFill>
                  <a:srgbClr val="000000"/>
                </a:solidFill>
                <a:latin typeface="Arial"/>
              </a:rPr>
              <a:t>)</a:t>
            </a:r>
            <a:endParaRPr lang="zh-TW" altLang="en-US" dirty="0"/>
          </a:p>
        </p:txBody>
      </p:sp>
      <p:sp>
        <p:nvSpPr>
          <p:cNvPr id="37" name="內容版面配置區 2"/>
          <p:cNvSpPr txBox="1">
            <a:spLocks/>
          </p:cNvSpPr>
          <p:nvPr/>
        </p:nvSpPr>
        <p:spPr bwMode="auto">
          <a:xfrm>
            <a:off x="106711" y="4554537"/>
            <a:ext cx="2626821" cy="776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+mn-lt"/>
              </a:defRPr>
            </a:lvl2pPr>
            <a:lvl3pPr marL="987425" indent="-2936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+mn-lt"/>
              </a:defRPr>
            </a:lvl3pPr>
            <a:lvl4pPr marL="1281113" indent="-2921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15986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0558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130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29702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4274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en-US" altLang="zh-TW" sz="2800" kern="0" dirty="0" smtClean="0"/>
              <a:t>4</a:t>
            </a:r>
            <a:r>
              <a:rPr lang="zh-TW" altLang="en-US" sz="2800" kern="0" dirty="0" smtClean="0"/>
              <a:t>串香蕉有</a:t>
            </a:r>
            <a:r>
              <a:rPr lang="en-US" altLang="zh-TW" sz="2800" kern="0" dirty="0" smtClean="0"/>
              <a:t>12</a:t>
            </a:r>
            <a:r>
              <a:rPr lang="zh-TW" altLang="en-US" sz="2800" kern="0" dirty="0" smtClean="0"/>
              <a:t>根</a:t>
            </a:r>
            <a:endParaRPr lang="en-US" altLang="zh-TW" kern="0" dirty="0" smtClean="0"/>
          </a:p>
          <a:p>
            <a:pPr>
              <a:buFont typeface="Wingdings" pitchFamily="2" charset="2"/>
              <a:buNone/>
            </a:pPr>
            <a:endParaRPr lang="en-US" altLang="zh-TW" kern="0" dirty="0" smtClean="0"/>
          </a:p>
          <a:p>
            <a:pPr>
              <a:buFont typeface="Wingdings" pitchFamily="2" charset="2"/>
              <a:buNone/>
            </a:pPr>
            <a:r>
              <a:rPr lang="zh-TW" altLang="en-US" kern="0" dirty="0" smtClean="0"/>
              <a:t>  </a:t>
            </a:r>
            <a:endParaRPr lang="zh-TW" altLang="en-US" kern="0" dirty="0"/>
          </a:p>
        </p:txBody>
      </p:sp>
      <p:sp>
        <p:nvSpPr>
          <p:cNvPr id="50" name="內容版面配置區 2"/>
          <p:cNvSpPr txBox="1">
            <a:spLocks/>
          </p:cNvSpPr>
          <p:nvPr/>
        </p:nvSpPr>
        <p:spPr bwMode="auto">
          <a:xfrm>
            <a:off x="129860" y="5392199"/>
            <a:ext cx="2603672" cy="776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+mn-lt"/>
              </a:defRPr>
            </a:lvl2pPr>
            <a:lvl3pPr marL="987425" indent="-2936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+mn-lt"/>
              </a:defRPr>
            </a:lvl3pPr>
            <a:lvl4pPr marL="1281113" indent="-2921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15986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0558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130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29702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4274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en-US" altLang="zh-TW" sz="2800" kern="0" dirty="0" smtClean="0"/>
              <a:t>5</a:t>
            </a:r>
            <a:r>
              <a:rPr lang="zh-TW" altLang="en-US" sz="2800" kern="0" dirty="0" smtClean="0"/>
              <a:t>串香蕉有</a:t>
            </a:r>
            <a:r>
              <a:rPr lang="en-US" altLang="zh-TW" sz="2800" kern="0" dirty="0" smtClean="0"/>
              <a:t>15</a:t>
            </a:r>
            <a:r>
              <a:rPr lang="zh-TW" altLang="en-US" sz="2800" kern="0" dirty="0" smtClean="0"/>
              <a:t>根</a:t>
            </a:r>
            <a:endParaRPr lang="en-US" altLang="zh-TW" kern="0" dirty="0" smtClean="0"/>
          </a:p>
          <a:p>
            <a:pPr>
              <a:buFont typeface="Wingdings" pitchFamily="2" charset="2"/>
              <a:buNone/>
            </a:pPr>
            <a:endParaRPr lang="en-US" altLang="zh-TW" kern="0" dirty="0" smtClean="0"/>
          </a:p>
          <a:p>
            <a:pPr>
              <a:buFont typeface="Wingdings" pitchFamily="2" charset="2"/>
              <a:buNone/>
            </a:pPr>
            <a:r>
              <a:rPr lang="zh-TW" altLang="en-US" kern="0" dirty="0" smtClean="0"/>
              <a:t>  </a:t>
            </a:r>
            <a:endParaRPr lang="zh-TW" altLang="en-US" kern="0" dirty="0"/>
          </a:p>
        </p:txBody>
      </p:sp>
      <p:sp>
        <p:nvSpPr>
          <p:cNvPr id="57" name="文字方塊 56"/>
          <p:cNvSpPr txBox="1"/>
          <p:nvPr/>
        </p:nvSpPr>
        <p:spPr>
          <a:xfrm>
            <a:off x="6400367" y="4575376"/>
            <a:ext cx="281462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kern="0" dirty="0">
                <a:solidFill>
                  <a:srgbClr val="000000"/>
                </a:solidFill>
                <a:latin typeface="Arial"/>
              </a:rPr>
              <a:t>3</a:t>
            </a:r>
            <a:r>
              <a:rPr lang="en-US" altLang="zh-TW" sz="2800" kern="0" dirty="0" smtClean="0">
                <a:solidFill>
                  <a:srgbClr val="000000"/>
                </a:solidFill>
                <a:latin typeface="Arial"/>
              </a:rPr>
              <a:t>×4</a:t>
            </a:r>
            <a:r>
              <a:rPr lang="zh-TW" altLang="en-US" sz="2800" kern="0" dirty="0" smtClean="0">
                <a:solidFill>
                  <a:srgbClr val="000000"/>
                </a:solidFill>
                <a:latin typeface="Arial"/>
              </a:rPr>
              <a:t>＝</a:t>
            </a:r>
            <a:r>
              <a:rPr lang="en-US" altLang="zh-TW" sz="2800" kern="0" dirty="0" smtClean="0">
                <a:solidFill>
                  <a:srgbClr val="000000"/>
                </a:solidFill>
                <a:latin typeface="Arial"/>
              </a:rPr>
              <a:t>12(</a:t>
            </a:r>
            <a:r>
              <a:rPr lang="zh-TW" altLang="en-US" sz="2800" kern="0" dirty="0" smtClean="0">
                <a:solidFill>
                  <a:srgbClr val="000000"/>
                </a:solidFill>
                <a:latin typeface="Arial"/>
              </a:rPr>
              <a:t>根香</a:t>
            </a:r>
            <a:r>
              <a:rPr lang="zh-TW" altLang="en-US" sz="2800" kern="0" dirty="0">
                <a:solidFill>
                  <a:srgbClr val="000000"/>
                </a:solidFill>
                <a:latin typeface="Arial"/>
              </a:rPr>
              <a:t>蕉</a:t>
            </a:r>
            <a:r>
              <a:rPr lang="en-US" altLang="zh-TW" sz="3000" kern="0" dirty="0" smtClean="0">
                <a:solidFill>
                  <a:srgbClr val="000000"/>
                </a:solidFill>
                <a:latin typeface="Arial"/>
              </a:rPr>
              <a:t>)</a:t>
            </a:r>
            <a:endParaRPr lang="zh-TW" altLang="en-US" dirty="0"/>
          </a:p>
        </p:txBody>
      </p:sp>
      <p:sp>
        <p:nvSpPr>
          <p:cNvPr id="58" name="文字方塊 57"/>
          <p:cNvSpPr txBox="1"/>
          <p:nvPr/>
        </p:nvSpPr>
        <p:spPr>
          <a:xfrm>
            <a:off x="6435065" y="5358111"/>
            <a:ext cx="2814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kern="0" dirty="0">
                <a:solidFill>
                  <a:srgbClr val="000000"/>
                </a:solidFill>
                <a:latin typeface="Arial"/>
              </a:rPr>
              <a:t>3</a:t>
            </a:r>
            <a:r>
              <a:rPr lang="en-US" altLang="zh-TW" sz="2800" kern="0" dirty="0" smtClean="0">
                <a:solidFill>
                  <a:srgbClr val="000000"/>
                </a:solidFill>
                <a:latin typeface="Arial"/>
              </a:rPr>
              <a:t>×5</a:t>
            </a:r>
            <a:r>
              <a:rPr lang="zh-TW" altLang="en-US" sz="2800" kern="0" dirty="0" smtClean="0">
                <a:solidFill>
                  <a:srgbClr val="000000"/>
                </a:solidFill>
                <a:latin typeface="Arial"/>
              </a:rPr>
              <a:t>＝</a:t>
            </a:r>
            <a:r>
              <a:rPr lang="en-US" altLang="zh-TW" sz="2800" kern="0" dirty="0" smtClean="0">
                <a:solidFill>
                  <a:srgbClr val="000000"/>
                </a:solidFill>
                <a:latin typeface="Arial"/>
              </a:rPr>
              <a:t>15(</a:t>
            </a:r>
            <a:r>
              <a:rPr lang="zh-TW" altLang="en-US" sz="2800" kern="0" dirty="0" smtClean="0">
                <a:solidFill>
                  <a:srgbClr val="000000"/>
                </a:solidFill>
                <a:latin typeface="Arial"/>
              </a:rPr>
              <a:t>根香</a:t>
            </a:r>
            <a:r>
              <a:rPr lang="zh-TW" altLang="en-US" sz="2800" kern="0" dirty="0">
                <a:solidFill>
                  <a:srgbClr val="000000"/>
                </a:solidFill>
                <a:latin typeface="Arial"/>
              </a:rPr>
              <a:t>蕉</a:t>
            </a:r>
            <a:r>
              <a:rPr lang="en-US" altLang="zh-TW" sz="2800" kern="0" dirty="0" smtClean="0">
                <a:solidFill>
                  <a:srgbClr val="000000"/>
                </a:solidFill>
                <a:latin typeface="Arial"/>
              </a:rPr>
              <a:t>)</a:t>
            </a:r>
            <a:endParaRPr lang="zh-TW" altLang="en-US" sz="2800" dirty="0"/>
          </a:p>
        </p:txBody>
      </p:sp>
      <p:grpSp>
        <p:nvGrpSpPr>
          <p:cNvPr id="9" name="群組 8"/>
          <p:cNvGrpSpPr/>
          <p:nvPr/>
        </p:nvGrpSpPr>
        <p:grpSpPr>
          <a:xfrm>
            <a:off x="2607455" y="5387946"/>
            <a:ext cx="2929236" cy="497135"/>
            <a:chOff x="2607455" y="5387946"/>
            <a:chExt cx="2929236" cy="497135"/>
          </a:xfrm>
        </p:grpSpPr>
        <p:pic>
          <p:nvPicPr>
            <p:cNvPr id="2055" name="Picture 7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8300" y="5421531"/>
              <a:ext cx="469900" cy="463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60" name="Picture 1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07455" y="5416547"/>
              <a:ext cx="469900" cy="463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8619" y="5405681"/>
              <a:ext cx="469900" cy="463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53" name="Picture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32705" y="5392199"/>
              <a:ext cx="469900" cy="463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61" name="Picture 1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66791" y="5387946"/>
              <a:ext cx="469900" cy="463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uiExpand="1" build="p"/>
      <p:bldP spid="32" grpId="0"/>
      <p:bldP spid="33" grpId="0"/>
      <p:bldP spid="34" grpId="0"/>
      <p:bldP spid="36" grpId="0"/>
      <p:bldP spid="37" grpId="0"/>
      <p:bldP spid="50" grpId="0"/>
      <p:bldP spid="57" grpId="0"/>
      <p:bldP spid="58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2800" dirty="0" smtClean="0"/>
              <a:t>老師有</a:t>
            </a:r>
            <a:r>
              <a:rPr lang="en-US" altLang="zh-TW" sz="2800" dirty="0" smtClean="0"/>
              <a:t>6</a:t>
            </a:r>
            <a:r>
              <a:rPr lang="zh-TW" altLang="en-US" sz="2800" dirty="0" smtClean="0"/>
              <a:t>顆蘋果，要分給小朋友，每個人得到的數量一樣多，且剛好分完，有哪幾種分法？</a:t>
            </a:r>
            <a:endParaRPr lang="zh-TW" altLang="en-US" sz="2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TW" altLang="en-US" sz="2800" dirty="0" smtClean="0"/>
              <a:t>每人得到</a:t>
            </a:r>
            <a:r>
              <a:rPr lang="en-US" altLang="zh-TW" sz="2800" dirty="0" smtClean="0"/>
              <a:t>6</a:t>
            </a:r>
            <a:r>
              <a:rPr lang="zh-TW" altLang="en-US" sz="2800" dirty="0" smtClean="0"/>
              <a:t>顆，可分給</a:t>
            </a:r>
            <a:r>
              <a:rPr lang="en-US" altLang="zh-TW" sz="2800" dirty="0" smtClean="0"/>
              <a:t>1</a:t>
            </a:r>
            <a:r>
              <a:rPr lang="zh-TW" altLang="en-US" sz="2800" dirty="0" smtClean="0"/>
              <a:t>個小朋友，剛好分</a:t>
            </a:r>
            <a:r>
              <a:rPr lang="zh-TW" altLang="en-US" sz="2800" dirty="0"/>
              <a:t>完</a:t>
            </a:r>
            <a:r>
              <a:rPr lang="en-US" altLang="zh-TW" sz="2800" dirty="0" smtClean="0"/>
              <a:t> </a:t>
            </a:r>
            <a:endParaRPr lang="zh-TW" altLang="en-US" sz="2800" dirty="0"/>
          </a:p>
        </p:txBody>
      </p:sp>
      <p:sp>
        <p:nvSpPr>
          <p:cNvPr id="16" name="內容版面配置區 2"/>
          <p:cNvSpPr>
            <a:spLocks/>
          </p:cNvSpPr>
          <p:nvPr/>
        </p:nvSpPr>
        <p:spPr bwMode="auto">
          <a:xfrm>
            <a:off x="7169646" y="3669294"/>
            <a:ext cx="1567464" cy="107157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9050">
            <a:solidFill>
              <a:sysClr val="window" lastClr="FFFFFF"/>
            </a:solidFill>
            <a:miter lim="800000"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altLang="zh-TW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剛好分完</a:t>
            </a:r>
            <a:endParaRPr kumimoji="0" lang="en-US" altLang="zh-TW" sz="2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標楷體" pitchFamily="65" charset="-120"/>
              <a:ea typeface="標楷體" pitchFamily="65" charset="-120"/>
              <a:cs typeface="+mn-cs"/>
            </a:endParaRPr>
          </a:p>
        </p:txBody>
      </p:sp>
      <p:grpSp>
        <p:nvGrpSpPr>
          <p:cNvPr id="21" name="群組 20"/>
          <p:cNvGrpSpPr/>
          <p:nvPr/>
        </p:nvGrpSpPr>
        <p:grpSpPr>
          <a:xfrm>
            <a:off x="1056043" y="2275745"/>
            <a:ext cx="5331630" cy="2302877"/>
            <a:chOff x="1056043" y="2275745"/>
            <a:chExt cx="5331630" cy="2302877"/>
          </a:xfrm>
        </p:grpSpPr>
        <p:pic>
          <p:nvPicPr>
            <p:cNvPr id="15" name="內容版面配置區 3" descr="apple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601855" y="3792804"/>
              <a:ext cx="785818" cy="7858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11" name="直線接點 10"/>
            <p:cNvCxnSpPr/>
            <p:nvPr/>
          </p:nvCxnSpPr>
          <p:spPr>
            <a:xfrm rot="5400000">
              <a:off x="2115326" y="3470690"/>
              <a:ext cx="580773" cy="6345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5" name="內容版面配置區 3" descr="apple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56043" y="3783285"/>
              <a:ext cx="805408" cy="7854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" name="內容版面配置區 3" descr="apple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2007889" y="3783285"/>
              <a:ext cx="805408" cy="7854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" name="內容版面配置區 3" descr="apple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2886517" y="3783285"/>
              <a:ext cx="805408" cy="7854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" name="內容版面配置區 3" descr="apple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3838363" y="3783285"/>
              <a:ext cx="805408" cy="7854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9" name="圖片 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06174" y="2275745"/>
              <a:ext cx="732189" cy="714067"/>
            </a:xfrm>
            <a:prstGeom prst="rect">
              <a:avLst/>
            </a:prstGeom>
          </p:spPr>
        </p:pic>
        <p:cxnSp>
          <p:nvCxnSpPr>
            <p:cNvPr id="10" name="直線接點 9"/>
            <p:cNvCxnSpPr/>
            <p:nvPr/>
          </p:nvCxnSpPr>
          <p:spPr>
            <a:xfrm rot="10800000" flipV="1">
              <a:off x="1568576" y="3212032"/>
              <a:ext cx="732189" cy="49984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接點 11"/>
            <p:cNvCxnSpPr/>
            <p:nvPr/>
          </p:nvCxnSpPr>
          <p:spPr>
            <a:xfrm rot="16200000" flipH="1">
              <a:off x="2765633" y="3332916"/>
              <a:ext cx="571254" cy="32948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接點 12"/>
            <p:cNvCxnSpPr/>
            <p:nvPr/>
          </p:nvCxnSpPr>
          <p:spPr>
            <a:xfrm>
              <a:off x="3216003" y="3195324"/>
              <a:ext cx="842016" cy="58796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4" name="內容版面配置區 3" descr="apple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4746899" y="3792804"/>
              <a:ext cx="805408" cy="7854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17" name="直線接點 16"/>
            <p:cNvCxnSpPr>
              <a:endCxn id="14" idx="0"/>
            </p:cNvCxnSpPr>
            <p:nvPr/>
          </p:nvCxnSpPr>
          <p:spPr>
            <a:xfrm>
              <a:off x="3691925" y="3140625"/>
              <a:ext cx="1457678" cy="65217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接點 18"/>
            <p:cNvCxnSpPr>
              <a:endCxn id="15" idx="0"/>
            </p:cNvCxnSpPr>
            <p:nvPr/>
          </p:nvCxnSpPr>
          <p:spPr>
            <a:xfrm>
              <a:off x="4555743" y="3195324"/>
              <a:ext cx="1439021" cy="59748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04561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2800" dirty="0" smtClean="0"/>
              <a:t>老師有</a:t>
            </a:r>
            <a:r>
              <a:rPr lang="en-US" altLang="zh-TW" sz="2800" dirty="0" smtClean="0"/>
              <a:t>6</a:t>
            </a:r>
            <a:r>
              <a:rPr lang="zh-TW" altLang="en-US" sz="2800" dirty="0" smtClean="0"/>
              <a:t>顆蘋果，要分給小朋友，每個人得到的數量一樣多，且剛好分完，有哪幾種分法</a:t>
            </a:r>
            <a:r>
              <a:rPr lang="en-US" altLang="zh-TW" sz="2800" dirty="0" smtClean="0"/>
              <a:t>?</a:t>
            </a:r>
            <a:endParaRPr lang="zh-TW" altLang="en-US" sz="2800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571472" y="2357430"/>
          <a:ext cx="7729568" cy="3169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3239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323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3239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3239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 rowSpan="7">
                  <a:txBody>
                    <a:bodyPr/>
                    <a:lstStyle/>
                    <a:p>
                      <a:r>
                        <a:rPr lang="zh-TW" altLang="en-US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有</a:t>
                      </a:r>
                      <a:r>
                        <a:rPr lang="en-US" altLang="zh-TW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r>
                        <a:rPr lang="zh-TW" altLang="en-US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顆蘋果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800" dirty="0" smtClean="0"/>
                        <a:t>分給幾個小朋友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800" dirty="0" smtClean="0"/>
                        <a:t>每人得到的蘋果數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800" dirty="0" smtClean="0"/>
                        <a:t>剩下的蘋果數</a:t>
                      </a:r>
                      <a:endParaRPr lang="zh-TW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6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 sz="2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6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5" name="橢圓 4"/>
          <p:cNvSpPr/>
          <p:nvPr/>
        </p:nvSpPr>
        <p:spPr>
          <a:xfrm>
            <a:off x="7215206" y="5214950"/>
            <a:ext cx="214314" cy="2857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橢圓 5"/>
          <p:cNvSpPr/>
          <p:nvPr/>
        </p:nvSpPr>
        <p:spPr>
          <a:xfrm>
            <a:off x="7215206" y="3714752"/>
            <a:ext cx="214314" cy="2857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橢圓 6"/>
          <p:cNvSpPr/>
          <p:nvPr/>
        </p:nvSpPr>
        <p:spPr>
          <a:xfrm>
            <a:off x="7215206" y="4071942"/>
            <a:ext cx="214314" cy="2857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橢圓 7"/>
          <p:cNvSpPr/>
          <p:nvPr/>
        </p:nvSpPr>
        <p:spPr>
          <a:xfrm>
            <a:off x="7215206" y="3357562"/>
            <a:ext cx="214314" cy="2857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2800" dirty="0" smtClean="0"/>
              <a:t>老師有</a:t>
            </a:r>
            <a:r>
              <a:rPr lang="en-US" altLang="zh-TW" sz="2800" dirty="0" smtClean="0"/>
              <a:t>6</a:t>
            </a:r>
            <a:r>
              <a:rPr lang="zh-TW" altLang="en-US" sz="2800" dirty="0" smtClean="0"/>
              <a:t>顆蘋果，要分給小朋友，每個人得到的數量一樣多，且剛好分完，有哪幾種分法？</a:t>
            </a:r>
            <a:endParaRPr lang="zh-TW" altLang="en-US" sz="2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TW" altLang="en-US" sz="2800" dirty="0" smtClean="0"/>
              <a:t>每個人得到的數量一樣多，且剛好分完</a:t>
            </a:r>
            <a:endParaRPr lang="en-US" altLang="zh-TW" sz="2800" dirty="0" smtClean="0"/>
          </a:p>
          <a:p>
            <a:pPr>
              <a:buNone/>
            </a:pPr>
            <a:r>
              <a:rPr lang="zh-TW" altLang="en-US" sz="2800" dirty="0" smtClean="0"/>
              <a:t>有→</a:t>
            </a:r>
            <a:r>
              <a:rPr lang="zh-TW" altLang="en-US" sz="2800" dirty="0" smtClean="0">
                <a:solidFill>
                  <a:srgbClr val="FF0000"/>
                </a:solidFill>
              </a:rPr>
              <a:t>＊</a:t>
            </a:r>
            <a:r>
              <a:rPr lang="zh-TW" altLang="en-US" sz="2800" dirty="0" smtClean="0"/>
              <a:t>每人得到</a:t>
            </a:r>
            <a:r>
              <a:rPr lang="en-US" altLang="zh-TW" sz="2800" dirty="0" smtClean="0"/>
              <a:t>1</a:t>
            </a:r>
            <a:r>
              <a:rPr lang="zh-TW" altLang="en-US" sz="2800" dirty="0" smtClean="0"/>
              <a:t>顆，可分給</a:t>
            </a:r>
            <a:r>
              <a:rPr lang="en-US" altLang="zh-TW" sz="2800" dirty="0" smtClean="0"/>
              <a:t>6</a:t>
            </a:r>
            <a:r>
              <a:rPr lang="zh-TW" altLang="en-US" sz="2800" dirty="0" smtClean="0"/>
              <a:t>個小朋友→</a:t>
            </a:r>
            <a:r>
              <a:rPr lang="en-US" altLang="zh-TW" sz="2800" dirty="0" smtClean="0"/>
              <a:t>6</a:t>
            </a:r>
            <a:r>
              <a:rPr lang="en-US" altLang="zh-TW" sz="2800" dirty="0">
                <a:solidFill>
                  <a:srgbClr val="000000"/>
                </a:solidFill>
              </a:rPr>
              <a:t> ÷ </a:t>
            </a:r>
            <a:r>
              <a:rPr lang="en-US" altLang="zh-TW" sz="2800" dirty="0"/>
              <a:t>1</a:t>
            </a:r>
            <a:r>
              <a:rPr lang="en-US" altLang="zh-TW" sz="2800" dirty="0" smtClean="0"/>
              <a:t> </a:t>
            </a:r>
            <a:r>
              <a:rPr lang="zh-TW" altLang="en-US" sz="2800" dirty="0" smtClean="0"/>
              <a:t>＝</a:t>
            </a:r>
            <a:r>
              <a:rPr lang="en-US" altLang="zh-TW" sz="2800" dirty="0" smtClean="0"/>
              <a:t>6</a:t>
            </a:r>
          </a:p>
          <a:p>
            <a:pPr>
              <a:buNone/>
            </a:pPr>
            <a:r>
              <a:rPr lang="zh-TW" altLang="en-US" sz="2800" dirty="0" smtClean="0"/>
              <a:t>       </a:t>
            </a:r>
            <a:r>
              <a:rPr lang="zh-TW" altLang="en-US" sz="2800" dirty="0" smtClean="0">
                <a:solidFill>
                  <a:srgbClr val="FF0000"/>
                </a:solidFill>
              </a:rPr>
              <a:t>＊</a:t>
            </a:r>
            <a:r>
              <a:rPr lang="zh-TW" altLang="en-US" sz="2800" dirty="0" smtClean="0"/>
              <a:t>每人得到</a:t>
            </a:r>
            <a:r>
              <a:rPr lang="en-US" altLang="zh-TW" sz="2800" dirty="0" smtClean="0"/>
              <a:t>2</a:t>
            </a:r>
            <a:r>
              <a:rPr lang="zh-TW" altLang="en-US" sz="2800" dirty="0" smtClean="0"/>
              <a:t>顆，可分給</a:t>
            </a:r>
            <a:r>
              <a:rPr lang="en-US" altLang="zh-TW" sz="2800" dirty="0" smtClean="0"/>
              <a:t>3</a:t>
            </a:r>
            <a:r>
              <a:rPr lang="zh-TW" altLang="en-US" sz="2800" dirty="0" smtClean="0"/>
              <a:t>個小朋友→</a:t>
            </a:r>
            <a:r>
              <a:rPr lang="en-US" altLang="zh-TW" sz="2800" dirty="0"/>
              <a:t>6</a:t>
            </a:r>
            <a:r>
              <a:rPr lang="en-US" altLang="zh-TW" sz="2800" dirty="0" smtClean="0"/>
              <a:t> </a:t>
            </a:r>
            <a:r>
              <a:rPr lang="en-US" altLang="zh-TW" sz="2800" dirty="0">
                <a:solidFill>
                  <a:srgbClr val="000000"/>
                </a:solidFill>
              </a:rPr>
              <a:t>÷ </a:t>
            </a:r>
            <a:r>
              <a:rPr lang="en-US" altLang="zh-TW" sz="2800" dirty="0"/>
              <a:t>2</a:t>
            </a:r>
            <a:r>
              <a:rPr lang="en-US" altLang="zh-TW" sz="2800" dirty="0" smtClean="0"/>
              <a:t> </a:t>
            </a:r>
            <a:r>
              <a:rPr lang="zh-TW" altLang="en-US" sz="2800" dirty="0" smtClean="0"/>
              <a:t>＝</a:t>
            </a:r>
            <a:r>
              <a:rPr lang="en-US" altLang="zh-TW" sz="2800" dirty="0"/>
              <a:t>3</a:t>
            </a:r>
            <a:endParaRPr lang="en-US" altLang="zh-TW" sz="2800" dirty="0" smtClean="0"/>
          </a:p>
          <a:p>
            <a:pPr>
              <a:buNone/>
            </a:pPr>
            <a:r>
              <a:rPr lang="zh-TW" altLang="en-US" sz="2800" dirty="0" smtClean="0">
                <a:solidFill>
                  <a:srgbClr val="FF0000"/>
                </a:solidFill>
              </a:rPr>
              <a:t>       ＊</a:t>
            </a:r>
            <a:r>
              <a:rPr lang="zh-TW" altLang="en-US" sz="2800" dirty="0" smtClean="0"/>
              <a:t>每人得到</a:t>
            </a:r>
            <a:r>
              <a:rPr lang="en-US" altLang="zh-TW" sz="2800" dirty="0" smtClean="0"/>
              <a:t>3</a:t>
            </a:r>
            <a:r>
              <a:rPr lang="zh-TW" altLang="en-US" sz="2800" dirty="0" smtClean="0"/>
              <a:t>顆，可分給</a:t>
            </a:r>
            <a:r>
              <a:rPr lang="en-US" altLang="zh-TW" sz="2800" dirty="0" smtClean="0"/>
              <a:t>2</a:t>
            </a:r>
            <a:r>
              <a:rPr lang="zh-TW" altLang="en-US" sz="2800" dirty="0" smtClean="0"/>
              <a:t>個小朋友→</a:t>
            </a:r>
            <a:r>
              <a:rPr lang="en-US" altLang="zh-TW" sz="2800" dirty="0"/>
              <a:t>6</a:t>
            </a:r>
            <a:r>
              <a:rPr lang="en-US" altLang="zh-TW" sz="2800" dirty="0" smtClean="0"/>
              <a:t> </a:t>
            </a:r>
            <a:r>
              <a:rPr lang="en-US" altLang="zh-TW" sz="2800" dirty="0">
                <a:solidFill>
                  <a:srgbClr val="000000"/>
                </a:solidFill>
              </a:rPr>
              <a:t>÷ </a:t>
            </a:r>
            <a:r>
              <a:rPr lang="en-US" altLang="zh-TW" sz="2800" dirty="0"/>
              <a:t>3</a:t>
            </a:r>
            <a:r>
              <a:rPr lang="en-US" altLang="zh-TW" sz="2800" dirty="0" smtClean="0"/>
              <a:t> </a:t>
            </a:r>
            <a:r>
              <a:rPr lang="zh-TW" altLang="en-US" sz="2800" dirty="0" smtClean="0"/>
              <a:t>＝</a:t>
            </a:r>
            <a:r>
              <a:rPr lang="en-US" altLang="zh-TW" sz="2800" dirty="0"/>
              <a:t>2</a:t>
            </a:r>
            <a:endParaRPr lang="en-US" altLang="zh-TW" sz="2800" dirty="0" smtClean="0"/>
          </a:p>
          <a:p>
            <a:pPr>
              <a:buNone/>
            </a:pPr>
            <a:r>
              <a:rPr lang="zh-TW" altLang="en-US" sz="2800" dirty="0" smtClean="0"/>
              <a:t>       </a:t>
            </a:r>
            <a:r>
              <a:rPr lang="zh-TW" altLang="en-US" sz="2800" dirty="0" smtClean="0">
                <a:solidFill>
                  <a:srgbClr val="FF0000"/>
                </a:solidFill>
              </a:rPr>
              <a:t>＊</a:t>
            </a:r>
            <a:r>
              <a:rPr lang="en-US" altLang="zh-TW" sz="2800" dirty="0" smtClean="0"/>
              <a:t>1</a:t>
            </a:r>
            <a:r>
              <a:rPr lang="zh-TW" altLang="en-US" sz="2800" dirty="0" smtClean="0"/>
              <a:t>人得到</a:t>
            </a:r>
            <a:r>
              <a:rPr lang="en-US" altLang="zh-TW" sz="2800" dirty="0" smtClean="0"/>
              <a:t>6</a:t>
            </a:r>
            <a:r>
              <a:rPr lang="zh-TW" altLang="en-US" sz="2800" dirty="0" smtClean="0"/>
              <a:t>顆，可分給</a:t>
            </a:r>
            <a:r>
              <a:rPr lang="en-US" altLang="zh-TW" sz="2800" dirty="0" smtClean="0"/>
              <a:t>1</a:t>
            </a:r>
            <a:r>
              <a:rPr lang="zh-TW" altLang="en-US" sz="2800" dirty="0" smtClean="0"/>
              <a:t>個小朋友 →</a:t>
            </a:r>
            <a:r>
              <a:rPr lang="en-US" altLang="zh-TW" sz="2800" dirty="0" smtClean="0"/>
              <a:t>6 </a:t>
            </a:r>
            <a:r>
              <a:rPr lang="zh-TW" altLang="en-US" sz="2800" dirty="0" smtClean="0"/>
              <a:t> </a:t>
            </a:r>
            <a:r>
              <a:rPr lang="en-US" altLang="zh-TW" sz="2800" dirty="0" smtClean="0">
                <a:solidFill>
                  <a:srgbClr val="000000"/>
                </a:solidFill>
              </a:rPr>
              <a:t>÷ </a:t>
            </a:r>
            <a:r>
              <a:rPr lang="en-US" altLang="zh-TW" sz="2800" dirty="0"/>
              <a:t>6</a:t>
            </a:r>
            <a:r>
              <a:rPr lang="en-US" altLang="zh-TW" sz="2800" dirty="0" smtClean="0"/>
              <a:t> </a:t>
            </a:r>
            <a:r>
              <a:rPr lang="zh-TW" altLang="en-US" sz="2800" dirty="0" smtClean="0"/>
              <a:t>＝</a:t>
            </a:r>
            <a:r>
              <a:rPr lang="en-US" altLang="zh-TW" sz="2800" dirty="0"/>
              <a:t>1</a:t>
            </a:r>
            <a:endParaRPr lang="en-US" altLang="zh-TW" sz="2800" dirty="0" smtClean="0"/>
          </a:p>
          <a:p>
            <a:pPr>
              <a:buNone/>
            </a:pPr>
            <a:r>
              <a:rPr lang="zh-TW" altLang="en-US" sz="2800" dirty="0" smtClean="0"/>
              <a:t>       </a:t>
            </a:r>
            <a:endParaRPr lang="en-US" altLang="zh-TW" sz="2800" dirty="0" smtClean="0"/>
          </a:p>
          <a:p>
            <a:pPr>
              <a:buNone/>
            </a:pPr>
            <a:r>
              <a:rPr lang="en-US" altLang="zh-TW" sz="2800" dirty="0" smtClean="0"/>
              <a:t>6</a:t>
            </a:r>
            <a:r>
              <a:rPr lang="zh-TW" altLang="en-US" sz="2800" dirty="0" smtClean="0"/>
              <a:t>可以被</a:t>
            </a:r>
            <a:r>
              <a:rPr lang="en-US" altLang="zh-TW" sz="2800" dirty="0" smtClean="0"/>
              <a:t>1</a:t>
            </a:r>
            <a:r>
              <a:rPr lang="zh-TW" altLang="en-US" sz="2800" dirty="0" smtClean="0"/>
              <a:t>、</a:t>
            </a:r>
            <a:r>
              <a:rPr lang="en-US" altLang="zh-TW" sz="2800" dirty="0" smtClean="0"/>
              <a:t>2</a:t>
            </a:r>
            <a:r>
              <a:rPr lang="zh-TW" altLang="en-US" sz="2800" dirty="0" smtClean="0"/>
              <a:t>、</a:t>
            </a:r>
            <a:r>
              <a:rPr lang="en-US" altLang="zh-TW" sz="2800" dirty="0" smtClean="0"/>
              <a:t>3</a:t>
            </a:r>
            <a:r>
              <a:rPr lang="zh-TW" altLang="en-US" sz="2800" dirty="0" smtClean="0"/>
              <a:t>、</a:t>
            </a:r>
            <a:r>
              <a:rPr lang="en-US" altLang="zh-TW" sz="2800" dirty="0" smtClean="0"/>
              <a:t>6</a:t>
            </a:r>
            <a:r>
              <a:rPr lang="zh-TW" altLang="en-US" sz="2800" dirty="0" smtClean="0"/>
              <a:t>整除</a:t>
            </a:r>
            <a:endParaRPr lang="en-US" altLang="zh-TW" sz="2800" dirty="0" smtClean="0"/>
          </a:p>
          <a:p>
            <a:pPr>
              <a:buNone/>
            </a:pPr>
            <a:r>
              <a:rPr lang="en-US" altLang="zh-TW" sz="2800" dirty="0" smtClean="0"/>
              <a:t>6</a:t>
            </a:r>
            <a:r>
              <a:rPr lang="zh-TW" altLang="en-US" sz="2800" dirty="0" smtClean="0"/>
              <a:t>的因數：</a:t>
            </a:r>
            <a:r>
              <a:rPr lang="en-US" altLang="zh-TW" sz="2800" dirty="0" smtClean="0"/>
              <a:t>1</a:t>
            </a:r>
            <a:r>
              <a:rPr lang="zh-TW" altLang="en-US" sz="2800" dirty="0" smtClean="0"/>
              <a:t>、</a:t>
            </a:r>
            <a:r>
              <a:rPr lang="en-US" altLang="zh-TW" sz="2800" dirty="0" smtClean="0"/>
              <a:t>2</a:t>
            </a:r>
            <a:r>
              <a:rPr lang="zh-TW" altLang="en-US" sz="2800" dirty="0" smtClean="0"/>
              <a:t>、</a:t>
            </a:r>
            <a:r>
              <a:rPr lang="en-US" altLang="zh-TW" sz="2800" dirty="0" smtClean="0"/>
              <a:t>3</a:t>
            </a:r>
            <a:r>
              <a:rPr lang="zh-TW" altLang="en-US" sz="2800" dirty="0" smtClean="0"/>
              <a:t>、</a:t>
            </a:r>
            <a:r>
              <a:rPr lang="en-US" altLang="zh-TW" sz="2800" dirty="0" smtClean="0"/>
              <a:t>6       </a:t>
            </a:r>
          </a:p>
          <a:p>
            <a:pPr>
              <a:buNone/>
            </a:pP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330066"/>
                </a:solidFill>
              </a:rPr>
              <a:t> </a:t>
            </a:r>
            <a:r>
              <a:rPr lang="en-US" altLang="zh-TW" dirty="0" smtClean="0">
                <a:solidFill>
                  <a:srgbClr val="330066"/>
                </a:solidFill>
              </a:rPr>
              <a:t>6</a:t>
            </a:r>
            <a:r>
              <a:rPr lang="zh-TW" altLang="en-US" dirty="0" smtClean="0">
                <a:solidFill>
                  <a:srgbClr val="330066"/>
                </a:solidFill>
              </a:rPr>
              <a:t>是</a:t>
            </a:r>
            <a:r>
              <a:rPr lang="zh-TW" altLang="en-US" dirty="0">
                <a:solidFill>
                  <a:srgbClr val="330066"/>
                </a:solidFill>
              </a:rPr>
              <a:t>質數還是合數</a:t>
            </a:r>
            <a:r>
              <a:rPr lang="zh-TW" altLang="en-US" dirty="0" smtClean="0">
                <a:solidFill>
                  <a:srgbClr val="330066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？</a:t>
            </a:r>
            <a:endParaRPr lang="zh-TW" altLang="en-US" dirty="0"/>
          </a:p>
        </p:txBody>
      </p:sp>
      <p:sp>
        <p:nvSpPr>
          <p:cNvPr id="5" name="文字方塊 4"/>
          <p:cNvSpPr txBox="1"/>
          <p:nvPr/>
        </p:nvSpPr>
        <p:spPr>
          <a:xfrm>
            <a:off x="457200" y="1772816"/>
            <a:ext cx="2890664" cy="52322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2800" dirty="0" smtClean="0"/>
              <a:t>步驟</a:t>
            </a:r>
            <a:r>
              <a:rPr lang="en-US" altLang="zh-TW" sz="2800" dirty="0" smtClean="0"/>
              <a:t>1</a:t>
            </a:r>
            <a:r>
              <a:rPr lang="zh-TW" altLang="en-US" sz="2800" dirty="0" smtClean="0"/>
              <a:t>：找出因數</a:t>
            </a:r>
            <a:endParaRPr lang="zh-TW" altLang="en-US" sz="2800" dirty="0"/>
          </a:p>
        </p:txBody>
      </p:sp>
      <p:sp>
        <p:nvSpPr>
          <p:cNvPr id="6" name="文字方塊 5"/>
          <p:cNvSpPr txBox="1"/>
          <p:nvPr/>
        </p:nvSpPr>
        <p:spPr>
          <a:xfrm>
            <a:off x="482000" y="2647414"/>
            <a:ext cx="41620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 smtClean="0"/>
              <a:t>6</a:t>
            </a:r>
            <a:r>
              <a:rPr lang="zh-TW" altLang="en-US" sz="2800" dirty="0" smtClean="0"/>
              <a:t>的因數：</a:t>
            </a:r>
            <a:r>
              <a:rPr lang="en-US" altLang="zh-TW" sz="2800" dirty="0" smtClean="0"/>
              <a:t>1</a:t>
            </a:r>
            <a:r>
              <a:rPr lang="zh-TW" altLang="en-US" sz="2800" dirty="0" smtClean="0"/>
              <a:t>、</a:t>
            </a:r>
            <a:r>
              <a:rPr lang="en-US" altLang="zh-TW" sz="2800" dirty="0" smtClean="0"/>
              <a:t>2</a:t>
            </a:r>
            <a:r>
              <a:rPr lang="zh-TW" altLang="en-US" sz="2800" dirty="0" smtClean="0"/>
              <a:t>、</a:t>
            </a:r>
            <a:r>
              <a:rPr lang="en-US" altLang="zh-TW" sz="2800" dirty="0" smtClean="0"/>
              <a:t>3</a:t>
            </a:r>
            <a:r>
              <a:rPr lang="zh-TW" altLang="en-US" sz="2800" dirty="0" smtClean="0"/>
              <a:t>、</a:t>
            </a:r>
            <a:r>
              <a:rPr lang="en-US" altLang="zh-TW" sz="2800" dirty="0" smtClean="0"/>
              <a:t>6</a:t>
            </a:r>
            <a:endParaRPr lang="zh-TW" altLang="en-US" sz="2800" dirty="0"/>
          </a:p>
        </p:txBody>
      </p:sp>
      <p:sp>
        <p:nvSpPr>
          <p:cNvPr id="7" name="文字方塊 6"/>
          <p:cNvSpPr txBox="1"/>
          <p:nvPr/>
        </p:nvSpPr>
        <p:spPr>
          <a:xfrm>
            <a:off x="482000" y="3420308"/>
            <a:ext cx="5458152" cy="52322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2800" dirty="0" smtClean="0"/>
              <a:t>步驟</a:t>
            </a:r>
            <a:r>
              <a:rPr lang="en-US" altLang="zh-TW" sz="2800" dirty="0"/>
              <a:t>2</a:t>
            </a:r>
            <a:r>
              <a:rPr lang="zh-TW" altLang="en-US" sz="2800" dirty="0" smtClean="0"/>
              <a:t>：因數數量判別質數或合數</a:t>
            </a:r>
            <a:endParaRPr lang="zh-TW" altLang="en-US" sz="2800" dirty="0"/>
          </a:p>
        </p:txBody>
      </p:sp>
      <p:sp>
        <p:nvSpPr>
          <p:cNvPr id="8" name="矩形 7"/>
          <p:cNvSpPr/>
          <p:nvPr/>
        </p:nvSpPr>
        <p:spPr>
          <a:xfrm>
            <a:off x="482000" y="4365104"/>
            <a:ext cx="345584" cy="3455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文字方塊 8"/>
          <p:cNvSpPr txBox="1"/>
          <p:nvPr/>
        </p:nvSpPr>
        <p:spPr>
          <a:xfrm>
            <a:off x="1043608" y="4276286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/>
              <a:t>因數</a:t>
            </a:r>
            <a:r>
              <a:rPr lang="en-US" altLang="zh-TW" sz="2800" dirty="0" smtClean="0"/>
              <a:t>2</a:t>
            </a:r>
            <a:r>
              <a:rPr lang="zh-TW" altLang="en-US" sz="2800" dirty="0" smtClean="0"/>
              <a:t>個</a:t>
            </a:r>
            <a:endParaRPr lang="zh-TW" altLang="en-US" sz="2800" dirty="0"/>
          </a:p>
        </p:txBody>
      </p:sp>
      <p:sp>
        <p:nvSpPr>
          <p:cNvPr id="10" name="矩形 9"/>
          <p:cNvSpPr/>
          <p:nvPr/>
        </p:nvSpPr>
        <p:spPr>
          <a:xfrm>
            <a:off x="482000" y="5000512"/>
            <a:ext cx="345584" cy="3455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文字方塊 10"/>
          <p:cNvSpPr txBox="1"/>
          <p:nvPr/>
        </p:nvSpPr>
        <p:spPr>
          <a:xfrm>
            <a:off x="1043608" y="4911694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/>
              <a:t>因數</a:t>
            </a:r>
            <a:r>
              <a:rPr lang="en-US" altLang="zh-TW" sz="2800" dirty="0"/>
              <a:t>3</a:t>
            </a:r>
            <a:r>
              <a:rPr lang="zh-TW" altLang="en-US" sz="2800" dirty="0" smtClean="0"/>
              <a:t>個以</a:t>
            </a:r>
            <a:r>
              <a:rPr lang="zh-TW" altLang="en-US" sz="2800" dirty="0"/>
              <a:t>上</a:t>
            </a:r>
          </a:p>
        </p:txBody>
      </p:sp>
      <p:sp>
        <p:nvSpPr>
          <p:cNvPr id="12" name="文字方塊 11"/>
          <p:cNvSpPr txBox="1"/>
          <p:nvPr/>
        </p:nvSpPr>
        <p:spPr>
          <a:xfrm>
            <a:off x="395536" y="4670599"/>
            <a:ext cx="8640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400" dirty="0" smtClean="0">
                <a:sym typeface="Wingdings" panose="05000000000000000000" pitchFamily="2" charset="2"/>
              </a:rPr>
              <a:t></a:t>
            </a:r>
            <a:endParaRPr lang="zh-TW" altLang="en-US" sz="5400" dirty="0"/>
          </a:p>
        </p:txBody>
      </p:sp>
      <p:sp>
        <p:nvSpPr>
          <p:cNvPr id="13" name="向右箭號 12"/>
          <p:cNvSpPr/>
          <p:nvPr/>
        </p:nvSpPr>
        <p:spPr>
          <a:xfrm>
            <a:off x="3211076" y="5025041"/>
            <a:ext cx="648072" cy="296525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文字方塊 13"/>
          <p:cNvSpPr txBox="1"/>
          <p:nvPr/>
        </p:nvSpPr>
        <p:spPr>
          <a:xfrm>
            <a:off x="4175956" y="4911694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/>
              <a:t>合</a:t>
            </a:r>
            <a:r>
              <a:rPr lang="zh-TW" altLang="en-US" sz="2800" dirty="0" smtClean="0"/>
              <a:t>數</a:t>
            </a:r>
            <a:endParaRPr lang="zh-TW" altLang="en-US" sz="2800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5472100" y="5946198"/>
            <a:ext cx="23402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/>
              <a:t>答：</a:t>
            </a:r>
            <a:r>
              <a:rPr lang="en-US" altLang="zh-TW" sz="2800" dirty="0" smtClean="0"/>
              <a:t>6</a:t>
            </a:r>
            <a:r>
              <a:rPr lang="zh-TW" altLang="en-US" sz="2800" dirty="0" smtClean="0"/>
              <a:t>是</a:t>
            </a:r>
            <a:r>
              <a:rPr lang="zh-TW" altLang="en-US" sz="2800" dirty="0"/>
              <a:t>合</a:t>
            </a:r>
            <a:r>
              <a:rPr lang="zh-TW" altLang="en-US" sz="2800" dirty="0" smtClean="0"/>
              <a:t>數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329895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8" grpId="0" animBg="1"/>
      <p:bldP spid="9" grpId="0"/>
      <p:bldP spid="10" grpId="0" animBg="1"/>
      <p:bldP spid="11" grpId="0"/>
      <p:bldP spid="12" grpId="0"/>
      <p:bldP spid="13" grpId="0" animBg="1"/>
      <p:bldP spid="14" grpId="0"/>
      <p:bldP spid="15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2800" dirty="0" smtClean="0"/>
              <a:t>糕餅店的店員要把</a:t>
            </a:r>
            <a:r>
              <a:rPr lang="en-US" altLang="zh-TW" sz="2800" dirty="0" smtClean="0"/>
              <a:t>9</a:t>
            </a:r>
            <a:r>
              <a:rPr lang="zh-TW" altLang="en-US" sz="2800" dirty="0" smtClean="0"/>
              <a:t>個蛋糕分裝在盒子裡，</a:t>
            </a:r>
            <a:r>
              <a:rPr lang="en-US" altLang="zh-TW" sz="2800" dirty="0" smtClean="0"/>
              <a:t/>
            </a:r>
            <a:br>
              <a:rPr lang="en-US" altLang="zh-TW" sz="2800" dirty="0" smtClean="0"/>
            </a:br>
            <a:r>
              <a:rPr lang="zh-TW" altLang="en-US" sz="2800" dirty="0" smtClean="0"/>
              <a:t>每一盒裝的蛋糕要一樣多，而且要全部分完，可以分裝成幾盒</a:t>
            </a:r>
            <a:r>
              <a:rPr lang="en-US" altLang="zh-TW" sz="2800" dirty="0" smtClean="0"/>
              <a:t>?</a:t>
            </a:r>
            <a:endParaRPr lang="zh-TW" altLang="en-US" sz="2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898980"/>
            <a:ext cx="8229600" cy="4411662"/>
          </a:xfrm>
        </p:spPr>
        <p:txBody>
          <a:bodyPr/>
          <a:lstStyle/>
          <a:p>
            <a:pPr>
              <a:buNone/>
            </a:pPr>
            <a:r>
              <a:rPr lang="zh-TW" altLang="en-US" sz="3200" dirty="0" smtClean="0"/>
              <a:t>每盒裝</a:t>
            </a:r>
            <a:r>
              <a:rPr lang="en-US" altLang="zh-TW" sz="3200" dirty="0" smtClean="0"/>
              <a:t>1</a:t>
            </a:r>
            <a:r>
              <a:rPr lang="zh-TW" altLang="en-US" sz="3200" dirty="0" smtClean="0"/>
              <a:t>個蛋糕，可分裝成</a:t>
            </a:r>
            <a:r>
              <a:rPr lang="en-US" altLang="zh-TW" sz="3200" dirty="0" smtClean="0"/>
              <a:t>9</a:t>
            </a:r>
            <a:r>
              <a:rPr lang="zh-TW" altLang="en-US" sz="3200" dirty="0" smtClean="0"/>
              <a:t>盒</a:t>
            </a:r>
            <a:endParaRPr lang="en-US" altLang="zh-TW" sz="3200" dirty="0" smtClean="0"/>
          </a:p>
          <a:p>
            <a:pPr>
              <a:buNone/>
            </a:pPr>
            <a:endParaRPr lang="en-US" altLang="zh-TW" sz="3200" dirty="0" smtClean="0"/>
          </a:p>
          <a:p>
            <a:pPr>
              <a:buNone/>
            </a:pPr>
            <a:endParaRPr lang="en-US" altLang="zh-TW" sz="3200" dirty="0" smtClean="0"/>
          </a:p>
          <a:p>
            <a:pPr>
              <a:buNone/>
            </a:pPr>
            <a:endParaRPr lang="en-US" altLang="zh-TW" sz="3200" dirty="0" smtClean="0"/>
          </a:p>
          <a:p>
            <a:pPr>
              <a:buNone/>
            </a:pPr>
            <a:endParaRPr lang="en-US" altLang="zh-TW" sz="3200" dirty="0" smtClean="0"/>
          </a:p>
          <a:p>
            <a:pPr>
              <a:buNone/>
            </a:pPr>
            <a:r>
              <a:rPr lang="zh-TW" altLang="en-US" sz="3200" dirty="0" smtClean="0"/>
              <a:t>    </a:t>
            </a:r>
            <a:endParaRPr lang="en-US" altLang="zh-TW" sz="3200" dirty="0" smtClean="0"/>
          </a:p>
          <a:p>
            <a:pPr>
              <a:buNone/>
            </a:pPr>
            <a:endParaRPr lang="en-US" altLang="zh-TW" sz="3200" dirty="0" smtClean="0"/>
          </a:p>
          <a:p>
            <a:pPr>
              <a:buNone/>
            </a:pPr>
            <a:r>
              <a:rPr lang="zh-TW" altLang="en-US" sz="3200" dirty="0" smtClean="0"/>
              <a:t> </a:t>
            </a:r>
            <a:endParaRPr lang="en-US" altLang="zh-TW" sz="3200" dirty="0" smtClean="0"/>
          </a:p>
          <a:p>
            <a:pPr>
              <a:buNone/>
            </a:pPr>
            <a:r>
              <a:rPr lang="zh-TW" altLang="en-US" sz="3200" dirty="0" smtClean="0"/>
              <a:t> </a:t>
            </a:r>
          </a:p>
        </p:txBody>
      </p:sp>
      <p:grpSp>
        <p:nvGrpSpPr>
          <p:cNvPr id="5" name="群組 4"/>
          <p:cNvGrpSpPr/>
          <p:nvPr/>
        </p:nvGrpSpPr>
        <p:grpSpPr>
          <a:xfrm>
            <a:off x="601683" y="3068960"/>
            <a:ext cx="8072494" cy="1928826"/>
            <a:chOff x="601683" y="3068960"/>
            <a:chExt cx="8072494" cy="1928826"/>
          </a:xfrm>
        </p:grpSpPr>
        <p:pic>
          <p:nvPicPr>
            <p:cNvPr id="37" name="圖片 36" descr="蛋糕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188191" y="4569158"/>
              <a:ext cx="428628" cy="428628"/>
            </a:xfrm>
            <a:prstGeom prst="rect">
              <a:avLst/>
            </a:prstGeom>
          </p:spPr>
        </p:pic>
        <p:pic>
          <p:nvPicPr>
            <p:cNvPr id="38" name="圖片 37" descr="box3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01683" y="3068960"/>
              <a:ext cx="642942" cy="642942"/>
            </a:xfrm>
            <a:prstGeom prst="rect">
              <a:avLst/>
            </a:prstGeom>
          </p:spPr>
        </p:pic>
        <p:pic>
          <p:nvPicPr>
            <p:cNvPr id="39" name="圖片 38" descr="box3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58939" y="3068960"/>
              <a:ext cx="642942" cy="642942"/>
            </a:xfrm>
            <a:prstGeom prst="rect">
              <a:avLst/>
            </a:prstGeom>
          </p:spPr>
        </p:pic>
        <p:pic>
          <p:nvPicPr>
            <p:cNvPr id="40" name="圖片 39" descr="box3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387633" y="3068960"/>
              <a:ext cx="642942" cy="642942"/>
            </a:xfrm>
            <a:prstGeom prst="rect">
              <a:avLst/>
            </a:prstGeom>
          </p:spPr>
        </p:pic>
        <p:pic>
          <p:nvPicPr>
            <p:cNvPr id="41" name="圖片 40" descr="box3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387765" y="3068960"/>
              <a:ext cx="642942" cy="642942"/>
            </a:xfrm>
            <a:prstGeom prst="rect">
              <a:avLst/>
            </a:prstGeom>
          </p:spPr>
        </p:pic>
        <p:pic>
          <p:nvPicPr>
            <p:cNvPr id="42" name="圖片 41" descr="box3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316459" y="3068960"/>
              <a:ext cx="642942" cy="642942"/>
            </a:xfrm>
            <a:prstGeom prst="rect">
              <a:avLst/>
            </a:prstGeom>
          </p:spPr>
        </p:pic>
        <p:pic>
          <p:nvPicPr>
            <p:cNvPr id="43" name="圖片 42" descr="box3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245153" y="3068960"/>
              <a:ext cx="642942" cy="642942"/>
            </a:xfrm>
            <a:prstGeom prst="rect">
              <a:avLst/>
            </a:prstGeom>
          </p:spPr>
        </p:pic>
        <p:pic>
          <p:nvPicPr>
            <p:cNvPr id="44" name="圖片 43" descr="box3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173847" y="3068960"/>
              <a:ext cx="642942" cy="642942"/>
            </a:xfrm>
            <a:prstGeom prst="rect">
              <a:avLst/>
            </a:prstGeom>
          </p:spPr>
        </p:pic>
        <p:pic>
          <p:nvPicPr>
            <p:cNvPr id="45" name="圖片 44" descr="box3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102541" y="3068960"/>
              <a:ext cx="642942" cy="642942"/>
            </a:xfrm>
            <a:prstGeom prst="rect">
              <a:avLst/>
            </a:prstGeom>
          </p:spPr>
        </p:pic>
        <p:pic>
          <p:nvPicPr>
            <p:cNvPr id="46" name="圖片 45" descr="box3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031235" y="3068960"/>
              <a:ext cx="642942" cy="642942"/>
            </a:xfrm>
            <a:prstGeom prst="rect">
              <a:avLst/>
            </a:prstGeom>
          </p:spPr>
        </p:pic>
        <p:cxnSp>
          <p:nvCxnSpPr>
            <p:cNvPr id="47" name="直線接點 46"/>
            <p:cNvCxnSpPr/>
            <p:nvPr/>
          </p:nvCxnSpPr>
          <p:spPr>
            <a:xfrm rot="5400000">
              <a:off x="638196" y="4104017"/>
              <a:ext cx="500066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 rot="5400000">
              <a:off x="1566890" y="4104017"/>
              <a:ext cx="500066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 rot="5400000">
              <a:off x="2495584" y="4104017"/>
              <a:ext cx="500066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接點 49"/>
            <p:cNvCxnSpPr/>
            <p:nvPr/>
          </p:nvCxnSpPr>
          <p:spPr>
            <a:xfrm rot="5400000">
              <a:off x="3495716" y="4104017"/>
              <a:ext cx="500066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接點 50"/>
            <p:cNvCxnSpPr/>
            <p:nvPr/>
          </p:nvCxnSpPr>
          <p:spPr>
            <a:xfrm rot="5400000">
              <a:off x="4424410" y="4104017"/>
              <a:ext cx="500066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接點 51"/>
            <p:cNvCxnSpPr/>
            <p:nvPr/>
          </p:nvCxnSpPr>
          <p:spPr>
            <a:xfrm rot="5400000">
              <a:off x="5353104" y="4104017"/>
              <a:ext cx="500066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接點 52"/>
            <p:cNvCxnSpPr/>
            <p:nvPr/>
          </p:nvCxnSpPr>
          <p:spPr>
            <a:xfrm rot="5400000">
              <a:off x="6281798" y="4104017"/>
              <a:ext cx="500066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接點 53"/>
            <p:cNvCxnSpPr/>
            <p:nvPr/>
          </p:nvCxnSpPr>
          <p:spPr>
            <a:xfrm rot="5400000">
              <a:off x="7210492" y="4104017"/>
              <a:ext cx="500066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接點 54"/>
            <p:cNvCxnSpPr/>
            <p:nvPr/>
          </p:nvCxnSpPr>
          <p:spPr>
            <a:xfrm rot="5400000">
              <a:off x="8139186" y="4104017"/>
              <a:ext cx="500066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56" name="圖片 55" descr="蛋糕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44559" y="4569158"/>
              <a:ext cx="428628" cy="428628"/>
            </a:xfrm>
            <a:prstGeom prst="rect">
              <a:avLst/>
            </a:prstGeom>
          </p:spPr>
        </p:pic>
        <p:pic>
          <p:nvPicPr>
            <p:cNvPr id="57" name="圖片 56" descr="蛋糕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01815" y="4569158"/>
              <a:ext cx="428628" cy="428628"/>
            </a:xfrm>
            <a:prstGeom prst="rect">
              <a:avLst/>
            </a:prstGeom>
          </p:spPr>
        </p:pic>
        <p:pic>
          <p:nvPicPr>
            <p:cNvPr id="58" name="圖片 57" descr="蛋糕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530509" y="4569158"/>
              <a:ext cx="428628" cy="428628"/>
            </a:xfrm>
            <a:prstGeom prst="rect">
              <a:avLst/>
            </a:prstGeom>
          </p:spPr>
        </p:pic>
        <p:pic>
          <p:nvPicPr>
            <p:cNvPr id="59" name="圖片 58" descr="蛋糕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530641" y="4569158"/>
              <a:ext cx="428628" cy="428628"/>
            </a:xfrm>
            <a:prstGeom prst="rect">
              <a:avLst/>
            </a:prstGeom>
          </p:spPr>
        </p:pic>
        <p:pic>
          <p:nvPicPr>
            <p:cNvPr id="60" name="圖片 59" descr="蛋糕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459335" y="4569158"/>
              <a:ext cx="428628" cy="428628"/>
            </a:xfrm>
            <a:prstGeom prst="rect">
              <a:avLst/>
            </a:prstGeom>
          </p:spPr>
        </p:pic>
        <p:pic>
          <p:nvPicPr>
            <p:cNvPr id="61" name="圖片 60" descr="蛋糕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388029" y="4569158"/>
              <a:ext cx="428628" cy="428628"/>
            </a:xfrm>
            <a:prstGeom prst="rect">
              <a:avLst/>
            </a:prstGeom>
          </p:spPr>
        </p:pic>
        <p:pic>
          <p:nvPicPr>
            <p:cNvPr id="62" name="圖片 61" descr="蛋糕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316723" y="4569158"/>
              <a:ext cx="428628" cy="428628"/>
            </a:xfrm>
            <a:prstGeom prst="rect">
              <a:avLst/>
            </a:prstGeom>
          </p:spPr>
        </p:pic>
        <p:pic>
          <p:nvPicPr>
            <p:cNvPr id="63" name="圖片 62" descr="蛋糕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245417" y="4569158"/>
              <a:ext cx="428628" cy="428628"/>
            </a:xfrm>
            <a:prstGeom prst="rect">
              <a:avLst/>
            </a:prstGeom>
          </p:spPr>
        </p:pic>
      </p:grpSp>
      <p:sp>
        <p:nvSpPr>
          <p:cNvPr id="65" name="內容版面配置區 2"/>
          <p:cNvSpPr>
            <a:spLocks/>
          </p:cNvSpPr>
          <p:nvPr/>
        </p:nvSpPr>
        <p:spPr bwMode="auto">
          <a:xfrm>
            <a:off x="7106713" y="1642922"/>
            <a:ext cx="1567464" cy="107157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9050">
            <a:solidFill>
              <a:sysClr val="window" lastClr="FFFFFF"/>
            </a:solidFill>
            <a:miter lim="800000"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altLang="zh-TW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剛好分完</a:t>
            </a:r>
            <a:endParaRPr kumimoji="0" lang="en-US" altLang="zh-TW" sz="2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標楷體" pitchFamily="65" charset="-120"/>
              <a:ea typeface="標楷體" pitchFamily="65" charset="-12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2800" dirty="0" smtClean="0"/>
              <a:t>糕餅店的店員要把</a:t>
            </a:r>
            <a:r>
              <a:rPr lang="en-US" altLang="zh-TW" sz="2800" dirty="0" smtClean="0"/>
              <a:t>9</a:t>
            </a:r>
            <a:r>
              <a:rPr lang="zh-TW" altLang="en-US" sz="2800" dirty="0" smtClean="0"/>
              <a:t>個蛋糕分裝在盒子裡，</a:t>
            </a:r>
            <a:r>
              <a:rPr lang="en-US" altLang="zh-TW" sz="2800" dirty="0" smtClean="0"/>
              <a:t/>
            </a:r>
            <a:br>
              <a:rPr lang="en-US" altLang="zh-TW" sz="2800" dirty="0" smtClean="0"/>
            </a:br>
            <a:r>
              <a:rPr lang="zh-TW" altLang="en-US" sz="2800" dirty="0" smtClean="0"/>
              <a:t>每一盒裝的蛋糕要一樣多，而且要全部分完，可以分裝成幾盒</a:t>
            </a:r>
            <a:r>
              <a:rPr lang="en-US" altLang="zh-TW" sz="2800" dirty="0" smtClean="0"/>
              <a:t>?</a:t>
            </a:r>
            <a:endParaRPr lang="zh-TW" altLang="en-US" sz="2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TW" altLang="en-US" dirty="0" smtClean="0"/>
              <a:t>每盒裝</a:t>
            </a:r>
            <a:r>
              <a:rPr lang="en-US" altLang="zh-TW" dirty="0" smtClean="0"/>
              <a:t>2</a:t>
            </a:r>
            <a:r>
              <a:rPr lang="zh-TW" altLang="en-US" dirty="0" smtClean="0"/>
              <a:t>個蛋糕，可分裝成</a:t>
            </a:r>
            <a:r>
              <a:rPr lang="en-US" altLang="zh-TW" dirty="0" smtClean="0"/>
              <a:t>4</a:t>
            </a:r>
            <a:r>
              <a:rPr lang="zh-TW" altLang="en-US" dirty="0" smtClean="0"/>
              <a:t>盒，還剩下</a:t>
            </a:r>
            <a:r>
              <a:rPr lang="en-US" altLang="zh-TW" dirty="0" smtClean="0"/>
              <a:t>1</a:t>
            </a:r>
            <a:r>
              <a:rPr lang="zh-TW" altLang="en-US" dirty="0" smtClean="0"/>
              <a:t>個蛋糕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   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      </a:t>
            </a: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</p:txBody>
      </p:sp>
      <p:pic>
        <p:nvPicPr>
          <p:cNvPr id="16" name="圖片 15" descr="蛋糕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768" y="2714620"/>
            <a:ext cx="428628" cy="428628"/>
          </a:xfrm>
          <a:prstGeom prst="rect">
            <a:avLst/>
          </a:prstGeom>
        </p:spPr>
      </p:pic>
      <p:sp>
        <p:nvSpPr>
          <p:cNvPr id="52" name="內容版面配置區 2"/>
          <p:cNvSpPr>
            <a:spLocks/>
          </p:cNvSpPr>
          <p:nvPr/>
        </p:nvSpPr>
        <p:spPr bwMode="auto">
          <a:xfrm>
            <a:off x="6357950" y="3429000"/>
            <a:ext cx="2143140" cy="1285884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9050">
            <a:solidFill>
              <a:sysClr val="window" lastClr="FFFFFF"/>
            </a:solidFill>
            <a:miter lim="800000"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zh-TW" altLang="en-US" sz="2400" dirty="0" smtClean="0"/>
              <a:t>還剩下</a:t>
            </a:r>
            <a:r>
              <a:rPr lang="en-US" altLang="zh-TW" sz="2400" dirty="0" smtClean="0"/>
              <a:t>1</a:t>
            </a:r>
            <a:r>
              <a:rPr lang="zh-TW" altLang="en-US" sz="2400" dirty="0" smtClean="0"/>
              <a:t>個，</a:t>
            </a:r>
            <a:endParaRPr lang="en-US" altLang="zh-TW" sz="2400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zh-TW" altLang="en-US" sz="2400" dirty="0" smtClean="0"/>
              <a:t>不能全部分完</a:t>
            </a:r>
            <a:endParaRPr kumimoji="0" lang="en-US" altLang="zh-TW" sz="2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22" name="群組 21"/>
          <p:cNvGrpSpPr/>
          <p:nvPr/>
        </p:nvGrpSpPr>
        <p:grpSpPr>
          <a:xfrm>
            <a:off x="1214414" y="2560051"/>
            <a:ext cx="4429787" cy="1869081"/>
            <a:chOff x="1214414" y="2560051"/>
            <a:chExt cx="4429787" cy="1869081"/>
          </a:xfrm>
        </p:grpSpPr>
        <p:grpSp>
          <p:nvGrpSpPr>
            <p:cNvPr id="17" name="群組 16"/>
            <p:cNvGrpSpPr/>
            <p:nvPr/>
          </p:nvGrpSpPr>
          <p:grpSpPr>
            <a:xfrm>
              <a:off x="1214414" y="2571744"/>
              <a:ext cx="1000132" cy="1857388"/>
              <a:chOff x="1214414" y="2571744"/>
              <a:chExt cx="1000132" cy="1857388"/>
            </a:xfrm>
          </p:grpSpPr>
          <p:pic>
            <p:nvPicPr>
              <p:cNvPr id="4" name="圖片 3" descr="box3.png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28728" y="2571744"/>
                <a:ext cx="642942" cy="642942"/>
              </a:xfrm>
              <a:prstGeom prst="rect">
                <a:avLst/>
              </a:prstGeom>
            </p:spPr>
          </p:pic>
          <p:pic>
            <p:nvPicPr>
              <p:cNvPr id="5" name="圖片 4" descr="蛋糕.png"/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1214414" y="4000504"/>
                <a:ext cx="428628" cy="428628"/>
              </a:xfrm>
              <a:prstGeom prst="rect">
                <a:avLst/>
              </a:prstGeom>
            </p:spPr>
          </p:pic>
          <p:pic>
            <p:nvPicPr>
              <p:cNvPr id="6" name="圖片 5" descr="蛋糕.png"/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1785918" y="4000504"/>
                <a:ext cx="428628" cy="428628"/>
              </a:xfrm>
              <a:prstGeom prst="rect">
                <a:avLst/>
              </a:prstGeom>
            </p:spPr>
          </p:pic>
          <p:cxnSp>
            <p:nvCxnSpPr>
              <p:cNvPr id="18" name="直線接點 17"/>
              <p:cNvCxnSpPr/>
              <p:nvPr/>
            </p:nvCxnSpPr>
            <p:spPr>
              <a:xfrm rot="5400000">
                <a:off x="1357290" y="3500438"/>
                <a:ext cx="500066" cy="21431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線接點 29"/>
              <p:cNvCxnSpPr/>
              <p:nvPr/>
            </p:nvCxnSpPr>
            <p:spPr>
              <a:xfrm rot="16200000" flipH="1">
                <a:off x="1571604" y="3500438"/>
                <a:ext cx="500066" cy="21431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群組 27"/>
            <p:cNvGrpSpPr/>
            <p:nvPr/>
          </p:nvGrpSpPr>
          <p:grpSpPr>
            <a:xfrm>
              <a:off x="3500430" y="2571744"/>
              <a:ext cx="1000132" cy="1857388"/>
              <a:chOff x="1214414" y="2571744"/>
              <a:chExt cx="1000132" cy="1857388"/>
            </a:xfrm>
          </p:grpSpPr>
          <p:pic>
            <p:nvPicPr>
              <p:cNvPr id="29" name="圖片 28" descr="box3.png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28728" y="2571744"/>
                <a:ext cx="642942" cy="642942"/>
              </a:xfrm>
              <a:prstGeom prst="rect">
                <a:avLst/>
              </a:prstGeom>
            </p:spPr>
          </p:pic>
          <p:pic>
            <p:nvPicPr>
              <p:cNvPr id="32" name="圖片 31" descr="蛋糕.png"/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1214414" y="4000504"/>
                <a:ext cx="428628" cy="428628"/>
              </a:xfrm>
              <a:prstGeom prst="rect">
                <a:avLst/>
              </a:prstGeom>
            </p:spPr>
          </p:pic>
          <p:pic>
            <p:nvPicPr>
              <p:cNvPr id="35" name="圖片 34" descr="蛋糕.png"/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1785918" y="4000504"/>
                <a:ext cx="428628" cy="428628"/>
              </a:xfrm>
              <a:prstGeom prst="rect">
                <a:avLst/>
              </a:prstGeom>
            </p:spPr>
          </p:pic>
          <p:cxnSp>
            <p:nvCxnSpPr>
              <p:cNvPr id="36" name="直線接點 35"/>
              <p:cNvCxnSpPr/>
              <p:nvPr/>
            </p:nvCxnSpPr>
            <p:spPr>
              <a:xfrm rot="5400000">
                <a:off x="1357290" y="3500438"/>
                <a:ext cx="500066" cy="21431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直線接點 36"/>
              <p:cNvCxnSpPr/>
              <p:nvPr/>
            </p:nvCxnSpPr>
            <p:spPr>
              <a:xfrm rot="16200000" flipH="1">
                <a:off x="1571604" y="3500438"/>
                <a:ext cx="500066" cy="21431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8" name="群組 37"/>
            <p:cNvGrpSpPr/>
            <p:nvPr/>
          </p:nvGrpSpPr>
          <p:grpSpPr>
            <a:xfrm>
              <a:off x="4644069" y="2571744"/>
              <a:ext cx="1000132" cy="1857388"/>
              <a:chOff x="1214414" y="2571744"/>
              <a:chExt cx="1000132" cy="1857388"/>
            </a:xfrm>
          </p:grpSpPr>
          <p:pic>
            <p:nvPicPr>
              <p:cNvPr id="39" name="圖片 38" descr="box3.png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28728" y="2571744"/>
                <a:ext cx="642942" cy="642942"/>
              </a:xfrm>
              <a:prstGeom prst="rect">
                <a:avLst/>
              </a:prstGeom>
            </p:spPr>
          </p:pic>
          <p:pic>
            <p:nvPicPr>
              <p:cNvPr id="40" name="圖片 39" descr="蛋糕.png"/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1214414" y="4000504"/>
                <a:ext cx="428628" cy="428628"/>
              </a:xfrm>
              <a:prstGeom prst="rect">
                <a:avLst/>
              </a:prstGeom>
            </p:spPr>
          </p:pic>
          <p:pic>
            <p:nvPicPr>
              <p:cNvPr id="41" name="圖片 40" descr="蛋糕.png"/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1785918" y="4000504"/>
                <a:ext cx="428628" cy="428628"/>
              </a:xfrm>
              <a:prstGeom prst="rect">
                <a:avLst/>
              </a:prstGeom>
            </p:spPr>
          </p:pic>
          <p:cxnSp>
            <p:nvCxnSpPr>
              <p:cNvPr id="42" name="直線接點 41"/>
              <p:cNvCxnSpPr/>
              <p:nvPr/>
            </p:nvCxnSpPr>
            <p:spPr>
              <a:xfrm rot="5400000">
                <a:off x="1357290" y="3500438"/>
                <a:ext cx="500066" cy="21431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直線接點 42"/>
              <p:cNvCxnSpPr/>
              <p:nvPr/>
            </p:nvCxnSpPr>
            <p:spPr>
              <a:xfrm rot="16200000" flipH="1">
                <a:off x="1571604" y="3500438"/>
                <a:ext cx="500066" cy="21431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4" name="群組 43"/>
            <p:cNvGrpSpPr/>
            <p:nvPr/>
          </p:nvGrpSpPr>
          <p:grpSpPr>
            <a:xfrm>
              <a:off x="2342485" y="2560051"/>
              <a:ext cx="1000132" cy="1857388"/>
              <a:chOff x="1214414" y="2571744"/>
              <a:chExt cx="1000132" cy="1857388"/>
            </a:xfrm>
          </p:grpSpPr>
          <p:pic>
            <p:nvPicPr>
              <p:cNvPr id="45" name="圖片 44" descr="box3.png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28728" y="2571744"/>
                <a:ext cx="642942" cy="642942"/>
              </a:xfrm>
              <a:prstGeom prst="rect">
                <a:avLst/>
              </a:prstGeom>
            </p:spPr>
          </p:pic>
          <p:pic>
            <p:nvPicPr>
              <p:cNvPr id="46" name="圖片 45" descr="蛋糕.png"/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1214414" y="4000504"/>
                <a:ext cx="428628" cy="428628"/>
              </a:xfrm>
              <a:prstGeom prst="rect">
                <a:avLst/>
              </a:prstGeom>
            </p:spPr>
          </p:pic>
          <p:pic>
            <p:nvPicPr>
              <p:cNvPr id="47" name="圖片 46" descr="蛋糕.png"/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1785918" y="4000504"/>
                <a:ext cx="428628" cy="428628"/>
              </a:xfrm>
              <a:prstGeom prst="rect">
                <a:avLst/>
              </a:prstGeom>
            </p:spPr>
          </p:pic>
          <p:cxnSp>
            <p:nvCxnSpPr>
              <p:cNvPr id="48" name="直線接點 47"/>
              <p:cNvCxnSpPr/>
              <p:nvPr/>
            </p:nvCxnSpPr>
            <p:spPr>
              <a:xfrm rot="5400000">
                <a:off x="1357290" y="3500438"/>
                <a:ext cx="500066" cy="21431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直線接點 48"/>
              <p:cNvCxnSpPr/>
              <p:nvPr/>
            </p:nvCxnSpPr>
            <p:spPr>
              <a:xfrm rot="16200000" flipH="1">
                <a:off x="1571604" y="3500438"/>
                <a:ext cx="500066" cy="21431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2800" dirty="0" smtClean="0"/>
              <a:t>糕餅店的店員要把</a:t>
            </a:r>
            <a:r>
              <a:rPr lang="en-US" altLang="zh-TW" sz="2800" dirty="0" smtClean="0"/>
              <a:t>9</a:t>
            </a:r>
            <a:r>
              <a:rPr lang="zh-TW" altLang="en-US" sz="2800" dirty="0" smtClean="0"/>
              <a:t>個蛋糕分裝在盒子裡，</a:t>
            </a:r>
            <a:r>
              <a:rPr lang="en-US" altLang="zh-TW" sz="2800" dirty="0" smtClean="0"/>
              <a:t/>
            </a:r>
            <a:br>
              <a:rPr lang="en-US" altLang="zh-TW" sz="2800" dirty="0" smtClean="0"/>
            </a:br>
            <a:r>
              <a:rPr lang="zh-TW" altLang="en-US" sz="2800" dirty="0" smtClean="0"/>
              <a:t>每一盒裝的蛋糕要一樣多，而且要全部分完，可以分裝成幾盒</a:t>
            </a:r>
            <a:r>
              <a:rPr lang="en-US" altLang="zh-TW" sz="2800" dirty="0" smtClean="0"/>
              <a:t>?</a:t>
            </a:r>
            <a:endParaRPr lang="zh-TW" altLang="en-US" sz="2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TW" altLang="en-US" sz="2800" dirty="0" smtClean="0"/>
              <a:t>每盒裝</a:t>
            </a:r>
            <a:r>
              <a:rPr lang="en-US" altLang="zh-TW" sz="2800" dirty="0" smtClean="0"/>
              <a:t>3</a:t>
            </a:r>
            <a:r>
              <a:rPr lang="zh-TW" altLang="en-US" sz="2800" dirty="0" smtClean="0"/>
              <a:t>個蛋糕，可分裝成</a:t>
            </a:r>
            <a:r>
              <a:rPr lang="en-US" altLang="zh-TW" sz="2800" dirty="0" smtClean="0"/>
              <a:t>3</a:t>
            </a:r>
            <a:r>
              <a:rPr lang="zh-TW" altLang="en-US" sz="2800" dirty="0"/>
              <a:t>盒，剛好分完</a:t>
            </a:r>
            <a:endParaRPr lang="en-US" altLang="zh-TW" sz="2800" dirty="0"/>
          </a:p>
          <a:p>
            <a:pPr>
              <a:buNone/>
            </a:pPr>
            <a:endParaRPr lang="en-US" altLang="zh-TW" sz="2800" dirty="0" smtClean="0"/>
          </a:p>
          <a:p>
            <a:pPr>
              <a:buNone/>
            </a:pPr>
            <a:endParaRPr lang="en-US" altLang="zh-TW" sz="2800" dirty="0" smtClean="0"/>
          </a:p>
          <a:p>
            <a:pPr>
              <a:buNone/>
            </a:pPr>
            <a:endParaRPr lang="en-US" altLang="zh-TW" sz="2800" dirty="0" smtClean="0"/>
          </a:p>
          <a:p>
            <a:pPr>
              <a:buNone/>
            </a:pPr>
            <a:endParaRPr lang="en-US" altLang="zh-TW" sz="2800" dirty="0" smtClean="0"/>
          </a:p>
        </p:txBody>
      </p:sp>
      <p:grpSp>
        <p:nvGrpSpPr>
          <p:cNvPr id="32" name="群組 31"/>
          <p:cNvGrpSpPr/>
          <p:nvPr/>
        </p:nvGrpSpPr>
        <p:grpSpPr>
          <a:xfrm>
            <a:off x="714348" y="2571744"/>
            <a:ext cx="6286544" cy="1928826"/>
            <a:chOff x="714348" y="2571744"/>
            <a:chExt cx="6286544" cy="1928826"/>
          </a:xfrm>
        </p:grpSpPr>
        <p:pic>
          <p:nvPicPr>
            <p:cNvPr id="4" name="圖片 3" descr="box3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357290" y="2571744"/>
              <a:ext cx="642942" cy="642942"/>
            </a:xfrm>
            <a:prstGeom prst="rect">
              <a:avLst/>
            </a:prstGeom>
          </p:spPr>
        </p:pic>
        <p:pic>
          <p:nvPicPr>
            <p:cNvPr id="5" name="圖片 4" descr="box3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500430" y="2643182"/>
              <a:ext cx="642942" cy="642942"/>
            </a:xfrm>
            <a:prstGeom prst="rect">
              <a:avLst/>
            </a:prstGeom>
          </p:spPr>
        </p:pic>
        <p:pic>
          <p:nvPicPr>
            <p:cNvPr id="6" name="圖片 5" descr="box3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786446" y="2643182"/>
              <a:ext cx="642942" cy="642942"/>
            </a:xfrm>
            <a:prstGeom prst="rect">
              <a:avLst/>
            </a:prstGeom>
          </p:spPr>
        </p:pic>
        <p:pic>
          <p:nvPicPr>
            <p:cNvPr id="7" name="圖片 6" descr="蛋糕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14348" y="4071942"/>
              <a:ext cx="428628" cy="428628"/>
            </a:xfrm>
            <a:prstGeom prst="rect">
              <a:avLst/>
            </a:prstGeom>
          </p:spPr>
        </p:pic>
        <p:pic>
          <p:nvPicPr>
            <p:cNvPr id="8" name="圖片 7" descr="蛋糕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428728" y="4071942"/>
              <a:ext cx="428628" cy="428628"/>
            </a:xfrm>
            <a:prstGeom prst="rect">
              <a:avLst/>
            </a:prstGeom>
          </p:spPr>
        </p:pic>
        <p:pic>
          <p:nvPicPr>
            <p:cNvPr id="9" name="圖片 8" descr="蛋糕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143108" y="4071942"/>
              <a:ext cx="428628" cy="428628"/>
            </a:xfrm>
            <a:prstGeom prst="rect">
              <a:avLst/>
            </a:prstGeom>
          </p:spPr>
        </p:pic>
        <p:pic>
          <p:nvPicPr>
            <p:cNvPr id="10" name="圖片 9" descr="蛋糕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928926" y="4071942"/>
              <a:ext cx="428628" cy="428628"/>
            </a:xfrm>
            <a:prstGeom prst="rect">
              <a:avLst/>
            </a:prstGeom>
          </p:spPr>
        </p:pic>
        <p:pic>
          <p:nvPicPr>
            <p:cNvPr id="11" name="圖片 10" descr="蛋糕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643306" y="4071942"/>
              <a:ext cx="428628" cy="428628"/>
            </a:xfrm>
            <a:prstGeom prst="rect">
              <a:avLst/>
            </a:prstGeom>
          </p:spPr>
        </p:pic>
        <p:pic>
          <p:nvPicPr>
            <p:cNvPr id="12" name="圖片 11" descr="蛋糕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286248" y="4071942"/>
              <a:ext cx="428628" cy="428628"/>
            </a:xfrm>
            <a:prstGeom prst="rect">
              <a:avLst/>
            </a:prstGeom>
          </p:spPr>
        </p:pic>
        <p:pic>
          <p:nvPicPr>
            <p:cNvPr id="13" name="圖片 12" descr="蛋糕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286380" y="4071942"/>
              <a:ext cx="428628" cy="428628"/>
            </a:xfrm>
            <a:prstGeom prst="rect">
              <a:avLst/>
            </a:prstGeom>
          </p:spPr>
        </p:pic>
        <p:pic>
          <p:nvPicPr>
            <p:cNvPr id="14" name="圖片 13" descr="蛋糕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929322" y="4071942"/>
              <a:ext cx="428628" cy="428628"/>
            </a:xfrm>
            <a:prstGeom prst="rect">
              <a:avLst/>
            </a:prstGeom>
          </p:spPr>
        </p:pic>
        <p:pic>
          <p:nvPicPr>
            <p:cNvPr id="15" name="圖片 14" descr="蛋糕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72264" y="4071942"/>
              <a:ext cx="428628" cy="428628"/>
            </a:xfrm>
            <a:prstGeom prst="rect">
              <a:avLst/>
            </a:prstGeom>
          </p:spPr>
        </p:pic>
        <p:cxnSp>
          <p:nvCxnSpPr>
            <p:cNvPr id="17" name="直線接點 16"/>
            <p:cNvCxnSpPr/>
            <p:nvPr/>
          </p:nvCxnSpPr>
          <p:spPr>
            <a:xfrm rot="10800000" flipV="1">
              <a:off x="1071538" y="3357562"/>
              <a:ext cx="571504" cy="50006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接點 20"/>
            <p:cNvCxnSpPr/>
            <p:nvPr/>
          </p:nvCxnSpPr>
          <p:spPr>
            <a:xfrm rot="10800000" flipV="1">
              <a:off x="3286116" y="3429000"/>
              <a:ext cx="571504" cy="50006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接點 21"/>
            <p:cNvCxnSpPr/>
            <p:nvPr/>
          </p:nvCxnSpPr>
          <p:spPr>
            <a:xfrm rot="10800000" flipV="1">
              <a:off x="5572132" y="3429000"/>
              <a:ext cx="571504" cy="50006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接點 23"/>
            <p:cNvCxnSpPr/>
            <p:nvPr/>
          </p:nvCxnSpPr>
          <p:spPr>
            <a:xfrm rot="5400000">
              <a:off x="1393803" y="3606801"/>
              <a:ext cx="500066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接點 24"/>
            <p:cNvCxnSpPr/>
            <p:nvPr/>
          </p:nvCxnSpPr>
          <p:spPr>
            <a:xfrm rot="5400000">
              <a:off x="3608381" y="3678239"/>
              <a:ext cx="500066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接點 25"/>
            <p:cNvCxnSpPr/>
            <p:nvPr/>
          </p:nvCxnSpPr>
          <p:spPr>
            <a:xfrm rot="5400000">
              <a:off x="5894397" y="3678239"/>
              <a:ext cx="500066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接點 27"/>
            <p:cNvCxnSpPr/>
            <p:nvPr/>
          </p:nvCxnSpPr>
          <p:spPr>
            <a:xfrm>
              <a:off x="1643042" y="3357562"/>
              <a:ext cx="571504" cy="4286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接點 29"/>
            <p:cNvCxnSpPr/>
            <p:nvPr/>
          </p:nvCxnSpPr>
          <p:spPr>
            <a:xfrm>
              <a:off x="3857620" y="3429000"/>
              <a:ext cx="571504" cy="4286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接點 30"/>
            <p:cNvCxnSpPr/>
            <p:nvPr/>
          </p:nvCxnSpPr>
          <p:spPr>
            <a:xfrm>
              <a:off x="6143636" y="3429000"/>
              <a:ext cx="571504" cy="42862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內容版面配置區 2"/>
          <p:cNvSpPr>
            <a:spLocks/>
          </p:cNvSpPr>
          <p:nvPr/>
        </p:nvSpPr>
        <p:spPr bwMode="auto">
          <a:xfrm>
            <a:off x="7427930" y="3351347"/>
            <a:ext cx="1567464" cy="107157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9050">
            <a:solidFill>
              <a:sysClr val="window" lastClr="FFFFFF"/>
            </a:solidFill>
            <a:miter lim="800000"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altLang="zh-TW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剛好分完</a:t>
            </a:r>
            <a:endParaRPr kumimoji="0" lang="en-US" altLang="zh-TW" sz="2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標楷體" pitchFamily="65" charset="-120"/>
              <a:ea typeface="標楷體" pitchFamily="65" charset="-12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2800" dirty="0" smtClean="0"/>
              <a:t>糕餅店的店員要把</a:t>
            </a:r>
            <a:r>
              <a:rPr lang="en-US" altLang="zh-TW" sz="2800" dirty="0" smtClean="0"/>
              <a:t>9</a:t>
            </a:r>
            <a:r>
              <a:rPr lang="zh-TW" altLang="en-US" sz="2800" dirty="0" smtClean="0"/>
              <a:t>個蛋糕分裝在盒子裡，</a:t>
            </a:r>
            <a:r>
              <a:rPr lang="en-US" altLang="zh-TW" sz="2800" dirty="0" smtClean="0"/>
              <a:t/>
            </a:r>
            <a:br>
              <a:rPr lang="en-US" altLang="zh-TW" sz="2800" dirty="0" smtClean="0"/>
            </a:br>
            <a:r>
              <a:rPr lang="zh-TW" altLang="en-US" sz="2800" dirty="0" smtClean="0"/>
              <a:t>每一盒裝的蛋糕要一樣多，而且要全部分完，可以分裝成幾盒</a:t>
            </a:r>
            <a:r>
              <a:rPr lang="en-US" altLang="zh-TW" sz="2800" dirty="0" smtClean="0"/>
              <a:t>?</a:t>
            </a:r>
            <a:endParaRPr lang="zh-TW" altLang="en-US" sz="2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TW" altLang="en-US" dirty="0" smtClean="0"/>
              <a:t>每盒裝</a:t>
            </a:r>
            <a:r>
              <a:rPr lang="en-US" altLang="zh-TW" dirty="0"/>
              <a:t>4</a:t>
            </a:r>
            <a:r>
              <a:rPr lang="zh-TW" altLang="en-US" dirty="0" smtClean="0"/>
              <a:t>個蛋糕，可分裝成</a:t>
            </a:r>
            <a:r>
              <a:rPr lang="en-US" altLang="zh-TW" dirty="0"/>
              <a:t>2</a:t>
            </a:r>
            <a:r>
              <a:rPr lang="zh-TW" altLang="en-US" dirty="0" smtClean="0"/>
              <a:t>盒，還剩下</a:t>
            </a:r>
            <a:r>
              <a:rPr lang="en-US" altLang="zh-TW" dirty="0" smtClean="0"/>
              <a:t>1</a:t>
            </a:r>
            <a:r>
              <a:rPr lang="zh-TW" altLang="en-US" dirty="0" smtClean="0"/>
              <a:t>個蛋糕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   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      </a:t>
            </a: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</p:txBody>
      </p:sp>
      <p:pic>
        <p:nvPicPr>
          <p:cNvPr id="16" name="圖片 15" descr="蛋糕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768" y="2714620"/>
            <a:ext cx="428628" cy="428628"/>
          </a:xfrm>
          <a:prstGeom prst="rect">
            <a:avLst/>
          </a:prstGeom>
        </p:spPr>
      </p:pic>
      <p:sp>
        <p:nvSpPr>
          <p:cNvPr id="52" name="內容版面配置區 2"/>
          <p:cNvSpPr>
            <a:spLocks/>
          </p:cNvSpPr>
          <p:nvPr/>
        </p:nvSpPr>
        <p:spPr bwMode="auto">
          <a:xfrm>
            <a:off x="6357950" y="3429000"/>
            <a:ext cx="2143140" cy="1285884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9050">
            <a:solidFill>
              <a:sysClr val="window" lastClr="FFFFFF"/>
            </a:solidFill>
            <a:miter lim="800000"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還剩下</a:t>
            </a:r>
            <a:r>
              <a:rPr kumimoji="0" lang="en-US" altLang="zh-TW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1</a:t>
            </a:r>
            <a:r>
              <a:rPr kumimoji="0" lang="zh-TW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個，</a:t>
            </a:r>
            <a:endParaRPr kumimoji="0" lang="en-US" altLang="zh-TW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不能全部分完</a:t>
            </a:r>
            <a:endParaRPr kumimoji="0" lang="en-US" altLang="zh-TW" sz="2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標楷體" pitchFamily="65" charset="-120"/>
              <a:ea typeface="標楷體" pitchFamily="65" charset="-120"/>
              <a:cs typeface="+mn-cs"/>
            </a:endParaRPr>
          </a:p>
        </p:txBody>
      </p:sp>
      <p:grpSp>
        <p:nvGrpSpPr>
          <p:cNvPr id="28" name="群組 27"/>
          <p:cNvGrpSpPr/>
          <p:nvPr/>
        </p:nvGrpSpPr>
        <p:grpSpPr>
          <a:xfrm>
            <a:off x="1315475" y="2464587"/>
            <a:ext cx="4542749" cy="1928826"/>
            <a:chOff x="1214414" y="2500306"/>
            <a:chExt cx="4542749" cy="1928826"/>
          </a:xfrm>
        </p:grpSpPr>
        <p:grpSp>
          <p:nvGrpSpPr>
            <p:cNvPr id="27" name="群組 26"/>
            <p:cNvGrpSpPr/>
            <p:nvPr/>
          </p:nvGrpSpPr>
          <p:grpSpPr>
            <a:xfrm>
              <a:off x="1214414" y="2500306"/>
              <a:ext cx="2143140" cy="1928826"/>
              <a:chOff x="1214414" y="2500306"/>
              <a:chExt cx="2143140" cy="1928826"/>
            </a:xfrm>
          </p:grpSpPr>
          <p:pic>
            <p:nvPicPr>
              <p:cNvPr id="5" name="圖片 4" descr="蛋糕.png"/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1214414" y="4000504"/>
                <a:ext cx="428628" cy="428628"/>
              </a:xfrm>
              <a:prstGeom prst="rect">
                <a:avLst/>
              </a:prstGeom>
            </p:spPr>
          </p:pic>
          <p:pic>
            <p:nvPicPr>
              <p:cNvPr id="6" name="圖片 5" descr="蛋糕.png"/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1785918" y="4000504"/>
                <a:ext cx="428628" cy="428628"/>
              </a:xfrm>
              <a:prstGeom prst="rect">
                <a:avLst/>
              </a:prstGeom>
            </p:spPr>
          </p:pic>
          <p:pic>
            <p:nvPicPr>
              <p:cNvPr id="7" name="圖片 6" descr="box3.png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00232" y="2500306"/>
                <a:ext cx="642942" cy="642942"/>
              </a:xfrm>
              <a:prstGeom prst="rect">
                <a:avLst/>
              </a:prstGeom>
            </p:spPr>
          </p:pic>
          <p:pic>
            <p:nvPicPr>
              <p:cNvPr id="10" name="圖片 9" descr="蛋糕.png"/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2357422" y="4000504"/>
                <a:ext cx="428628" cy="428628"/>
              </a:xfrm>
              <a:prstGeom prst="rect">
                <a:avLst/>
              </a:prstGeom>
            </p:spPr>
          </p:pic>
          <p:pic>
            <p:nvPicPr>
              <p:cNvPr id="11" name="圖片 10" descr="蛋糕.png"/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2928926" y="4000504"/>
                <a:ext cx="428628" cy="428628"/>
              </a:xfrm>
              <a:prstGeom prst="rect">
                <a:avLst/>
              </a:prstGeom>
            </p:spPr>
          </p:pic>
          <p:cxnSp>
            <p:nvCxnSpPr>
              <p:cNvPr id="18" name="直線接點 17"/>
              <p:cNvCxnSpPr/>
              <p:nvPr/>
            </p:nvCxnSpPr>
            <p:spPr>
              <a:xfrm rot="5400000">
                <a:off x="1357290" y="3500438"/>
                <a:ext cx="500066" cy="21431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直線接點 30"/>
              <p:cNvCxnSpPr/>
              <p:nvPr/>
            </p:nvCxnSpPr>
            <p:spPr>
              <a:xfrm rot="16200000" flipH="1">
                <a:off x="2714612" y="3500438"/>
                <a:ext cx="500066" cy="21431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直線接點 21"/>
              <p:cNvCxnSpPr/>
              <p:nvPr/>
            </p:nvCxnSpPr>
            <p:spPr>
              <a:xfrm flipH="1">
                <a:off x="2000232" y="3357561"/>
                <a:ext cx="123496" cy="50006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直線接點 23"/>
              <p:cNvCxnSpPr/>
              <p:nvPr/>
            </p:nvCxnSpPr>
            <p:spPr>
              <a:xfrm>
                <a:off x="2411760" y="3357561"/>
                <a:ext cx="159976" cy="50006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群組 25"/>
            <p:cNvGrpSpPr/>
            <p:nvPr/>
          </p:nvGrpSpPr>
          <p:grpSpPr>
            <a:xfrm>
              <a:off x="3614023" y="2500306"/>
              <a:ext cx="2143140" cy="1928826"/>
              <a:chOff x="3614023" y="2500306"/>
              <a:chExt cx="2143140" cy="1928826"/>
            </a:xfrm>
          </p:grpSpPr>
          <p:pic>
            <p:nvPicPr>
              <p:cNvPr id="35" name="圖片 34" descr="蛋糕.png"/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3614023" y="4000504"/>
                <a:ext cx="428628" cy="428628"/>
              </a:xfrm>
              <a:prstGeom prst="rect">
                <a:avLst/>
              </a:prstGeom>
            </p:spPr>
          </p:pic>
          <p:pic>
            <p:nvPicPr>
              <p:cNvPr id="36" name="圖片 35" descr="蛋糕.png"/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4185527" y="4000504"/>
                <a:ext cx="428628" cy="428628"/>
              </a:xfrm>
              <a:prstGeom prst="rect">
                <a:avLst/>
              </a:prstGeom>
            </p:spPr>
          </p:pic>
          <p:pic>
            <p:nvPicPr>
              <p:cNvPr id="37" name="圖片 36" descr="box3.png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399841" y="2500306"/>
                <a:ext cx="642942" cy="642942"/>
              </a:xfrm>
              <a:prstGeom prst="rect">
                <a:avLst/>
              </a:prstGeom>
            </p:spPr>
          </p:pic>
          <p:pic>
            <p:nvPicPr>
              <p:cNvPr id="38" name="圖片 37" descr="蛋糕.png"/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4757031" y="4000504"/>
                <a:ext cx="428628" cy="428628"/>
              </a:xfrm>
              <a:prstGeom prst="rect">
                <a:avLst/>
              </a:prstGeom>
            </p:spPr>
          </p:pic>
          <p:pic>
            <p:nvPicPr>
              <p:cNvPr id="39" name="圖片 38" descr="蛋糕.png"/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5328535" y="4000504"/>
                <a:ext cx="428628" cy="428628"/>
              </a:xfrm>
              <a:prstGeom prst="rect">
                <a:avLst/>
              </a:prstGeom>
            </p:spPr>
          </p:pic>
          <p:cxnSp>
            <p:nvCxnSpPr>
              <p:cNvPr id="40" name="直線接點 39"/>
              <p:cNvCxnSpPr/>
              <p:nvPr/>
            </p:nvCxnSpPr>
            <p:spPr>
              <a:xfrm rot="5400000">
                <a:off x="3756899" y="3500438"/>
                <a:ext cx="500066" cy="21431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直線接點 40"/>
              <p:cNvCxnSpPr/>
              <p:nvPr/>
            </p:nvCxnSpPr>
            <p:spPr>
              <a:xfrm rot="16200000" flipH="1">
                <a:off x="5114221" y="3500438"/>
                <a:ext cx="500066" cy="21431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直線接點 41"/>
              <p:cNvCxnSpPr/>
              <p:nvPr/>
            </p:nvCxnSpPr>
            <p:spPr>
              <a:xfrm flipH="1">
                <a:off x="4399841" y="3357561"/>
                <a:ext cx="123496" cy="50006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直線接點 42"/>
              <p:cNvCxnSpPr/>
              <p:nvPr/>
            </p:nvCxnSpPr>
            <p:spPr>
              <a:xfrm>
                <a:off x="4811369" y="3357561"/>
                <a:ext cx="159976" cy="50006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198977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2800" dirty="0" smtClean="0"/>
              <a:t>糕餅店的店員要把</a:t>
            </a:r>
            <a:r>
              <a:rPr lang="en-US" altLang="zh-TW" sz="2800" dirty="0" smtClean="0"/>
              <a:t>9</a:t>
            </a:r>
            <a:r>
              <a:rPr lang="zh-TW" altLang="en-US" sz="2800" dirty="0" smtClean="0"/>
              <a:t>個蛋糕分裝在盒子裡，</a:t>
            </a:r>
            <a:r>
              <a:rPr lang="en-US" altLang="zh-TW" sz="2800" dirty="0" smtClean="0"/>
              <a:t/>
            </a:r>
            <a:br>
              <a:rPr lang="en-US" altLang="zh-TW" sz="2800" dirty="0" smtClean="0"/>
            </a:br>
            <a:r>
              <a:rPr lang="zh-TW" altLang="en-US" sz="2800" dirty="0" smtClean="0"/>
              <a:t>每一盒裝的蛋糕要一樣多，而且要全部分完，可以分裝成幾盒</a:t>
            </a:r>
            <a:r>
              <a:rPr lang="en-US" altLang="zh-TW" sz="2800" dirty="0" smtClean="0"/>
              <a:t>?</a:t>
            </a:r>
            <a:endParaRPr lang="zh-TW" altLang="en-US" sz="2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TW" altLang="en-US" dirty="0" smtClean="0"/>
              <a:t>每盒裝</a:t>
            </a:r>
            <a:r>
              <a:rPr lang="en-US" altLang="zh-TW" dirty="0" smtClean="0"/>
              <a:t>5</a:t>
            </a:r>
            <a:r>
              <a:rPr lang="zh-TW" altLang="en-US" dirty="0" smtClean="0"/>
              <a:t>個蛋糕，可分裝成</a:t>
            </a:r>
            <a:r>
              <a:rPr lang="en-US" altLang="zh-TW" dirty="0" smtClean="0"/>
              <a:t>1</a:t>
            </a:r>
            <a:r>
              <a:rPr lang="zh-TW" altLang="en-US" dirty="0" smtClean="0"/>
              <a:t>盒，還剩下</a:t>
            </a:r>
            <a:r>
              <a:rPr lang="en-US" altLang="zh-TW" dirty="0"/>
              <a:t>4</a:t>
            </a:r>
            <a:r>
              <a:rPr lang="zh-TW" altLang="en-US" dirty="0" smtClean="0"/>
              <a:t>個蛋糕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   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      </a:t>
            </a: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</p:txBody>
      </p:sp>
      <p:sp>
        <p:nvSpPr>
          <p:cNvPr id="52" name="內容版面配置區 2"/>
          <p:cNvSpPr>
            <a:spLocks/>
          </p:cNvSpPr>
          <p:nvPr/>
        </p:nvSpPr>
        <p:spPr bwMode="auto">
          <a:xfrm>
            <a:off x="6357950" y="3429000"/>
            <a:ext cx="2143140" cy="1285884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9050">
            <a:solidFill>
              <a:sysClr val="window" lastClr="FFFFFF"/>
            </a:solidFill>
            <a:miter lim="800000"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還剩下</a:t>
            </a:r>
            <a:r>
              <a:rPr lang="en-US" altLang="zh-TW" sz="2400" dirty="0">
                <a:solidFill>
                  <a:srgbClr val="000000"/>
                </a:solidFill>
              </a:rPr>
              <a:t>4</a:t>
            </a:r>
            <a:r>
              <a:rPr kumimoji="0" lang="zh-TW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個，</a:t>
            </a:r>
            <a:endParaRPr kumimoji="0" lang="en-US" altLang="zh-TW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不能全部分完</a:t>
            </a:r>
            <a:endParaRPr kumimoji="0" lang="en-US" altLang="zh-TW" sz="2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標楷體" pitchFamily="65" charset="-120"/>
              <a:ea typeface="標楷體" pitchFamily="65" charset="-120"/>
              <a:cs typeface="+mn-cs"/>
            </a:endParaRPr>
          </a:p>
        </p:txBody>
      </p:sp>
      <p:grpSp>
        <p:nvGrpSpPr>
          <p:cNvPr id="45" name="群組 44"/>
          <p:cNvGrpSpPr/>
          <p:nvPr/>
        </p:nvGrpSpPr>
        <p:grpSpPr>
          <a:xfrm>
            <a:off x="6501292" y="2717647"/>
            <a:ext cx="1928336" cy="432234"/>
            <a:chOff x="6501292" y="2717647"/>
            <a:chExt cx="1928336" cy="432234"/>
          </a:xfrm>
        </p:grpSpPr>
        <p:pic>
          <p:nvPicPr>
            <p:cNvPr id="16" name="圖片 15" descr="蛋糕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501292" y="2717647"/>
              <a:ext cx="428628" cy="428628"/>
            </a:xfrm>
            <a:prstGeom prst="rect">
              <a:avLst/>
            </a:prstGeom>
          </p:spPr>
        </p:pic>
        <p:pic>
          <p:nvPicPr>
            <p:cNvPr id="29" name="圖片 28" descr="蛋糕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013385" y="2721253"/>
              <a:ext cx="428628" cy="428628"/>
            </a:xfrm>
            <a:prstGeom prst="rect">
              <a:avLst/>
            </a:prstGeom>
          </p:spPr>
        </p:pic>
        <p:pic>
          <p:nvPicPr>
            <p:cNvPr id="30" name="圖片 29" descr="蛋糕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525479" y="2717647"/>
              <a:ext cx="428628" cy="428628"/>
            </a:xfrm>
            <a:prstGeom prst="rect">
              <a:avLst/>
            </a:prstGeom>
          </p:spPr>
        </p:pic>
        <p:pic>
          <p:nvPicPr>
            <p:cNvPr id="32" name="圖片 31" descr="蛋糕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001000" y="2717647"/>
              <a:ext cx="428628" cy="428628"/>
            </a:xfrm>
            <a:prstGeom prst="rect">
              <a:avLst/>
            </a:prstGeom>
          </p:spPr>
        </p:pic>
      </p:grpSp>
      <p:cxnSp>
        <p:nvCxnSpPr>
          <p:cNvPr id="8" name="直線接點 7"/>
          <p:cNvCxnSpPr/>
          <p:nvPr/>
        </p:nvCxnSpPr>
        <p:spPr>
          <a:xfrm>
            <a:off x="3638139" y="342900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群組 43"/>
          <p:cNvGrpSpPr/>
          <p:nvPr/>
        </p:nvGrpSpPr>
        <p:grpSpPr>
          <a:xfrm>
            <a:off x="1315474" y="2552154"/>
            <a:ext cx="2856714" cy="1937095"/>
            <a:chOff x="1315474" y="2552154"/>
            <a:chExt cx="2856714" cy="1937095"/>
          </a:xfrm>
        </p:grpSpPr>
        <p:pic>
          <p:nvPicPr>
            <p:cNvPr id="5" name="圖片 4" descr="蛋糕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315474" y="4039032"/>
              <a:ext cx="443625" cy="449841"/>
            </a:xfrm>
            <a:prstGeom prst="rect">
              <a:avLst/>
            </a:prstGeom>
          </p:spPr>
        </p:pic>
        <p:pic>
          <p:nvPicPr>
            <p:cNvPr id="6" name="圖片 5" descr="蛋糕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906974" y="4039032"/>
              <a:ext cx="443625" cy="449841"/>
            </a:xfrm>
            <a:prstGeom prst="rect">
              <a:avLst/>
            </a:prstGeom>
          </p:spPr>
        </p:pic>
        <p:pic>
          <p:nvPicPr>
            <p:cNvPr id="7" name="圖片 6" descr="box3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304780" y="2552154"/>
              <a:ext cx="665438" cy="674762"/>
            </a:xfrm>
            <a:prstGeom prst="rect">
              <a:avLst/>
            </a:prstGeom>
          </p:spPr>
        </p:pic>
        <p:pic>
          <p:nvPicPr>
            <p:cNvPr id="10" name="圖片 9" descr="蛋糕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437725" y="4039408"/>
              <a:ext cx="443625" cy="449841"/>
            </a:xfrm>
            <a:prstGeom prst="rect">
              <a:avLst/>
            </a:prstGeom>
          </p:spPr>
        </p:pic>
        <p:pic>
          <p:nvPicPr>
            <p:cNvPr id="11" name="圖片 10" descr="蛋糕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053773" y="4021929"/>
              <a:ext cx="443625" cy="449841"/>
            </a:xfrm>
            <a:prstGeom prst="rect">
              <a:avLst/>
            </a:prstGeom>
          </p:spPr>
        </p:pic>
        <p:cxnSp>
          <p:nvCxnSpPr>
            <p:cNvPr id="18" name="直線接點 17"/>
            <p:cNvCxnSpPr/>
            <p:nvPr/>
          </p:nvCxnSpPr>
          <p:spPr>
            <a:xfrm rot="5400000">
              <a:off x="1459723" y="3515771"/>
              <a:ext cx="524815" cy="22181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接點 30"/>
            <p:cNvCxnSpPr/>
            <p:nvPr/>
          </p:nvCxnSpPr>
          <p:spPr>
            <a:xfrm rot="16200000" flipH="1">
              <a:off x="2864535" y="3515771"/>
              <a:ext cx="524815" cy="22181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接點 21"/>
            <p:cNvCxnSpPr/>
            <p:nvPr/>
          </p:nvCxnSpPr>
          <p:spPr>
            <a:xfrm flipH="1">
              <a:off x="2128787" y="3364269"/>
              <a:ext cx="127817" cy="5248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3" name="圖片 32" descr="蛋糕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728563" y="4021928"/>
              <a:ext cx="443625" cy="449841"/>
            </a:xfrm>
            <a:prstGeom prst="rect">
              <a:avLst/>
            </a:prstGeom>
          </p:spPr>
        </p:pic>
        <p:cxnSp>
          <p:nvCxnSpPr>
            <p:cNvPr id="14" name="直線接點 13"/>
            <p:cNvCxnSpPr/>
            <p:nvPr/>
          </p:nvCxnSpPr>
          <p:spPr>
            <a:xfrm>
              <a:off x="3311786" y="3364269"/>
              <a:ext cx="546863" cy="5248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接點 20"/>
            <p:cNvCxnSpPr/>
            <p:nvPr/>
          </p:nvCxnSpPr>
          <p:spPr>
            <a:xfrm flipH="1">
              <a:off x="2633517" y="3363404"/>
              <a:ext cx="5605" cy="5248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72810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2800" dirty="0" smtClean="0"/>
              <a:t>糕餅店的店員要把</a:t>
            </a:r>
            <a:r>
              <a:rPr lang="en-US" altLang="zh-TW" sz="2800" dirty="0" smtClean="0"/>
              <a:t>9</a:t>
            </a:r>
            <a:r>
              <a:rPr lang="zh-TW" altLang="en-US" sz="2800" dirty="0" smtClean="0"/>
              <a:t>個蛋糕分裝在盒子裡，</a:t>
            </a:r>
            <a:r>
              <a:rPr lang="en-US" altLang="zh-TW" sz="2800" dirty="0" smtClean="0"/>
              <a:t/>
            </a:r>
            <a:br>
              <a:rPr lang="en-US" altLang="zh-TW" sz="2800" dirty="0" smtClean="0"/>
            </a:br>
            <a:r>
              <a:rPr lang="zh-TW" altLang="en-US" sz="2800" dirty="0" smtClean="0"/>
              <a:t>每一盒裝的蛋糕要一樣多，而且要全部分完，可以分裝成幾盒</a:t>
            </a:r>
            <a:r>
              <a:rPr lang="en-US" altLang="zh-TW" sz="2800" dirty="0" smtClean="0"/>
              <a:t>?</a:t>
            </a:r>
            <a:endParaRPr lang="zh-TW" altLang="en-US" sz="2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TW" altLang="en-US" dirty="0" smtClean="0"/>
              <a:t>每盒裝</a:t>
            </a:r>
            <a:r>
              <a:rPr lang="en-US" altLang="zh-TW" dirty="0"/>
              <a:t>6</a:t>
            </a:r>
            <a:r>
              <a:rPr lang="zh-TW" altLang="en-US" dirty="0" smtClean="0"/>
              <a:t>個蛋糕，可分裝成</a:t>
            </a:r>
            <a:r>
              <a:rPr lang="en-US" altLang="zh-TW" dirty="0" smtClean="0"/>
              <a:t>1</a:t>
            </a:r>
            <a:r>
              <a:rPr lang="zh-TW" altLang="en-US" dirty="0" smtClean="0"/>
              <a:t>盒，還剩下</a:t>
            </a:r>
            <a:r>
              <a:rPr lang="en-US" altLang="zh-TW" dirty="0" smtClean="0"/>
              <a:t>3</a:t>
            </a:r>
            <a:r>
              <a:rPr lang="zh-TW" altLang="en-US" dirty="0" smtClean="0"/>
              <a:t>個蛋糕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   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      </a:t>
            </a: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</p:txBody>
      </p:sp>
      <p:sp>
        <p:nvSpPr>
          <p:cNvPr id="52" name="內容版面配置區 2"/>
          <p:cNvSpPr>
            <a:spLocks/>
          </p:cNvSpPr>
          <p:nvPr/>
        </p:nvSpPr>
        <p:spPr bwMode="auto">
          <a:xfrm>
            <a:off x="6357950" y="3429000"/>
            <a:ext cx="2143140" cy="1285884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9050">
            <a:solidFill>
              <a:sysClr val="window" lastClr="FFFFFF"/>
            </a:solidFill>
            <a:miter lim="800000"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還剩下</a:t>
            </a:r>
            <a:r>
              <a:rPr lang="en-US" altLang="zh-TW" sz="2400" dirty="0">
                <a:solidFill>
                  <a:srgbClr val="000000"/>
                </a:solidFill>
              </a:rPr>
              <a:t>3</a:t>
            </a:r>
            <a:r>
              <a:rPr kumimoji="0" lang="zh-TW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個，</a:t>
            </a:r>
            <a:endParaRPr kumimoji="0" lang="en-US" altLang="zh-TW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不能全部分完</a:t>
            </a:r>
            <a:endParaRPr kumimoji="0" lang="en-US" altLang="zh-TW" sz="2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標楷體" pitchFamily="65" charset="-120"/>
              <a:ea typeface="標楷體" pitchFamily="65" charset="-120"/>
              <a:cs typeface="+mn-cs"/>
            </a:endParaRPr>
          </a:p>
        </p:txBody>
      </p:sp>
      <p:grpSp>
        <p:nvGrpSpPr>
          <p:cNvPr id="26" name="群組 25"/>
          <p:cNvGrpSpPr/>
          <p:nvPr/>
        </p:nvGrpSpPr>
        <p:grpSpPr>
          <a:xfrm>
            <a:off x="6629703" y="2647260"/>
            <a:ext cx="1542422" cy="428628"/>
            <a:chOff x="6629703" y="2647260"/>
            <a:chExt cx="1542422" cy="428628"/>
          </a:xfrm>
        </p:grpSpPr>
        <p:pic>
          <p:nvPicPr>
            <p:cNvPr id="29" name="圖片 28" descr="蛋糕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629703" y="2647260"/>
              <a:ext cx="428628" cy="428628"/>
            </a:xfrm>
            <a:prstGeom prst="rect">
              <a:avLst/>
            </a:prstGeom>
          </p:spPr>
        </p:pic>
        <p:pic>
          <p:nvPicPr>
            <p:cNvPr id="30" name="圖片 29" descr="蛋糕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186600" y="2647260"/>
              <a:ext cx="428628" cy="428628"/>
            </a:xfrm>
            <a:prstGeom prst="rect">
              <a:avLst/>
            </a:prstGeom>
          </p:spPr>
        </p:pic>
        <p:pic>
          <p:nvPicPr>
            <p:cNvPr id="32" name="圖片 31" descr="蛋糕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743497" y="2647260"/>
              <a:ext cx="428628" cy="428628"/>
            </a:xfrm>
            <a:prstGeom prst="rect">
              <a:avLst/>
            </a:prstGeom>
          </p:spPr>
        </p:pic>
      </p:grpSp>
      <p:cxnSp>
        <p:nvCxnSpPr>
          <p:cNvPr id="8" name="直線接點 7"/>
          <p:cNvCxnSpPr/>
          <p:nvPr/>
        </p:nvCxnSpPr>
        <p:spPr>
          <a:xfrm>
            <a:off x="3638139" y="342900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群組 24"/>
          <p:cNvGrpSpPr/>
          <p:nvPr/>
        </p:nvGrpSpPr>
        <p:grpSpPr>
          <a:xfrm>
            <a:off x="1401958" y="2647260"/>
            <a:ext cx="3442407" cy="1933451"/>
            <a:chOff x="1315474" y="2555798"/>
            <a:chExt cx="3442407" cy="1933451"/>
          </a:xfrm>
        </p:grpSpPr>
        <p:pic>
          <p:nvPicPr>
            <p:cNvPr id="5" name="圖片 4" descr="蛋糕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315474" y="4039032"/>
              <a:ext cx="443625" cy="449841"/>
            </a:xfrm>
            <a:prstGeom prst="rect">
              <a:avLst/>
            </a:prstGeom>
          </p:spPr>
        </p:pic>
        <p:pic>
          <p:nvPicPr>
            <p:cNvPr id="6" name="圖片 5" descr="蛋糕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906974" y="4039032"/>
              <a:ext cx="443625" cy="449841"/>
            </a:xfrm>
            <a:prstGeom prst="rect">
              <a:avLst/>
            </a:prstGeom>
          </p:spPr>
        </p:pic>
        <p:pic>
          <p:nvPicPr>
            <p:cNvPr id="7" name="圖片 6" descr="box3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552151" y="2555798"/>
              <a:ext cx="665438" cy="674762"/>
            </a:xfrm>
            <a:prstGeom prst="rect">
              <a:avLst/>
            </a:prstGeom>
          </p:spPr>
        </p:pic>
        <p:pic>
          <p:nvPicPr>
            <p:cNvPr id="10" name="圖片 9" descr="蛋糕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437725" y="4039408"/>
              <a:ext cx="443625" cy="449841"/>
            </a:xfrm>
            <a:prstGeom prst="rect">
              <a:avLst/>
            </a:prstGeom>
          </p:spPr>
        </p:pic>
        <p:pic>
          <p:nvPicPr>
            <p:cNvPr id="11" name="圖片 10" descr="蛋糕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053773" y="4021929"/>
              <a:ext cx="443625" cy="449841"/>
            </a:xfrm>
            <a:prstGeom prst="rect">
              <a:avLst/>
            </a:prstGeom>
          </p:spPr>
        </p:pic>
        <p:cxnSp>
          <p:nvCxnSpPr>
            <p:cNvPr id="18" name="直線接點 17"/>
            <p:cNvCxnSpPr/>
            <p:nvPr/>
          </p:nvCxnSpPr>
          <p:spPr>
            <a:xfrm rot="5400000">
              <a:off x="1459723" y="3515771"/>
              <a:ext cx="524815" cy="22181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接點 30"/>
            <p:cNvCxnSpPr/>
            <p:nvPr/>
          </p:nvCxnSpPr>
          <p:spPr>
            <a:xfrm rot="16200000" flipH="1">
              <a:off x="2864535" y="3515771"/>
              <a:ext cx="524815" cy="22181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接點 21"/>
            <p:cNvCxnSpPr/>
            <p:nvPr/>
          </p:nvCxnSpPr>
          <p:spPr>
            <a:xfrm flipH="1">
              <a:off x="2128787" y="3364269"/>
              <a:ext cx="127817" cy="5248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3" name="圖片 32" descr="蛋糕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687151" y="4012407"/>
              <a:ext cx="443625" cy="449841"/>
            </a:xfrm>
            <a:prstGeom prst="rect">
              <a:avLst/>
            </a:prstGeom>
          </p:spPr>
        </p:pic>
        <p:cxnSp>
          <p:nvCxnSpPr>
            <p:cNvPr id="14" name="直線接點 13"/>
            <p:cNvCxnSpPr/>
            <p:nvPr/>
          </p:nvCxnSpPr>
          <p:spPr>
            <a:xfrm>
              <a:off x="3299989" y="3363404"/>
              <a:ext cx="546863" cy="5248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接點 20"/>
            <p:cNvCxnSpPr/>
            <p:nvPr/>
          </p:nvCxnSpPr>
          <p:spPr>
            <a:xfrm flipH="1">
              <a:off x="2633517" y="3363404"/>
              <a:ext cx="5605" cy="5248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9" name="圖片 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331124" y="4017743"/>
              <a:ext cx="426757" cy="426757"/>
            </a:xfrm>
            <a:prstGeom prst="rect">
              <a:avLst/>
            </a:prstGeom>
          </p:spPr>
        </p:pic>
        <p:cxnSp>
          <p:nvCxnSpPr>
            <p:cNvPr id="13" name="直線接點 12"/>
            <p:cNvCxnSpPr/>
            <p:nvPr/>
          </p:nvCxnSpPr>
          <p:spPr>
            <a:xfrm>
              <a:off x="3666718" y="3363404"/>
              <a:ext cx="843437" cy="5248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33541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dirty="0" smtClean="0"/>
              <a:t>3</a:t>
            </a:r>
            <a:r>
              <a:rPr lang="zh-TW" altLang="en-US" sz="3600" dirty="0" smtClean="0"/>
              <a:t>的倍數判別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027684" y="1646959"/>
            <a:ext cx="4402832" cy="2364649"/>
          </a:xfrm>
        </p:spPr>
        <p:txBody>
          <a:bodyPr/>
          <a:lstStyle/>
          <a:p>
            <a:pPr>
              <a:buNone/>
            </a:pPr>
            <a:r>
              <a:rPr lang="en-US" altLang="zh-TW" sz="2800" dirty="0" smtClean="0"/>
              <a:t>3 ×1 </a:t>
            </a:r>
            <a:r>
              <a:rPr lang="zh-TW" altLang="en-US" sz="2800" dirty="0" smtClean="0"/>
              <a:t>＝</a:t>
            </a:r>
            <a:r>
              <a:rPr lang="en-US" altLang="zh-TW" sz="2800" dirty="0" smtClean="0"/>
              <a:t>3</a:t>
            </a:r>
            <a:r>
              <a:rPr lang="zh-TW" altLang="en-US" sz="2800" dirty="0" smtClean="0"/>
              <a:t>          </a:t>
            </a:r>
            <a:r>
              <a:rPr lang="en-US" altLang="zh-TW" sz="2800" dirty="0" smtClean="0"/>
              <a:t>3 ×6 </a:t>
            </a:r>
            <a:r>
              <a:rPr lang="zh-TW" altLang="en-US" sz="2800" dirty="0" smtClean="0"/>
              <a:t>＝</a:t>
            </a:r>
            <a:r>
              <a:rPr lang="en-US" altLang="zh-TW" sz="2800" dirty="0" smtClean="0"/>
              <a:t>18</a:t>
            </a:r>
            <a:r>
              <a:rPr lang="zh-TW" altLang="en-US" sz="2800" dirty="0" smtClean="0"/>
              <a:t>       </a:t>
            </a:r>
            <a:endParaRPr lang="en-US" altLang="zh-TW" sz="2800" dirty="0" smtClean="0"/>
          </a:p>
          <a:p>
            <a:pPr>
              <a:buNone/>
            </a:pPr>
            <a:r>
              <a:rPr lang="en-US" altLang="zh-TW" sz="2800" dirty="0" smtClean="0"/>
              <a:t>3 ×2 </a:t>
            </a:r>
            <a:r>
              <a:rPr lang="zh-TW" altLang="en-US" sz="2800" dirty="0" smtClean="0"/>
              <a:t>＝</a:t>
            </a:r>
            <a:r>
              <a:rPr lang="en-US" altLang="zh-TW" sz="2800" dirty="0" smtClean="0"/>
              <a:t>6</a:t>
            </a:r>
            <a:r>
              <a:rPr lang="zh-TW" altLang="en-US" sz="2800" dirty="0" smtClean="0"/>
              <a:t>          </a:t>
            </a:r>
            <a:r>
              <a:rPr lang="en-US" altLang="zh-TW" sz="2800" dirty="0" smtClean="0"/>
              <a:t>3 ×7 </a:t>
            </a:r>
            <a:r>
              <a:rPr lang="zh-TW" altLang="en-US" sz="2800" dirty="0" smtClean="0"/>
              <a:t>＝</a:t>
            </a:r>
            <a:r>
              <a:rPr lang="en-US" altLang="zh-TW" sz="2800" dirty="0" smtClean="0"/>
              <a:t>21</a:t>
            </a:r>
            <a:r>
              <a:rPr lang="zh-TW" altLang="en-US" sz="2800" dirty="0" smtClean="0"/>
              <a:t>     </a:t>
            </a:r>
            <a:endParaRPr lang="en-US" altLang="zh-TW" sz="2800" dirty="0" smtClean="0"/>
          </a:p>
          <a:p>
            <a:pPr>
              <a:buNone/>
            </a:pPr>
            <a:r>
              <a:rPr lang="en-US" altLang="zh-TW" sz="2800" dirty="0" smtClean="0"/>
              <a:t>3 ×3 </a:t>
            </a:r>
            <a:r>
              <a:rPr lang="zh-TW" altLang="en-US" sz="2800" dirty="0" smtClean="0"/>
              <a:t>＝</a:t>
            </a:r>
            <a:r>
              <a:rPr lang="en-US" altLang="zh-TW" sz="2800" dirty="0" smtClean="0"/>
              <a:t>9</a:t>
            </a:r>
            <a:r>
              <a:rPr lang="zh-TW" altLang="en-US" sz="2800" dirty="0" smtClean="0"/>
              <a:t>          </a:t>
            </a:r>
            <a:r>
              <a:rPr lang="en-US" altLang="zh-TW" sz="2800" dirty="0" smtClean="0"/>
              <a:t>3 ×8 </a:t>
            </a:r>
            <a:r>
              <a:rPr lang="zh-TW" altLang="en-US" sz="2800" dirty="0" smtClean="0"/>
              <a:t>＝</a:t>
            </a:r>
            <a:r>
              <a:rPr lang="en-US" altLang="zh-TW" sz="2800" dirty="0" smtClean="0"/>
              <a:t>24</a:t>
            </a:r>
            <a:r>
              <a:rPr lang="zh-TW" altLang="en-US" sz="2800" dirty="0" smtClean="0"/>
              <a:t>     </a:t>
            </a:r>
            <a:endParaRPr lang="en-US" altLang="zh-TW" sz="2800" dirty="0" smtClean="0"/>
          </a:p>
          <a:p>
            <a:pPr>
              <a:buNone/>
            </a:pPr>
            <a:r>
              <a:rPr lang="en-US" altLang="zh-TW" sz="2800" dirty="0" smtClean="0"/>
              <a:t>3 ×4 </a:t>
            </a:r>
            <a:r>
              <a:rPr lang="zh-TW" altLang="en-US" sz="2800" dirty="0" smtClean="0"/>
              <a:t>＝</a:t>
            </a:r>
            <a:r>
              <a:rPr lang="en-US" altLang="zh-TW" sz="2800" dirty="0" smtClean="0"/>
              <a:t>12</a:t>
            </a:r>
            <a:r>
              <a:rPr lang="zh-TW" altLang="en-US" sz="2800" dirty="0" smtClean="0"/>
              <a:t>        </a:t>
            </a:r>
            <a:r>
              <a:rPr lang="en-US" altLang="zh-TW" sz="2800" dirty="0" smtClean="0"/>
              <a:t>3 ×9 </a:t>
            </a:r>
            <a:r>
              <a:rPr lang="zh-TW" altLang="en-US" sz="2800" dirty="0" smtClean="0"/>
              <a:t>＝</a:t>
            </a:r>
            <a:r>
              <a:rPr lang="en-US" altLang="zh-TW" sz="2800" dirty="0" smtClean="0"/>
              <a:t>27</a:t>
            </a:r>
            <a:r>
              <a:rPr lang="zh-TW" altLang="en-US" sz="2800" dirty="0" smtClean="0"/>
              <a:t>     </a:t>
            </a:r>
            <a:endParaRPr lang="en-US" altLang="zh-TW" sz="2800" dirty="0" smtClean="0"/>
          </a:p>
          <a:p>
            <a:pPr>
              <a:buNone/>
            </a:pPr>
            <a:r>
              <a:rPr lang="en-US" altLang="zh-TW" sz="2800" dirty="0" smtClean="0"/>
              <a:t>3 ×5 </a:t>
            </a:r>
            <a:r>
              <a:rPr lang="zh-TW" altLang="en-US" sz="2800" dirty="0" smtClean="0"/>
              <a:t>＝</a:t>
            </a:r>
            <a:r>
              <a:rPr lang="en-US" altLang="zh-TW" sz="2800" dirty="0" smtClean="0"/>
              <a:t>15</a:t>
            </a:r>
            <a:r>
              <a:rPr lang="zh-TW" altLang="en-US" sz="2800" dirty="0" smtClean="0"/>
              <a:t>        </a:t>
            </a:r>
            <a:r>
              <a:rPr lang="en-US" altLang="zh-TW" sz="2800" dirty="0" smtClean="0"/>
              <a:t>3 ×1 0</a:t>
            </a:r>
            <a:r>
              <a:rPr lang="zh-TW" altLang="en-US" sz="2800" dirty="0" smtClean="0"/>
              <a:t>＝</a:t>
            </a:r>
            <a:r>
              <a:rPr lang="en-US" altLang="zh-TW" sz="2800" dirty="0" smtClean="0"/>
              <a:t>30</a:t>
            </a:r>
            <a:r>
              <a:rPr lang="zh-TW" altLang="en-US" sz="2800" dirty="0" smtClean="0"/>
              <a:t>     </a:t>
            </a:r>
            <a:endParaRPr lang="en-US" altLang="zh-TW" sz="2800" dirty="0" smtClean="0"/>
          </a:p>
        </p:txBody>
      </p:sp>
      <p:sp>
        <p:nvSpPr>
          <p:cNvPr id="14" name="文字方塊 13"/>
          <p:cNvSpPr txBox="1"/>
          <p:nvPr/>
        </p:nvSpPr>
        <p:spPr>
          <a:xfrm>
            <a:off x="19672" y="4842604"/>
            <a:ext cx="4680520" cy="12957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spcBef>
                <a:spcPct val="20000"/>
              </a:spcBef>
              <a:buClr>
                <a:srgbClr val="330066"/>
              </a:buClr>
              <a:buSzPct val="70000"/>
            </a:pPr>
            <a:r>
              <a:rPr lang="zh-TW" altLang="en-US" sz="2300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zh-TW" altLang="en-US" sz="2300" kern="0" dirty="0" smtClean="0">
                <a:solidFill>
                  <a:srgbClr val="000000"/>
                </a:solidFill>
                <a:latin typeface="Arial"/>
              </a:rPr>
              <a:t>步驟</a:t>
            </a:r>
            <a:r>
              <a:rPr lang="en-US" altLang="zh-TW" sz="2300" kern="0" dirty="0" smtClean="0">
                <a:solidFill>
                  <a:srgbClr val="000000"/>
                </a:solidFill>
                <a:latin typeface="Arial"/>
              </a:rPr>
              <a:t>1</a:t>
            </a:r>
            <a:r>
              <a:rPr lang="zh-TW" altLang="en-US" sz="2300" kern="0" dirty="0" smtClean="0">
                <a:solidFill>
                  <a:srgbClr val="000000"/>
                </a:solidFill>
                <a:latin typeface="Arial"/>
              </a:rPr>
              <a:t>：</a:t>
            </a:r>
            <a:r>
              <a:rPr lang="en-US" altLang="zh-TW" sz="2300" kern="0" dirty="0" smtClean="0">
                <a:solidFill>
                  <a:srgbClr val="000000"/>
                </a:solidFill>
                <a:latin typeface="Arial"/>
              </a:rPr>
              <a:t>(</a:t>
            </a:r>
            <a:r>
              <a:rPr lang="zh-TW" altLang="en-US" sz="2300" kern="0" dirty="0">
                <a:solidFill>
                  <a:srgbClr val="000000"/>
                </a:solidFill>
                <a:latin typeface="Arial"/>
              </a:rPr>
              <a:t>個位數字</a:t>
            </a:r>
            <a:r>
              <a:rPr lang="en-US" altLang="zh-TW" sz="2300" kern="0" dirty="0">
                <a:solidFill>
                  <a:srgbClr val="000000"/>
                </a:solidFill>
                <a:latin typeface="Arial"/>
              </a:rPr>
              <a:t>)</a:t>
            </a:r>
            <a:r>
              <a:rPr lang="zh-TW" altLang="en-US" sz="2300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zh-TW" altLang="en-US" sz="2300" kern="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zh-TW" altLang="en-US" sz="2300" kern="0" dirty="0">
                <a:solidFill>
                  <a:srgbClr val="000000"/>
                </a:solidFill>
                <a:latin typeface="Arial"/>
              </a:rPr>
              <a:t>加 </a:t>
            </a:r>
            <a:r>
              <a:rPr lang="zh-TW" altLang="en-US" sz="2300" kern="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US" altLang="zh-TW" sz="2300" kern="0" dirty="0">
                <a:solidFill>
                  <a:srgbClr val="000000"/>
                </a:solidFill>
                <a:latin typeface="Arial"/>
              </a:rPr>
              <a:t>(</a:t>
            </a:r>
            <a:r>
              <a:rPr lang="zh-TW" altLang="en-US" sz="2300" kern="0" dirty="0">
                <a:solidFill>
                  <a:srgbClr val="000000"/>
                </a:solidFill>
                <a:latin typeface="Arial"/>
              </a:rPr>
              <a:t>十位數字</a:t>
            </a:r>
            <a:r>
              <a:rPr lang="en-US" altLang="zh-TW" sz="2300" kern="0" dirty="0">
                <a:solidFill>
                  <a:srgbClr val="000000"/>
                </a:solidFill>
                <a:latin typeface="Arial"/>
              </a:rPr>
              <a:t>)</a:t>
            </a:r>
            <a:r>
              <a:rPr lang="zh-TW" altLang="en-US" sz="2300" kern="0" dirty="0">
                <a:solidFill>
                  <a:srgbClr val="000000"/>
                </a:solidFill>
                <a:latin typeface="Arial"/>
              </a:rPr>
              <a:t> </a:t>
            </a:r>
            <a:endParaRPr lang="en-US" altLang="zh-TW" sz="2300" kern="0" dirty="0" smtClean="0">
              <a:solidFill>
                <a:srgbClr val="000000"/>
              </a:solidFill>
              <a:latin typeface="Arial"/>
            </a:endParaRPr>
          </a:p>
          <a:p>
            <a:pPr marL="342900" lvl="0" indent="-342900">
              <a:spcBef>
                <a:spcPct val="20000"/>
              </a:spcBef>
              <a:buClr>
                <a:srgbClr val="330066"/>
              </a:buClr>
              <a:buSzPct val="70000"/>
            </a:pPr>
            <a:r>
              <a:rPr lang="zh-TW" altLang="en-US" sz="2300" kern="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zh-TW" altLang="en-US" sz="2300" kern="0" dirty="0" smtClean="0">
                <a:solidFill>
                  <a:srgbClr val="000000"/>
                </a:solidFill>
                <a:latin typeface="新細明體"/>
                <a:ea typeface="新細明體"/>
              </a:rPr>
              <a:t>步驟</a:t>
            </a:r>
            <a:r>
              <a:rPr lang="en-US" altLang="zh-TW" sz="2300" kern="0" dirty="0" smtClean="0">
                <a:solidFill>
                  <a:srgbClr val="000000"/>
                </a:solidFill>
                <a:latin typeface="+mj-lt"/>
                <a:ea typeface="新細明體"/>
              </a:rPr>
              <a:t>2</a:t>
            </a:r>
            <a:r>
              <a:rPr lang="zh-TW" altLang="en-US" sz="2300" kern="0" dirty="0" smtClean="0">
                <a:solidFill>
                  <a:srgbClr val="000000"/>
                </a:solidFill>
                <a:latin typeface="新細明體"/>
                <a:ea typeface="新細明體"/>
              </a:rPr>
              <a:t>：除</a:t>
            </a:r>
            <a:r>
              <a:rPr lang="zh-TW" altLang="en-US" sz="2300" kern="0" dirty="0">
                <a:solidFill>
                  <a:srgbClr val="000000"/>
                </a:solidFill>
                <a:latin typeface="新細明體"/>
                <a:ea typeface="新細明體"/>
              </a:rPr>
              <a:t>以</a:t>
            </a:r>
            <a:r>
              <a:rPr lang="en-US" altLang="zh-TW" sz="2300" kern="0" dirty="0" smtClean="0">
                <a:solidFill>
                  <a:srgbClr val="000000"/>
                </a:solidFill>
                <a:latin typeface="新細明體"/>
                <a:ea typeface="新細明體"/>
              </a:rPr>
              <a:t>3</a:t>
            </a:r>
            <a:endParaRPr lang="en-US" altLang="zh-TW" sz="2300" kern="0" dirty="0">
              <a:solidFill>
                <a:srgbClr val="000000"/>
              </a:solidFill>
              <a:latin typeface="Arial"/>
            </a:endParaRPr>
          </a:p>
          <a:p>
            <a:pPr marL="342900" lvl="0" indent="-342900">
              <a:spcBef>
                <a:spcPct val="20000"/>
              </a:spcBef>
              <a:buClr>
                <a:srgbClr val="330066"/>
              </a:buClr>
              <a:buSzPct val="70000"/>
            </a:pPr>
            <a:r>
              <a:rPr lang="zh-TW" altLang="en-US" sz="2300" kern="0" dirty="0" smtClean="0">
                <a:solidFill>
                  <a:srgbClr val="000000"/>
                </a:solidFill>
                <a:latin typeface="Arial"/>
                <a:ea typeface="新細明體"/>
              </a:rPr>
              <a:t> 步驟</a:t>
            </a:r>
            <a:r>
              <a:rPr lang="en-US" altLang="zh-TW" sz="2300" kern="0" dirty="0" smtClean="0">
                <a:solidFill>
                  <a:srgbClr val="000000"/>
                </a:solidFill>
                <a:latin typeface="Arial"/>
                <a:ea typeface="新細明體"/>
              </a:rPr>
              <a:t>3</a:t>
            </a:r>
            <a:r>
              <a:rPr lang="zh-TW" altLang="en-US" sz="2300" kern="0" dirty="0" smtClean="0">
                <a:solidFill>
                  <a:srgbClr val="000000"/>
                </a:solidFill>
                <a:latin typeface="新細明體"/>
                <a:ea typeface="新細明體"/>
              </a:rPr>
              <a:t>：可以整除就是</a:t>
            </a:r>
            <a:r>
              <a:rPr lang="en-US" altLang="zh-TW" sz="2300" kern="0" dirty="0">
                <a:solidFill>
                  <a:srgbClr val="000000"/>
                </a:solidFill>
                <a:latin typeface="新細明體"/>
                <a:ea typeface="新細明體"/>
              </a:rPr>
              <a:t>3</a:t>
            </a:r>
            <a:r>
              <a:rPr lang="zh-TW" altLang="en-US" sz="2300" kern="0" dirty="0">
                <a:solidFill>
                  <a:srgbClr val="000000"/>
                </a:solidFill>
                <a:latin typeface="新細明體"/>
                <a:ea typeface="新細明體"/>
              </a:rPr>
              <a:t>的</a:t>
            </a:r>
            <a:r>
              <a:rPr lang="zh-TW" altLang="en-US" sz="2300" kern="0" dirty="0" smtClean="0">
                <a:solidFill>
                  <a:srgbClr val="000000"/>
                </a:solidFill>
                <a:latin typeface="新細明體"/>
                <a:ea typeface="新細明體"/>
              </a:rPr>
              <a:t>倍數</a:t>
            </a:r>
            <a:endParaRPr lang="en-US" altLang="zh-TW" sz="2300" kern="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4879921" y="4856534"/>
            <a:ext cx="4156575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spcBef>
                <a:spcPct val="20000"/>
              </a:spcBef>
              <a:buClr>
                <a:srgbClr val="330066"/>
              </a:buClr>
              <a:buSzPct val="70000"/>
            </a:pPr>
            <a:r>
              <a:rPr lang="en-US" altLang="zh-TW" sz="2300" kern="0" dirty="0" smtClean="0">
                <a:solidFill>
                  <a:srgbClr val="000000"/>
                </a:solidFill>
                <a:latin typeface="Arial"/>
              </a:rPr>
              <a:t>2</a:t>
            </a:r>
            <a:r>
              <a:rPr lang="en-US" altLang="zh-TW" sz="2300" kern="0" dirty="0">
                <a:solidFill>
                  <a:srgbClr val="000000"/>
                </a:solidFill>
                <a:latin typeface="Arial"/>
              </a:rPr>
              <a:t>(</a:t>
            </a:r>
            <a:r>
              <a:rPr lang="zh-TW" altLang="en-US" sz="2300" kern="0" dirty="0">
                <a:solidFill>
                  <a:srgbClr val="000000"/>
                </a:solidFill>
                <a:latin typeface="Arial"/>
              </a:rPr>
              <a:t>個位數字</a:t>
            </a:r>
            <a:r>
              <a:rPr lang="en-US" altLang="zh-TW" sz="2300" kern="0" dirty="0">
                <a:solidFill>
                  <a:srgbClr val="000000"/>
                </a:solidFill>
                <a:latin typeface="Arial"/>
              </a:rPr>
              <a:t>)</a:t>
            </a:r>
            <a:r>
              <a:rPr lang="zh-TW" altLang="en-US" sz="2300" kern="0" dirty="0">
                <a:solidFill>
                  <a:srgbClr val="000000"/>
                </a:solidFill>
                <a:latin typeface="Arial"/>
              </a:rPr>
              <a:t>＋</a:t>
            </a:r>
            <a:r>
              <a:rPr lang="en-US" altLang="zh-TW" sz="2300" kern="0" dirty="0">
                <a:solidFill>
                  <a:srgbClr val="000000"/>
                </a:solidFill>
                <a:latin typeface="Arial"/>
              </a:rPr>
              <a:t>1 (</a:t>
            </a:r>
            <a:r>
              <a:rPr lang="zh-TW" altLang="en-US" sz="2300" kern="0" dirty="0">
                <a:solidFill>
                  <a:srgbClr val="000000"/>
                </a:solidFill>
                <a:latin typeface="Arial"/>
              </a:rPr>
              <a:t>十位數字</a:t>
            </a:r>
            <a:r>
              <a:rPr lang="en-US" altLang="zh-TW" sz="2300" kern="0" dirty="0" smtClean="0">
                <a:solidFill>
                  <a:srgbClr val="000000"/>
                </a:solidFill>
                <a:latin typeface="Arial"/>
              </a:rPr>
              <a:t>) </a:t>
            </a:r>
            <a:r>
              <a:rPr lang="zh-TW" altLang="en-US" sz="2300" kern="0" dirty="0">
                <a:solidFill>
                  <a:srgbClr val="000000"/>
                </a:solidFill>
                <a:latin typeface="Arial"/>
              </a:rPr>
              <a:t>＝</a:t>
            </a:r>
            <a:r>
              <a:rPr lang="en-US" altLang="zh-TW" sz="2300" kern="0" dirty="0">
                <a:solidFill>
                  <a:srgbClr val="0000FF"/>
                </a:solidFill>
                <a:latin typeface="Arial"/>
              </a:rPr>
              <a:t>3</a:t>
            </a:r>
            <a:r>
              <a:rPr lang="zh-TW" altLang="en-US" sz="2300" kern="0" dirty="0">
                <a:solidFill>
                  <a:srgbClr val="0000FF"/>
                </a:solidFill>
                <a:latin typeface="Arial"/>
              </a:rPr>
              <a:t>   </a:t>
            </a:r>
            <a:endParaRPr lang="en-US" altLang="zh-TW" sz="2300" kern="0" dirty="0">
              <a:solidFill>
                <a:srgbClr val="0000FF"/>
              </a:solidFill>
              <a:latin typeface="Arial"/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122820" y="4245682"/>
            <a:ext cx="267464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spcBef>
                <a:spcPct val="20000"/>
              </a:spcBef>
              <a:buClr>
                <a:srgbClr val="330066"/>
              </a:buClr>
              <a:buSzPct val="70000"/>
            </a:pPr>
            <a:r>
              <a:rPr lang="zh-TW" altLang="en-US" sz="2300" kern="0" dirty="0" smtClean="0">
                <a:solidFill>
                  <a:srgbClr val="000000"/>
                </a:solidFill>
                <a:latin typeface="Arial"/>
              </a:rPr>
              <a:t>判別</a:t>
            </a:r>
            <a:r>
              <a:rPr lang="en-US" altLang="zh-TW" sz="2300" kern="0" dirty="0" smtClean="0">
                <a:solidFill>
                  <a:srgbClr val="000000"/>
                </a:solidFill>
                <a:latin typeface="Arial"/>
              </a:rPr>
              <a:t>3</a:t>
            </a:r>
            <a:r>
              <a:rPr lang="zh-TW" altLang="en-US" sz="2300" kern="0" dirty="0" smtClean="0">
                <a:solidFill>
                  <a:srgbClr val="000000"/>
                </a:solidFill>
                <a:latin typeface="Arial"/>
              </a:rPr>
              <a:t>的倍數方法：</a:t>
            </a:r>
            <a:endParaRPr lang="en-US" altLang="zh-TW" sz="2300" kern="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文字方塊 16"/>
          <p:cNvSpPr txBox="1"/>
          <p:nvPr/>
        </p:nvSpPr>
        <p:spPr>
          <a:xfrm>
            <a:off x="4860032" y="4245682"/>
            <a:ext cx="267464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spcBef>
                <a:spcPct val="20000"/>
              </a:spcBef>
              <a:buClr>
                <a:srgbClr val="330066"/>
              </a:buClr>
              <a:buSzPct val="70000"/>
            </a:pPr>
            <a:r>
              <a:rPr lang="en-US" altLang="zh-TW" sz="2300" kern="0" dirty="0">
                <a:solidFill>
                  <a:srgbClr val="7030A0"/>
                </a:solidFill>
                <a:latin typeface="Arial"/>
              </a:rPr>
              <a:t>12</a:t>
            </a:r>
            <a:r>
              <a:rPr lang="zh-TW" altLang="en-US" sz="2300" kern="0" dirty="0">
                <a:solidFill>
                  <a:srgbClr val="7030A0"/>
                </a:solidFill>
                <a:latin typeface="Arial"/>
              </a:rPr>
              <a:t>是否為</a:t>
            </a:r>
            <a:r>
              <a:rPr lang="en-US" altLang="zh-TW" sz="2300" kern="0" dirty="0">
                <a:solidFill>
                  <a:srgbClr val="7030A0"/>
                </a:solidFill>
                <a:latin typeface="Arial"/>
              </a:rPr>
              <a:t>3</a:t>
            </a:r>
            <a:r>
              <a:rPr lang="zh-TW" altLang="en-US" sz="2300" kern="0" dirty="0">
                <a:solidFill>
                  <a:srgbClr val="7030A0"/>
                </a:solidFill>
                <a:latin typeface="Arial"/>
              </a:rPr>
              <a:t>的倍數</a:t>
            </a:r>
            <a:endParaRPr lang="en-US" altLang="zh-TW" sz="2300" kern="0" dirty="0">
              <a:solidFill>
                <a:srgbClr val="7030A0"/>
              </a:solidFill>
              <a:latin typeface="Arial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4879921" y="5302810"/>
            <a:ext cx="4572000" cy="446276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>
              <a:spcBef>
                <a:spcPct val="20000"/>
              </a:spcBef>
              <a:buClr>
                <a:srgbClr val="330066"/>
              </a:buClr>
              <a:buSzPct val="70000"/>
            </a:pPr>
            <a:r>
              <a:rPr lang="en-US" altLang="zh-TW" sz="2300" kern="0" dirty="0">
                <a:solidFill>
                  <a:srgbClr val="000000"/>
                </a:solidFill>
                <a:latin typeface="Arial"/>
              </a:rPr>
              <a:t>3÷3</a:t>
            </a:r>
            <a:r>
              <a:rPr lang="zh-TW" altLang="en-US" sz="2300" kern="0" dirty="0">
                <a:solidFill>
                  <a:srgbClr val="000000"/>
                </a:solidFill>
                <a:latin typeface="Arial"/>
              </a:rPr>
              <a:t> ＝</a:t>
            </a:r>
            <a:r>
              <a:rPr lang="en-US" altLang="zh-TW" sz="2300" kern="0" dirty="0" smtClean="0">
                <a:solidFill>
                  <a:srgbClr val="000000"/>
                </a:solidFill>
                <a:latin typeface="Arial"/>
              </a:rPr>
              <a:t>1</a:t>
            </a:r>
            <a:endParaRPr lang="en-US" altLang="zh-TW" sz="2300" kern="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4879921" y="5753641"/>
            <a:ext cx="3252814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  <a:buClr>
                <a:srgbClr val="330066"/>
              </a:buClr>
              <a:buSzPct val="70000"/>
            </a:pPr>
            <a:r>
              <a:rPr lang="zh-TW" altLang="en-US" sz="2300" kern="0" dirty="0">
                <a:solidFill>
                  <a:srgbClr val="000000"/>
                </a:solidFill>
                <a:latin typeface="Arial"/>
              </a:rPr>
              <a:t>可以整除</a:t>
            </a:r>
            <a:r>
              <a:rPr lang="zh-TW" altLang="en-US" sz="2300" kern="0" dirty="0">
                <a:solidFill>
                  <a:srgbClr val="000000"/>
                </a:solidFill>
                <a:latin typeface="新細明體"/>
                <a:ea typeface="新細明體"/>
              </a:rPr>
              <a:t>→</a:t>
            </a:r>
            <a:r>
              <a:rPr lang="en-US" altLang="zh-TW" sz="2300" kern="0" dirty="0">
                <a:solidFill>
                  <a:srgbClr val="000000"/>
                </a:solidFill>
                <a:latin typeface="新細明體"/>
                <a:ea typeface="新細明體"/>
              </a:rPr>
              <a:t>12</a:t>
            </a:r>
            <a:r>
              <a:rPr lang="zh-TW" altLang="en-US" sz="2300" kern="0" dirty="0">
                <a:solidFill>
                  <a:srgbClr val="000000"/>
                </a:solidFill>
                <a:latin typeface="新細明體"/>
                <a:ea typeface="新細明體"/>
              </a:rPr>
              <a:t>是</a:t>
            </a:r>
            <a:r>
              <a:rPr lang="en-US" altLang="zh-TW" sz="2300" kern="0" dirty="0">
                <a:solidFill>
                  <a:srgbClr val="000000"/>
                </a:solidFill>
                <a:latin typeface="新細明體"/>
                <a:ea typeface="新細明體"/>
              </a:rPr>
              <a:t>3</a:t>
            </a:r>
            <a:r>
              <a:rPr lang="zh-TW" altLang="en-US" sz="2300" kern="0" dirty="0">
                <a:solidFill>
                  <a:srgbClr val="000000"/>
                </a:solidFill>
                <a:latin typeface="新細明體"/>
                <a:ea typeface="新細明體"/>
              </a:rPr>
              <a:t>的倍數</a:t>
            </a:r>
            <a:endParaRPr lang="en-US" altLang="zh-TW" sz="2300" kern="0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4" grpId="0"/>
      <p:bldP spid="15" grpId="0"/>
      <p:bldP spid="16" grpId="0"/>
      <p:bldP spid="17" grpId="0"/>
      <p:bldP spid="19" grpId="0"/>
      <p:bldP spid="20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2800" dirty="0" smtClean="0"/>
              <a:t>糕餅店的店員要把</a:t>
            </a:r>
            <a:r>
              <a:rPr lang="en-US" altLang="zh-TW" sz="2800" dirty="0" smtClean="0"/>
              <a:t>9</a:t>
            </a:r>
            <a:r>
              <a:rPr lang="zh-TW" altLang="en-US" sz="2800" dirty="0" smtClean="0"/>
              <a:t>個蛋糕分裝在盒子裡，</a:t>
            </a:r>
            <a:r>
              <a:rPr lang="en-US" altLang="zh-TW" sz="2800" dirty="0" smtClean="0"/>
              <a:t/>
            </a:r>
            <a:br>
              <a:rPr lang="en-US" altLang="zh-TW" sz="2800" dirty="0" smtClean="0"/>
            </a:br>
            <a:r>
              <a:rPr lang="zh-TW" altLang="en-US" sz="2800" dirty="0" smtClean="0"/>
              <a:t>每一盒裝的蛋糕要一樣多，而且要全部分完，可以分裝成幾盒</a:t>
            </a:r>
            <a:r>
              <a:rPr lang="en-US" altLang="zh-TW" sz="2800" dirty="0" smtClean="0"/>
              <a:t>?</a:t>
            </a:r>
            <a:endParaRPr lang="zh-TW" altLang="en-US" sz="2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TW" altLang="en-US" dirty="0" smtClean="0"/>
              <a:t>每盒裝</a:t>
            </a:r>
            <a:r>
              <a:rPr lang="en-US" altLang="zh-TW" dirty="0" smtClean="0"/>
              <a:t>7</a:t>
            </a:r>
            <a:r>
              <a:rPr lang="zh-TW" altLang="en-US" dirty="0" smtClean="0"/>
              <a:t>個蛋糕，可分裝成</a:t>
            </a:r>
            <a:r>
              <a:rPr lang="en-US" altLang="zh-TW" dirty="0" smtClean="0"/>
              <a:t>1</a:t>
            </a:r>
            <a:r>
              <a:rPr lang="zh-TW" altLang="en-US" dirty="0" smtClean="0"/>
              <a:t>盒，還剩下</a:t>
            </a:r>
            <a:r>
              <a:rPr lang="en-US" altLang="zh-TW" dirty="0"/>
              <a:t>2</a:t>
            </a:r>
            <a:r>
              <a:rPr lang="zh-TW" altLang="en-US" dirty="0" smtClean="0"/>
              <a:t>個蛋糕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   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      </a:t>
            </a: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</p:txBody>
      </p:sp>
      <p:sp>
        <p:nvSpPr>
          <p:cNvPr id="52" name="內容版面配置區 2"/>
          <p:cNvSpPr>
            <a:spLocks/>
          </p:cNvSpPr>
          <p:nvPr/>
        </p:nvSpPr>
        <p:spPr bwMode="auto">
          <a:xfrm>
            <a:off x="6357950" y="3429000"/>
            <a:ext cx="2143140" cy="1285884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9050">
            <a:solidFill>
              <a:sysClr val="window" lastClr="FFFFFF"/>
            </a:solidFill>
            <a:miter lim="800000"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還剩下</a:t>
            </a:r>
            <a:r>
              <a:rPr kumimoji="0" lang="en-US" altLang="zh-TW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2</a:t>
            </a:r>
            <a:r>
              <a:rPr kumimoji="0" lang="zh-TW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個，</a:t>
            </a:r>
            <a:endParaRPr kumimoji="0" lang="en-US" altLang="zh-TW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不能全部分完</a:t>
            </a:r>
            <a:endParaRPr kumimoji="0" lang="en-US" altLang="zh-TW" sz="2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標楷體" pitchFamily="65" charset="-120"/>
              <a:ea typeface="標楷體" pitchFamily="65" charset="-120"/>
              <a:cs typeface="+mn-cs"/>
            </a:endParaRPr>
          </a:p>
        </p:txBody>
      </p:sp>
      <p:grpSp>
        <p:nvGrpSpPr>
          <p:cNvPr id="59" name="群組 58"/>
          <p:cNvGrpSpPr/>
          <p:nvPr/>
        </p:nvGrpSpPr>
        <p:grpSpPr>
          <a:xfrm>
            <a:off x="6800194" y="2682039"/>
            <a:ext cx="1057954" cy="433892"/>
            <a:chOff x="6800194" y="2682039"/>
            <a:chExt cx="1057954" cy="433892"/>
          </a:xfrm>
        </p:grpSpPr>
        <p:pic>
          <p:nvPicPr>
            <p:cNvPr id="30" name="圖片 29" descr="蛋糕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00194" y="2682039"/>
              <a:ext cx="428628" cy="428628"/>
            </a:xfrm>
            <a:prstGeom prst="rect">
              <a:avLst/>
            </a:prstGeom>
          </p:spPr>
        </p:pic>
        <p:pic>
          <p:nvPicPr>
            <p:cNvPr id="32" name="圖片 31" descr="蛋糕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429520" y="2687303"/>
              <a:ext cx="428628" cy="428628"/>
            </a:xfrm>
            <a:prstGeom prst="rect">
              <a:avLst/>
            </a:prstGeom>
          </p:spPr>
        </p:pic>
      </p:grpSp>
      <p:cxnSp>
        <p:nvCxnSpPr>
          <p:cNvPr id="8" name="直線接點 7"/>
          <p:cNvCxnSpPr/>
          <p:nvPr/>
        </p:nvCxnSpPr>
        <p:spPr>
          <a:xfrm>
            <a:off x="3638139" y="342900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群組 57"/>
          <p:cNvGrpSpPr/>
          <p:nvPr/>
        </p:nvGrpSpPr>
        <p:grpSpPr>
          <a:xfrm>
            <a:off x="1476411" y="2682039"/>
            <a:ext cx="4111158" cy="1951419"/>
            <a:chOff x="1401958" y="2629292"/>
            <a:chExt cx="4111158" cy="1951419"/>
          </a:xfrm>
        </p:grpSpPr>
        <p:pic>
          <p:nvPicPr>
            <p:cNvPr id="29" name="圖片 28" descr="蛋糕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084488" y="4103869"/>
              <a:ext cx="428628" cy="428628"/>
            </a:xfrm>
            <a:prstGeom prst="rect">
              <a:avLst/>
            </a:prstGeom>
          </p:spPr>
        </p:pic>
        <p:pic>
          <p:nvPicPr>
            <p:cNvPr id="5" name="圖片 4" descr="蛋糕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401958" y="4130494"/>
              <a:ext cx="443625" cy="449841"/>
            </a:xfrm>
            <a:prstGeom prst="rect">
              <a:avLst/>
            </a:prstGeom>
          </p:spPr>
        </p:pic>
        <p:pic>
          <p:nvPicPr>
            <p:cNvPr id="6" name="圖片 5" descr="蛋糕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993458" y="4130494"/>
              <a:ext cx="443625" cy="449841"/>
            </a:xfrm>
            <a:prstGeom prst="rect">
              <a:avLst/>
            </a:prstGeom>
          </p:spPr>
        </p:pic>
        <p:pic>
          <p:nvPicPr>
            <p:cNvPr id="7" name="圖片 6" descr="box3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880707" y="2629292"/>
              <a:ext cx="665438" cy="674762"/>
            </a:xfrm>
            <a:prstGeom prst="rect">
              <a:avLst/>
            </a:prstGeom>
          </p:spPr>
        </p:pic>
        <p:pic>
          <p:nvPicPr>
            <p:cNvPr id="10" name="圖片 9" descr="蛋糕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524209" y="4130870"/>
              <a:ext cx="443625" cy="449841"/>
            </a:xfrm>
            <a:prstGeom prst="rect">
              <a:avLst/>
            </a:prstGeom>
          </p:spPr>
        </p:pic>
        <p:pic>
          <p:nvPicPr>
            <p:cNvPr id="11" name="圖片 10" descr="蛋糕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140257" y="4113391"/>
              <a:ext cx="443625" cy="449841"/>
            </a:xfrm>
            <a:prstGeom prst="rect">
              <a:avLst/>
            </a:prstGeom>
          </p:spPr>
        </p:pic>
        <p:cxnSp>
          <p:nvCxnSpPr>
            <p:cNvPr id="18" name="直線接點 17"/>
            <p:cNvCxnSpPr/>
            <p:nvPr/>
          </p:nvCxnSpPr>
          <p:spPr>
            <a:xfrm rot="5400000">
              <a:off x="1546207" y="3607233"/>
              <a:ext cx="524815" cy="22181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接點 30"/>
            <p:cNvCxnSpPr/>
            <p:nvPr/>
          </p:nvCxnSpPr>
          <p:spPr>
            <a:xfrm rot="16200000" flipH="1">
              <a:off x="2951019" y="3607233"/>
              <a:ext cx="524815" cy="22181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接點 21"/>
            <p:cNvCxnSpPr/>
            <p:nvPr/>
          </p:nvCxnSpPr>
          <p:spPr>
            <a:xfrm flipH="1">
              <a:off x="2215271" y="3455731"/>
              <a:ext cx="127817" cy="5248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3" name="圖片 32" descr="蛋糕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773635" y="4103869"/>
              <a:ext cx="443625" cy="449841"/>
            </a:xfrm>
            <a:prstGeom prst="rect">
              <a:avLst/>
            </a:prstGeom>
          </p:spPr>
        </p:pic>
        <p:cxnSp>
          <p:nvCxnSpPr>
            <p:cNvPr id="14" name="直線接點 13"/>
            <p:cNvCxnSpPr/>
            <p:nvPr/>
          </p:nvCxnSpPr>
          <p:spPr>
            <a:xfrm>
              <a:off x="3386473" y="3454866"/>
              <a:ext cx="546863" cy="5248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接點 20"/>
            <p:cNvCxnSpPr/>
            <p:nvPr/>
          </p:nvCxnSpPr>
          <p:spPr>
            <a:xfrm flipH="1">
              <a:off x="2720001" y="3454866"/>
              <a:ext cx="5605" cy="5248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9" name="圖片 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417608" y="4109205"/>
              <a:ext cx="426757" cy="426757"/>
            </a:xfrm>
            <a:prstGeom prst="rect">
              <a:avLst/>
            </a:prstGeom>
          </p:spPr>
        </p:pic>
        <p:cxnSp>
          <p:nvCxnSpPr>
            <p:cNvPr id="13" name="直線接點 12"/>
            <p:cNvCxnSpPr/>
            <p:nvPr/>
          </p:nvCxnSpPr>
          <p:spPr>
            <a:xfrm>
              <a:off x="3857387" y="3463800"/>
              <a:ext cx="730576" cy="5248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接點 23"/>
            <p:cNvCxnSpPr/>
            <p:nvPr/>
          </p:nvCxnSpPr>
          <p:spPr>
            <a:xfrm>
              <a:off x="4344135" y="3463800"/>
              <a:ext cx="843437" cy="5248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91550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2800" dirty="0" smtClean="0"/>
              <a:t>糕餅店的店員要把</a:t>
            </a:r>
            <a:r>
              <a:rPr lang="en-US" altLang="zh-TW" sz="2800" dirty="0" smtClean="0"/>
              <a:t>9</a:t>
            </a:r>
            <a:r>
              <a:rPr lang="zh-TW" altLang="en-US" sz="2800" dirty="0" smtClean="0"/>
              <a:t>個蛋糕分裝在盒子裡，</a:t>
            </a:r>
            <a:r>
              <a:rPr lang="en-US" altLang="zh-TW" sz="2800" dirty="0" smtClean="0"/>
              <a:t/>
            </a:r>
            <a:br>
              <a:rPr lang="en-US" altLang="zh-TW" sz="2800" dirty="0" smtClean="0"/>
            </a:br>
            <a:r>
              <a:rPr lang="zh-TW" altLang="en-US" sz="2800" dirty="0" smtClean="0"/>
              <a:t>每一盒裝的蛋糕要一樣多，而且要全部分完，可以分裝成幾盒</a:t>
            </a:r>
            <a:r>
              <a:rPr lang="en-US" altLang="zh-TW" sz="2800" dirty="0" smtClean="0"/>
              <a:t>?</a:t>
            </a:r>
            <a:endParaRPr lang="zh-TW" altLang="en-US" sz="2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TW" altLang="en-US" dirty="0" smtClean="0"/>
              <a:t>每盒裝</a:t>
            </a:r>
            <a:r>
              <a:rPr lang="en-US" altLang="zh-TW" dirty="0"/>
              <a:t>8</a:t>
            </a:r>
            <a:r>
              <a:rPr lang="zh-TW" altLang="en-US" dirty="0" smtClean="0"/>
              <a:t>個蛋糕，可分裝成</a:t>
            </a:r>
            <a:r>
              <a:rPr lang="en-US" altLang="zh-TW" dirty="0" smtClean="0"/>
              <a:t>1</a:t>
            </a:r>
            <a:r>
              <a:rPr lang="zh-TW" altLang="en-US" dirty="0" smtClean="0"/>
              <a:t>盒，還剩下</a:t>
            </a:r>
            <a:r>
              <a:rPr lang="en-US" altLang="zh-TW" dirty="0" smtClean="0"/>
              <a:t>1</a:t>
            </a:r>
            <a:r>
              <a:rPr lang="zh-TW" altLang="en-US" dirty="0" smtClean="0"/>
              <a:t>個蛋糕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   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      </a:t>
            </a: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</p:txBody>
      </p:sp>
      <p:sp>
        <p:nvSpPr>
          <p:cNvPr id="52" name="內容版面配置區 2"/>
          <p:cNvSpPr>
            <a:spLocks/>
          </p:cNvSpPr>
          <p:nvPr/>
        </p:nvSpPr>
        <p:spPr bwMode="auto">
          <a:xfrm>
            <a:off x="6357950" y="3429000"/>
            <a:ext cx="2143140" cy="1285884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9050">
            <a:solidFill>
              <a:sysClr val="window" lastClr="FFFFFF"/>
            </a:solidFill>
            <a:miter lim="800000"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還剩下</a:t>
            </a:r>
            <a:r>
              <a:rPr lang="en-US" altLang="zh-TW" sz="2400" dirty="0">
                <a:solidFill>
                  <a:srgbClr val="000000"/>
                </a:solidFill>
              </a:rPr>
              <a:t>1</a:t>
            </a:r>
            <a:r>
              <a:rPr kumimoji="0" lang="zh-TW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個，</a:t>
            </a:r>
            <a:endParaRPr kumimoji="0" lang="en-US" altLang="zh-TW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不能全部分完</a:t>
            </a:r>
            <a:endParaRPr kumimoji="0" lang="en-US" altLang="zh-TW" sz="2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標楷體" pitchFamily="65" charset="-120"/>
              <a:ea typeface="標楷體" pitchFamily="65" charset="-120"/>
              <a:cs typeface="+mn-cs"/>
            </a:endParaRPr>
          </a:p>
        </p:txBody>
      </p:sp>
      <p:pic>
        <p:nvPicPr>
          <p:cNvPr id="30" name="圖片 29" descr="蛋糕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92280" y="2698747"/>
            <a:ext cx="428628" cy="428628"/>
          </a:xfrm>
          <a:prstGeom prst="rect">
            <a:avLst/>
          </a:prstGeom>
        </p:spPr>
      </p:pic>
      <p:cxnSp>
        <p:nvCxnSpPr>
          <p:cNvPr id="8" name="直線接點 7"/>
          <p:cNvCxnSpPr/>
          <p:nvPr/>
        </p:nvCxnSpPr>
        <p:spPr>
          <a:xfrm>
            <a:off x="3638139" y="342900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群組 33"/>
          <p:cNvGrpSpPr/>
          <p:nvPr/>
        </p:nvGrpSpPr>
        <p:grpSpPr>
          <a:xfrm>
            <a:off x="1476411" y="2665189"/>
            <a:ext cx="4752014" cy="1968269"/>
            <a:chOff x="1476411" y="2665189"/>
            <a:chExt cx="4752014" cy="1968269"/>
          </a:xfrm>
        </p:grpSpPr>
        <p:pic>
          <p:nvPicPr>
            <p:cNvPr id="29" name="圖片 28" descr="蛋糕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158941" y="4156616"/>
              <a:ext cx="428628" cy="428628"/>
            </a:xfrm>
            <a:prstGeom prst="rect">
              <a:avLst/>
            </a:prstGeom>
          </p:spPr>
        </p:pic>
        <p:pic>
          <p:nvPicPr>
            <p:cNvPr id="5" name="圖片 4" descr="蛋糕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476411" y="4183241"/>
              <a:ext cx="443625" cy="449841"/>
            </a:xfrm>
            <a:prstGeom prst="rect">
              <a:avLst/>
            </a:prstGeom>
          </p:spPr>
        </p:pic>
        <p:pic>
          <p:nvPicPr>
            <p:cNvPr id="6" name="圖片 5" descr="蛋糕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067911" y="4183241"/>
              <a:ext cx="443625" cy="449841"/>
            </a:xfrm>
            <a:prstGeom prst="rect">
              <a:avLst/>
            </a:prstGeom>
          </p:spPr>
        </p:pic>
        <p:pic>
          <p:nvPicPr>
            <p:cNvPr id="7" name="圖片 6" descr="box3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440874" y="2665189"/>
              <a:ext cx="665438" cy="674762"/>
            </a:xfrm>
            <a:prstGeom prst="rect">
              <a:avLst/>
            </a:prstGeom>
          </p:spPr>
        </p:pic>
        <p:pic>
          <p:nvPicPr>
            <p:cNvPr id="10" name="圖片 9" descr="蛋糕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598662" y="4183617"/>
              <a:ext cx="443625" cy="449841"/>
            </a:xfrm>
            <a:prstGeom prst="rect">
              <a:avLst/>
            </a:prstGeom>
          </p:spPr>
        </p:pic>
        <p:pic>
          <p:nvPicPr>
            <p:cNvPr id="11" name="圖片 10" descr="蛋糕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214710" y="4166138"/>
              <a:ext cx="443625" cy="449841"/>
            </a:xfrm>
            <a:prstGeom prst="rect">
              <a:avLst/>
            </a:prstGeom>
          </p:spPr>
        </p:pic>
        <p:cxnSp>
          <p:nvCxnSpPr>
            <p:cNvPr id="18" name="直線接點 17"/>
            <p:cNvCxnSpPr/>
            <p:nvPr/>
          </p:nvCxnSpPr>
          <p:spPr>
            <a:xfrm rot="5400000">
              <a:off x="1620660" y="3659980"/>
              <a:ext cx="524815" cy="22181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接點 30"/>
            <p:cNvCxnSpPr/>
            <p:nvPr/>
          </p:nvCxnSpPr>
          <p:spPr>
            <a:xfrm rot="16200000" flipH="1">
              <a:off x="3025472" y="3659980"/>
              <a:ext cx="524815" cy="22181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接點 21"/>
            <p:cNvCxnSpPr/>
            <p:nvPr/>
          </p:nvCxnSpPr>
          <p:spPr>
            <a:xfrm flipH="1">
              <a:off x="2289724" y="3508478"/>
              <a:ext cx="127817" cy="5248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3" name="圖片 32" descr="蛋糕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848088" y="4156616"/>
              <a:ext cx="443625" cy="449841"/>
            </a:xfrm>
            <a:prstGeom prst="rect">
              <a:avLst/>
            </a:prstGeom>
          </p:spPr>
        </p:pic>
        <p:cxnSp>
          <p:nvCxnSpPr>
            <p:cNvPr id="21" name="直線接點 20"/>
            <p:cNvCxnSpPr/>
            <p:nvPr/>
          </p:nvCxnSpPr>
          <p:spPr>
            <a:xfrm flipH="1">
              <a:off x="2794454" y="3507613"/>
              <a:ext cx="5605" cy="5248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9" name="圖片 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492061" y="4161952"/>
              <a:ext cx="426757" cy="426757"/>
            </a:xfrm>
            <a:prstGeom prst="rect">
              <a:avLst/>
            </a:prstGeom>
          </p:spPr>
        </p:pic>
        <p:pic>
          <p:nvPicPr>
            <p:cNvPr id="25" name="圖片 24" descr="蛋糕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799797" y="4140204"/>
              <a:ext cx="428628" cy="428628"/>
            </a:xfrm>
            <a:prstGeom prst="rect">
              <a:avLst/>
            </a:prstGeom>
          </p:spPr>
        </p:pic>
        <p:cxnSp>
          <p:nvCxnSpPr>
            <p:cNvPr id="12" name="直線接點 11"/>
            <p:cNvCxnSpPr/>
            <p:nvPr/>
          </p:nvCxnSpPr>
          <p:spPr>
            <a:xfrm>
              <a:off x="5158893" y="3525481"/>
              <a:ext cx="775442" cy="51588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接點 16"/>
            <p:cNvCxnSpPr/>
            <p:nvPr/>
          </p:nvCxnSpPr>
          <p:spPr>
            <a:xfrm>
              <a:off x="4705439" y="3525481"/>
              <a:ext cx="586641" cy="50694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接點 19"/>
            <p:cNvCxnSpPr/>
            <p:nvPr/>
          </p:nvCxnSpPr>
          <p:spPr>
            <a:xfrm>
              <a:off x="4229100" y="3525481"/>
              <a:ext cx="342900" cy="50694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接點 27"/>
            <p:cNvCxnSpPr/>
            <p:nvPr/>
          </p:nvCxnSpPr>
          <p:spPr>
            <a:xfrm>
              <a:off x="3779912" y="3525481"/>
              <a:ext cx="216024" cy="50694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84827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2800" dirty="0" smtClean="0"/>
              <a:t>糕餅店的店員要把</a:t>
            </a:r>
            <a:r>
              <a:rPr lang="en-US" altLang="zh-TW" sz="2800" dirty="0" smtClean="0"/>
              <a:t>9</a:t>
            </a:r>
            <a:r>
              <a:rPr lang="zh-TW" altLang="en-US" sz="2800" dirty="0" smtClean="0"/>
              <a:t>個蛋糕分裝在盒子裡，</a:t>
            </a:r>
            <a:r>
              <a:rPr lang="en-US" altLang="zh-TW" sz="2800" dirty="0" smtClean="0"/>
              <a:t/>
            </a:r>
            <a:br>
              <a:rPr lang="en-US" altLang="zh-TW" sz="2800" dirty="0" smtClean="0"/>
            </a:br>
            <a:r>
              <a:rPr lang="zh-TW" altLang="en-US" sz="2800" dirty="0" smtClean="0"/>
              <a:t>每一盒裝的蛋糕要一樣多，而且要全部分完，可以分裝成幾盒</a:t>
            </a:r>
            <a:r>
              <a:rPr lang="en-US" altLang="zh-TW" sz="2800" dirty="0" smtClean="0"/>
              <a:t>?</a:t>
            </a:r>
            <a:endParaRPr lang="zh-TW" altLang="en-US" sz="2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TW" altLang="en-US" dirty="0" smtClean="0"/>
              <a:t>每盒裝</a:t>
            </a:r>
            <a:r>
              <a:rPr lang="en-US" altLang="zh-TW" dirty="0" smtClean="0"/>
              <a:t>9</a:t>
            </a:r>
            <a:r>
              <a:rPr lang="zh-TW" altLang="en-US" dirty="0" smtClean="0"/>
              <a:t>個蛋糕，可分裝成</a:t>
            </a:r>
            <a:r>
              <a:rPr lang="en-US" altLang="zh-TW" dirty="0" smtClean="0"/>
              <a:t>1</a:t>
            </a:r>
            <a:r>
              <a:rPr lang="zh-TW" altLang="en-US" dirty="0" smtClean="0"/>
              <a:t>盒，剛好分完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   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      </a:t>
            </a: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</p:txBody>
      </p:sp>
      <p:sp>
        <p:nvSpPr>
          <p:cNvPr id="52" name="內容版面配置區 2"/>
          <p:cNvSpPr>
            <a:spLocks/>
          </p:cNvSpPr>
          <p:nvPr/>
        </p:nvSpPr>
        <p:spPr bwMode="auto">
          <a:xfrm>
            <a:off x="6965185" y="3408491"/>
            <a:ext cx="1526418" cy="1285884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9050">
            <a:solidFill>
              <a:sysClr val="window" lastClr="FFFFFF"/>
            </a:solidFill>
            <a:miter lim="800000"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altLang="zh-TW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剛好分完</a:t>
            </a:r>
            <a:endParaRPr kumimoji="0" lang="en-US" altLang="zh-TW" sz="2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標楷體" pitchFamily="65" charset="-120"/>
              <a:ea typeface="標楷體" pitchFamily="65" charset="-120"/>
              <a:cs typeface="+mn-cs"/>
            </a:endParaRPr>
          </a:p>
        </p:txBody>
      </p:sp>
      <p:cxnSp>
        <p:nvCxnSpPr>
          <p:cNvPr id="8" name="直線接點 7"/>
          <p:cNvCxnSpPr/>
          <p:nvPr/>
        </p:nvCxnSpPr>
        <p:spPr>
          <a:xfrm>
            <a:off x="3638139" y="342900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群組 35"/>
          <p:cNvGrpSpPr/>
          <p:nvPr/>
        </p:nvGrpSpPr>
        <p:grpSpPr>
          <a:xfrm>
            <a:off x="1030595" y="2774636"/>
            <a:ext cx="5359776" cy="1912262"/>
            <a:chOff x="539552" y="2692919"/>
            <a:chExt cx="5359776" cy="1912262"/>
          </a:xfrm>
        </p:grpSpPr>
        <p:pic>
          <p:nvPicPr>
            <p:cNvPr id="29" name="圖片 28" descr="蛋糕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222082" y="4128339"/>
              <a:ext cx="428628" cy="428628"/>
            </a:xfrm>
            <a:prstGeom prst="rect">
              <a:avLst/>
            </a:prstGeom>
          </p:spPr>
        </p:pic>
        <p:pic>
          <p:nvPicPr>
            <p:cNvPr id="5" name="圖片 4" descr="蛋糕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39552" y="4154964"/>
              <a:ext cx="443625" cy="449841"/>
            </a:xfrm>
            <a:prstGeom prst="rect">
              <a:avLst/>
            </a:prstGeom>
          </p:spPr>
        </p:pic>
        <p:pic>
          <p:nvPicPr>
            <p:cNvPr id="6" name="圖片 5" descr="蛋糕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31052" y="4154964"/>
              <a:ext cx="443625" cy="449841"/>
            </a:xfrm>
            <a:prstGeom prst="rect">
              <a:avLst/>
            </a:prstGeom>
          </p:spPr>
        </p:pic>
        <p:pic>
          <p:nvPicPr>
            <p:cNvPr id="7" name="圖片 6" descr="box3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618346" y="2692919"/>
              <a:ext cx="665438" cy="674762"/>
            </a:xfrm>
            <a:prstGeom prst="rect">
              <a:avLst/>
            </a:prstGeom>
          </p:spPr>
        </p:pic>
        <p:pic>
          <p:nvPicPr>
            <p:cNvPr id="10" name="圖片 9" descr="蛋糕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61803" y="4155340"/>
              <a:ext cx="443625" cy="449841"/>
            </a:xfrm>
            <a:prstGeom prst="rect">
              <a:avLst/>
            </a:prstGeom>
          </p:spPr>
        </p:pic>
        <p:pic>
          <p:nvPicPr>
            <p:cNvPr id="11" name="圖片 10" descr="蛋糕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277851" y="4137861"/>
              <a:ext cx="443625" cy="449841"/>
            </a:xfrm>
            <a:prstGeom prst="rect">
              <a:avLst/>
            </a:prstGeom>
          </p:spPr>
        </p:pic>
        <p:cxnSp>
          <p:nvCxnSpPr>
            <p:cNvPr id="18" name="直線接點 17"/>
            <p:cNvCxnSpPr/>
            <p:nvPr/>
          </p:nvCxnSpPr>
          <p:spPr>
            <a:xfrm rot="5400000">
              <a:off x="683801" y="3631703"/>
              <a:ext cx="524815" cy="22181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接點 21"/>
            <p:cNvCxnSpPr/>
            <p:nvPr/>
          </p:nvCxnSpPr>
          <p:spPr>
            <a:xfrm flipH="1">
              <a:off x="1352865" y="3480201"/>
              <a:ext cx="127817" cy="5248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3" name="圖片 32" descr="蛋糕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911229" y="4128339"/>
              <a:ext cx="443625" cy="449841"/>
            </a:xfrm>
            <a:prstGeom prst="rect">
              <a:avLst/>
            </a:prstGeom>
          </p:spPr>
        </p:pic>
        <p:cxnSp>
          <p:nvCxnSpPr>
            <p:cNvPr id="21" name="直線接點 20"/>
            <p:cNvCxnSpPr/>
            <p:nvPr/>
          </p:nvCxnSpPr>
          <p:spPr>
            <a:xfrm flipH="1">
              <a:off x="1857597" y="3497204"/>
              <a:ext cx="197029" cy="50694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9" name="圖片 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555202" y="4133675"/>
              <a:ext cx="426757" cy="426757"/>
            </a:xfrm>
            <a:prstGeom prst="rect">
              <a:avLst/>
            </a:prstGeom>
          </p:spPr>
        </p:pic>
        <p:pic>
          <p:nvPicPr>
            <p:cNvPr id="25" name="圖片 24" descr="蛋糕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862938" y="4111927"/>
              <a:ext cx="428628" cy="428628"/>
            </a:xfrm>
            <a:prstGeom prst="rect">
              <a:avLst/>
            </a:prstGeom>
          </p:spPr>
        </p:pic>
        <p:cxnSp>
          <p:nvCxnSpPr>
            <p:cNvPr id="17" name="直線接點 16"/>
            <p:cNvCxnSpPr/>
            <p:nvPr/>
          </p:nvCxnSpPr>
          <p:spPr>
            <a:xfrm>
              <a:off x="3768580" y="3497204"/>
              <a:ext cx="586641" cy="50694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接點 19"/>
            <p:cNvCxnSpPr/>
            <p:nvPr/>
          </p:nvCxnSpPr>
          <p:spPr>
            <a:xfrm>
              <a:off x="3292241" y="3497204"/>
              <a:ext cx="342900" cy="50694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接點 27"/>
            <p:cNvCxnSpPr/>
            <p:nvPr/>
          </p:nvCxnSpPr>
          <p:spPr>
            <a:xfrm>
              <a:off x="2843053" y="3497204"/>
              <a:ext cx="216024" cy="50694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6" name="圖片 25" descr="蛋糕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470700" y="4111927"/>
              <a:ext cx="428628" cy="428628"/>
            </a:xfrm>
            <a:prstGeom prst="rect">
              <a:avLst/>
            </a:prstGeom>
          </p:spPr>
        </p:pic>
        <p:cxnSp>
          <p:nvCxnSpPr>
            <p:cNvPr id="13" name="直線接點 12"/>
            <p:cNvCxnSpPr/>
            <p:nvPr/>
          </p:nvCxnSpPr>
          <p:spPr>
            <a:xfrm>
              <a:off x="4862938" y="3497204"/>
              <a:ext cx="717174" cy="51588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接點 14"/>
            <p:cNvCxnSpPr/>
            <p:nvPr/>
          </p:nvCxnSpPr>
          <p:spPr>
            <a:xfrm>
              <a:off x="4355221" y="3497204"/>
              <a:ext cx="576819" cy="51588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接點 18"/>
            <p:cNvCxnSpPr/>
            <p:nvPr/>
          </p:nvCxnSpPr>
          <p:spPr>
            <a:xfrm flipH="1">
              <a:off x="2463944" y="3497204"/>
              <a:ext cx="98399" cy="51588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63766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2800" dirty="0" smtClean="0"/>
              <a:t>糕餅店的店員要把</a:t>
            </a:r>
            <a:r>
              <a:rPr lang="en-US" altLang="zh-TW" sz="2800" dirty="0" smtClean="0"/>
              <a:t>9</a:t>
            </a:r>
            <a:r>
              <a:rPr lang="zh-TW" altLang="en-US" sz="2800" dirty="0" smtClean="0"/>
              <a:t>個蛋糕分裝在盒子裡，</a:t>
            </a:r>
            <a:r>
              <a:rPr lang="en-US" altLang="zh-TW" sz="2800" dirty="0" smtClean="0"/>
              <a:t/>
            </a:r>
            <a:br>
              <a:rPr lang="en-US" altLang="zh-TW" sz="2800" dirty="0" smtClean="0"/>
            </a:br>
            <a:r>
              <a:rPr lang="zh-TW" altLang="en-US" sz="2800" dirty="0" smtClean="0"/>
              <a:t>每一盒裝的蛋糕要一樣多，而且要全部裝完，可以分裝成幾盒</a:t>
            </a:r>
            <a:r>
              <a:rPr lang="en-US" altLang="zh-TW" sz="2800" dirty="0" smtClean="0"/>
              <a:t>?</a:t>
            </a:r>
            <a:endParaRPr lang="zh-TW" altLang="en-US" sz="2800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7135604"/>
              </p:ext>
            </p:extLst>
          </p:nvPr>
        </p:nvGraphicFramePr>
        <p:xfrm>
          <a:off x="457200" y="1719263"/>
          <a:ext cx="8229599" cy="4282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1447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0504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0504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20504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 rowSpan="10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有</a:t>
                      </a:r>
                      <a:r>
                        <a:rPr lang="en-US" altLang="zh-TW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lang="zh-TW" altLang="en-US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個蛋糕</a:t>
                      </a:r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800" dirty="0" smtClean="0"/>
                        <a:t>分裝成幾盒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800" dirty="0" smtClean="0"/>
                        <a:t>每盒的蛋糕數量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800" dirty="0" smtClean="0"/>
                        <a:t>剩下的蛋糕數</a:t>
                      </a:r>
                      <a:endParaRPr lang="zh-TW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9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r>
                        <a:rPr lang="zh-TW" altLang="en-US" dirty="0" smtClean="0"/>
          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6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8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9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sp>
        <p:nvSpPr>
          <p:cNvPr id="5" name="橢圓 4"/>
          <p:cNvSpPr/>
          <p:nvPr/>
        </p:nvSpPr>
        <p:spPr>
          <a:xfrm>
            <a:off x="7429520" y="2714620"/>
            <a:ext cx="214314" cy="2857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橢圓 5"/>
          <p:cNvSpPr/>
          <p:nvPr/>
        </p:nvSpPr>
        <p:spPr>
          <a:xfrm>
            <a:off x="7429520" y="3429000"/>
            <a:ext cx="214314" cy="2857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橢圓 7"/>
          <p:cNvSpPr/>
          <p:nvPr/>
        </p:nvSpPr>
        <p:spPr>
          <a:xfrm>
            <a:off x="7429520" y="5643578"/>
            <a:ext cx="214314" cy="2857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66793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2800" dirty="0" smtClean="0"/>
              <a:t>糕餅店的店員要把</a:t>
            </a:r>
            <a:r>
              <a:rPr lang="en-US" altLang="zh-TW" sz="2800" dirty="0" smtClean="0"/>
              <a:t>9</a:t>
            </a:r>
            <a:r>
              <a:rPr lang="zh-TW" altLang="en-US" sz="2800" dirty="0" smtClean="0"/>
              <a:t>個蛋糕分裝在盒子裡，</a:t>
            </a:r>
            <a:r>
              <a:rPr lang="en-US" altLang="zh-TW" sz="2800" dirty="0" smtClean="0"/>
              <a:t/>
            </a:r>
            <a:br>
              <a:rPr lang="en-US" altLang="zh-TW" sz="2800" dirty="0" smtClean="0"/>
            </a:br>
            <a:r>
              <a:rPr lang="zh-TW" altLang="en-US" sz="2800" dirty="0" smtClean="0"/>
              <a:t>每一盒裝的蛋糕要一樣多，而且要全部分完，可以分裝成幾盒</a:t>
            </a:r>
            <a:r>
              <a:rPr lang="en-US" altLang="zh-TW" sz="2800" dirty="0" smtClean="0"/>
              <a:t>?</a:t>
            </a:r>
            <a:endParaRPr lang="zh-TW" altLang="en-US" sz="2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TW" altLang="en-US" sz="2800" dirty="0" smtClean="0"/>
              <a:t>每盒裝的蛋糕數量一樣多，且全部分完</a:t>
            </a:r>
            <a:endParaRPr lang="en-US" altLang="zh-TW" sz="2800" dirty="0" smtClean="0"/>
          </a:p>
          <a:p>
            <a:pPr lvl="0">
              <a:buClr>
                <a:srgbClr val="330066"/>
              </a:buClr>
              <a:buNone/>
            </a:pPr>
            <a:r>
              <a:rPr lang="zh-TW" altLang="en-US" sz="2800" dirty="0" smtClean="0"/>
              <a:t>有→</a:t>
            </a:r>
            <a:r>
              <a:rPr lang="zh-TW" altLang="en-US" sz="2800" dirty="0" smtClean="0">
                <a:solidFill>
                  <a:srgbClr val="FF0000"/>
                </a:solidFill>
              </a:rPr>
              <a:t>＊</a:t>
            </a:r>
            <a:r>
              <a:rPr lang="zh-TW" altLang="en-US" sz="2800" dirty="0" smtClean="0"/>
              <a:t>每盒裝</a:t>
            </a:r>
            <a:r>
              <a:rPr lang="en-US" altLang="zh-TW" sz="2800" dirty="0" smtClean="0"/>
              <a:t>1</a:t>
            </a:r>
            <a:r>
              <a:rPr lang="zh-TW" altLang="en-US" sz="2800" dirty="0" smtClean="0"/>
              <a:t>個蛋糕，可分裝成</a:t>
            </a:r>
            <a:r>
              <a:rPr lang="en-US" altLang="zh-TW" sz="2800" dirty="0" smtClean="0"/>
              <a:t>9</a:t>
            </a:r>
            <a:r>
              <a:rPr lang="zh-TW" altLang="en-US" sz="2800" dirty="0" smtClean="0"/>
              <a:t>盒</a:t>
            </a:r>
            <a:r>
              <a:rPr lang="zh-TW" altLang="en-US" sz="2800" dirty="0" smtClean="0">
                <a:solidFill>
                  <a:srgbClr val="000000"/>
                </a:solidFill>
              </a:rPr>
              <a:t>→</a:t>
            </a:r>
            <a:r>
              <a:rPr lang="en-US" altLang="zh-TW" sz="2800" dirty="0">
                <a:solidFill>
                  <a:srgbClr val="000000"/>
                </a:solidFill>
              </a:rPr>
              <a:t>9</a:t>
            </a:r>
            <a:r>
              <a:rPr lang="en-US" altLang="zh-TW" sz="2800" dirty="0" smtClean="0">
                <a:solidFill>
                  <a:srgbClr val="000000"/>
                </a:solidFill>
              </a:rPr>
              <a:t> ÷</a:t>
            </a:r>
            <a:r>
              <a:rPr lang="zh-TW" altLang="en-US" sz="2800" dirty="0" smtClean="0">
                <a:solidFill>
                  <a:srgbClr val="000000"/>
                </a:solidFill>
              </a:rPr>
              <a:t> </a:t>
            </a:r>
            <a:r>
              <a:rPr lang="en-US" altLang="zh-TW" sz="2800" dirty="0" smtClean="0">
                <a:solidFill>
                  <a:srgbClr val="000000"/>
                </a:solidFill>
              </a:rPr>
              <a:t>1 </a:t>
            </a:r>
            <a:r>
              <a:rPr lang="zh-TW" altLang="en-US" sz="2800" dirty="0" smtClean="0">
                <a:solidFill>
                  <a:srgbClr val="000000"/>
                </a:solidFill>
              </a:rPr>
              <a:t>＝</a:t>
            </a:r>
            <a:r>
              <a:rPr lang="en-US" altLang="zh-TW" sz="2800" dirty="0" smtClean="0">
                <a:solidFill>
                  <a:srgbClr val="000000"/>
                </a:solidFill>
              </a:rPr>
              <a:t>9</a:t>
            </a:r>
            <a:endParaRPr lang="en-US" altLang="zh-TW" sz="2800" dirty="0">
              <a:solidFill>
                <a:srgbClr val="000000"/>
              </a:solidFill>
            </a:endParaRPr>
          </a:p>
          <a:p>
            <a:pPr lvl="0">
              <a:buClr>
                <a:srgbClr val="330066"/>
              </a:buClr>
              <a:buNone/>
            </a:pPr>
            <a:r>
              <a:rPr lang="zh-TW" altLang="en-US" sz="2800" dirty="0" smtClean="0"/>
              <a:t>       </a:t>
            </a:r>
            <a:r>
              <a:rPr lang="zh-TW" altLang="en-US" sz="2800" dirty="0" smtClean="0">
                <a:solidFill>
                  <a:srgbClr val="FF0000"/>
                </a:solidFill>
              </a:rPr>
              <a:t>＊</a:t>
            </a:r>
            <a:r>
              <a:rPr lang="zh-TW" altLang="en-US" sz="2800" dirty="0" smtClean="0"/>
              <a:t>每盒裝</a:t>
            </a:r>
            <a:r>
              <a:rPr lang="en-US" altLang="zh-TW" sz="2800" dirty="0" smtClean="0"/>
              <a:t>3</a:t>
            </a:r>
            <a:r>
              <a:rPr lang="zh-TW" altLang="en-US" sz="2800" dirty="0" smtClean="0"/>
              <a:t>個蛋糕，可分裝成</a:t>
            </a:r>
            <a:r>
              <a:rPr lang="en-US" altLang="zh-TW" sz="2800" dirty="0" smtClean="0"/>
              <a:t>3</a:t>
            </a:r>
            <a:r>
              <a:rPr lang="zh-TW" altLang="en-US" sz="2800" dirty="0" smtClean="0"/>
              <a:t>盒</a:t>
            </a:r>
            <a:r>
              <a:rPr lang="zh-TW" altLang="en-US" sz="2800" dirty="0" smtClean="0">
                <a:solidFill>
                  <a:srgbClr val="000000"/>
                </a:solidFill>
              </a:rPr>
              <a:t>→</a:t>
            </a:r>
            <a:r>
              <a:rPr lang="en-US" altLang="zh-TW" sz="2800" dirty="0">
                <a:solidFill>
                  <a:srgbClr val="000000"/>
                </a:solidFill>
              </a:rPr>
              <a:t>9 ÷ 3 </a:t>
            </a:r>
            <a:r>
              <a:rPr lang="zh-TW" altLang="en-US" sz="2800" dirty="0" smtClean="0">
                <a:solidFill>
                  <a:srgbClr val="000000"/>
                </a:solidFill>
              </a:rPr>
              <a:t>＝</a:t>
            </a:r>
            <a:r>
              <a:rPr lang="en-US" altLang="zh-TW" sz="2800" dirty="0">
                <a:solidFill>
                  <a:srgbClr val="000000"/>
                </a:solidFill>
              </a:rPr>
              <a:t>3</a:t>
            </a:r>
          </a:p>
          <a:p>
            <a:pPr lvl="0">
              <a:buClr>
                <a:srgbClr val="330066"/>
              </a:buClr>
              <a:buNone/>
            </a:pPr>
            <a:r>
              <a:rPr lang="zh-TW" altLang="en-US" sz="2800" dirty="0" smtClean="0">
                <a:solidFill>
                  <a:srgbClr val="FF0000"/>
                </a:solidFill>
              </a:rPr>
              <a:t>       ＊</a:t>
            </a:r>
            <a:r>
              <a:rPr lang="zh-TW" altLang="en-US" sz="2800" dirty="0" smtClean="0"/>
              <a:t>每盒裝</a:t>
            </a:r>
            <a:r>
              <a:rPr lang="en-US" altLang="zh-TW" sz="2800" dirty="0" smtClean="0"/>
              <a:t>9</a:t>
            </a:r>
            <a:r>
              <a:rPr lang="zh-TW" altLang="en-US" sz="2800" dirty="0" smtClean="0"/>
              <a:t>個蛋糕，可裝成</a:t>
            </a:r>
            <a:r>
              <a:rPr lang="en-US" altLang="zh-TW" sz="2800" dirty="0" smtClean="0"/>
              <a:t>1</a:t>
            </a:r>
            <a:r>
              <a:rPr lang="zh-TW" altLang="en-US" sz="2800" dirty="0" smtClean="0"/>
              <a:t>盒    </a:t>
            </a:r>
            <a:r>
              <a:rPr lang="zh-TW" altLang="en-US" sz="2800" dirty="0" smtClean="0">
                <a:solidFill>
                  <a:srgbClr val="000000"/>
                </a:solidFill>
              </a:rPr>
              <a:t>→</a:t>
            </a:r>
            <a:r>
              <a:rPr lang="en-US" altLang="zh-TW" sz="2800" dirty="0" smtClean="0">
                <a:solidFill>
                  <a:srgbClr val="000000"/>
                </a:solidFill>
              </a:rPr>
              <a:t>9 </a:t>
            </a:r>
            <a:r>
              <a:rPr lang="en-US" altLang="zh-TW" sz="2800" dirty="0">
                <a:solidFill>
                  <a:srgbClr val="000000"/>
                </a:solidFill>
              </a:rPr>
              <a:t>÷ </a:t>
            </a:r>
            <a:r>
              <a:rPr lang="en-US" altLang="zh-TW" sz="2800" dirty="0" smtClean="0">
                <a:solidFill>
                  <a:srgbClr val="000000"/>
                </a:solidFill>
              </a:rPr>
              <a:t>9 </a:t>
            </a:r>
            <a:r>
              <a:rPr lang="zh-TW" altLang="en-US" sz="2800" dirty="0" smtClean="0">
                <a:solidFill>
                  <a:srgbClr val="000000"/>
                </a:solidFill>
              </a:rPr>
              <a:t>＝</a:t>
            </a:r>
            <a:r>
              <a:rPr lang="en-US" altLang="zh-TW" sz="2800" dirty="0" smtClean="0">
                <a:solidFill>
                  <a:srgbClr val="000000"/>
                </a:solidFill>
              </a:rPr>
              <a:t>1</a:t>
            </a:r>
            <a:endParaRPr lang="en-US" altLang="zh-TW" sz="2800" dirty="0"/>
          </a:p>
          <a:p>
            <a:pPr lvl="0">
              <a:buClr>
                <a:srgbClr val="330066"/>
              </a:buClr>
              <a:buNone/>
            </a:pPr>
            <a:r>
              <a:rPr lang="en-US" altLang="zh-TW" sz="2800" dirty="0" smtClean="0">
                <a:solidFill>
                  <a:srgbClr val="000000"/>
                </a:solidFill>
              </a:rPr>
              <a:t>9</a:t>
            </a:r>
            <a:r>
              <a:rPr lang="zh-TW" altLang="en-US" sz="2800" dirty="0" smtClean="0">
                <a:solidFill>
                  <a:srgbClr val="000000"/>
                </a:solidFill>
              </a:rPr>
              <a:t>可以被</a:t>
            </a:r>
            <a:r>
              <a:rPr lang="en-US" altLang="zh-TW" sz="2800" dirty="0" smtClean="0">
                <a:solidFill>
                  <a:srgbClr val="000000"/>
                </a:solidFill>
              </a:rPr>
              <a:t>1</a:t>
            </a:r>
            <a:r>
              <a:rPr lang="zh-TW" altLang="en-US" sz="2800" dirty="0" smtClean="0">
                <a:solidFill>
                  <a:srgbClr val="000000"/>
                </a:solidFill>
              </a:rPr>
              <a:t>、</a:t>
            </a:r>
            <a:r>
              <a:rPr lang="en-US" altLang="zh-TW" sz="2800" dirty="0" smtClean="0">
                <a:solidFill>
                  <a:srgbClr val="000000"/>
                </a:solidFill>
              </a:rPr>
              <a:t>3</a:t>
            </a:r>
            <a:r>
              <a:rPr lang="zh-TW" altLang="en-US" sz="2800" dirty="0" smtClean="0">
                <a:solidFill>
                  <a:srgbClr val="000000"/>
                </a:solidFill>
              </a:rPr>
              <a:t>、</a:t>
            </a:r>
            <a:r>
              <a:rPr lang="en-US" altLang="zh-TW" sz="2800" dirty="0" smtClean="0">
                <a:solidFill>
                  <a:srgbClr val="000000"/>
                </a:solidFill>
              </a:rPr>
              <a:t>9</a:t>
            </a:r>
            <a:r>
              <a:rPr lang="zh-TW" altLang="en-US" sz="2800" dirty="0" smtClean="0">
                <a:solidFill>
                  <a:srgbClr val="000000"/>
                </a:solidFill>
              </a:rPr>
              <a:t>整除</a:t>
            </a:r>
            <a:endParaRPr lang="en-US" altLang="zh-TW" sz="2800" dirty="0" smtClean="0">
              <a:solidFill>
                <a:srgbClr val="000000"/>
              </a:solidFill>
            </a:endParaRPr>
          </a:p>
          <a:p>
            <a:pPr lvl="0">
              <a:buClr>
                <a:srgbClr val="330066"/>
              </a:buClr>
              <a:buNone/>
            </a:pPr>
            <a:r>
              <a:rPr lang="en-US" altLang="zh-TW" sz="2800" dirty="0" smtClean="0">
                <a:solidFill>
                  <a:srgbClr val="000000"/>
                </a:solidFill>
              </a:rPr>
              <a:t>9</a:t>
            </a:r>
            <a:r>
              <a:rPr lang="zh-TW" altLang="en-US" sz="2800" dirty="0" smtClean="0">
                <a:solidFill>
                  <a:srgbClr val="000000"/>
                </a:solidFill>
              </a:rPr>
              <a:t>的因數：</a:t>
            </a:r>
            <a:r>
              <a:rPr lang="en-US" altLang="zh-TW" sz="2800" dirty="0" smtClean="0">
                <a:solidFill>
                  <a:srgbClr val="000000"/>
                </a:solidFill>
              </a:rPr>
              <a:t>1</a:t>
            </a:r>
            <a:r>
              <a:rPr lang="zh-TW" altLang="en-US" sz="2800" dirty="0" smtClean="0">
                <a:solidFill>
                  <a:srgbClr val="000000"/>
                </a:solidFill>
              </a:rPr>
              <a:t>、</a:t>
            </a:r>
            <a:r>
              <a:rPr lang="en-US" altLang="zh-TW" sz="2800" dirty="0" smtClean="0">
                <a:solidFill>
                  <a:srgbClr val="000000"/>
                </a:solidFill>
              </a:rPr>
              <a:t>3</a:t>
            </a:r>
            <a:r>
              <a:rPr lang="zh-TW" altLang="en-US" sz="2800" dirty="0" smtClean="0">
                <a:solidFill>
                  <a:srgbClr val="000000"/>
                </a:solidFill>
              </a:rPr>
              <a:t>、</a:t>
            </a:r>
            <a:r>
              <a:rPr lang="en-US" altLang="zh-TW" sz="2800" dirty="0" smtClean="0">
                <a:solidFill>
                  <a:srgbClr val="000000"/>
                </a:solidFill>
              </a:rPr>
              <a:t>9</a:t>
            </a:r>
            <a:endParaRPr lang="en-US" altLang="zh-TW" sz="2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2800" dirty="0" smtClean="0"/>
              <a:t>  </a:t>
            </a:r>
            <a:r>
              <a:rPr lang="en-US" altLang="zh-TW" dirty="0" smtClean="0">
                <a:solidFill>
                  <a:srgbClr val="330066"/>
                </a:solidFill>
              </a:rPr>
              <a:t>9</a:t>
            </a:r>
            <a:r>
              <a:rPr lang="zh-TW" altLang="en-US" dirty="0" smtClean="0">
                <a:solidFill>
                  <a:srgbClr val="330066"/>
                </a:solidFill>
              </a:rPr>
              <a:t>是</a:t>
            </a:r>
            <a:r>
              <a:rPr lang="zh-TW" altLang="en-US" dirty="0">
                <a:solidFill>
                  <a:srgbClr val="330066"/>
                </a:solidFill>
              </a:rPr>
              <a:t>質數還是合數</a:t>
            </a:r>
            <a:r>
              <a:rPr lang="zh-TW" altLang="en-US" dirty="0" smtClean="0">
                <a:solidFill>
                  <a:srgbClr val="330066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？</a:t>
            </a:r>
            <a:endParaRPr lang="zh-TW" altLang="en-US" dirty="0"/>
          </a:p>
        </p:txBody>
      </p:sp>
      <p:sp>
        <p:nvSpPr>
          <p:cNvPr id="5" name="文字方塊 4"/>
          <p:cNvSpPr txBox="1"/>
          <p:nvPr/>
        </p:nvSpPr>
        <p:spPr>
          <a:xfrm>
            <a:off x="457200" y="1772816"/>
            <a:ext cx="2890664" cy="52322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2800" dirty="0" smtClean="0"/>
              <a:t>步驟</a:t>
            </a:r>
            <a:r>
              <a:rPr lang="en-US" altLang="zh-TW" sz="2800" dirty="0" smtClean="0"/>
              <a:t>1</a:t>
            </a:r>
            <a:r>
              <a:rPr lang="zh-TW" altLang="en-US" sz="2800" dirty="0" smtClean="0"/>
              <a:t>：找出因數</a:t>
            </a:r>
            <a:endParaRPr lang="zh-TW" altLang="en-US" sz="2800" dirty="0"/>
          </a:p>
        </p:txBody>
      </p:sp>
      <p:sp>
        <p:nvSpPr>
          <p:cNvPr id="6" name="文字方塊 5"/>
          <p:cNvSpPr txBox="1"/>
          <p:nvPr/>
        </p:nvSpPr>
        <p:spPr>
          <a:xfrm>
            <a:off x="482000" y="2647414"/>
            <a:ext cx="41620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/>
              <a:t>9</a:t>
            </a:r>
            <a:r>
              <a:rPr lang="zh-TW" altLang="en-US" sz="2800" dirty="0" smtClean="0"/>
              <a:t>的因數：</a:t>
            </a:r>
            <a:r>
              <a:rPr lang="en-US" altLang="zh-TW" sz="2800" dirty="0" smtClean="0"/>
              <a:t>1</a:t>
            </a:r>
            <a:r>
              <a:rPr lang="zh-TW" altLang="en-US" sz="2800" dirty="0" smtClean="0"/>
              <a:t>、</a:t>
            </a:r>
            <a:r>
              <a:rPr lang="en-US" altLang="zh-TW" sz="2800" dirty="0" smtClean="0"/>
              <a:t>3</a:t>
            </a:r>
            <a:r>
              <a:rPr lang="zh-TW" altLang="en-US" sz="2800" dirty="0" smtClean="0"/>
              <a:t>、</a:t>
            </a:r>
            <a:r>
              <a:rPr lang="en-US" altLang="zh-TW" sz="2800" dirty="0"/>
              <a:t>9</a:t>
            </a:r>
            <a:endParaRPr lang="zh-TW" altLang="en-US" sz="2800" dirty="0"/>
          </a:p>
        </p:txBody>
      </p:sp>
      <p:sp>
        <p:nvSpPr>
          <p:cNvPr id="7" name="文字方塊 6"/>
          <p:cNvSpPr txBox="1"/>
          <p:nvPr/>
        </p:nvSpPr>
        <p:spPr>
          <a:xfrm>
            <a:off x="482000" y="3420308"/>
            <a:ext cx="5458152" cy="52322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2800" dirty="0" smtClean="0"/>
              <a:t>步驟</a:t>
            </a:r>
            <a:r>
              <a:rPr lang="en-US" altLang="zh-TW" sz="2800" dirty="0"/>
              <a:t>2</a:t>
            </a:r>
            <a:r>
              <a:rPr lang="zh-TW" altLang="en-US" sz="2800" dirty="0" smtClean="0"/>
              <a:t>：因數數量判別質數或合數</a:t>
            </a:r>
            <a:endParaRPr lang="zh-TW" altLang="en-US" sz="2800" dirty="0"/>
          </a:p>
        </p:txBody>
      </p:sp>
      <p:sp>
        <p:nvSpPr>
          <p:cNvPr id="8" name="矩形 7"/>
          <p:cNvSpPr/>
          <p:nvPr/>
        </p:nvSpPr>
        <p:spPr>
          <a:xfrm>
            <a:off x="482000" y="4365104"/>
            <a:ext cx="345584" cy="3455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文字方塊 8"/>
          <p:cNvSpPr txBox="1"/>
          <p:nvPr/>
        </p:nvSpPr>
        <p:spPr>
          <a:xfrm>
            <a:off x="1043608" y="4276286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/>
              <a:t>因數</a:t>
            </a:r>
            <a:r>
              <a:rPr lang="en-US" altLang="zh-TW" sz="2800" dirty="0" smtClean="0"/>
              <a:t>2</a:t>
            </a:r>
            <a:r>
              <a:rPr lang="zh-TW" altLang="en-US" sz="2800" dirty="0" smtClean="0"/>
              <a:t>個</a:t>
            </a:r>
            <a:endParaRPr lang="zh-TW" altLang="en-US" sz="2800" dirty="0"/>
          </a:p>
        </p:txBody>
      </p:sp>
      <p:sp>
        <p:nvSpPr>
          <p:cNvPr id="10" name="矩形 9"/>
          <p:cNvSpPr/>
          <p:nvPr/>
        </p:nvSpPr>
        <p:spPr>
          <a:xfrm>
            <a:off x="482000" y="5000512"/>
            <a:ext cx="345584" cy="3455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文字方塊 10"/>
          <p:cNvSpPr txBox="1"/>
          <p:nvPr/>
        </p:nvSpPr>
        <p:spPr>
          <a:xfrm>
            <a:off x="1043608" y="4911694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/>
              <a:t>因數</a:t>
            </a:r>
            <a:r>
              <a:rPr lang="en-US" altLang="zh-TW" sz="2800" dirty="0" smtClean="0"/>
              <a:t>3</a:t>
            </a:r>
            <a:r>
              <a:rPr lang="zh-TW" altLang="en-US" sz="2800" dirty="0" smtClean="0"/>
              <a:t>個以上</a:t>
            </a:r>
            <a:endParaRPr lang="zh-TW" altLang="en-US" sz="2800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395536" y="4670599"/>
            <a:ext cx="8640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400" dirty="0" smtClean="0">
                <a:sym typeface="Wingdings" panose="05000000000000000000" pitchFamily="2" charset="2"/>
              </a:rPr>
              <a:t></a:t>
            </a:r>
            <a:endParaRPr lang="zh-TW" altLang="en-US" sz="5400" dirty="0"/>
          </a:p>
        </p:txBody>
      </p:sp>
      <p:sp>
        <p:nvSpPr>
          <p:cNvPr id="13" name="向右箭號 12"/>
          <p:cNvSpPr/>
          <p:nvPr/>
        </p:nvSpPr>
        <p:spPr>
          <a:xfrm>
            <a:off x="3211076" y="5025041"/>
            <a:ext cx="648072" cy="296525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文字方塊 13"/>
          <p:cNvSpPr txBox="1"/>
          <p:nvPr/>
        </p:nvSpPr>
        <p:spPr>
          <a:xfrm>
            <a:off x="4175956" y="4911694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/>
              <a:t>合</a:t>
            </a:r>
            <a:r>
              <a:rPr lang="zh-TW" altLang="en-US" sz="2800" dirty="0" smtClean="0"/>
              <a:t>數</a:t>
            </a:r>
            <a:endParaRPr lang="zh-TW" altLang="en-US" sz="2800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5472100" y="5946198"/>
            <a:ext cx="23402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/>
              <a:t>答：</a:t>
            </a:r>
            <a:r>
              <a:rPr lang="en-US" altLang="zh-TW" sz="2800" dirty="0"/>
              <a:t>9</a:t>
            </a:r>
            <a:r>
              <a:rPr lang="zh-TW" altLang="en-US" sz="2800" dirty="0" smtClean="0"/>
              <a:t>是</a:t>
            </a:r>
            <a:r>
              <a:rPr lang="zh-TW" altLang="en-US" sz="2800" dirty="0"/>
              <a:t>合</a:t>
            </a:r>
            <a:r>
              <a:rPr lang="zh-TW" altLang="en-US" sz="2800" dirty="0" smtClean="0"/>
              <a:t>數</a:t>
            </a:r>
            <a:endParaRPr lang="zh-TW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8" grpId="0" animBg="1"/>
      <p:bldP spid="9" grpId="0"/>
      <p:bldP spid="10" grpId="0" animBg="1"/>
      <p:bldP spid="11" grpId="0"/>
      <p:bldP spid="12" grpId="0"/>
      <p:bldP spid="13" grpId="0" animBg="1"/>
      <p:bldP spid="14" grpId="0"/>
      <p:bldP spid="15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2357809"/>
          </a:xfrm>
        </p:spPr>
        <p:txBody>
          <a:bodyPr/>
          <a:lstStyle/>
          <a:p>
            <a:pPr>
              <a:buNone/>
            </a:pPr>
            <a:r>
              <a:rPr lang="zh-TW" altLang="en-US" sz="3200" dirty="0" smtClean="0"/>
              <a:t>質數和合數皆為大於</a:t>
            </a:r>
            <a:r>
              <a:rPr lang="en-US" altLang="zh-TW" sz="3200" dirty="0" smtClean="0"/>
              <a:t>1</a:t>
            </a:r>
            <a:r>
              <a:rPr lang="zh-TW" altLang="en-US" sz="3200" dirty="0" smtClean="0"/>
              <a:t>的整數</a:t>
            </a:r>
            <a:endParaRPr lang="en-US" altLang="zh-TW" sz="3200" dirty="0" smtClean="0"/>
          </a:p>
          <a:p>
            <a:pPr>
              <a:buNone/>
            </a:pPr>
            <a:r>
              <a:rPr lang="zh-TW" altLang="en-US" sz="3200" dirty="0" smtClean="0"/>
              <a:t>質數：只有兩個因數</a:t>
            </a:r>
            <a:r>
              <a:rPr lang="en-US" altLang="zh-TW" sz="3200" dirty="0" smtClean="0"/>
              <a:t>(</a:t>
            </a:r>
            <a:r>
              <a:rPr lang="zh-TW" altLang="en-US" sz="3200" dirty="0" smtClean="0"/>
              <a:t>即</a:t>
            </a:r>
            <a:r>
              <a:rPr lang="en-US" altLang="zh-TW" sz="3200" dirty="0" smtClean="0"/>
              <a:t>1</a:t>
            </a:r>
            <a:r>
              <a:rPr lang="zh-TW" altLang="en-US" sz="3200" dirty="0" smtClean="0"/>
              <a:t>和自己</a:t>
            </a:r>
            <a:r>
              <a:rPr lang="en-US" altLang="zh-TW" sz="3200" dirty="0" smtClean="0"/>
              <a:t>)</a:t>
            </a:r>
          </a:p>
          <a:p>
            <a:pPr>
              <a:buNone/>
            </a:pPr>
            <a:r>
              <a:rPr lang="zh-TW" altLang="en-US" sz="3200" dirty="0" smtClean="0"/>
              <a:t>合數：有三個因數或三個以上的因數</a:t>
            </a:r>
            <a:r>
              <a:rPr lang="en-US" altLang="zh-TW" sz="3200" dirty="0" smtClean="0"/>
              <a:t>(</a:t>
            </a:r>
            <a:r>
              <a:rPr lang="zh-TW" altLang="en-US" sz="3200" dirty="0" smtClean="0"/>
              <a:t>即</a:t>
            </a:r>
            <a:r>
              <a:rPr lang="en-US" altLang="zh-TW" sz="3200" dirty="0" smtClean="0"/>
              <a:t>1 </a:t>
            </a:r>
            <a:r>
              <a:rPr lang="zh-TW" altLang="en-US" sz="3200" dirty="0" smtClean="0"/>
              <a:t>、</a:t>
            </a:r>
            <a:endParaRPr lang="en-US" altLang="zh-TW" sz="3200" dirty="0" smtClean="0"/>
          </a:p>
          <a:p>
            <a:pPr>
              <a:buNone/>
            </a:pPr>
            <a:r>
              <a:rPr lang="zh-TW" altLang="en-US" sz="3200" dirty="0" smtClean="0"/>
              <a:t>            自己、別人</a:t>
            </a:r>
            <a:r>
              <a:rPr lang="en-US" altLang="zh-TW" sz="3200" dirty="0" smtClean="0"/>
              <a:t>)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485" y="4534960"/>
            <a:ext cx="457200" cy="457200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1496997" y="4553071"/>
            <a:ext cx="650400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None/>
            </a:pPr>
            <a:r>
              <a:rPr lang="zh-TW" altLang="en-US" sz="2400" dirty="0">
                <a:solidFill>
                  <a:srgbClr val="000000"/>
                </a:solidFill>
              </a:rPr>
              <a:t> </a:t>
            </a:r>
            <a:r>
              <a:rPr lang="en-US" altLang="zh-TW" sz="2400" dirty="0"/>
              <a:t>1</a:t>
            </a:r>
            <a:r>
              <a:rPr lang="zh-TW" altLang="en-US" sz="2400" dirty="0"/>
              <a:t>不是質數，也不是合數</a:t>
            </a:r>
            <a:r>
              <a:rPr lang="zh-TW" altLang="en-US" sz="2400" dirty="0">
                <a:solidFill>
                  <a:srgbClr val="000000"/>
                </a:solidFill>
              </a:rPr>
              <a:t>：</a:t>
            </a:r>
            <a:r>
              <a:rPr lang="en-US" altLang="zh-TW" sz="2400" dirty="0">
                <a:solidFill>
                  <a:srgbClr val="000000"/>
                </a:solidFill>
              </a:rPr>
              <a:t> 1 </a:t>
            </a:r>
            <a:r>
              <a:rPr lang="zh-TW" altLang="en-US" sz="2400" dirty="0">
                <a:solidFill>
                  <a:srgbClr val="000000"/>
                </a:solidFill>
              </a:rPr>
              <a:t>＝</a:t>
            </a:r>
            <a:r>
              <a:rPr lang="en-US" altLang="zh-TW" sz="2400" dirty="0">
                <a:solidFill>
                  <a:srgbClr val="000000"/>
                </a:solidFill>
              </a:rPr>
              <a:t> 1 × 1</a:t>
            </a:r>
          </a:p>
          <a:p>
            <a:pPr lvl="0">
              <a:buNone/>
            </a:pPr>
            <a:r>
              <a:rPr lang="en-US" altLang="zh-TW" sz="2400" dirty="0">
                <a:solidFill>
                  <a:srgbClr val="000000"/>
                </a:solidFill>
              </a:rPr>
              <a:t>                                            1</a:t>
            </a:r>
            <a:r>
              <a:rPr lang="zh-TW" altLang="en-US" sz="2400" dirty="0">
                <a:solidFill>
                  <a:srgbClr val="000000"/>
                </a:solidFill>
              </a:rPr>
              <a:t>只有</a:t>
            </a:r>
            <a:r>
              <a:rPr lang="en-US" altLang="zh-TW" sz="2400" dirty="0">
                <a:solidFill>
                  <a:srgbClr val="000000"/>
                </a:solidFill>
              </a:rPr>
              <a:t>1</a:t>
            </a:r>
            <a:r>
              <a:rPr lang="zh-TW" altLang="en-US" sz="2400" dirty="0">
                <a:solidFill>
                  <a:srgbClr val="000000"/>
                </a:solidFill>
              </a:rPr>
              <a:t>個因數</a:t>
            </a:r>
          </a:p>
        </p:txBody>
      </p:sp>
    </p:spTree>
    <p:extLst>
      <p:ext uri="{BB962C8B-B14F-4D97-AF65-F5344CB8AC3E}">
        <p14:creationId xmlns:p14="http://schemas.microsoft.com/office/powerpoint/2010/main" val="417459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圓角矩形 2"/>
          <p:cNvSpPr/>
          <p:nvPr/>
        </p:nvSpPr>
        <p:spPr>
          <a:xfrm>
            <a:off x="4608004" y="1709573"/>
            <a:ext cx="4248472" cy="194421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綜合練習題</a:t>
            </a:r>
            <a:endParaRPr lang="zh-TW" altLang="en-US" dirty="0"/>
          </a:p>
        </p:txBody>
      </p:sp>
      <p:sp>
        <p:nvSpPr>
          <p:cNvPr id="4" name="內容版面配置區 2"/>
          <p:cNvSpPr>
            <a:spLocks noGrp="1"/>
          </p:cNvSpPr>
          <p:nvPr>
            <p:ph idx="1"/>
          </p:nvPr>
        </p:nvSpPr>
        <p:spPr>
          <a:xfrm>
            <a:off x="457200" y="1719263"/>
            <a:ext cx="4345280" cy="4158009"/>
          </a:xfrm>
        </p:spPr>
        <p:txBody>
          <a:bodyPr/>
          <a:lstStyle/>
          <a:p>
            <a:pPr>
              <a:buNone/>
            </a:pPr>
            <a:r>
              <a:rPr lang="zh-TW" altLang="en-US" dirty="0" smtClean="0"/>
              <a:t>下列哪些數是質數？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  </a:t>
            </a:r>
            <a:r>
              <a:rPr lang="en-US" altLang="zh-TW" dirty="0" smtClean="0"/>
              <a:t>3</a:t>
            </a:r>
            <a:r>
              <a:rPr lang="zh-TW" altLang="en-US" dirty="0" smtClean="0"/>
              <a:t> 、   </a:t>
            </a:r>
            <a:r>
              <a:rPr lang="en-US" altLang="zh-TW" dirty="0" smtClean="0"/>
              <a:t>15 </a:t>
            </a:r>
            <a:r>
              <a:rPr lang="zh-TW" altLang="en-US" dirty="0" smtClean="0"/>
              <a:t>、   </a:t>
            </a:r>
            <a:r>
              <a:rPr lang="en-US" altLang="zh-TW" dirty="0" smtClean="0"/>
              <a:t>2 </a:t>
            </a:r>
            <a:r>
              <a:rPr lang="zh-TW" altLang="en-US" dirty="0" smtClean="0"/>
              <a:t>、 </a:t>
            </a:r>
            <a:r>
              <a:rPr lang="en-US" altLang="zh-TW" dirty="0" smtClean="0"/>
              <a:t>8</a:t>
            </a:r>
          </a:p>
          <a:p>
            <a:pPr>
              <a:lnSpc>
                <a:spcPct val="150000"/>
              </a:lnSpc>
              <a:buNone/>
            </a:pPr>
            <a:r>
              <a:rPr lang="en-US" altLang="zh-TW" sz="2800" dirty="0" smtClean="0"/>
              <a:t>3</a:t>
            </a:r>
            <a:r>
              <a:rPr lang="zh-TW" altLang="en-US" sz="2800" dirty="0" smtClean="0"/>
              <a:t>的因數  ：</a:t>
            </a:r>
            <a:r>
              <a:rPr lang="en-US" altLang="zh-TW" sz="2800" dirty="0" smtClean="0"/>
              <a:t>1</a:t>
            </a:r>
            <a:r>
              <a:rPr lang="zh-TW" altLang="en-US" sz="2800" dirty="0" smtClean="0"/>
              <a:t>、</a:t>
            </a:r>
            <a:r>
              <a:rPr lang="en-US" altLang="zh-TW" sz="2800" dirty="0" smtClean="0"/>
              <a:t>3</a:t>
            </a:r>
            <a:r>
              <a:rPr lang="zh-TW" altLang="en-US" sz="2800" dirty="0" smtClean="0"/>
              <a:t>            </a:t>
            </a:r>
            <a:endParaRPr lang="en-US" altLang="zh-TW" sz="2800" dirty="0"/>
          </a:p>
          <a:p>
            <a:pPr>
              <a:lnSpc>
                <a:spcPct val="150000"/>
              </a:lnSpc>
              <a:buNone/>
            </a:pPr>
            <a:r>
              <a:rPr lang="en-US" altLang="zh-TW" sz="2800" dirty="0" smtClean="0"/>
              <a:t>15</a:t>
            </a:r>
            <a:r>
              <a:rPr lang="zh-TW" altLang="en-US" sz="2800" dirty="0" smtClean="0"/>
              <a:t>的因數：</a:t>
            </a:r>
            <a:r>
              <a:rPr lang="en-US" altLang="zh-TW" sz="2800" dirty="0" smtClean="0"/>
              <a:t>1</a:t>
            </a:r>
            <a:r>
              <a:rPr lang="zh-TW" altLang="en-US" sz="2800" dirty="0" smtClean="0"/>
              <a:t>、</a:t>
            </a:r>
            <a:r>
              <a:rPr lang="en-US" altLang="zh-TW" sz="2800" dirty="0" smtClean="0"/>
              <a:t>3</a:t>
            </a:r>
            <a:r>
              <a:rPr lang="zh-TW" altLang="en-US" sz="2800" dirty="0" smtClean="0">
                <a:solidFill>
                  <a:srgbClr val="000000"/>
                </a:solidFill>
              </a:rPr>
              <a:t>、</a:t>
            </a:r>
            <a:r>
              <a:rPr lang="en-US" altLang="zh-TW" sz="2800" dirty="0"/>
              <a:t>5</a:t>
            </a:r>
            <a:r>
              <a:rPr lang="zh-TW" altLang="en-US" sz="2800" dirty="0" smtClean="0"/>
              <a:t> 、</a:t>
            </a:r>
            <a:r>
              <a:rPr lang="en-US" altLang="zh-TW" sz="2800" dirty="0" smtClean="0"/>
              <a:t>15</a:t>
            </a:r>
            <a:r>
              <a:rPr lang="zh-TW" altLang="en-US" sz="2800" dirty="0" smtClean="0"/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en-US" altLang="zh-TW" sz="2800" dirty="0"/>
          </a:p>
          <a:p>
            <a:pPr lvl="0">
              <a:lnSpc>
                <a:spcPct val="150000"/>
              </a:lnSpc>
              <a:buClr>
                <a:srgbClr val="330066"/>
              </a:buClr>
              <a:buNone/>
            </a:pPr>
            <a:r>
              <a:rPr lang="en-US" altLang="zh-TW" sz="2800" dirty="0" smtClean="0">
                <a:solidFill>
                  <a:srgbClr val="000000"/>
                </a:solidFill>
              </a:rPr>
              <a:t>2</a:t>
            </a:r>
            <a:r>
              <a:rPr lang="zh-TW" altLang="en-US" sz="2800" dirty="0" smtClean="0">
                <a:solidFill>
                  <a:srgbClr val="000000"/>
                </a:solidFill>
              </a:rPr>
              <a:t>的因數  ：</a:t>
            </a:r>
            <a:r>
              <a:rPr lang="en-US" altLang="zh-TW" sz="2800" dirty="0" smtClean="0">
                <a:solidFill>
                  <a:srgbClr val="000000"/>
                </a:solidFill>
              </a:rPr>
              <a:t>1</a:t>
            </a:r>
            <a:r>
              <a:rPr lang="zh-TW" altLang="en-US" sz="2800" dirty="0" smtClean="0">
                <a:solidFill>
                  <a:srgbClr val="000000"/>
                </a:solidFill>
              </a:rPr>
              <a:t>、</a:t>
            </a:r>
            <a:r>
              <a:rPr lang="en-US" altLang="zh-TW" sz="2800" dirty="0" smtClean="0">
                <a:solidFill>
                  <a:srgbClr val="000000"/>
                </a:solidFill>
              </a:rPr>
              <a:t>2</a:t>
            </a:r>
            <a:endParaRPr lang="en-US" altLang="zh-TW" sz="2800" dirty="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zh-TW" sz="2800" dirty="0" smtClean="0">
                <a:solidFill>
                  <a:srgbClr val="000000"/>
                </a:solidFill>
              </a:rPr>
              <a:t>8</a:t>
            </a:r>
            <a:r>
              <a:rPr lang="zh-TW" altLang="en-US" sz="2800" dirty="0" smtClean="0">
                <a:solidFill>
                  <a:srgbClr val="000000"/>
                </a:solidFill>
              </a:rPr>
              <a:t>的因數  ：</a:t>
            </a:r>
            <a:r>
              <a:rPr lang="en-US" altLang="zh-TW" sz="2800" dirty="0" smtClean="0">
                <a:solidFill>
                  <a:srgbClr val="000000"/>
                </a:solidFill>
              </a:rPr>
              <a:t>1</a:t>
            </a:r>
            <a:r>
              <a:rPr lang="zh-TW" altLang="en-US" sz="2800" dirty="0" smtClean="0">
                <a:solidFill>
                  <a:srgbClr val="000000"/>
                </a:solidFill>
              </a:rPr>
              <a:t>、</a:t>
            </a:r>
            <a:r>
              <a:rPr lang="en-US" altLang="zh-TW" sz="2800" dirty="0" smtClean="0">
                <a:solidFill>
                  <a:srgbClr val="000000"/>
                </a:solidFill>
              </a:rPr>
              <a:t>2</a:t>
            </a:r>
            <a:r>
              <a:rPr lang="zh-TW" altLang="en-US" sz="2800" dirty="0" smtClean="0">
                <a:solidFill>
                  <a:srgbClr val="000000"/>
                </a:solidFill>
              </a:rPr>
              <a:t>、</a:t>
            </a:r>
            <a:r>
              <a:rPr lang="en-US" altLang="zh-TW" sz="2800" dirty="0" smtClean="0">
                <a:solidFill>
                  <a:srgbClr val="000000"/>
                </a:solidFill>
              </a:rPr>
              <a:t>4</a:t>
            </a:r>
            <a:r>
              <a:rPr lang="zh-TW" altLang="en-US" sz="2800" dirty="0" smtClean="0">
                <a:solidFill>
                  <a:srgbClr val="000000"/>
                </a:solidFill>
              </a:rPr>
              <a:t>、</a:t>
            </a:r>
            <a:r>
              <a:rPr lang="en-US" altLang="zh-TW" sz="2800" dirty="0" smtClean="0">
                <a:solidFill>
                  <a:srgbClr val="000000"/>
                </a:solidFill>
              </a:rPr>
              <a:t>8</a:t>
            </a:r>
          </a:p>
          <a:p>
            <a:pPr>
              <a:buNone/>
            </a:pPr>
            <a:r>
              <a:rPr lang="en-US" altLang="zh-TW" sz="2400" dirty="0">
                <a:solidFill>
                  <a:srgbClr val="000000"/>
                </a:solidFill>
              </a:rPr>
              <a:t> </a:t>
            </a:r>
            <a:r>
              <a:rPr lang="en-US" altLang="zh-TW" sz="2400" dirty="0" smtClean="0">
                <a:solidFill>
                  <a:srgbClr val="000000"/>
                </a:solidFill>
              </a:rPr>
              <a:t> </a:t>
            </a:r>
            <a:r>
              <a:rPr lang="zh-TW" altLang="en-US" dirty="0" smtClean="0"/>
              <a:t>              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pPr lvl="0">
              <a:buClr>
                <a:srgbClr val="330066"/>
              </a:buClr>
              <a:buNone/>
            </a:pPr>
            <a:endParaRPr lang="en-US" altLang="zh-TW" dirty="0">
              <a:solidFill>
                <a:srgbClr val="000000"/>
              </a:solidFill>
            </a:endParaRPr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   </a:t>
            </a: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     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 </a:t>
            </a:r>
            <a:endParaRPr lang="zh-TW" altLang="en-US" dirty="0"/>
          </a:p>
        </p:txBody>
      </p:sp>
      <p:sp>
        <p:nvSpPr>
          <p:cNvPr id="5" name="矩形 4"/>
          <p:cNvSpPr/>
          <p:nvPr/>
        </p:nvSpPr>
        <p:spPr>
          <a:xfrm>
            <a:off x="571472" y="1785926"/>
            <a:ext cx="3500462" cy="10001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5472100" y="5946198"/>
            <a:ext cx="2772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/>
              <a:t>答：</a:t>
            </a:r>
            <a:r>
              <a:rPr lang="en-US" altLang="zh-TW" sz="2800" dirty="0" smtClean="0"/>
              <a:t>3</a:t>
            </a:r>
            <a:r>
              <a:rPr lang="zh-TW" altLang="en-US" sz="2800" dirty="0" smtClean="0"/>
              <a:t>、</a:t>
            </a:r>
            <a:r>
              <a:rPr lang="en-US" altLang="zh-TW" sz="2800" dirty="0" smtClean="0"/>
              <a:t>2</a:t>
            </a:r>
            <a:r>
              <a:rPr lang="zh-TW" altLang="en-US" sz="2800" dirty="0" smtClean="0"/>
              <a:t>是質數</a:t>
            </a:r>
            <a:endParaRPr lang="zh-TW" altLang="en-US" sz="2800" dirty="0"/>
          </a:p>
        </p:txBody>
      </p:sp>
      <p:sp>
        <p:nvSpPr>
          <p:cNvPr id="10" name="矩形 9"/>
          <p:cNvSpPr/>
          <p:nvPr/>
        </p:nvSpPr>
        <p:spPr>
          <a:xfrm>
            <a:off x="4910492" y="2351656"/>
            <a:ext cx="345584" cy="3455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文字方塊 10"/>
          <p:cNvSpPr txBox="1"/>
          <p:nvPr/>
        </p:nvSpPr>
        <p:spPr>
          <a:xfrm>
            <a:off x="5472100" y="2262838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/>
              <a:t>因數</a:t>
            </a:r>
            <a:r>
              <a:rPr lang="en-US" altLang="zh-TW" sz="2800" dirty="0" smtClean="0"/>
              <a:t>2</a:t>
            </a:r>
            <a:r>
              <a:rPr lang="zh-TW" altLang="en-US" sz="2800" dirty="0" smtClean="0"/>
              <a:t>個</a:t>
            </a:r>
            <a:endParaRPr lang="zh-TW" altLang="en-US" sz="2800" dirty="0"/>
          </a:p>
        </p:txBody>
      </p:sp>
      <p:sp>
        <p:nvSpPr>
          <p:cNvPr id="12" name="矩形 11"/>
          <p:cNvSpPr/>
          <p:nvPr/>
        </p:nvSpPr>
        <p:spPr>
          <a:xfrm>
            <a:off x="4910492" y="2987064"/>
            <a:ext cx="345584" cy="3455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文字方塊 12"/>
          <p:cNvSpPr txBox="1"/>
          <p:nvPr/>
        </p:nvSpPr>
        <p:spPr>
          <a:xfrm>
            <a:off x="5472100" y="2898246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/>
              <a:t>因數</a:t>
            </a:r>
            <a:r>
              <a:rPr lang="en-US" altLang="zh-TW" sz="2800" dirty="0" smtClean="0"/>
              <a:t>3</a:t>
            </a:r>
            <a:r>
              <a:rPr lang="zh-TW" altLang="en-US" sz="2800" dirty="0" smtClean="0"/>
              <a:t>個以上</a:t>
            </a:r>
            <a:endParaRPr lang="zh-TW" altLang="en-US" sz="2800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4824028" y="1963968"/>
            <a:ext cx="8640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400" dirty="0" smtClean="0">
                <a:sym typeface="Wingdings" panose="05000000000000000000" pitchFamily="2" charset="2"/>
              </a:rPr>
              <a:t></a:t>
            </a:r>
            <a:endParaRPr lang="zh-TW" altLang="en-US" sz="5400" dirty="0"/>
          </a:p>
        </p:txBody>
      </p:sp>
      <p:sp>
        <p:nvSpPr>
          <p:cNvPr id="15" name="向右箭號 14"/>
          <p:cNvSpPr/>
          <p:nvPr/>
        </p:nvSpPr>
        <p:spPr>
          <a:xfrm>
            <a:off x="7215826" y="2400715"/>
            <a:ext cx="648072" cy="296525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文字方塊 15"/>
          <p:cNvSpPr txBox="1"/>
          <p:nvPr/>
        </p:nvSpPr>
        <p:spPr>
          <a:xfrm>
            <a:off x="7920372" y="2262838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/>
              <a:t>質數</a:t>
            </a:r>
            <a:endParaRPr lang="zh-TW" altLang="en-US" sz="2800" dirty="0"/>
          </a:p>
        </p:txBody>
      </p:sp>
      <p:pic>
        <p:nvPicPr>
          <p:cNvPr id="17" name="圖片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3342" y="1730523"/>
            <a:ext cx="457200" cy="457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3" grpId="0" animBg="1"/>
      <p:bldP spid="4" grpId="0" build="p"/>
      <p:bldP spid="8" grpId="0"/>
      <p:bldP spid="10" grpId="0" animBg="1"/>
      <p:bldP spid="11" grpId="0"/>
      <p:bldP spid="12" grpId="0" animBg="1"/>
      <p:bldP spid="13" grpId="0"/>
      <p:bldP spid="14" grpId="0"/>
      <p:bldP spid="15" grpId="0" animBg="1"/>
      <p:bldP spid="16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綜合練習題</a:t>
            </a:r>
          </a:p>
        </p:txBody>
      </p:sp>
      <p:sp>
        <p:nvSpPr>
          <p:cNvPr id="6" name="矩形 5"/>
          <p:cNvSpPr/>
          <p:nvPr/>
        </p:nvSpPr>
        <p:spPr>
          <a:xfrm>
            <a:off x="500034" y="1785926"/>
            <a:ext cx="3571900" cy="10001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內容版面配置區 2"/>
          <p:cNvSpPr>
            <a:spLocks noGrp="1"/>
          </p:cNvSpPr>
          <p:nvPr>
            <p:ph idx="1"/>
          </p:nvPr>
        </p:nvSpPr>
        <p:spPr>
          <a:xfrm>
            <a:off x="457200" y="1719263"/>
            <a:ext cx="4345280" cy="4158009"/>
          </a:xfrm>
        </p:spPr>
        <p:txBody>
          <a:bodyPr/>
          <a:lstStyle/>
          <a:p>
            <a:pPr>
              <a:buNone/>
            </a:pPr>
            <a:r>
              <a:rPr lang="zh-TW" altLang="en-US" dirty="0" smtClean="0"/>
              <a:t>下列哪些數是</a:t>
            </a:r>
            <a:r>
              <a:rPr lang="zh-TW" altLang="en-US" dirty="0"/>
              <a:t>合</a:t>
            </a:r>
            <a:r>
              <a:rPr lang="zh-TW" altLang="en-US" dirty="0" smtClean="0"/>
              <a:t>數？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  </a:t>
            </a:r>
            <a:r>
              <a:rPr lang="en-US" altLang="zh-TW" dirty="0" smtClean="0"/>
              <a:t>3</a:t>
            </a:r>
            <a:r>
              <a:rPr lang="zh-TW" altLang="en-US" dirty="0" smtClean="0"/>
              <a:t> 、   </a:t>
            </a:r>
            <a:r>
              <a:rPr lang="en-US" altLang="zh-TW" dirty="0" smtClean="0"/>
              <a:t>15 </a:t>
            </a:r>
            <a:r>
              <a:rPr lang="zh-TW" altLang="en-US" dirty="0" smtClean="0"/>
              <a:t>、   </a:t>
            </a:r>
            <a:r>
              <a:rPr lang="en-US" altLang="zh-TW" dirty="0" smtClean="0"/>
              <a:t>2 </a:t>
            </a:r>
            <a:r>
              <a:rPr lang="zh-TW" altLang="en-US" dirty="0" smtClean="0"/>
              <a:t>、 </a:t>
            </a:r>
            <a:r>
              <a:rPr lang="en-US" altLang="zh-TW" dirty="0" smtClean="0"/>
              <a:t>8</a:t>
            </a:r>
          </a:p>
          <a:p>
            <a:pPr>
              <a:lnSpc>
                <a:spcPct val="150000"/>
              </a:lnSpc>
              <a:buNone/>
            </a:pPr>
            <a:r>
              <a:rPr lang="en-US" altLang="zh-TW" sz="2800" dirty="0" smtClean="0"/>
              <a:t>3</a:t>
            </a:r>
            <a:r>
              <a:rPr lang="zh-TW" altLang="en-US" sz="2800" dirty="0" smtClean="0"/>
              <a:t>的因數  ：</a:t>
            </a:r>
            <a:r>
              <a:rPr lang="en-US" altLang="zh-TW" sz="2800" dirty="0" smtClean="0"/>
              <a:t>1</a:t>
            </a:r>
            <a:r>
              <a:rPr lang="zh-TW" altLang="en-US" sz="2800" dirty="0" smtClean="0"/>
              <a:t>、</a:t>
            </a:r>
            <a:r>
              <a:rPr lang="en-US" altLang="zh-TW" sz="2800" dirty="0" smtClean="0"/>
              <a:t>3</a:t>
            </a:r>
            <a:r>
              <a:rPr lang="zh-TW" altLang="en-US" sz="2800" dirty="0" smtClean="0"/>
              <a:t>            </a:t>
            </a:r>
            <a:endParaRPr lang="en-US" altLang="zh-TW" sz="2800" dirty="0"/>
          </a:p>
          <a:p>
            <a:pPr>
              <a:lnSpc>
                <a:spcPct val="150000"/>
              </a:lnSpc>
              <a:buNone/>
            </a:pPr>
            <a:r>
              <a:rPr lang="en-US" altLang="zh-TW" sz="2800" smtClean="0"/>
              <a:t>15</a:t>
            </a:r>
            <a:r>
              <a:rPr lang="zh-TW" altLang="en-US" sz="2800" dirty="0" smtClean="0"/>
              <a:t>的因數：</a:t>
            </a:r>
            <a:r>
              <a:rPr lang="en-US" altLang="zh-TW" sz="2800" dirty="0" smtClean="0"/>
              <a:t>1</a:t>
            </a:r>
            <a:r>
              <a:rPr lang="zh-TW" altLang="en-US" sz="2800" dirty="0" smtClean="0"/>
              <a:t>、</a:t>
            </a:r>
            <a:r>
              <a:rPr lang="en-US" altLang="zh-TW" sz="2800" dirty="0" smtClean="0"/>
              <a:t>3</a:t>
            </a:r>
            <a:r>
              <a:rPr lang="zh-TW" altLang="en-US" sz="2800" dirty="0" smtClean="0">
                <a:solidFill>
                  <a:srgbClr val="000000"/>
                </a:solidFill>
              </a:rPr>
              <a:t>、</a:t>
            </a:r>
            <a:r>
              <a:rPr lang="en-US" altLang="zh-TW" sz="2800" dirty="0"/>
              <a:t>5</a:t>
            </a:r>
            <a:r>
              <a:rPr lang="zh-TW" altLang="en-US" sz="2800" dirty="0" smtClean="0"/>
              <a:t> 、</a:t>
            </a:r>
            <a:r>
              <a:rPr lang="en-US" altLang="zh-TW" sz="2800" dirty="0" smtClean="0"/>
              <a:t>15</a:t>
            </a:r>
            <a:r>
              <a:rPr lang="zh-TW" altLang="en-US" sz="2800" dirty="0" smtClean="0"/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en-US" altLang="zh-TW" sz="2800" dirty="0"/>
          </a:p>
          <a:p>
            <a:pPr lvl="0">
              <a:lnSpc>
                <a:spcPct val="150000"/>
              </a:lnSpc>
              <a:buClr>
                <a:srgbClr val="330066"/>
              </a:buClr>
              <a:buNone/>
            </a:pPr>
            <a:r>
              <a:rPr lang="en-US" altLang="zh-TW" sz="2800" dirty="0" smtClean="0">
                <a:solidFill>
                  <a:srgbClr val="000000"/>
                </a:solidFill>
              </a:rPr>
              <a:t>2</a:t>
            </a:r>
            <a:r>
              <a:rPr lang="zh-TW" altLang="en-US" sz="2800" dirty="0" smtClean="0">
                <a:solidFill>
                  <a:srgbClr val="000000"/>
                </a:solidFill>
              </a:rPr>
              <a:t>的因數  ：</a:t>
            </a:r>
            <a:r>
              <a:rPr lang="en-US" altLang="zh-TW" sz="2800" dirty="0" smtClean="0">
                <a:solidFill>
                  <a:srgbClr val="000000"/>
                </a:solidFill>
              </a:rPr>
              <a:t>1</a:t>
            </a:r>
            <a:r>
              <a:rPr lang="zh-TW" altLang="en-US" sz="2800" dirty="0" smtClean="0">
                <a:solidFill>
                  <a:srgbClr val="000000"/>
                </a:solidFill>
              </a:rPr>
              <a:t>、</a:t>
            </a:r>
            <a:r>
              <a:rPr lang="en-US" altLang="zh-TW" sz="2800" dirty="0" smtClean="0">
                <a:solidFill>
                  <a:srgbClr val="000000"/>
                </a:solidFill>
              </a:rPr>
              <a:t>2</a:t>
            </a:r>
            <a:endParaRPr lang="en-US" altLang="zh-TW" sz="2800" dirty="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zh-TW" sz="2800" dirty="0" smtClean="0">
                <a:solidFill>
                  <a:srgbClr val="000000"/>
                </a:solidFill>
              </a:rPr>
              <a:t>8</a:t>
            </a:r>
            <a:r>
              <a:rPr lang="zh-TW" altLang="en-US" sz="2800" dirty="0" smtClean="0">
                <a:solidFill>
                  <a:srgbClr val="000000"/>
                </a:solidFill>
              </a:rPr>
              <a:t>的因數  ：</a:t>
            </a:r>
            <a:r>
              <a:rPr lang="en-US" altLang="zh-TW" sz="2800" dirty="0" smtClean="0">
                <a:solidFill>
                  <a:srgbClr val="000000"/>
                </a:solidFill>
              </a:rPr>
              <a:t>1</a:t>
            </a:r>
            <a:r>
              <a:rPr lang="zh-TW" altLang="en-US" sz="2800" dirty="0" smtClean="0">
                <a:solidFill>
                  <a:srgbClr val="000000"/>
                </a:solidFill>
              </a:rPr>
              <a:t>、</a:t>
            </a:r>
            <a:r>
              <a:rPr lang="en-US" altLang="zh-TW" sz="2800" dirty="0" smtClean="0">
                <a:solidFill>
                  <a:srgbClr val="000000"/>
                </a:solidFill>
              </a:rPr>
              <a:t>2</a:t>
            </a:r>
            <a:r>
              <a:rPr lang="zh-TW" altLang="en-US" sz="2800" dirty="0" smtClean="0">
                <a:solidFill>
                  <a:srgbClr val="000000"/>
                </a:solidFill>
              </a:rPr>
              <a:t>、</a:t>
            </a:r>
            <a:r>
              <a:rPr lang="en-US" altLang="zh-TW" sz="2800" dirty="0" smtClean="0">
                <a:solidFill>
                  <a:srgbClr val="000000"/>
                </a:solidFill>
              </a:rPr>
              <a:t>4</a:t>
            </a:r>
            <a:r>
              <a:rPr lang="zh-TW" altLang="en-US" sz="2800" dirty="0" smtClean="0">
                <a:solidFill>
                  <a:srgbClr val="000000"/>
                </a:solidFill>
              </a:rPr>
              <a:t>、</a:t>
            </a:r>
            <a:r>
              <a:rPr lang="en-US" altLang="zh-TW" sz="2800" dirty="0" smtClean="0">
                <a:solidFill>
                  <a:srgbClr val="000000"/>
                </a:solidFill>
              </a:rPr>
              <a:t>8</a:t>
            </a:r>
          </a:p>
          <a:p>
            <a:pPr>
              <a:buNone/>
            </a:pPr>
            <a:r>
              <a:rPr lang="en-US" altLang="zh-TW" sz="2400" dirty="0">
                <a:solidFill>
                  <a:srgbClr val="000000"/>
                </a:solidFill>
              </a:rPr>
              <a:t> </a:t>
            </a:r>
            <a:r>
              <a:rPr lang="en-US" altLang="zh-TW" sz="2400" dirty="0" smtClean="0">
                <a:solidFill>
                  <a:srgbClr val="000000"/>
                </a:solidFill>
              </a:rPr>
              <a:t> </a:t>
            </a:r>
            <a:r>
              <a:rPr lang="zh-TW" altLang="en-US" dirty="0" smtClean="0"/>
              <a:t>              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pPr lvl="0">
              <a:buClr>
                <a:srgbClr val="330066"/>
              </a:buClr>
              <a:buNone/>
            </a:pPr>
            <a:endParaRPr lang="en-US" altLang="zh-TW" dirty="0">
              <a:solidFill>
                <a:srgbClr val="000000"/>
              </a:solidFill>
            </a:endParaRPr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   </a:t>
            </a: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     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 </a:t>
            </a:r>
            <a:endParaRPr lang="zh-TW" altLang="en-US" dirty="0"/>
          </a:p>
        </p:txBody>
      </p:sp>
      <p:sp>
        <p:nvSpPr>
          <p:cNvPr id="11" name="圓角矩形 10"/>
          <p:cNvSpPr/>
          <p:nvPr/>
        </p:nvSpPr>
        <p:spPr>
          <a:xfrm>
            <a:off x="4608004" y="1741302"/>
            <a:ext cx="4248472" cy="194421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文字方塊 11"/>
          <p:cNvSpPr txBox="1"/>
          <p:nvPr/>
        </p:nvSpPr>
        <p:spPr>
          <a:xfrm>
            <a:off x="5472100" y="5946198"/>
            <a:ext cx="3384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/>
              <a:t>答：</a:t>
            </a:r>
            <a:r>
              <a:rPr lang="en-US" altLang="zh-TW" sz="2800" dirty="0" smtClean="0"/>
              <a:t>15</a:t>
            </a:r>
            <a:r>
              <a:rPr lang="zh-TW" altLang="en-US" sz="2800" dirty="0" smtClean="0"/>
              <a:t>、</a:t>
            </a:r>
            <a:r>
              <a:rPr lang="en-US" altLang="zh-TW" sz="2800" dirty="0"/>
              <a:t>8</a:t>
            </a:r>
            <a:r>
              <a:rPr lang="zh-TW" altLang="en-US" sz="2800" dirty="0" smtClean="0"/>
              <a:t>是合數</a:t>
            </a:r>
            <a:endParaRPr lang="zh-TW" altLang="en-US" sz="2800" dirty="0"/>
          </a:p>
        </p:txBody>
      </p:sp>
      <p:sp>
        <p:nvSpPr>
          <p:cNvPr id="13" name="矩形 12"/>
          <p:cNvSpPr/>
          <p:nvPr/>
        </p:nvSpPr>
        <p:spPr>
          <a:xfrm>
            <a:off x="4910492" y="2351656"/>
            <a:ext cx="345584" cy="3455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文字方塊 13"/>
          <p:cNvSpPr txBox="1"/>
          <p:nvPr/>
        </p:nvSpPr>
        <p:spPr>
          <a:xfrm>
            <a:off x="5472100" y="2262838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/>
              <a:t>因數</a:t>
            </a:r>
            <a:r>
              <a:rPr lang="en-US" altLang="zh-TW" sz="2800" dirty="0" smtClean="0"/>
              <a:t>2</a:t>
            </a:r>
            <a:r>
              <a:rPr lang="zh-TW" altLang="en-US" sz="2800" dirty="0" smtClean="0"/>
              <a:t>個</a:t>
            </a:r>
            <a:endParaRPr lang="zh-TW" altLang="en-US" sz="2800" dirty="0"/>
          </a:p>
        </p:txBody>
      </p:sp>
      <p:sp>
        <p:nvSpPr>
          <p:cNvPr id="15" name="矩形 14"/>
          <p:cNvSpPr/>
          <p:nvPr/>
        </p:nvSpPr>
        <p:spPr>
          <a:xfrm>
            <a:off x="4910492" y="2987064"/>
            <a:ext cx="345584" cy="3455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文字方塊 15"/>
          <p:cNvSpPr txBox="1"/>
          <p:nvPr/>
        </p:nvSpPr>
        <p:spPr>
          <a:xfrm>
            <a:off x="5472100" y="2898246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/>
              <a:t>因數</a:t>
            </a:r>
            <a:r>
              <a:rPr lang="en-US" altLang="zh-TW" sz="2800" dirty="0" smtClean="0"/>
              <a:t>3</a:t>
            </a:r>
            <a:r>
              <a:rPr lang="zh-TW" altLang="en-US" sz="2800" dirty="0" smtClean="0"/>
              <a:t>個以上</a:t>
            </a:r>
            <a:endParaRPr lang="zh-TW" altLang="en-US" sz="2800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4783342" y="2649216"/>
            <a:ext cx="8640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400" dirty="0" smtClean="0">
                <a:sym typeface="Wingdings" panose="05000000000000000000" pitchFamily="2" charset="2"/>
              </a:rPr>
              <a:t></a:t>
            </a:r>
            <a:endParaRPr lang="zh-TW" altLang="en-US" sz="5400" dirty="0"/>
          </a:p>
        </p:txBody>
      </p:sp>
      <p:sp>
        <p:nvSpPr>
          <p:cNvPr id="18" name="向右箭號 17"/>
          <p:cNvSpPr/>
          <p:nvPr/>
        </p:nvSpPr>
        <p:spPr>
          <a:xfrm>
            <a:off x="7596336" y="3042799"/>
            <a:ext cx="324036" cy="28985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文字方塊 18"/>
          <p:cNvSpPr txBox="1"/>
          <p:nvPr/>
        </p:nvSpPr>
        <p:spPr>
          <a:xfrm>
            <a:off x="7966175" y="2898246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/>
              <a:t>合</a:t>
            </a:r>
            <a:r>
              <a:rPr lang="zh-TW" altLang="en-US" sz="2800" dirty="0" smtClean="0"/>
              <a:t>數</a:t>
            </a:r>
            <a:endParaRPr lang="zh-TW" altLang="en-US" sz="2800" dirty="0"/>
          </a:p>
        </p:txBody>
      </p:sp>
      <p:pic>
        <p:nvPicPr>
          <p:cNvPr id="20" name="圖片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3342" y="1730523"/>
            <a:ext cx="457200" cy="457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10" grpId="0" build="p"/>
      <p:bldP spid="11" grpId="0" animBg="1"/>
      <p:bldP spid="12" grpId="0"/>
      <p:bldP spid="13" grpId="0" animBg="1"/>
      <p:bldP spid="14" grpId="0"/>
      <p:bldP spid="15" grpId="0" animBg="1"/>
      <p:bldP spid="16" grpId="0"/>
      <p:bldP spid="17" grpId="0"/>
      <p:bldP spid="18" grpId="0" animBg="1"/>
      <p:bldP spid="19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文字方塊 19"/>
          <p:cNvSpPr txBox="1"/>
          <p:nvPr/>
        </p:nvSpPr>
        <p:spPr>
          <a:xfrm>
            <a:off x="642910" y="1714488"/>
            <a:ext cx="1219837" cy="40011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判</a:t>
            </a:r>
            <a:r>
              <a:rPr kumimoji="0" lang="zh-TW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別方法</a:t>
            </a:r>
            <a:endParaRPr kumimoji="0" lang="en-US" altLang="zh-TW" sz="2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5" name="標題 1"/>
          <p:cNvSpPr>
            <a:spLocks noGrp="1"/>
          </p:cNvSpPr>
          <p:nvPr>
            <p:ph type="title"/>
          </p:nvPr>
        </p:nvSpPr>
        <p:spPr>
          <a:xfrm>
            <a:off x="251520" y="195450"/>
            <a:ext cx="7543800" cy="1295400"/>
          </a:xfrm>
        </p:spPr>
        <p:txBody>
          <a:bodyPr/>
          <a:lstStyle/>
          <a:p>
            <a:r>
              <a:rPr lang="zh-TW" altLang="en-US" sz="3200" dirty="0" smtClean="0"/>
              <a:t>例題：</a:t>
            </a:r>
            <a:r>
              <a:rPr lang="en-US" altLang="zh-TW" sz="3200" dirty="0" smtClean="0"/>
              <a:t>15</a:t>
            </a:r>
            <a:r>
              <a:rPr lang="zh-TW" altLang="en-US" sz="3200" dirty="0" smtClean="0"/>
              <a:t>是質數還是合數？</a:t>
            </a:r>
            <a:endParaRPr lang="zh-TW" altLang="en-US" sz="3200" dirty="0"/>
          </a:p>
        </p:txBody>
      </p:sp>
      <p:grpSp>
        <p:nvGrpSpPr>
          <p:cNvPr id="2" name="群組 1"/>
          <p:cNvGrpSpPr/>
          <p:nvPr/>
        </p:nvGrpSpPr>
        <p:grpSpPr>
          <a:xfrm>
            <a:off x="785787" y="2285992"/>
            <a:ext cx="1357322" cy="685643"/>
            <a:chOff x="1370452" y="4432784"/>
            <a:chExt cx="2727265" cy="685643"/>
          </a:xfrm>
        </p:grpSpPr>
        <p:sp>
          <p:nvSpPr>
            <p:cNvPr id="17" name="內容版面配置區 2">
              <a:hlinkClick r:id="rId2" action="ppaction://hlinksldjump"/>
            </p:cNvPr>
            <p:cNvSpPr txBox="1">
              <a:spLocks/>
            </p:cNvSpPr>
            <p:nvPr/>
          </p:nvSpPr>
          <p:spPr bwMode="auto">
            <a:xfrm>
              <a:off x="1370452" y="4497709"/>
              <a:ext cx="2727265" cy="6207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92150" indent="-347663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+mn-lt"/>
                </a:defRPr>
              </a:lvl2pPr>
              <a:lvl3pPr marL="987425" indent="-293688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+mn-lt"/>
                </a:defRPr>
              </a:lvl3pPr>
              <a:lvl4pPr marL="1281113" indent="-2921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1598613" indent="-315913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+mn-lt"/>
                </a:defRPr>
              </a:lvl5pPr>
              <a:lvl6pPr marL="2055813" indent="-315913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+mn-lt"/>
                </a:defRPr>
              </a:lvl6pPr>
              <a:lvl7pPr marL="2513013" indent="-315913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+mn-lt"/>
                </a:defRPr>
              </a:lvl7pPr>
              <a:lvl8pPr marL="2970213" indent="-315913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+mn-lt"/>
                </a:defRPr>
              </a:lvl8pPr>
              <a:lvl9pPr marL="3427413" indent="-315913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0066"/>
                </a:buClr>
                <a:buSzPct val="70000"/>
                <a:buFont typeface="Wingdings" pitchFamily="2" charset="2"/>
                <a:buNone/>
                <a:tabLst/>
                <a:defRPr/>
              </a:pPr>
              <a:r>
                <a:rPr kumimoji="0" lang="zh-TW" alt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 整除</a:t>
              </a:r>
              <a:endParaRPr kumimoji="0" lang="en-US" altLang="zh-TW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0066"/>
                </a:buClr>
                <a:buSzPct val="70000"/>
                <a:buFont typeface="Wingdings" pitchFamily="2" charset="2"/>
                <a:buNone/>
                <a:tabLst/>
                <a:defRPr/>
              </a:pPr>
              <a:endParaRPr kumimoji="0" lang="en-US" altLang="zh-TW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" name="矩形 4"/>
            <p:cNvSpPr/>
            <p:nvPr/>
          </p:nvSpPr>
          <p:spPr>
            <a:xfrm>
              <a:off x="1384003" y="4432784"/>
              <a:ext cx="2570172" cy="57150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3" name="群組 2"/>
          <p:cNvGrpSpPr/>
          <p:nvPr/>
        </p:nvGrpSpPr>
        <p:grpSpPr>
          <a:xfrm>
            <a:off x="3286116" y="2285992"/>
            <a:ext cx="3155466" cy="729063"/>
            <a:chOff x="4958537" y="4389364"/>
            <a:chExt cx="2850394" cy="729063"/>
          </a:xfrm>
        </p:grpSpPr>
        <p:sp>
          <p:nvSpPr>
            <p:cNvPr id="14" name="內容版面配置區 2">
              <a:hlinkClick r:id="rId3" action="ppaction://hlinksldjump"/>
            </p:cNvPr>
            <p:cNvSpPr txBox="1">
              <a:spLocks/>
            </p:cNvSpPr>
            <p:nvPr/>
          </p:nvSpPr>
          <p:spPr bwMode="auto">
            <a:xfrm>
              <a:off x="4958537" y="4497709"/>
              <a:ext cx="2850394" cy="6207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92150" indent="-347663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+mn-lt"/>
                </a:defRPr>
              </a:lvl2pPr>
              <a:lvl3pPr marL="987425" indent="-293688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+mn-lt"/>
                </a:defRPr>
              </a:lvl3pPr>
              <a:lvl4pPr marL="1281113" indent="-2921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1598613" indent="-315913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+mn-lt"/>
                </a:defRPr>
              </a:lvl5pPr>
              <a:lvl6pPr marL="2055813" indent="-315913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+mn-lt"/>
                </a:defRPr>
              </a:lvl6pPr>
              <a:lvl7pPr marL="2513013" indent="-315913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+mn-lt"/>
                </a:defRPr>
              </a:lvl7pPr>
              <a:lvl8pPr marL="2970213" indent="-315913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+mn-lt"/>
                </a:defRPr>
              </a:lvl8pPr>
              <a:lvl9pPr marL="3427413" indent="-315913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0066"/>
                </a:buClr>
                <a:buSzPct val="70000"/>
                <a:buFont typeface="Wingdings" pitchFamily="2" charset="2"/>
                <a:buNone/>
                <a:tabLst/>
                <a:defRPr/>
              </a:pPr>
              <a:r>
                <a:rPr kumimoji="0" lang="en-US" altLang="zh-TW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2.3.5.10</a:t>
              </a:r>
              <a:r>
                <a:rPr kumimoji="0" lang="zh-TW" alt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倍數判別</a:t>
              </a:r>
              <a:endParaRPr kumimoji="0" lang="en-US" altLang="zh-TW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4958537" y="4389364"/>
              <a:ext cx="2323128" cy="57150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pic>
        <p:nvPicPr>
          <p:cNvPr id="19" name="圖片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20" y="2357430"/>
            <a:ext cx="457200" cy="457200"/>
          </a:xfrm>
          <a:prstGeom prst="rect">
            <a:avLst/>
          </a:prstGeom>
        </p:spPr>
      </p:pic>
      <p:pic>
        <p:nvPicPr>
          <p:cNvPr id="21" name="圖片 2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6050" y="2357430"/>
            <a:ext cx="457200" cy="457200"/>
          </a:xfrm>
          <a:prstGeom prst="rect">
            <a:avLst/>
          </a:prstGeom>
        </p:spPr>
      </p:pic>
      <p:sp>
        <p:nvSpPr>
          <p:cNvPr id="22" name="文字方塊 21"/>
          <p:cNvSpPr txBox="1"/>
          <p:nvPr/>
        </p:nvSpPr>
        <p:spPr>
          <a:xfrm>
            <a:off x="571472" y="3000372"/>
            <a:ext cx="1921586" cy="17970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15÷1=15‧‧‧0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15÷2=  7‧‧‧</a:t>
            </a:r>
            <a:r>
              <a:rPr kumimoji="0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1</a:t>
            </a:r>
            <a:endParaRPr kumimoji="0" lang="en-US" altLang="zh-TW" sz="1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15÷3=  5‧‧‧0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……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graphicFrame>
        <p:nvGraphicFramePr>
          <p:cNvPr id="30" name="表格 29"/>
          <p:cNvGraphicFramePr>
            <a:graphicFrameLocks noGrp="1"/>
          </p:cNvGraphicFramePr>
          <p:nvPr>
            <p:extLst/>
          </p:nvPr>
        </p:nvGraphicFramePr>
        <p:xfrm>
          <a:off x="6858016" y="3071810"/>
          <a:ext cx="1922007" cy="1101971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64066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406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4066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67324"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 smtClean="0"/>
                        <a:t>15</a:t>
                      </a:r>
                      <a:endParaRPr lang="zh-TW" altLang="en-US" sz="180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 smtClean="0"/>
                        <a:t>1</a:t>
                      </a:r>
                      <a:endParaRPr lang="zh-TW" altLang="en-US" sz="18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 smtClean="0"/>
                        <a:t>15</a:t>
                      </a:r>
                      <a:endParaRPr lang="zh-TW" altLang="en-US" sz="1800" b="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7324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3</a:t>
                      </a:r>
                      <a:endParaRPr lang="zh-TW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5</a:t>
                      </a:r>
                      <a:endParaRPr lang="zh-TW" altLang="en-US" sz="1800" dirty="0"/>
                    </a:p>
                  </a:txBody>
                  <a:tcP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7323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strike="noStrike" baseline="0" dirty="0" smtClean="0"/>
                        <a:t>5</a:t>
                      </a:r>
                      <a:endParaRPr lang="zh-TW" altLang="en-US" sz="1800" strike="noStrike" baseline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strike="noStrike" baseline="0" dirty="0" smtClean="0"/>
                        <a:t>3</a:t>
                      </a:r>
                      <a:endParaRPr lang="zh-TW" altLang="en-US" sz="1800" strike="noStrike" baseline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31" name="矩形 30"/>
          <p:cNvSpPr/>
          <p:nvPr/>
        </p:nvSpPr>
        <p:spPr>
          <a:xfrm>
            <a:off x="6786579" y="2226364"/>
            <a:ext cx="2000264" cy="5596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3" name="內容版面配置區 2">
            <a:hlinkClick r:id="rId5" action="ppaction://hlinksldjump"/>
          </p:cNvPr>
          <p:cNvSpPr txBox="1">
            <a:spLocks/>
          </p:cNvSpPr>
          <p:nvPr/>
        </p:nvSpPr>
        <p:spPr bwMode="auto">
          <a:xfrm>
            <a:off x="6715140" y="2285992"/>
            <a:ext cx="214314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+mn-lt"/>
              </a:defRPr>
            </a:lvl2pPr>
            <a:lvl3pPr marL="987425" indent="-2936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+mn-lt"/>
              </a:defRPr>
            </a:lvl3pPr>
            <a:lvl4pPr marL="1281113" indent="-2921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15986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0558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130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29702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4274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0066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kumimoji="0" lang="zh-TW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因數兩兩相乘</a:t>
            </a:r>
            <a:endParaRPr kumimoji="0" lang="en-US" altLang="zh-TW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3660" y="2328858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文字方塊 3"/>
          <p:cNvSpPr txBox="1"/>
          <p:nvPr/>
        </p:nvSpPr>
        <p:spPr>
          <a:xfrm>
            <a:off x="2857488" y="3214686"/>
            <a:ext cx="3769868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個位數是</a:t>
            </a:r>
            <a:r>
              <a:rPr kumimoji="0" lang="en-US" altLang="zh-TW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5</a:t>
            </a:r>
            <a:r>
              <a:rPr kumimoji="0" lang="en-US" altLang="zh-TW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新細明體"/>
                <a:ea typeface="新細明體"/>
                <a:cs typeface="+mn-cs"/>
              </a:rPr>
              <a:t>→</a:t>
            </a:r>
            <a:r>
              <a:rPr kumimoji="0" lang="en-US" altLang="zh-TW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5</a:t>
            </a:r>
            <a:r>
              <a:rPr kumimoji="0" lang="zh-TW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的倍數</a:t>
            </a:r>
            <a:endParaRPr kumimoji="0" lang="en-US" altLang="zh-TW" sz="1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5(</a:t>
            </a:r>
            <a:r>
              <a:rPr kumimoji="0" lang="zh-TW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個位數字</a:t>
            </a:r>
            <a:r>
              <a:rPr kumimoji="0" lang="en-US" altLang="zh-TW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)</a:t>
            </a:r>
            <a:r>
              <a:rPr kumimoji="0" lang="zh-TW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＋</a:t>
            </a:r>
            <a:r>
              <a:rPr kumimoji="0" lang="en-US" altLang="zh-TW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 (</a:t>
            </a:r>
            <a:r>
              <a:rPr kumimoji="0" lang="zh-TW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十位數字</a:t>
            </a:r>
            <a:r>
              <a:rPr kumimoji="0" lang="en-US" altLang="zh-TW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) </a:t>
            </a:r>
            <a:r>
              <a:rPr kumimoji="0" lang="zh-TW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＝</a:t>
            </a:r>
            <a:r>
              <a:rPr kumimoji="0" lang="en-US" altLang="zh-TW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6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6</a:t>
            </a:r>
            <a:r>
              <a:rPr kumimoji="0" lang="en-US" altLang="zh-TW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÷3=2  </a:t>
            </a:r>
            <a:r>
              <a:rPr kumimoji="0" lang="zh-TW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可整除</a:t>
            </a:r>
            <a:r>
              <a:rPr kumimoji="0" lang="en-US" altLang="zh-TW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→3</a:t>
            </a:r>
            <a:r>
              <a:rPr kumimoji="0" lang="zh-TW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的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倍數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2000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0368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0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6"/>
                  </p:tgtEl>
                </p:cond>
              </p:nextCondLst>
            </p:seq>
          </p:childTnLst>
        </p:cTn>
      </p:par>
    </p:tnLst>
    <p:bldLst>
      <p:bldP spid="22" grpId="0"/>
      <p:bldP spid="31" grpId="0" animBg="1"/>
      <p:bldP spid="33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zh-TW" altLang="en-US" sz="3600" u="sng" dirty="0" smtClean="0"/>
              <a:t>靜香</a:t>
            </a:r>
            <a:r>
              <a:rPr lang="zh-TW" altLang="en-US" sz="3600" dirty="0" smtClean="0"/>
              <a:t>和朋友們玩數一數手指頭的遊戲</a:t>
            </a:r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91227" y="2004673"/>
            <a:ext cx="714380" cy="5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6" name="群組 15"/>
          <p:cNvGrpSpPr/>
          <p:nvPr/>
        </p:nvGrpSpPr>
        <p:grpSpPr>
          <a:xfrm>
            <a:off x="3138949" y="2814061"/>
            <a:ext cx="1236024" cy="514309"/>
            <a:chOff x="3138949" y="2814061"/>
            <a:chExt cx="1236024" cy="514309"/>
          </a:xfrm>
        </p:grpSpPr>
        <p:pic>
          <p:nvPicPr>
            <p:cNvPr id="6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138949" y="2823532"/>
              <a:ext cx="714380" cy="5048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660593" y="2814061"/>
              <a:ext cx="714380" cy="5048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5" name="群組 14"/>
          <p:cNvGrpSpPr/>
          <p:nvPr/>
        </p:nvGrpSpPr>
        <p:grpSpPr>
          <a:xfrm>
            <a:off x="3138949" y="3744869"/>
            <a:ext cx="1818557" cy="520055"/>
            <a:chOff x="3138949" y="3744869"/>
            <a:chExt cx="1818557" cy="520055"/>
          </a:xfrm>
        </p:grpSpPr>
        <p:pic>
          <p:nvPicPr>
            <p:cNvPr id="8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138949" y="3760086"/>
              <a:ext cx="714380" cy="5048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675376" y="3744869"/>
              <a:ext cx="714380" cy="5048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43126" y="3744869"/>
              <a:ext cx="714380" cy="5048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2" name="群組 11"/>
          <p:cNvGrpSpPr/>
          <p:nvPr/>
        </p:nvGrpSpPr>
        <p:grpSpPr>
          <a:xfrm>
            <a:off x="3148788" y="4526471"/>
            <a:ext cx="2255948" cy="542925"/>
            <a:chOff x="3148788" y="4526471"/>
            <a:chExt cx="2255948" cy="542925"/>
          </a:xfrm>
        </p:grpSpPr>
        <p:pic>
          <p:nvPicPr>
            <p:cNvPr id="13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17045" y="4540890"/>
              <a:ext cx="714380" cy="5048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690356" y="4527323"/>
              <a:ext cx="714380" cy="5048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75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94531" y="4532650"/>
              <a:ext cx="712787" cy="5064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81" name="Picture 9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48788" y="4526471"/>
              <a:ext cx="762000" cy="5429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33" name="內容版面配置區 2"/>
          <p:cNvSpPr txBox="1">
            <a:spLocks/>
          </p:cNvSpPr>
          <p:nvPr/>
        </p:nvSpPr>
        <p:spPr bwMode="auto">
          <a:xfrm>
            <a:off x="99726" y="1972900"/>
            <a:ext cx="3091501" cy="6408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+mn-lt"/>
              </a:defRPr>
            </a:lvl2pPr>
            <a:lvl3pPr marL="987425" indent="-2936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+mn-lt"/>
              </a:defRPr>
            </a:lvl3pPr>
            <a:lvl4pPr marL="1281113" indent="-2921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15986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0558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130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29702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4274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en-US" altLang="zh-TW" sz="2800" kern="0" dirty="0" smtClean="0"/>
              <a:t>1</a:t>
            </a:r>
            <a:r>
              <a:rPr lang="zh-TW" altLang="en-US" sz="2800" kern="0" dirty="0" smtClean="0"/>
              <a:t>隻手有</a:t>
            </a:r>
            <a:r>
              <a:rPr lang="en-US" altLang="zh-TW" sz="2800" kern="0" dirty="0"/>
              <a:t>5</a:t>
            </a:r>
            <a:r>
              <a:rPr lang="zh-TW" altLang="en-US" sz="2800" kern="0" dirty="0" smtClean="0"/>
              <a:t>根手指</a:t>
            </a:r>
            <a:endParaRPr lang="en-US" altLang="zh-TW" sz="2800" kern="0" dirty="0" smtClean="0"/>
          </a:p>
          <a:p>
            <a:pPr>
              <a:buFont typeface="Wingdings" pitchFamily="2" charset="2"/>
              <a:buNone/>
            </a:pPr>
            <a:endParaRPr lang="en-US" altLang="zh-TW" kern="0" dirty="0" smtClean="0"/>
          </a:p>
          <a:p>
            <a:pPr>
              <a:buFont typeface="Wingdings" pitchFamily="2" charset="2"/>
              <a:buNone/>
            </a:pPr>
            <a:endParaRPr lang="en-US" altLang="zh-TW" kern="0" dirty="0" smtClean="0"/>
          </a:p>
          <a:p>
            <a:pPr>
              <a:buFont typeface="Wingdings" pitchFamily="2" charset="2"/>
              <a:buNone/>
            </a:pPr>
            <a:r>
              <a:rPr lang="zh-TW" altLang="en-US" kern="0" dirty="0" smtClean="0"/>
              <a:t>  </a:t>
            </a:r>
            <a:endParaRPr lang="zh-TW" altLang="en-US" kern="0" dirty="0"/>
          </a:p>
        </p:txBody>
      </p:sp>
      <p:sp>
        <p:nvSpPr>
          <p:cNvPr id="34" name="文字方塊 33"/>
          <p:cNvSpPr txBox="1"/>
          <p:nvPr/>
        </p:nvSpPr>
        <p:spPr>
          <a:xfrm>
            <a:off x="6400367" y="1871404"/>
            <a:ext cx="2814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kern="0" dirty="0">
                <a:solidFill>
                  <a:srgbClr val="000000"/>
                </a:solidFill>
                <a:latin typeface="Arial"/>
              </a:rPr>
              <a:t>5</a:t>
            </a:r>
            <a:r>
              <a:rPr lang="en-US" altLang="zh-TW" sz="2800" kern="0" dirty="0" smtClean="0">
                <a:solidFill>
                  <a:srgbClr val="000000"/>
                </a:solidFill>
                <a:latin typeface="Arial"/>
              </a:rPr>
              <a:t>×1</a:t>
            </a:r>
            <a:r>
              <a:rPr lang="zh-TW" altLang="en-US" sz="2800" kern="0" dirty="0" smtClean="0">
                <a:solidFill>
                  <a:srgbClr val="000000"/>
                </a:solidFill>
                <a:latin typeface="Arial"/>
              </a:rPr>
              <a:t>＝</a:t>
            </a:r>
            <a:r>
              <a:rPr lang="en-US" altLang="zh-TW" sz="2800" kern="0" dirty="0" smtClean="0">
                <a:solidFill>
                  <a:srgbClr val="000000"/>
                </a:solidFill>
                <a:latin typeface="Arial"/>
              </a:rPr>
              <a:t>5(</a:t>
            </a:r>
            <a:r>
              <a:rPr lang="zh-TW" altLang="en-US" sz="2800" kern="0" dirty="0" smtClean="0">
                <a:solidFill>
                  <a:srgbClr val="000000"/>
                </a:solidFill>
                <a:latin typeface="Arial"/>
              </a:rPr>
              <a:t>根手指</a:t>
            </a:r>
            <a:r>
              <a:rPr lang="en-US" altLang="zh-TW" sz="2800" kern="0" dirty="0" smtClean="0">
                <a:solidFill>
                  <a:srgbClr val="000000"/>
                </a:solidFill>
                <a:latin typeface="Arial"/>
              </a:rPr>
              <a:t>)</a:t>
            </a:r>
            <a:endParaRPr lang="zh-TW" altLang="en-US" sz="2800" dirty="0"/>
          </a:p>
        </p:txBody>
      </p:sp>
      <p:sp>
        <p:nvSpPr>
          <p:cNvPr id="35" name="內容版面配置區 2"/>
          <p:cNvSpPr txBox="1">
            <a:spLocks/>
          </p:cNvSpPr>
          <p:nvPr/>
        </p:nvSpPr>
        <p:spPr bwMode="auto">
          <a:xfrm>
            <a:off x="99726" y="2827027"/>
            <a:ext cx="3062900" cy="776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+mn-lt"/>
              </a:defRPr>
            </a:lvl2pPr>
            <a:lvl3pPr marL="987425" indent="-2936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+mn-lt"/>
              </a:defRPr>
            </a:lvl3pPr>
            <a:lvl4pPr marL="1281113" indent="-2921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15986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0558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130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29702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4274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en-US" altLang="zh-TW" sz="2800" kern="0" dirty="0" smtClean="0"/>
              <a:t>2</a:t>
            </a:r>
            <a:r>
              <a:rPr lang="zh-TW" altLang="en-US" sz="2800" kern="0" dirty="0" smtClean="0"/>
              <a:t>隻手有</a:t>
            </a:r>
            <a:r>
              <a:rPr lang="en-US" altLang="zh-TW" sz="2800" kern="0" dirty="0" smtClean="0"/>
              <a:t>10</a:t>
            </a:r>
            <a:r>
              <a:rPr lang="zh-TW" altLang="en-US" sz="2800" kern="0" dirty="0" smtClean="0"/>
              <a:t>根手指</a:t>
            </a:r>
            <a:endParaRPr lang="en-US" altLang="zh-TW" kern="0" dirty="0" smtClean="0"/>
          </a:p>
          <a:p>
            <a:pPr>
              <a:buFont typeface="Wingdings" pitchFamily="2" charset="2"/>
              <a:buNone/>
            </a:pPr>
            <a:r>
              <a:rPr lang="zh-TW" altLang="en-US" kern="0" dirty="0" smtClean="0"/>
              <a:t>  </a:t>
            </a:r>
            <a:endParaRPr lang="zh-TW" altLang="en-US" kern="0" dirty="0"/>
          </a:p>
        </p:txBody>
      </p:sp>
      <p:sp>
        <p:nvSpPr>
          <p:cNvPr id="36" name="內容版面配置區 2"/>
          <p:cNvSpPr txBox="1">
            <a:spLocks/>
          </p:cNvSpPr>
          <p:nvPr/>
        </p:nvSpPr>
        <p:spPr bwMode="auto">
          <a:xfrm>
            <a:off x="128327" y="3711582"/>
            <a:ext cx="3062900" cy="776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+mn-lt"/>
              </a:defRPr>
            </a:lvl2pPr>
            <a:lvl3pPr marL="987425" indent="-2936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+mn-lt"/>
              </a:defRPr>
            </a:lvl3pPr>
            <a:lvl4pPr marL="1281113" indent="-2921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15986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0558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130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29702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4274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en-US" altLang="zh-TW" sz="2800" kern="0" dirty="0" smtClean="0"/>
              <a:t>3</a:t>
            </a:r>
            <a:r>
              <a:rPr lang="zh-TW" altLang="en-US" sz="2800" kern="0" dirty="0" smtClean="0"/>
              <a:t>隻手有</a:t>
            </a:r>
            <a:r>
              <a:rPr lang="en-US" altLang="zh-TW" sz="2800" kern="0" dirty="0" smtClean="0"/>
              <a:t>15</a:t>
            </a:r>
            <a:r>
              <a:rPr lang="zh-TW" altLang="en-US" sz="2800" kern="0" dirty="0" smtClean="0"/>
              <a:t>根手指</a:t>
            </a:r>
            <a:endParaRPr lang="en-US" altLang="zh-TW" kern="0" dirty="0" smtClean="0"/>
          </a:p>
          <a:p>
            <a:pPr>
              <a:buFont typeface="Wingdings" pitchFamily="2" charset="2"/>
              <a:buNone/>
            </a:pPr>
            <a:r>
              <a:rPr lang="zh-TW" altLang="en-US" kern="0" dirty="0" smtClean="0"/>
              <a:t>  </a:t>
            </a:r>
            <a:endParaRPr lang="zh-TW" altLang="en-US" kern="0" dirty="0"/>
          </a:p>
        </p:txBody>
      </p:sp>
      <p:sp>
        <p:nvSpPr>
          <p:cNvPr id="37" name="文字方塊 36"/>
          <p:cNvSpPr txBox="1"/>
          <p:nvPr/>
        </p:nvSpPr>
        <p:spPr>
          <a:xfrm>
            <a:off x="6400367" y="2799356"/>
            <a:ext cx="2814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kern="0" dirty="0" smtClean="0">
                <a:solidFill>
                  <a:srgbClr val="000000"/>
                </a:solidFill>
                <a:latin typeface="Arial"/>
              </a:rPr>
              <a:t>5×2</a:t>
            </a:r>
            <a:r>
              <a:rPr lang="zh-TW" altLang="en-US" sz="2800" kern="0" dirty="0" smtClean="0">
                <a:solidFill>
                  <a:srgbClr val="000000"/>
                </a:solidFill>
                <a:latin typeface="Arial"/>
              </a:rPr>
              <a:t>＝</a:t>
            </a:r>
            <a:r>
              <a:rPr lang="en-US" altLang="zh-TW" sz="2800" kern="0" dirty="0" smtClean="0">
                <a:solidFill>
                  <a:srgbClr val="000000"/>
                </a:solidFill>
                <a:latin typeface="Arial"/>
              </a:rPr>
              <a:t>10(</a:t>
            </a:r>
            <a:r>
              <a:rPr lang="zh-TW" altLang="en-US" sz="2800" kern="0" dirty="0" smtClean="0">
                <a:solidFill>
                  <a:srgbClr val="000000"/>
                </a:solidFill>
                <a:latin typeface="Arial"/>
              </a:rPr>
              <a:t>根手指</a:t>
            </a:r>
            <a:r>
              <a:rPr lang="en-US" altLang="zh-TW" sz="2800" kern="0" dirty="0" smtClean="0">
                <a:solidFill>
                  <a:srgbClr val="000000"/>
                </a:solidFill>
                <a:latin typeface="Arial"/>
              </a:rPr>
              <a:t>)</a:t>
            </a:r>
            <a:endParaRPr lang="zh-TW" altLang="en-US" sz="2800" dirty="0"/>
          </a:p>
        </p:txBody>
      </p:sp>
      <p:sp>
        <p:nvSpPr>
          <p:cNvPr id="38" name="文字方塊 37"/>
          <p:cNvSpPr txBox="1"/>
          <p:nvPr/>
        </p:nvSpPr>
        <p:spPr>
          <a:xfrm>
            <a:off x="6400367" y="3695709"/>
            <a:ext cx="281462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kern="0" dirty="0" smtClean="0">
                <a:solidFill>
                  <a:srgbClr val="000000"/>
                </a:solidFill>
                <a:latin typeface="Arial"/>
              </a:rPr>
              <a:t>5×3</a:t>
            </a:r>
            <a:r>
              <a:rPr lang="zh-TW" altLang="en-US" sz="2800" kern="0" dirty="0" smtClean="0">
                <a:solidFill>
                  <a:srgbClr val="000000"/>
                </a:solidFill>
                <a:latin typeface="Arial"/>
              </a:rPr>
              <a:t>＝</a:t>
            </a:r>
            <a:r>
              <a:rPr lang="en-US" altLang="zh-TW" sz="2800" kern="0" dirty="0" smtClean="0">
                <a:solidFill>
                  <a:srgbClr val="000000"/>
                </a:solidFill>
                <a:latin typeface="Arial"/>
              </a:rPr>
              <a:t>15(</a:t>
            </a:r>
            <a:r>
              <a:rPr lang="zh-TW" altLang="en-US" sz="2800" kern="0" dirty="0" smtClean="0">
                <a:solidFill>
                  <a:srgbClr val="000000"/>
                </a:solidFill>
                <a:latin typeface="Arial"/>
              </a:rPr>
              <a:t>根手指</a:t>
            </a:r>
            <a:r>
              <a:rPr lang="en-US" altLang="zh-TW" sz="3000" kern="0" dirty="0" smtClean="0">
                <a:solidFill>
                  <a:srgbClr val="000000"/>
                </a:solidFill>
                <a:latin typeface="Arial"/>
              </a:rPr>
              <a:t>)</a:t>
            </a:r>
            <a:endParaRPr lang="zh-TW" altLang="en-US" dirty="0"/>
          </a:p>
        </p:txBody>
      </p:sp>
      <p:sp>
        <p:nvSpPr>
          <p:cNvPr id="39" name="內容版面配置區 2"/>
          <p:cNvSpPr txBox="1">
            <a:spLocks/>
          </p:cNvSpPr>
          <p:nvPr/>
        </p:nvSpPr>
        <p:spPr bwMode="auto">
          <a:xfrm>
            <a:off x="106711" y="4554537"/>
            <a:ext cx="3114509" cy="776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+mn-lt"/>
              </a:defRPr>
            </a:lvl2pPr>
            <a:lvl3pPr marL="987425" indent="-2936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+mn-lt"/>
              </a:defRPr>
            </a:lvl3pPr>
            <a:lvl4pPr marL="1281113" indent="-2921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15986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0558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130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29702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4274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en-US" altLang="zh-TW" sz="2800" kern="0" dirty="0" smtClean="0"/>
              <a:t>4</a:t>
            </a:r>
            <a:r>
              <a:rPr lang="zh-TW" altLang="en-US" sz="2800" kern="0" dirty="0" smtClean="0"/>
              <a:t>隻手有</a:t>
            </a:r>
            <a:r>
              <a:rPr lang="en-US" altLang="zh-TW" sz="2800" kern="0" dirty="0" smtClean="0"/>
              <a:t>20</a:t>
            </a:r>
            <a:r>
              <a:rPr lang="zh-TW" altLang="en-US" sz="2800" kern="0" dirty="0" smtClean="0"/>
              <a:t>根手指</a:t>
            </a:r>
            <a:endParaRPr lang="en-US" altLang="zh-TW" kern="0" dirty="0" smtClean="0"/>
          </a:p>
          <a:p>
            <a:pPr>
              <a:buFont typeface="Wingdings" pitchFamily="2" charset="2"/>
              <a:buNone/>
            </a:pPr>
            <a:endParaRPr lang="en-US" altLang="zh-TW" kern="0" dirty="0" smtClean="0"/>
          </a:p>
          <a:p>
            <a:pPr>
              <a:buFont typeface="Wingdings" pitchFamily="2" charset="2"/>
              <a:buNone/>
            </a:pPr>
            <a:r>
              <a:rPr lang="zh-TW" altLang="en-US" kern="0" dirty="0" smtClean="0"/>
              <a:t>  </a:t>
            </a:r>
            <a:endParaRPr lang="zh-TW" altLang="en-US" kern="0" dirty="0"/>
          </a:p>
        </p:txBody>
      </p:sp>
      <p:sp>
        <p:nvSpPr>
          <p:cNvPr id="40" name="內容版面配置區 2"/>
          <p:cNvSpPr txBox="1">
            <a:spLocks/>
          </p:cNvSpPr>
          <p:nvPr/>
        </p:nvSpPr>
        <p:spPr bwMode="auto">
          <a:xfrm>
            <a:off x="129859" y="5392199"/>
            <a:ext cx="3000779" cy="776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+mn-lt"/>
              </a:defRPr>
            </a:lvl2pPr>
            <a:lvl3pPr marL="987425" indent="-2936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+mn-lt"/>
              </a:defRPr>
            </a:lvl3pPr>
            <a:lvl4pPr marL="1281113" indent="-2921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15986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0558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130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29702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4274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en-US" altLang="zh-TW" sz="2800" kern="0" dirty="0" smtClean="0"/>
              <a:t>5</a:t>
            </a:r>
            <a:r>
              <a:rPr lang="zh-TW" altLang="en-US" sz="2800" kern="0" dirty="0" smtClean="0"/>
              <a:t>隻手有</a:t>
            </a:r>
            <a:r>
              <a:rPr lang="en-US" altLang="zh-TW" sz="2800" kern="0" dirty="0" smtClean="0"/>
              <a:t>25</a:t>
            </a:r>
            <a:r>
              <a:rPr lang="zh-TW" altLang="en-US" sz="2800" kern="0" dirty="0" smtClean="0"/>
              <a:t>根手指</a:t>
            </a:r>
            <a:endParaRPr lang="en-US" altLang="zh-TW" kern="0" dirty="0" smtClean="0"/>
          </a:p>
          <a:p>
            <a:pPr>
              <a:buFont typeface="Wingdings" pitchFamily="2" charset="2"/>
              <a:buNone/>
            </a:pPr>
            <a:r>
              <a:rPr lang="zh-TW" altLang="en-US" kern="0" dirty="0" smtClean="0"/>
              <a:t>  </a:t>
            </a:r>
            <a:endParaRPr lang="zh-TW" altLang="en-US" kern="0" dirty="0"/>
          </a:p>
        </p:txBody>
      </p:sp>
      <p:sp>
        <p:nvSpPr>
          <p:cNvPr id="41" name="文字方塊 40"/>
          <p:cNvSpPr txBox="1"/>
          <p:nvPr/>
        </p:nvSpPr>
        <p:spPr>
          <a:xfrm>
            <a:off x="6400367" y="4575376"/>
            <a:ext cx="281462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kern="0" dirty="0" smtClean="0">
                <a:solidFill>
                  <a:srgbClr val="000000"/>
                </a:solidFill>
                <a:latin typeface="Arial"/>
              </a:rPr>
              <a:t>5×4</a:t>
            </a:r>
            <a:r>
              <a:rPr lang="zh-TW" altLang="en-US" sz="2800" kern="0" dirty="0" smtClean="0">
                <a:solidFill>
                  <a:srgbClr val="000000"/>
                </a:solidFill>
                <a:latin typeface="Arial"/>
              </a:rPr>
              <a:t>＝</a:t>
            </a:r>
            <a:r>
              <a:rPr lang="en-US" altLang="zh-TW" sz="2800" kern="0" dirty="0" smtClean="0">
                <a:solidFill>
                  <a:srgbClr val="000000"/>
                </a:solidFill>
                <a:latin typeface="Arial"/>
              </a:rPr>
              <a:t>20(</a:t>
            </a:r>
            <a:r>
              <a:rPr lang="zh-TW" altLang="en-US" sz="2800" kern="0" dirty="0" smtClean="0">
                <a:solidFill>
                  <a:srgbClr val="000000"/>
                </a:solidFill>
                <a:latin typeface="Arial"/>
              </a:rPr>
              <a:t>根手指</a:t>
            </a:r>
            <a:r>
              <a:rPr lang="en-US" altLang="zh-TW" sz="3000" kern="0" dirty="0" smtClean="0">
                <a:solidFill>
                  <a:srgbClr val="000000"/>
                </a:solidFill>
                <a:latin typeface="Arial"/>
              </a:rPr>
              <a:t>)</a:t>
            </a:r>
            <a:endParaRPr lang="zh-TW" altLang="en-US" dirty="0"/>
          </a:p>
        </p:txBody>
      </p:sp>
      <p:sp>
        <p:nvSpPr>
          <p:cNvPr id="42" name="文字方塊 41"/>
          <p:cNvSpPr txBox="1"/>
          <p:nvPr/>
        </p:nvSpPr>
        <p:spPr>
          <a:xfrm>
            <a:off x="6435065" y="5358111"/>
            <a:ext cx="2814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kern="0" dirty="0" smtClean="0">
                <a:solidFill>
                  <a:srgbClr val="000000"/>
                </a:solidFill>
                <a:latin typeface="Arial"/>
              </a:rPr>
              <a:t>5×5</a:t>
            </a:r>
            <a:r>
              <a:rPr lang="zh-TW" altLang="en-US" sz="2800" kern="0" dirty="0" smtClean="0">
                <a:solidFill>
                  <a:srgbClr val="000000"/>
                </a:solidFill>
                <a:latin typeface="Arial"/>
              </a:rPr>
              <a:t>＝</a:t>
            </a:r>
            <a:r>
              <a:rPr lang="en-US" altLang="zh-TW" sz="2800" kern="0" dirty="0">
                <a:solidFill>
                  <a:srgbClr val="000000"/>
                </a:solidFill>
                <a:latin typeface="Arial"/>
              </a:rPr>
              <a:t>2</a:t>
            </a:r>
            <a:r>
              <a:rPr lang="en-US" altLang="zh-TW" sz="2800" kern="0" dirty="0" smtClean="0">
                <a:solidFill>
                  <a:srgbClr val="000000"/>
                </a:solidFill>
                <a:latin typeface="Arial"/>
              </a:rPr>
              <a:t>5(</a:t>
            </a:r>
            <a:r>
              <a:rPr lang="zh-TW" altLang="en-US" sz="2800" kern="0" dirty="0" smtClean="0">
                <a:solidFill>
                  <a:srgbClr val="000000"/>
                </a:solidFill>
                <a:latin typeface="Arial"/>
              </a:rPr>
              <a:t>根手指</a:t>
            </a:r>
            <a:r>
              <a:rPr lang="en-US" altLang="zh-TW" sz="2800" kern="0" dirty="0" smtClean="0">
                <a:solidFill>
                  <a:srgbClr val="000000"/>
                </a:solidFill>
                <a:latin typeface="Arial"/>
              </a:rPr>
              <a:t>)</a:t>
            </a:r>
            <a:endParaRPr lang="zh-TW" altLang="en-US" sz="2800" dirty="0"/>
          </a:p>
        </p:txBody>
      </p:sp>
      <p:grpSp>
        <p:nvGrpSpPr>
          <p:cNvPr id="11" name="群組 10"/>
          <p:cNvGrpSpPr/>
          <p:nvPr/>
        </p:nvGrpSpPr>
        <p:grpSpPr>
          <a:xfrm>
            <a:off x="3162626" y="5373023"/>
            <a:ext cx="2750742" cy="523155"/>
            <a:chOff x="3162626" y="5373023"/>
            <a:chExt cx="2750742" cy="523155"/>
          </a:xfrm>
        </p:grpSpPr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52336" y="5373023"/>
              <a:ext cx="736352" cy="523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76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2626" y="5389764"/>
              <a:ext cx="712787" cy="5064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79" name="Picture 7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5611" y="5389765"/>
              <a:ext cx="712787" cy="5064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0" name="Picture 7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78886" y="5381393"/>
              <a:ext cx="712787" cy="5064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1" name="Picture 7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00581" y="5389765"/>
              <a:ext cx="712787" cy="5064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build="p"/>
      <p:bldP spid="34" grpId="0"/>
      <p:bldP spid="35" grpId="0"/>
      <p:bldP spid="36" grpId="0"/>
      <p:bldP spid="38" grpId="0"/>
      <p:bldP spid="39" grpId="0"/>
      <p:bldP spid="40" grpId="0"/>
      <p:bldP spid="41" grpId="0"/>
      <p:bldP spid="42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8070"/>
            <a:ext cx="7543800" cy="1295400"/>
          </a:xfrm>
        </p:spPr>
        <p:txBody>
          <a:bodyPr/>
          <a:lstStyle/>
          <a:p>
            <a:pPr marL="0" indent="0"/>
            <a:r>
              <a:rPr lang="en-US" altLang="zh-TW" dirty="0" smtClean="0"/>
              <a:t>15</a:t>
            </a:r>
            <a:r>
              <a:rPr lang="zh-TW" altLang="en-US" dirty="0" smtClean="0"/>
              <a:t>是質數還是合數</a:t>
            </a:r>
            <a:r>
              <a:rPr lang="zh-TW" altLang="en-US" dirty="0" smtClean="0">
                <a:latin typeface="新細明體"/>
                <a:ea typeface="新細明體"/>
              </a:rPr>
              <a:t>？</a:t>
            </a:r>
            <a:endParaRPr lang="en-US" altLang="zh-TW" dirty="0" smtClean="0">
              <a:latin typeface="新細明體"/>
              <a:ea typeface="新細明體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719263"/>
            <a:ext cx="3925958" cy="4411662"/>
          </a:xfrm>
        </p:spPr>
        <p:txBody>
          <a:bodyPr/>
          <a:lstStyle/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15</a:t>
            </a:r>
            <a:r>
              <a:rPr lang="zh-TW" altLang="en-US" dirty="0" smtClean="0"/>
              <a:t>是質數還是合數</a:t>
            </a:r>
            <a:r>
              <a:rPr lang="zh-TW" altLang="en-US" dirty="0" smtClean="0">
                <a:latin typeface="新細明體"/>
                <a:ea typeface="新細明體"/>
              </a:rPr>
              <a:t>？</a:t>
            </a:r>
            <a:endParaRPr lang="en-US" altLang="zh-TW" dirty="0" smtClean="0">
              <a:latin typeface="新細明體"/>
              <a:ea typeface="新細明體"/>
            </a:endParaRPr>
          </a:p>
          <a:p>
            <a:pPr marL="0" lvl="0" indent="0">
              <a:spcBef>
                <a:spcPct val="0"/>
              </a:spcBef>
              <a:buClrTx/>
              <a:buSzTx/>
              <a:buNone/>
            </a:pPr>
            <a:r>
              <a:rPr lang="en-US" altLang="zh-TW" kern="1200" dirty="0" smtClean="0">
                <a:solidFill>
                  <a:srgbClr val="000000"/>
                </a:solidFill>
                <a:latin typeface="Arial" charset="0"/>
              </a:rPr>
              <a:t>15÷1=</a:t>
            </a:r>
            <a:r>
              <a:rPr lang="en-US" altLang="zh-TW" kern="1200" dirty="0" smtClean="0">
                <a:solidFill>
                  <a:srgbClr val="00B050"/>
                </a:solidFill>
                <a:latin typeface="Arial" charset="0"/>
              </a:rPr>
              <a:t>15</a:t>
            </a:r>
            <a:r>
              <a:rPr lang="en-US" altLang="zh-TW" kern="1200" dirty="0" smtClean="0">
                <a:solidFill>
                  <a:srgbClr val="000000"/>
                </a:solidFill>
                <a:latin typeface="Arial" charset="0"/>
              </a:rPr>
              <a:t>‧‧‧0</a:t>
            </a:r>
          </a:p>
          <a:p>
            <a:pPr marL="0" lvl="0" indent="0">
              <a:spcBef>
                <a:spcPct val="0"/>
              </a:spcBef>
              <a:buClrTx/>
              <a:buSzTx/>
              <a:buNone/>
            </a:pPr>
            <a:r>
              <a:rPr lang="en-US" altLang="zh-TW" kern="1200" dirty="0" smtClean="0">
                <a:solidFill>
                  <a:srgbClr val="000000"/>
                </a:solidFill>
                <a:latin typeface="Arial" charset="0"/>
              </a:rPr>
              <a:t>15÷2=  7‧‧‧1</a:t>
            </a:r>
            <a:r>
              <a:rPr lang="zh-TW" altLang="en-US" kern="1200" dirty="0" smtClean="0">
                <a:solidFill>
                  <a:srgbClr val="000000"/>
                </a:solidFill>
                <a:latin typeface="Arial" charset="0"/>
              </a:rPr>
              <a:t>            </a:t>
            </a:r>
            <a:endParaRPr lang="en-US" altLang="zh-TW" kern="1200" dirty="0" smtClean="0">
              <a:solidFill>
                <a:srgbClr val="000000"/>
              </a:solidFill>
              <a:latin typeface="Arial" charset="0"/>
            </a:endParaRPr>
          </a:p>
          <a:p>
            <a:pPr marL="0" lvl="0" indent="0">
              <a:spcBef>
                <a:spcPct val="0"/>
              </a:spcBef>
              <a:buClrTx/>
              <a:buSzTx/>
              <a:buNone/>
            </a:pPr>
            <a:r>
              <a:rPr lang="en-US" altLang="zh-TW" kern="1200" dirty="0" smtClean="0">
                <a:solidFill>
                  <a:srgbClr val="000000"/>
                </a:solidFill>
                <a:latin typeface="Arial" charset="0"/>
              </a:rPr>
              <a:t>15÷</a:t>
            </a:r>
            <a:r>
              <a:rPr lang="en-US" altLang="zh-TW" kern="1200" dirty="0" smtClean="0">
                <a:solidFill>
                  <a:srgbClr val="0000FF"/>
                </a:solidFill>
                <a:latin typeface="Arial" charset="0"/>
              </a:rPr>
              <a:t>3</a:t>
            </a:r>
            <a:r>
              <a:rPr lang="en-US" altLang="zh-TW" kern="1200" dirty="0" smtClean="0">
                <a:solidFill>
                  <a:srgbClr val="000000"/>
                </a:solidFill>
                <a:latin typeface="Arial" charset="0"/>
              </a:rPr>
              <a:t>=  </a:t>
            </a:r>
            <a:r>
              <a:rPr lang="en-US" altLang="zh-TW" kern="1200" dirty="0" smtClean="0">
                <a:solidFill>
                  <a:srgbClr val="0000FF"/>
                </a:solidFill>
                <a:latin typeface="Arial" charset="0"/>
              </a:rPr>
              <a:t>5</a:t>
            </a:r>
            <a:r>
              <a:rPr lang="en-US" altLang="zh-TW" kern="1200" dirty="0" smtClean="0">
                <a:solidFill>
                  <a:srgbClr val="000000"/>
                </a:solidFill>
                <a:latin typeface="Arial" charset="0"/>
              </a:rPr>
              <a:t>‧‧‧0</a:t>
            </a:r>
          </a:p>
          <a:p>
            <a:pPr marL="0" lvl="0" indent="0">
              <a:spcBef>
                <a:spcPct val="0"/>
              </a:spcBef>
              <a:buClrTx/>
              <a:buSzTx/>
              <a:buNone/>
            </a:pPr>
            <a:r>
              <a:rPr lang="en-US" altLang="zh-TW" kern="1200" dirty="0" smtClean="0">
                <a:solidFill>
                  <a:srgbClr val="000000"/>
                </a:solidFill>
                <a:latin typeface="Arial" charset="0"/>
              </a:rPr>
              <a:t>15÷4=  3‧‧‧3</a:t>
            </a:r>
            <a:endParaRPr lang="en-US" altLang="zh-TW" kern="1200" dirty="0">
              <a:solidFill>
                <a:srgbClr val="000000"/>
              </a:solidFill>
              <a:latin typeface="Arial" charset="0"/>
            </a:endParaRPr>
          </a:p>
          <a:p>
            <a:pPr marL="0" lvl="0" indent="0">
              <a:spcBef>
                <a:spcPct val="0"/>
              </a:spcBef>
              <a:buClrTx/>
              <a:buSzTx/>
              <a:buNone/>
            </a:pPr>
            <a:r>
              <a:rPr lang="en-US" altLang="zh-TW" kern="1200" dirty="0" smtClean="0">
                <a:solidFill>
                  <a:srgbClr val="000000"/>
                </a:solidFill>
                <a:latin typeface="Arial" charset="0"/>
              </a:rPr>
              <a:t>15÷</a:t>
            </a:r>
            <a:r>
              <a:rPr lang="en-US" altLang="zh-TW" kern="1200" dirty="0" smtClean="0">
                <a:solidFill>
                  <a:srgbClr val="0000FF"/>
                </a:solidFill>
                <a:latin typeface="Arial" charset="0"/>
              </a:rPr>
              <a:t>5</a:t>
            </a:r>
            <a:r>
              <a:rPr lang="en-US" altLang="zh-TW" kern="1200" dirty="0" smtClean="0">
                <a:solidFill>
                  <a:srgbClr val="000000"/>
                </a:solidFill>
                <a:latin typeface="Arial" charset="0"/>
              </a:rPr>
              <a:t>=  </a:t>
            </a:r>
            <a:r>
              <a:rPr lang="en-US" altLang="zh-TW" kern="1200" dirty="0" smtClean="0">
                <a:solidFill>
                  <a:srgbClr val="0000FF"/>
                </a:solidFill>
                <a:latin typeface="Arial" charset="0"/>
              </a:rPr>
              <a:t>3</a:t>
            </a:r>
            <a:r>
              <a:rPr lang="en-US" altLang="zh-TW" kern="1200" dirty="0" smtClean="0">
                <a:solidFill>
                  <a:srgbClr val="000000"/>
                </a:solidFill>
                <a:latin typeface="Arial" charset="0"/>
              </a:rPr>
              <a:t>‧‧‧</a:t>
            </a:r>
            <a:r>
              <a:rPr lang="en-US" altLang="zh-TW" kern="1200" dirty="0">
                <a:solidFill>
                  <a:srgbClr val="000000"/>
                </a:solidFill>
                <a:latin typeface="Arial" charset="0"/>
              </a:rPr>
              <a:t>0</a:t>
            </a:r>
          </a:p>
          <a:p>
            <a:pPr marL="0" lvl="0" indent="0">
              <a:spcBef>
                <a:spcPct val="0"/>
              </a:spcBef>
              <a:buClrTx/>
              <a:buSzTx/>
              <a:buNone/>
            </a:pPr>
            <a:r>
              <a:rPr lang="en-US" altLang="zh-TW" kern="1200" dirty="0" smtClean="0">
                <a:solidFill>
                  <a:srgbClr val="000000"/>
                </a:solidFill>
                <a:latin typeface="Arial" charset="0"/>
              </a:rPr>
              <a:t>15÷6=  2‧‧‧3</a:t>
            </a:r>
            <a:endParaRPr lang="en-US" altLang="zh-TW" kern="1200" dirty="0">
              <a:solidFill>
                <a:srgbClr val="000000"/>
              </a:solidFill>
              <a:latin typeface="Arial" charset="0"/>
            </a:endParaRPr>
          </a:p>
          <a:p>
            <a:pPr marL="0" lvl="0" indent="0">
              <a:spcBef>
                <a:spcPct val="0"/>
              </a:spcBef>
              <a:buClrTx/>
              <a:buSzTx/>
              <a:buNone/>
            </a:pPr>
            <a:r>
              <a:rPr lang="en-US" altLang="zh-TW" kern="1200" dirty="0" smtClean="0">
                <a:solidFill>
                  <a:srgbClr val="000000"/>
                </a:solidFill>
                <a:latin typeface="Arial" charset="0"/>
              </a:rPr>
              <a:t>15÷7=  2‧‧‧1</a:t>
            </a:r>
            <a:endParaRPr lang="en-US" altLang="zh-TW" kern="1200" dirty="0">
              <a:solidFill>
                <a:srgbClr val="000000"/>
              </a:solidFill>
              <a:latin typeface="Arial" charset="0"/>
            </a:endParaRPr>
          </a:p>
          <a:p>
            <a:pPr marL="0" lvl="0" indent="0">
              <a:spcBef>
                <a:spcPct val="0"/>
              </a:spcBef>
              <a:buClrTx/>
              <a:buSzTx/>
              <a:buNone/>
            </a:pPr>
            <a:r>
              <a:rPr lang="en-US" altLang="zh-TW" kern="1200" dirty="0" smtClean="0">
                <a:solidFill>
                  <a:srgbClr val="000000"/>
                </a:solidFill>
                <a:latin typeface="Arial" charset="0"/>
              </a:rPr>
              <a:t>15÷8=  1‧‧‧7</a:t>
            </a:r>
            <a:r>
              <a:rPr lang="zh-TW" altLang="en-US" kern="1200" dirty="0" smtClean="0">
                <a:solidFill>
                  <a:srgbClr val="000000"/>
                </a:solidFill>
                <a:latin typeface="Arial" charset="0"/>
              </a:rPr>
              <a:t>     </a:t>
            </a:r>
            <a:endParaRPr lang="en-US" altLang="zh-TW" kern="1200" dirty="0">
              <a:solidFill>
                <a:srgbClr val="000000"/>
              </a:solidFill>
              <a:latin typeface="Arial" charset="0"/>
            </a:endParaRPr>
          </a:p>
          <a:p>
            <a:pPr marL="0" lvl="0" indent="0">
              <a:spcBef>
                <a:spcPct val="0"/>
              </a:spcBef>
              <a:buClrTx/>
              <a:buSzTx/>
              <a:buNone/>
            </a:pPr>
            <a:endParaRPr lang="en-US" altLang="zh-TW" kern="1200" dirty="0" smtClean="0">
              <a:solidFill>
                <a:srgbClr val="000000"/>
              </a:solidFill>
              <a:latin typeface="Arial" charset="0"/>
            </a:endParaRPr>
          </a:p>
          <a:p>
            <a:pPr marL="0" indent="0">
              <a:buNone/>
            </a:pPr>
            <a:endParaRPr lang="zh-TW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3610" y="4543017"/>
            <a:ext cx="384175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9075" y="3640676"/>
            <a:ext cx="384175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596" y="4357694"/>
            <a:ext cx="3505200" cy="30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58" y="5286388"/>
            <a:ext cx="3505200" cy="30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58" y="5715016"/>
            <a:ext cx="3505200" cy="30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472" y="6215082"/>
            <a:ext cx="3505200" cy="30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472" y="3429000"/>
            <a:ext cx="3505200" cy="30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2" name="Picture 1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3610" y="2773361"/>
            <a:ext cx="384175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內容版面配置區 2">
            <a:hlinkClick r:id="rId5" action="ppaction://hlinksldjump"/>
          </p:cNvPr>
          <p:cNvSpPr txBox="1">
            <a:spLocks/>
          </p:cNvSpPr>
          <p:nvPr/>
        </p:nvSpPr>
        <p:spPr bwMode="auto">
          <a:xfrm flipH="1">
            <a:off x="785786" y="1785926"/>
            <a:ext cx="1285884" cy="500066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+mn-lt"/>
              </a:defRPr>
            </a:lvl2pPr>
            <a:lvl3pPr marL="987425" indent="-2936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+mn-lt"/>
              </a:defRPr>
            </a:lvl3pPr>
            <a:lvl4pPr marL="1281113" indent="-2921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15986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0558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130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29702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4274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zh-TW" altLang="en-US" sz="2400" kern="0" dirty="0" smtClean="0"/>
              <a:t> 整除法</a:t>
            </a:r>
            <a:endParaRPr lang="en-US" altLang="zh-TW" sz="2400" kern="0" dirty="0" smtClean="0"/>
          </a:p>
          <a:p>
            <a:pPr marL="0" indent="0">
              <a:buNone/>
            </a:pPr>
            <a:endParaRPr lang="en-US" altLang="zh-TW" sz="2400" kern="0" dirty="0" smtClean="0"/>
          </a:p>
        </p:txBody>
      </p:sp>
      <p:sp>
        <p:nvSpPr>
          <p:cNvPr id="17" name="圓角矩形 16"/>
          <p:cNvSpPr/>
          <p:nvPr/>
        </p:nvSpPr>
        <p:spPr>
          <a:xfrm>
            <a:off x="4572977" y="1693383"/>
            <a:ext cx="4248472" cy="194421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矩形 17"/>
          <p:cNvSpPr/>
          <p:nvPr/>
        </p:nvSpPr>
        <p:spPr>
          <a:xfrm>
            <a:off x="4901670" y="2319907"/>
            <a:ext cx="345584" cy="3455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文字方塊 18"/>
          <p:cNvSpPr txBox="1"/>
          <p:nvPr/>
        </p:nvSpPr>
        <p:spPr>
          <a:xfrm>
            <a:off x="5463278" y="2231089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/>
              <a:t>因數</a:t>
            </a:r>
            <a:r>
              <a:rPr lang="en-US" altLang="zh-TW" sz="2800" dirty="0" smtClean="0"/>
              <a:t>2</a:t>
            </a:r>
            <a:r>
              <a:rPr lang="zh-TW" altLang="en-US" sz="2800" dirty="0" smtClean="0"/>
              <a:t>個</a:t>
            </a:r>
            <a:endParaRPr lang="zh-TW" altLang="en-US" sz="2800" dirty="0"/>
          </a:p>
        </p:txBody>
      </p:sp>
      <p:sp>
        <p:nvSpPr>
          <p:cNvPr id="20" name="矩形 19"/>
          <p:cNvSpPr/>
          <p:nvPr/>
        </p:nvSpPr>
        <p:spPr>
          <a:xfrm>
            <a:off x="4901670" y="2955315"/>
            <a:ext cx="345584" cy="3455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文字方塊 20"/>
          <p:cNvSpPr txBox="1"/>
          <p:nvPr/>
        </p:nvSpPr>
        <p:spPr>
          <a:xfrm>
            <a:off x="5463278" y="2866497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/>
              <a:t>因數</a:t>
            </a:r>
            <a:r>
              <a:rPr lang="en-US" altLang="zh-TW" sz="2800" dirty="0" smtClean="0"/>
              <a:t>3</a:t>
            </a:r>
            <a:r>
              <a:rPr lang="zh-TW" altLang="en-US" sz="2800" dirty="0" smtClean="0"/>
              <a:t>個以上</a:t>
            </a:r>
            <a:endParaRPr lang="zh-TW" altLang="en-US" sz="2800" dirty="0"/>
          </a:p>
        </p:txBody>
      </p:sp>
      <p:sp>
        <p:nvSpPr>
          <p:cNvPr id="23" name="文字方塊 22"/>
          <p:cNvSpPr txBox="1"/>
          <p:nvPr/>
        </p:nvSpPr>
        <p:spPr>
          <a:xfrm>
            <a:off x="4774520" y="2617467"/>
            <a:ext cx="8640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400" dirty="0" smtClean="0">
                <a:sym typeface="Wingdings" panose="05000000000000000000" pitchFamily="2" charset="2"/>
              </a:rPr>
              <a:t></a:t>
            </a:r>
            <a:endParaRPr lang="zh-TW" altLang="en-US" sz="5400" dirty="0"/>
          </a:p>
        </p:txBody>
      </p:sp>
      <p:sp>
        <p:nvSpPr>
          <p:cNvPr id="24" name="向右箭號 23"/>
          <p:cNvSpPr/>
          <p:nvPr/>
        </p:nvSpPr>
        <p:spPr>
          <a:xfrm>
            <a:off x="7587514" y="3011050"/>
            <a:ext cx="324036" cy="28985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文字方塊 24"/>
          <p:cNvSpPr txBox="1"/>
          <p:nvPr/>
        </p:nvSpPr>
        <p:spPr>
          <a:xfrm>
            <a:off x="7957353" y="2866497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/>
              <a:t>合</a:t>
            </a:r>
            <a:r>
              <a:rPr lang="zh-TW" altLang="en-US" sz="2800" dirty="0" smtClean="0"/>
              <a:t>數</a:t>
            </a:r>
            <a:endParaRPr lang="zh-TW" altLang="en-US" sz="2800" dirty="0"/>
          </a:p>
        </p:txBody>
      </p:sp>
      <p:pic>
        <p:nvPicPr>
          <p:cNvPr id="26" name="圖片 2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4520" y="1698774"/>
            <a:ext cx="457200" cy="457200"/>
          </a:xfrm>
          <a:prstGeom prst="rect">
            <a:avLst/>
          </a:prstGeom>
        </p:spPr>
      </p:pic>
      <p:sp>
        <p:nvSpPr>
          <p:cNvPr id="4" name="文字方塊 3"/>
          <p:cNvSpPr txBox="1"/>
          <p:nvPr/>
        </p:nvSpPr>
        <p:spPr>
          <a:xfrm>
            <a:off x="4517799" y="4183667"/>
            <a:ext cx="42814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 smtClean="0"/>
              <a:t>15</a:t>
            </a:r>
            <a:r>
              <a:rPr lang="zh-TW" altLang="en-US" sz="3200" dirty="0" smtClean="0"/>
              <a:t>的因數：</a:t>
            </a:r>
            <a:r>
              <a:rPr lang="en-US" altLang="zh-TW" sz="3200" dirty="0" smtClean="0"/>
              <a:t>1</a:t>
            </a:r>
            <a:r>
              <a:rPr lang="zh-TW" altLang="en-US" sz="3200" dirty="0" smtClean="0"/>
              <a:t>、</a:t>
            </a:r>
            <a:r>
              <a:rPr lang="en-US" altLang="zh-TW" sz="3200" dirty="0" smtClean="0"/>
              <a:t>3</a:t>
            </a:r>
            <a:r>
              <a:rPr lang="zh-TW" altLang="en-US" sz="3200" dirty="0" smtClean="0"/>
              <a:t>、</a:t>
            </a:r>
            <a:r>
              <a:rPr lang="en-US" altLang="zh-TW" sz="3200" dirty="0" smtClean="0"/>
              <a:t>5…..</a:t>
            </a:r>
            <a:endParaRPr lang="zh-TW" altLang="en-US" sz="3200" dirty="0"/>
          </a:p>
        </p:txBody>
      </p:sp>
      <p:sp>
        <p:nvSpPr>
          <p:cNvPr id="27" name="文字方塊 26"/>
          <p:cNvSpPr txBox="1"/>
          <p:nvPr/>
        </p:nvSpPr>
        <p:spPr>
          <a:xfrm>
            <a:off x="5472100" y="5946198"/>
            <a:ext cx="3384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/>
              <a:t>答：</a:t>
            </a:r>
            <a:r>
              <a:rPr lang="en-US" altLang="zh-TW" sz="2800" dirty="0" smtClean="0"/>
              <a:t>15</a:t>
            </a:r>
            <a:r>
              <a:rPr lang="zh-TW" altLang="en-US" sz="2800" dirty="0" smtClean="0"/>
              <a:t>是合數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225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  <p:bldLst>
      <p:bldP spid="3" grpId="0" build="p"/>
      <p:bldP spid="17" grpId="0" animBg="1"/>
      <p:bldP spid="18" grpId="0" animBg="1"/>
      <p:bldP spid="19" grpId="0"/>
      <p:bldP spid="20" grpId="0" animBg="1"/>
      <p:bldP spid="21" grpId="0"/>
      <p:bldP spid="23" grpId="0"/>
      <p:bldP spid="24" grpId="0" animBg="1"/>
      <p:bldP spid="25" grpId="0"/>
      <p:bldP spid="27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15</a:t>
            </a:r>
            <a:r>
              <a:rPr lang="zh-TW" altLang="en-US" dirty="0" smtClean="0"/>
              <a:t>是質數還是合數</a:t>
            </a:r>
            <a:r>
              <a:rPr lang="zh-TW" altLang="en-US" dirty="0" smtClean="0">
                <a:latin typeface="新細明體"/>
                <a:ea typeface="新細明體"/>
              </a:rPr>
              <a:t>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719263"/>
            <a:ext cx="4042792" cy="2141785"/>
          </a:xfrm>
        </p:spPr>
        <p:txBody>
          <a:bodyPr/>
          <a:lstStyle/>
          <a:p>
            <a:endParaRPr lang="en-US" altLang="zh-TW" dirty="0" smtClean="0"/>
          </a:p>
          <a:p>
            <a:r>
              <a:rPr lang="en-US" altLang="zh-TW" sz="2800" dirty="0" smtClean="0">
                <a:solidFill>
                  <a:srgbClr val="FF0000"/>
                </a:solidFill>
              </a:rPr>
              <a:t>15</a:t>
            </a:r>
            <a:r>
              <a:rPr lang="zh-TW" altLang="en-US" sz="2800" dirty="0" smtClean="0">
                <a:solidFill>
                  <a:srgbClr val="FF0000"/>
                </a:solidFill>
              </a:rPr>
              <a:t>的個位數是</a:t>
            </a:r>
            <a:r>
              <a:rPr lang="en-US" altLang="zh-TW" sz="2800" dirty="0" smtClean="0">
                <a:solidFill>
                  <a:srgbClr val="FF0000"/>
                </a:solidFill>
              </a:rPr>
              <a:t>5</a:t>
            </a:r>
            <a:r>
              <a:rPr lang="en-US" altLang="zh-TW" sz="2800" dirty="0" smtClean="0">
                <a:latin typeface="新細明體"/>
                <a:ea typeface="新細明體"/>
              </a:rPr>
              <a:t>→</a:t>
            </a:r>
            <a:r>
              <a:rPr lang="zh-TW" altLang="en-US" sz="2800" dirty="0" smtClean="0">
                <a:latin typeface="新細明體"/>
                <a:ea typeface="新細明體"/>
              </a:rPr>
              <a:t>                                                </a:t>
            </a:r>
            <a:endParaRPr lang="en-US" altLang="zh-TW" sz="2800" dirty="0" smtClean="0">
              <a:latin typeface="新細明體"/>
              <a:ea typeface="新細明體"/>
            </a:endParaRPr>
          </a:p>
          <a:p>
            <a:pPr>
              <a:buNone/>
            </a:pPr>
            <a:r>
              <a:rPr lang="zh-TW" altLang="en-US" sz="2800" dirty="0" smtClean="0">
                <a:latin typeface="新細明體"/>
                <a:ea typeface="新細明體"/>
              </a:rPr>
              <a:t>       </a:t>
            </a:r>
            <a:r>
              <a:rPr lang="en-US" altLang="zh-TW" sz="2800" dirty="0" smtClean="0">
                <a:latin typeface="新細明體"/>
                <a:ea typeface="新細明體"/>
              </a:rPr>
              <a:t>15</a:t>
            </a:r>
            <a:r>
              <a:rPr lang="zh-TW" altLang="en-US" sz="2800" dirty="0" smtClean="0">
                <a:latin typeface="新細明體"/>
                <a:ea typeface="新細明體"/>
              </a:rPr>
              <a:t>不是</a:t>
            </a:r>
            <a:r>
              <a:rPr lang="en-US" altLang="zh-TW" sz="2800" dirty="0" smtClean="0">
                <a:latin typeface="新細明體"/>
                <a:ea typeface="新細明體"/>
              </a:rPr>
              <a:t>2</a:t>
            </a:r>
            <a:r>
              <a:rPr lang="zh-TW" altLang="en-US" sz="2800" dirty="0" smtClean="0">
                <a:latin typeface="新細明體"/>
                <a:ea typeface="新細明體"/>
              </a:rPr>
              <a:t>的倍數</a:t>
            </a:r>
            <a:endParaRPr lang="en-US" altLang="zh-TW" sz="2800" dirty="0" smtClean="0">
              <a:latin typeface="新細明體"/>
              <a:ea typeface="新細明體"/>
            </a:endParaRPr>
          </a:p>
          <a:p>
            <a:pPr>
              <a:buNone/>
            </a:pPr>
            <a:r>
              <a:rPr lang="zh-TW" altLang="en-US" sz="2800" dirty="0" smtClean="0">
                <a:latin typeface="新細明體"/>
                <a:ea typeface="新細明體"/>
              </a:rPr>
              <a:t>       </a:t>
            </a:r>
            <a:r>
              <a:rPr lang="en-US" altLang="zh-TW" sz="2800" dirty="0" smtClean="0">
                <a:solidFill>
                  <a:srgbClr val="0000FF"/>
                </a:solidFill>
                <a:latin typeface="新細明體"/>
                <a:ea typeface="新細明體"/>
              </a:rPr>
              <a:t>15</a:t>
            </a:r>
            <a:r>
              <a:rPr lang="zh-TW" altLang="en-US" sz="2800" dirty="0" smtClean="0">
                <a:solidFill>
                  <a:srgbClr val="0000FF"/>
                </a:solidFill>
                <a:latin typeface="新細明體"/>
                <a:ea typeface="新細明體"/>
              </a:rPr>
              <a:t>是</a:t>
            </a:r>
            <a:r>
              <a:rPr lang="en-US" altLang="zh-TW" sz="2800" dirty="0" smtClean="0">
                <a:solidFill>
                  <a:srgbClr val="0000FF"/>
                </a:solidFill>
                <a:latin typeface="新細明體"/>
                <a:ea typeface="新細明體"/>
              </a:rPr>
              <a:t>5</a:t>
            </a:r>
            <a:r>
              <a:rPr lang="zh-TW" altLang="en-US" sz="2800" dirty="0" smtClean="0">
                <a:solidFill>
                  <a:srgbClr val="0000FF"/>
                </a:solidFill>
                <a:latin typeface="新細明體"/>
                <a:ea typeface="新細明體"/>
              </a:rPr>
              <a:t>的倍數</a:t>
            </a:r>
            <a:endParaRPr lang="en-US" altLang="zh-TW" sz="2800" dirty="0" smtClean="0">
              <a:solidFill>
                <a:srgbClr val="0000FF"/>
              </a:solidFill>
              <a:latin typeface="新細明體"/>
              <a:ea typeface="新細明體"/>
            </a:endParaRPr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5" name="矩形 4"/>
          <p:cNvSpPr/>
          <p:nvPr/>
        </p:nvSpPr>
        <p:spPr>
          <a:xfrm>
            <a:off x="714348" y="1714489"/>
            <a:ext cx="2895126" cy="461665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altLang="zh-TW" sz="2400" dirty="0" smtClean="0"/>
              <a:t>2.3.5.10</a:t>
            </a:r>
            <a:r>
              <a:rPr lang="zh-TW" altLang="en-US" sz="2400" dirty="0" smtClean="0"/>
              <a:t>倍數判別</a:t>
            </a:r>
            <a:endParaRPr lang="en-US" altLang="zh-TW" sz="2400" dirty="0" smtClean="0">
              <a:latin typeface="新細明體"/>
              <a:ea typeface="新細明體"/>
            </a:endParaRPr>
          </a:p>
        </p:txBody>
      </p:sp>
      <p:sp>
        <p:nvSpPr>
          <p:cNvPr id="8" name="向右箭號 7"/>
          <p:cNvSpPr/>
          <p:nvPr/>
        </p:nvSpPr>
        <p:spPr>
          <a:xfrm>
            <a:off x="3351209" y="3429000"/>
            <a:ext cx="324036" cy="28985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文字方塊 3"/>
          <p:cNvSpPr txBox="1"/>
          <p:nvPr/>
        </p:nvSpPr>
        <p:spPr>
          <a:xfrm>
            <a:off x="3851920" y="3399383"/>
            <a:ext cx="3771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/>
              <a:t>15</a:t>
            </a:r>
            <a:r>
              <a:rPr lang="zh-TW" altLang="en-US" sz="2400" dirty="0" smtClean="0"/>
              <a:t>的因數：</a:t>
            </a:r>
            <a:r>
              <a:rPr lang="en-US" altLang="zh-TW" sz="2400" dirty="0" smtClean="0"/>
              <a:t>1</a:t>
            </a:r>
            <a:r>
              <a:rPr lang="zh-TW" altLang="en-US" sz="2400" dirty="0" smtClean="0"/>
              <a:t>、</a:t>
            </a:r>
            <a:r>
              <a:rPr lang="en-US" altLang="zh-TW" sz="2400" dirty="0" smtClean="0"/>
              <a:t>5</a:t>
            </a:r>
            <a:r>
              <a:rPr lang="zh-TW" altLang="en-US" sz="2400" dirty="0" smtClean="0"/>
              <a:t>、</a:t>
            </a:r>
            <a:r>
              <a:rPr lang="en-US" altLang="zh-TW" sz="2400" dirty="0" smtClean="0"/>
              <a:t>15…..</a:t>
            </a:r>
            <a:endParaRPr lang="zh-TW" altLang="en-US" sz="2400" dirty="0"/>
          </a:p>
        </p:txBody>
      </p:sp>
      <p:sp>
        <p:nvSpPr>
          <p:cNvPr id="9" name="向右箭號 8"/>
          <p:cNvSpPr/>
          <p:nvPr/>
        </p:nvSpPr>
        <p:spPr>
          <a:xfrm>
            <a:off x="3351209" y="4173616"/>
            <a:ext cx="324036" cy="28985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文字方塊 9"/>
          <p:cNvSpPr txBox="1"/>
          <p:nvPr/>
        </p:nvSpPr>
        <p:spPr>
          <a:xfrm>
            <a:off x="3851920" y="4162673"/>
            <a:ext cx="3771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 smtClean="0"/>
              <a:t>因數</a:t>
            </a:r>
            <a:r>
              <a:rPr lang="en-US" altLang="zh-TW" sz="2400" dirty="0" smtClean="0"/>
              <a:t>3</a:t>
            </a:r>
            <a:r>
              <a:rPr lang="zh-TW" altLang="en-US" sz="2400" dirty="0" smtClean="0"/>
              <a:t>個以上</a:t>
            </a:r>
            <a:r>
              <a:rPr lang="en-US" altLang="zh-TW" sz="2400" dirty="0" smtClean="0"/>
              <a:t>---</a:t>
            </a:r>
            <a:r>
              <a:rPr lang="zh-TW" altLang="en-US" sz="2400" dirty="0" smtClean="0"/>
              <a:t>合數</a:t>
            </a:r>
            <a:endParaRPr lang="zh-TW" altLang="en-US" sz="2400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5472100" y="5946198"/>
            <a:ext cx="3384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/>
              <a:t>答：</a:t>
            </a:r>
            <a:r>
              <a:rPr lang="en-US" altLang="zh-TW" sz="2800" dirty="0" smtClean="0"/>
              <a:t>15</a:t>
            </a:r>
            <a:r>
              <a:rPr lang="zh-TW" altLang="en-US" sz="2800" dirty="0" smtClean="0"/>
              <a:t>是合數</a:t>
            </a:r>
            <a:endParaRPr lang="zh-TW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 animBg="1"/>
      <p:bldP spid="4" grpId="0"/>
      <p:bldP spid="9" grpId="0" animBg="1"/>
      <p:bldP spid="10" grpId="0"/>
      <p:bldP spid="11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15</a:t>
            </a:r>
            <a:r>
              <a:rPr lang="zh-TW" altLang="en-US" dirty="0" smtClean="0"/>
              <a:t>是質數還是合數</a:t>
            </a:r>
            <a:r>
              <a:rPr lang="zh-TW" altLang="en-US" dirty="0" smtClean="0">
                <a:latin typeface="新細明體"/>
                <a:ea typeface="新細明體"/>
              </a:rPr>
              <a:t>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altLang="zh-TW" dirty="0" smtClean="0"/>
          </a:p>
          <a:p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642910" y="1785927"/>
            <a:ext cx="2786082" cy="461665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altLang="zh-TW" sz="2400" dirty="0" smtClean="0"/>
              <a:t>2.3.5. 10</a:t>
            </a:r>
            <a:r>
              <a:rPr lang="zh-TW" altLang="en-US" sz="2400" dirty="0" smtClean="0"/>
              <a:t>倍數判別</a:t>
            </a:r>
            <a:endParaRPr lang="en-US" altLang="zh-TW" sz="2400" dirty="0" smtClean="0">
              <a:latin typeface="新細明體"/>
              <a:ea typeface="新細明體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0458457"/>
              </p:ext>
            </p:extLst>
          </p:nvPr>
        </p:nvGraphicFramePr>
        <p:xfrm>
          <a:off x="928662" y="3214686"/>
          <a:ext cx="6715172" cy="24081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563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84927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0026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89364">
                <a:tc rowSpan="4">
                  <a:txBody>
                    <a:bodyPr/>
                    <a:lstStyle/>
                    <a:p>
                      <a:endParaRPr lang="en-US" altLang="zh-TW" dirty="0" smtClean="0"/>
                    </a:p>
                    <a:p>
                      <a:endParaRPr lang="en-US" altLang="zh-TW" dirty="0" smtClean="0"/>
                    </a:p>
                    <a:p>
                      <a:pPr algn="ctr"/>
                      <a:r>
                        <a:rPr lang="en-US" altLang="zh-TW" dirty="0" smtClean="0"/>
                        <a:t>15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</a:t>
                      </a:r>
                      <a:r>
                        <a:rPr lang="zh-TW" altLang="en-US" dirty="0" smtClean="0"/>
                        <a:t>的倍數</a:t>
                      </a:r>
                      <a:r>
                        <a:rPr lang="en-US" altLang="zh-TW" dirty="0" smtClean="0"/>
                        <a:t>(</a:t>
                      </a:r>
                      <a:r>
                        <a:rPr lang="zh-TW" altLang="en-US" dirty="0" smtClean="0"/>
                        <a:t>個位數是</a:t>
                      </a:r>
                      <a:r>
                        <a:rPr lang="en-US" altLang="zh-TW" dirty="0" smtClean="0"/>
                        <a:t>0</a:t>
                      </a:r>
                      <a:r>
                        <a:rPr lang="zh-TW" altLang="en-US" dirty="0" smtClean="0"/>
                        <a:t>、</a:t>
                      </a:r>
                      <a:r>
                        <a:rPr lang="en-US" altLang="zh-TW" dirty="0" smtClean="0"/>
                        <a:t>2</a:t>
                      </a:r>
                      <a:r>
                        <a:rPr lang="zh-TW" altLang="en-US" dirty="0" smtClean="0"/>
                        <a:t>、</a:t>
                      </a:r>
                      <a:r>
                        <a:rPr lang="en-US" altLang="zh-TW" dirty="0" smtClean="0"/>
                        <a:t>4</a:t>
                      </a:r>
                      <a:r>
                        <a:rPr lang="zh-TW" altLang="en-US" dirty="0" smtClean="0"/>
                        <a:t>、</a:t>
                      </a:r>
                      <a:r>
                        <a:rPr lang="en-US" altLang="zh-TW" dirty="0" smtClean="0"/>
                        <a:t>6</a:t>
                      </a:r>
                      <a:r>
                        <a:rPr lang="zh-TW" altLang="en-US" dirty="0" smtClean="0"/>
                        <a:t>、</a:t>
                      </a:r>
                      <a:r>
                        <a:rPr lang="en-US" altLang="zh-TW" dirty="0" smtClean="0"/>
                        <a:t>8)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15</a:t>
                      </a:r>
                      <a:r>
                        <a:rPr lang="zh-TW" altLang="en-US" dirty="0" smtClean="0"/>
                        <a:t>不是</a:t>
                      </a:r>
                      <a:r>
                        <a:rPr lang="en-US" altLang="zh-TW" dirty="0" smtClean="0"/>
                        <a:t>2</a:t>
                      </a:r>
                      <a:r>
                        <a:rPr lang="zh-TW" altLang="en-US" dirty="0" smtClean="0"/>
                        <a:t>的倍數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89364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</a:t>
                      </a:r>
                      <a:r>
                        <a:rPr lang="zh-TW" altLang="en-US" dirty="0" smtClean="0"/>
                        <a:t>的倍數</a:t>
                      </a:r>
                      <a:r>
                        <a:rPr lang="en-US" altLang="zh-TW" dirty="0" smtClean="0"/>
                        <a:t>(</a:t>
                      </a:r>
                      <a:r>
                        <a:rPr lang="zh-TW" altLang="en-US" dirty="0" smtClean="0"/>
                        <a:t>個位數是</a:t>
                      </a:r>
                      <a:r>
                        <a:rPr lang="en-US" altLang="zh-TW" dirty="0" smtClean="0"/>
                        <a:t>0</a:t>
                      </a:r>
                      <a:r>
                        <a:rPr lang="zh-TW" altLang="en-US" dirty="0" smtClean="0"/>
                        <a:t>、</a:t>
                      </a:r>
                      <a:r>
                        <a:rPr lang="en-US" altLang="zh-TW" dirty="0" smtClean="0"/>
                        <a:t>5)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0000FF"/>
                          </a:solidFill>
                        </a:rPr>
                        <a:t>15</a:t>
                      </a:r>
                      <a:r>
                        <a:rPr lang="zh-TW" altLang="en-US" dirty="0" smtClean="0">
                          <a:solidFill>
                            <a:srgbClr val="0000FF"/>
                          </a:solidFill>
                        </a:rPr>
                        <a:t>是</a:t>
                      </a:r>
                      <a:r>
                        <a:rPr lang="en-US" altLang="zh-TW" dirty="0" smtClean="0">
                          <a:solidFill>
                            <a:srgbClr val="0000FF"/>
                          </a:solidFill>
                        </a:rPr>
                        <a:t>5</a:t>
                      </a:r>
                      <a:r>
                        <a:rPr lang="zh-TW" altLang="en-US" dirty="0" smtClean="0">
                          <a:solidFill>
                            <a:srgbClr val="0000FF"/>
                          </a:solidFill>
                        </a:rPr>
                        <a:t>的倍數</a:t>
                      </a:r>
                      <a:endParaRPr lang="zh-TW" alt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89364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10</a:t>
                      </a:r>
                      <a:r>
                        <a:rPr lang="zh-TW" altLang="en-US" dirty="0" smtClean="0"/>
                        <a:t>的倍數</a:t>
                      </a:r>
                      <a:r>
                        <a:rPr lang="en-US" altLang="zh-TW" dirty="0" smtClean="0"/>
                        <a:t>(</a:t>
                      </a:r>
                      <a:r>
                        <a:rPr lang="zh-TW" altLang="en-US" dirty="0" smtClean="0"/>
                        <a:t>個位數是</a:t>
                      </a:r>
                      <a:r>
                        <a:rPr lang="en-US" altLang="zh-TW" dirty="0" smtClean="0"/>
                        <a:t>0)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15</a:t>
                      </a:r>
                      <a:r>
                        <a:rPr lang="zh-TW" altLang="en-US" dirty="0" smtClean="0"/>
                        <a:t>不是</a:t>
                      </a:r>
                      <a:r>
                        <a:rPr lang="en-US" altLang="zh-TW" dirty="0" smtClean="0"/>
                        <a:t>10</a:t>
                      </a:r>
                      <a:r>
                        <a:rPr lang="zh-TW" altLang="en-US" dirty="0" smtClean="0"/>
                        <a:t>的倍數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89364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</a:t>
                      </a:r>
                      <a:r>
                        <a:rPr lang="zh-TW" altLang="en-US" dirty="0" smtClean="0"/>
                        <a:t>的倍數</a:t>
                      </a:r>
                      <a:r>
                        <a:rPr lang="en-US" altLang="zh-TW" dirty="0" smtClean="0"/>
                        <a:t>(</a:t>
                      </a:r>
                      <a:r>
                        <a:rPr lang="zh-TW" alt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「各個位值數字相加的和」再除以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rgbClr val="0000FF"/>
                          </a:solidFill>
                        </a:rPr>
                        <a:t>15</a:t>
                      </a:r>
                      <a:r>
                        <a:rPr lang="zh-TW" altLang="en-US" dirty="0" smtClean="0">
                          <a:solidFill>
                            <a:srgbClr val="0000FF"/>
                          </a:solidFill>
                        </a:rPr>
                        <a:t>是</a:t>
                      </a:r>
                      <a:r>
                        <a:rPr lang="en-US" altLang="zh-TW" dirty="0" smtClean="0">
                          <a:solidFill>
                            <a:srgbClr val="0000FF"/>
                          </a:solidFill>
                        </a:rPr>
                        <a:t>3</a:t>
                      </a:r>
                      <a:r>
                        <a:rPr lang="zh-TW" altLang="en-US" dirty="0" smtClean="0">
                          <a:solidFill>
                            <a:srgbClr val="0000FF"/>
                          </a:solidFill>
                        </a:rPr>
                        <a:t>的倍數</a:t>
                      </a:r>
                    </a:p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pic>
        <p:nvPicPr>
          <p:cNvPr id="6" name="Picture 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4942" y="1857364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內容版面配置區 2"/>
          <p:cNvSpPr>
            <a:spLocks/>
          </p:cNvSpPr>
          <p:nvPr/>
        </p:nvSpPr>
        <p:spPr bwMode="auto">
          <a:xfrm>
            <a:off x="5929322" y="1571612"/>
            <a:ext cx="2643206" cy="1643074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9050">
            <a:solidFill>
              <a:sysClr val="window" lastClr="FFFFFF"/>
            </a:solidFill>
            <a:miter lim="800000"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altLang="zh-TW" sz="2200" dirty="0">
                <a:solidFill>
                  <a:srgbClr val="000000"/>
                </a:solidFill>
              </a:rPr>
              <a:t>15</a:t>
            </a:r>
            <a:r>
              <a:rPr lang="zh-TW" altLang="en-US" sz="2200" dirty="0">
                <a:solidFill>
                  <a:srgbClr val="000000"/>
                </a:solidFill>
              </a:rPr>
              <a:t>的因數包括 </a:t>
            </a:r>
            <a:endParaRPr lang="en-US" altLang="zh-TW" sz="2200" dirty="0" smtClean="0">
              <a:solidFill>
                <a:srgbClr val="000000"/>
              </a:solidFill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altLang="zh-TW" sz="2200" dirty="0">
                <a:solidFill>
                  <a:srgbClr val="000000"/>
                </a:solidFill>
              </a:rPr>
              <a:t>1</a:t>
            </a:r>
            <a:r>
              <a:rPr lang="zh-TW" altLang="en-US" sz="2200" dirty="0">
                <a:solidFill>
                  <a:srgbClr val="000000"/>
                </a:solidFill>
              </a:rPr>
              <a:t>、</a:t>
            </a:r>
            <a:r>
              <a:rPr lang="en-US" altLang="zh-TW" sz="2200" dirty="0">
                <a:solidFill>
                  <a:srgbClr val="000000"/>
                </a:solidFill>
              </a:rPr>
              <a:t>15(</a:t>
            </a:r>
            <a:r>
              <a:rPr lang="zh-TW" altLang="en-US" sz="2200" dirty="0">
                <a:solidFill>
                  <a:srgbClr val="00B050"/>
                </a:solidFill>
              </a:rPr>
              <a:t>自己</a:t>
            </a:r>
            <a:r>
              <a:rPr lang="en-US" altLang="zh-TW" sz="2200" dirty="0">
                <a:solidFill>
                  <a:srgbClr val="000000"/>
                </a:solidFill>
              </a:rPr>
              <a:t>)</a:t>
            </a:r>
          </a:p>
          <a:p>
            <a:pPr lvl="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altLang="zh-TW" sz="2200" dirty="0" smtClean="0">
                <a:solidFill>
                  <a:srgbClr val="000000"/>
                </a:solidFill>
              </a:rPr>
              <a:t>3 (</a:t>
            </a:r>
            <a:r>
              <a:rPr lang="zh-TW" altLang="en-US" sz="2200" b="1" kern="0" dirty="0" smtClean="0">
                <a:solidFill>
                  <a:srgbClr val="0000FF"/>
                </a:solidFill>
                <a:latin typeface="新細明體"/>
                <a:ea typeface="新細明體"/>
              </a:rPr>
              <a:t>別人</a:t>
            </a:r>
            <a:r>
              <a:rPr lang="en-US" altLang="zh-TW" sz="2200" b="1" kern="0" dirty="0" smtClean="0">
                <a:solidFill>
                  <a:srgbClr val="000000"/>
                </a:solidFill>
                <a:latin typeface="新細明體"/>
                <a:ea typeface="新細明體"/>
              </a:rPr>
              <a:t>) </a:t>
            </a:r>
            <a:r>
              <a:rPr lang="zh-TW" altLang="en-US" sz="2200" dirty="0" smtClean="0">
                <a:solidFill>
                  <a:srgbClr val="000000"/>
                </a:solidFill>
              </a:rPr>
              <a:t>、</a:t>
            </a:r>
            <a:r>
              <a:rPr lang="en-US" altLang="zh-TW" sz="2200" dirty="0">
                <a:solidFill>
                  <a:srgbClr val="000000"/>
                </a:solidFill>
              </a:rPr>
              <a:t>5  (</a:t>
            </a:r>
            <a:r>
              <a:rPr lang="zh-TW" altLang="en-US" sz="2200" b="1" kern="0" dirty="0" smtClean="0">
                <a:solidFill>
                  <a:srgbClr val="0000FF"/>
                </a:solidFill>
                <a:latin typeface="新細明體"/>
                <a:ea typeface="新細明體"/>
              </a:rPr>
              <a:t>別人</a:t>
            </a:r>
            <a:r>
              <a:rPr lang="en-US" altLang="zh-TW" sz="2200" b="1" kern="0" dirty="0" smtClean="0">
                <a:solidFill>
                  <a:srgbClr val="000000"/>
                </a:solidFill>
                <a:latin typeface="新細明體"/>
                <a:ea typeface="新細明體"/>
              </a:rPr>
              <a:t>)</a:t>
            </a:r>
          </a:p>
          <a:p>
            <a:pPr lvl="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altLang="zh-TW" sz="2200" b="1" kern="0" dirty="0" smtClean="0">
                <a:solidFill>
                  <a:srgbClr val="000000"/>
                </a:solidFill>
                <a:latin typeface="新細明體"/>
                <a:ea typeface="新細明體"/>
              </a:rPr>
              <a:t>→15</a:t>
            </a:r>
            <a:r>
              <a:rPr lang="zh-TW" altLang="en-US" sz="2200" b="1" kern="0" dirty="0" smtClean="0">
                <a:solidFill>
                  <a:srgbClr val="000000"/>
                </a:solidFill>
                <a:latin typeface="新細明體"/>
                <a:ea typeface="新細明體"/>
              </a:rPr>
              <a:t>是合數</a:t>
            </a:r>
            <a:endParaRPr lang="en-US" altLang="zh-TW" sz="2200" b="1" kern="0" dirty="0">
              <a:solidFill>
                <a:srgbClr val="000000"/>
              </a:solidFill>
              <a:latin typeface="新細明體"/>
              <a:ea typeface="新細明體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altLang="zh-TW" sz="2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新細明體"/>
              <a:ea typeface="新細明體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altLang="zh-TW" sz="2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15</a:t>
            </a:r>
            <a:r>
              <a:rPr lang="zh-TW" altLang="en-US" dirty="0" smtClean="0"/>
              <a:t>是質數還是合數</a:t>
            </a:r>
            <a:r>
              <a:rPr lang="zh-TW" altLang="en-US" dirty="0" smtClean="0">
                <a:latin typeface="新細明體"/>
                <a:ea typeface="新細明體"/>
              </a:rPr>
              <a:t>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zh-TW" altLang="en-US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928662" y="2786058"/>
          <a:ext cx="3857652" cy="25603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493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5415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5415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0">
                <a:tc rowSpan="4">
                  <a:txBody>
                    <a:bodyPr/>
                    <a:lstStyle/>
                    <a:p>
                      <a:endParaRPr lang="en-US" altLang="zh-TW" dirty="0" smtClean="0"/>
                    </a:p>
                    <a:p>
                      <a:r>
                        <a:rPr lang="zh-TW" altLang="en-US" dirty="0" smtClean="0"/>
                        <a:t>   </a:t>
                      </a:r>
                      <a:r>
                        <a:rPr lang="en-US" altLang="zh-TW" dirty="0" smtClean="0"/>
                        <a:t>1115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1111</a:t>
                      </a:r>
                    </a:p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altLang="zh-TW" dirty="0" smtClean="0"/>
                    </a:p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altLang="zh-TW" dirty="0" smtClean="0"/>
                    </a:p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altLang="zh-TW" dirty="0" smtClean="0"/>
                    </a:p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7" name="矩形 6"/>
          <p:cNvSpPr/>
          <p:nvPr/>
        </p:nvSpPr>
        <p:spPr>
          <a:xfrm>
            <a:off x="714348" y="1714488"/>
            <a:ext cx="2357454" cy="523220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zh-TW" altLang="en-US" sz="2800" dirty="0" smtClean="0">
                <a:latin typeface="新細明體"/>
                <a:ea typeface="新細明體"/>
              </a:rPr>
              <a:t>因數兩兩相乘</a:t>
            </a:r>
            <a:endParaRPr lang="en-US" altLang="zh-TW" sz="2800" dirty="0" smtClean="0">
              <a:latin typeface="新細明體"/>
              <a:ea typeface="新細明體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1142976" y="371475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15</a:t>
            </a:r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2285984" y="2928934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10" name="文字方塊 9"/>
          <p:cNvSpPr txBox="1"/>
          <p:nvPr/>
        </p:nvSpPr>
        <p:spPr>
          <a:xfrm>
            <a:off x="3786182" y="2928934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15</a:t>
            </a:r>
            <a:endParaRPr lang="zh-TW" altLang="en-US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2285984" y="357187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3</a:t>
            </a:r>
            <a:endParaRPr lang="zh-TW" altLang="en-US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3786182" y="3571876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  5</a:t>
            </a:r>
            <a:endParaRPr lang="zh-TW" altLang="en-US" dirty="0"/>
          </a:p>
        </p:txBody>
      </p:sp>
      <p:sp>
        <p:nvSpPr>
          <p:cNvPr id="13" name="文字方塊 12"/>
          <p:cNvSpPr txBox="1"/>
          <p:nvPr/>
        </p:nvSpPr>
        <p:spPr>
          <a:xfrm>
            <a:off x="2285984" y="421481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5</a:t>
            </a:r>
            <a:endParaRPr lang="zh-TW" altLang="en-US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3929058" y="421481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3</a:t>
            </a:r>
            <a:endParaRPr lang="zh-TW" altLang="en-US" dirty="0"/>
          </a:p>
        </p:txBody>
      </p:sp>
      <p:sp>
        <p:nvSpPr>
          <p:cNvPr id="16" name="文字方塊 15"/>
          <p:cNvSpPr txBox="1"/>
          <p:nvPr/>
        </p:nvSpPr>
        <p:spPr>
          <a:xfrm>
            <a:off x="3929058" y="485776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2143108" y="4857760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15</a:t>
            </a:r>
            <a:endParaRPr lang="zh-TW" altLang="en-US" dirty="0"/>
          </a:p>
        </p:txBody>
      </p:sp>
      <p:sp>
        <p:nvSpPr>
          <p:cNvPr id="18" name="手繪多邊形 17"/>
          <p:cNvSpPr/>
          <p:nvPr/>
        </p:nvSpPr>
        <p:spPr>
          <a:xfrm>
            <a:off x="2786050" y="2857496"/>
            <a:ext cx="1008366" cy="172090"/>
          </a:xfrm>
          <a:custGeom>
            <a:avLst/>
            <a:gdLst>
              <a:gd name="connsiteX0" fmla="*/ 0 w 1051560"/>
              <a:gd name="connsiteY0" fmla="*/ 304831 h 320071"/>
              <a:gd name="connsiteX1" fmla="*/ 655320 w 1051560"/>
              <a:gd name="connsiteY1" fmla="*/ 31 h 320071"/>
              <a:gd name="connsiteX2" fmla="*/ 1021080 w 1051560"/>
              <a:gd name="connsiteY2" fmla="*/ 320071 h 320071"/>
              <a:gd name="connsiteX3" fmla="*/ 1021080 w 1051560"/>
              <a:gd name="connsiteY3" fmla="*/ 320071 h 320071"/>
              <a:gd name="connsiteX4" fmla="*/ 1051560 w 1051560"/>
              <a:gd name="connsiteY4" fmla="*/ 320071 h 320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51560" h="320071">
                <a:moveTo>
                  <a:pt x="0" y="304831"/>
                </a:moveTo>
                <a:cubicBezTo>
                  <a:pt x="242570" y="151161"/>
                  <a:pt x="485140" y="-2509"/>
                  <a:pt x="655320" y="31"/>
                </a:cubicBezTo>
                <a:cubicBezTo>
                  <a:pt x="825500" y="2571"/>
                  <a:pt x="1021080" y="320071"/>
                  <a:pt x="1021080" y="320071"/>
                </a:cubicBezTo>
                <a:lnTo>
                  <a:pt x="1021080" y="320071"/>
                </a:lnTo>
                <a:lnTo>
                  <a:pt x="1051560" y="320071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手繪多邊形 18"/>
          <p:cNvSpPr/>
          <p:nvPr/>
        </p:nvSpPr>
        <p:spPr>
          <a:xfrm>
            <a:off x="2714612" y="3571876"/>
            <a:ext cx="1008366" cy="172090"/>
          </a:xfrm>
          <a:custGeom>
            <a:avLst/>
            <a:gdLst>
              <a:gd name="connsiteX0" fmla="*/ 0 w 1051560"/>
              <a:gd name="connsiteY0" fmla="*/ 304831 h 320071"/>
              <a:gd name="connsiteX1" fmla="*/ 655320 w 1051560"/>
              <a:gd name="connsiteY1" fmla="*/ 31 h 320071"/>
              <a:gd name="connsiteX2" fmla="*/ 1021080 w 1051560"/>
              <a:gd name="connsiteY2" fmla="*/ 320071 h 320071"/>
              <a:gd name="connsiteX3" fmla="*/ 1021080 w 1051560"/>
              <a:gd name="connsiteY3" fmla="*/ 320071 h 320071"/>
              <a:gd name="connsiteX4" fmla="*/ 1051560 w 1051560"/>
              <a:gd name="connsiteY4" fmla="*/ 320071 h 320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51560" h="320071">
                <a:moveTo>
                  <a:pt x="0" y="304831"/>
                </a:moveTo>
                <a:cubicBezTo>
                  <a:pt x="242570" y="151161"/>
                  <a:pt x="485140" y="-2509"/>
                  <a:pt x="655320" y="31"/>
                </a:cubicBezTo>
                <a:cubicBezTo>
                  <a:pt x="825500" y="2571"/>
                  <a:pt x="1021080" y="320071"/>
                  <a:pt x="1021080" y="320071"/>
                </a:cubicBezTo>
                <a:lnTo>
                  <a:pt x="1021080" y="320071"/>
                </a:lnTo>
                <a:lnTo>
                  <a:pt x="1051560" y="320071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手繪多邊形 19"/>
          <p:cNvSpPr/>
          <p:nvPr/>
        </p:nvSpPr>
        <p:spPr>
          <a:xfrm>
            <a:off x="2714612" y="4143380"/>
            <a:ext cx="1008366" cy="172090"/>
          </a:xfrm>
          <a:custGeom>
            <a:avLst/>
            <a:gdLst>
              <a:gd name="connsiteX0" fmla="*/ 0 w 1051560"/>
              <a:gd name="connsiteY0" fmla="*/ 304831 h 320071"/>
              <a:gd name="connsiteX1" fmla="*/ 655320 w 1051560"/>
              <a:gd name="connsiteY1" fmla="*/ 31 h 320071"/>
              <a:gd name="connsiteX2" fmla="*/ 1021080 w 1051560"/>
              <a:gd name="connsiteY2" fmla="*/ 320071 h 320071"/>
              <a:gd name="connsiteX3" fmla="*/ 1021080 w 1051560"/>
              <a:gd name="connsiteY3" fmla="*/ 320071 h 320071"/>
              <a:gd name="connsiteX4" fmla="*/ 1051560 w 1051560"/>
              <a:gd name="connsiteY4" fmla="*/ 320071 h 320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51560" h="320071">
                <a:moveTo>
                  <a:pt x="0" y="304831"/>
                </a:moveTo>
                <a:cubicBezTo>
                  <a:pt x="242570" y="151161"/>
                  <a:pt x="485140" y="-2509"/>
                  <a:pt x="655320" y="31"/>
                </a:cubicBezTo>
                <a:cubicBezTo>
                  <a:pt x="825500" y="2571"/>
                  <a:pt x="1021080" y="320071"/>
                  <a:pt x="1021080" y="320071"/>
                </a:cubicBezTo>
                <a:lnTo>
                  <a:pt x="1021080" y="320071"/>
                </a:lnTo>
                <a:lnTo>
                  <a:pt x="1051560" y="320071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手繪多邊形 20"/>
          <p:cNvSpPr/>
          <p:nvPr/>
        </p:nvSpPr>
        <p:spPr>
          <a:xfrm>
            <a:off x="2786050" y="4786322"/>
            <a:ext cx="1008366" cy="172090"/>
          </a:xfrm>
          <a:custGeom>
            <a:avLst/>
            <a:gdLst>
              <a:gd name="connsiteX0" fmla="*/ 0 w 1051560"/>
              <a:gd name="connsiteY0" fmla="*/ 304831 h 320071"/>
              <a:gd name="connsiteX1" fmla="*/ 655320 w 1051560"/>
              <a:gd name="connsiteY1" fmla="*/ 31 h 320071"/>
              <a:gd name="connsiteX2" fmla="*/ 1021080 w 1051560"/>
              <a:gd name="connsiteY2" fmla="*/ 320071 h 320071"/>
              <a:gd name="connsiteX3" fmla="*/ 1021080 w 1051560"/>
              <a:gd name="connsiteY3" fmla="*/ 320071 h 320071"/>
              <a:gd name="connsiteX4" fmla="*/ 1051560 w 1051560"/>
              <a:gd name="connsiteY4" fmla="*/ 320071 h 320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51560" h="320071">
                <a:moveTo>
                  <a:pt x="0" y="304831"/>
                </a:moveTo>
                <a:cubicBezTo>
                  <a:pt x="242570" y="151161"/>
                  <a:pt x="485140" y="-2509"/>
                  <a:pt x="655320" y="31"/>
                </a:cubicBezTo>
                <a:cubicBezTo>
                  <a:pt x="825500" y="2571"/>
                  <a:pt x="1021080" y="320071"/>
                  <a:pt x="1021080" y="320071"/>
                </a:cubicBezTo>
                <a:lnTo>
                  <a:pt x="1021080" y="320071"/>
                </a:lnTo>
                <a:lnTo>
                  <a:pt x="1051560" y="320071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文字方塊 24"/>
          <p:cNvSpPr txBox="1"/>
          <p:nvPr/>
        </p:nvSpPr>
        <p:spPr>
          <a:xfrm>
            <a:off x="5286380" y="4143380"/>
            <a:ext cx="2714644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 smtClean="0"/>
              <a:t>15 </a:t>
            </a:r>
            <a:r>
              <a:rPr lang="zh-TW" altLang="en-US" sz="2800" dirty="0" smtClean="0"/>
              <a:t>＝  </a:t>
            </a:r>
            <a:r>
              <a:rPr lang="en-US" altLang="zh-TW" sz="2800" dirty="0" smtClean="0"/>
              <a:t>1 ×15</a:t>
            </a:r>
          </a:p>
          <a:p>
            <a:r>
              <a:rPr lang="en-US" altLang="zh-TW" sz="2800" dirty="0" smtClean="0"/>
              <a:t>15</a:t>
            </a:r>
            <a:r>
              <a:rPr lang="zh-TW" altLang="en-US" sz="2800" dirty="0" smtClean="0"/>
              <a:t> ＝  </a:t>
            </a:r>
            <a:r>
              <a:rPr lang="en-US" altLang="zh-TW" sz="2800" dirty="0" smtClean="0"/>
              <a:t>3 ×  5</a:t>
            </a:r>
          </a:p>
          <a:p>
            <a:r>
              <a:rPr lang="en-US" altLang="zh-TW" sz="2800" dirty="0" smtClean="0"/>
              <a:t>15</a:t>
            </a:r>
            <a:r>
              <a:rPr lang="zh-TW" altLang="en-US" sz="2800" dirty="0" smtClean="0"/>
              <a:t> ＝  </a:t>
            </a:r>
            <a:r>
              <a:rPr lang="en-US" altLang="zh-TW" sz="2800" dirty="0" smtClean="0"/>
              <a:t>5 ×  3</a:t>
            </a:r>
          </a:p>
          <a:p>
            <a:r>
              <a:rPr lang="en-US" altLang="zh-TW" sz="2800" dirty="0" smtClean="0"/>
              <a:t>15</a:t>
            </a:r>
            <a:r>
              <a:rPr lang="zh-TW" altLang="en-US" sz="2800" dirty="0" smtClean="0"/>
              <a:t> ＝</a:t>
            </a:r>
            <a:r>
              <a:rPr lang="en-US" altLang="zh-TW" sz="2800" dirty="0" smtClean="0"/>
              <a:t>15 ×  1</a:t>
            </a:r>
          </a:p>
          <a:p>
            <a:endParaRPr lang="en-US" altLang="zh-TW" dirty="0" smtClean="0"/>
          </a:p>
          <a:p>
            <a:endParaRPr lang="zh-TW" altLang="en-US" dirty="0"/>
          </a:p>
        </p:txBody>
      </p:sp>
      <p:pic>
        <p:nvPicPr>
          <p:cNvPr id="26" name="Picture 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80" y="2143116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" name="內容版面配置區 2"/>
          <p:cNvSpPr>
            <a:spLocks/>
          </p:cNvSpPr>
          <p:nvPr/>
        </p:nvSpPr>
        <p:spPr bwMode="auto">
          <a:xfrm>
            <a:off x="5786446" y="2214554"/>
            <a:ext cx="2527790" cy="1857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9050">
            <a:solidFill>
              <a:sysClr val="window" lastClr="FFFFFF"/>
            </a:solidFill>
            <a:miter lim="800000"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altLang="zh-TW" sz="2200" dirty="0">
                <a:solidFill>
                  <a:srgbClr val="000000"/>
                </a:solidFill>
              </a:rPr>
              <a:t>15</a:t>
            </a:r>
            <a:r>
              <a:rPr lang="zh-TW" altLang="en-US" sz="2200" dirty="0">
                <a:solidFill>
                  <a:srgbClr val="000000"/>
                </a:solidFill>
              </a:rPr>
              <a:t>的因數包括 </a:t>
            </a:r>
            <a:endParaRPr lang="en-US" altLang="zh-TW" sz="2200" dirty="0" smtClean="0">
              <a:solidFill>
                <a:srgbClr val="000000"/>
              </a:solidFill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altLang="zh-TW" sz="2200" dirty="0">
                <a:solidFill>
                  <a:srgbClr val="000000"/>
                </a:solidFill>
              </a:rPr>
              <a:t>1</a:t>
            </a:r>
            <a:r>
              <a:rPr lang="zh-TW" altLang="en-US" sz="2200" dirty="0">
                <a:solidFill>
                  <a:srgbClr val="000000"/>
                </a:solidFill>
              </a:rPr>
              <a:t>、</a:t>
            </a:r>
            <a:r>
              <a:rPr lang="en-US" altLang="zh-TW" sz="2200" dirty="0">
                <a:solidFill>
                  <a:srgbClr val="000000"/>
                </a:solidFill>
              </a:rPr>
              <a:t>15(</a:t>
            </a:r>
            <a:r>
              <a:rPr lang="zh-TW" altLang="en-US" sz="2200" dirty="0">
                <a:solidFill>
                  <a:srgbClr val="00B050"/>
                </a:solidFill>
              </a:rPr>
              <a:t>自己</a:t>
            </a:r>
            <a:r>
              <a:rPr lang="en-US" altLang="zh-TW" sz="2200" dirty="0">
                <a:solidFill>
                  <a:srgbClr val="000000"/>
                </a:solidFill>
              </a:rPr>
              <a:t>)</a:t>
            </a:r>
          </a:p>
          <a:p>
            <a:pPr lvl="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altLang="zh-TW" sz="2200" dirty="0" smtClean="0">
                <a:solidFill>
                  <a:srgbClr val="000000"/>
                </a:solidFill>
              </a:rPr>
              <a:t>3 (</a:t>
            </a:r>
            <a:r>
              <a:rPr lang="zh-TW" altLang="en-US" sz="2200" b="1" kern="0" dirty="0" smtClean="0">
                <a:solidFill>
                  <a:srgbClr val="0000FF"/>
                </a:solidFill>
                <a:latin typeface="新細明體"/>
                <a:ea typeface="新細明體"/>
              </a:rPr>
              <a:t>別人</a:t>
            </a:r>
            <a:r>
              <a:rPr lang="en-US" altLang="zh-TW" sz="2200" b="1" kern="0" dirty="0" smtClean="0">
                <a:solidFill>
                  <a:srgbClr val="000000"/>
                </a:solidFill>
                <a:latin typeface="新細明體"/>
                <a:ea typeface="新細明體"/>
              </a:rPr>
              <a:t>) </a:t>
            </a:r>
            <a:r>
              <a:rPr lang="zh-TW" altLang="en-US" sz="2200" dirty="0" smtClean="0">
                <a:solidFill>
                  <a:srgbClr val="000000"/>
                </a:solidFill>
              </a:rPr>
              <a:t>、</a:t>
            </a:r>
            <a:r>
              <a:rPr lang="en-US" altLang="zh-TW" sz="2200" dirty="0">
                <a:solidFill>
                  <a:srgbClr val="000000"/>
                </a:solidFill>
              </a:rPr>
              <a:t>5  (</a:t>
            </a:r>
            <a:r>
              <a:rPr lang="zh-TW" altLang="en-US" sz="2200" b="1" kern="0" dirty="0" smtClean="0">
                <a:solidFill>
                  <a:srgbClr val="0000FF"/>
                </a:solidFill>
                <a:latin typeface="新細明體"/>
                <a:ea typeface="新細明體"/>
              </a:rPr>
              <a:t>別人</a:t>
            </a:r>
            <a:r>
              <a:rPr lang="en-US" altLang="zh-TW" sz="2200" b="1" kern="0" dirty="0" smtClean="0">
                <a:solidFill>
                  <a:srgbClr val="000000"/>
                </a:solidFill>
                <a:latin typeface="新細明體"/>
                <a:ea typeface="新細明體"/>
              </a:rPr>
              <a:t>)</a:t>
            </a:r>
          </a:p>
          <a:p>
            <a:pPr lvl="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altLang="zh-TW" sz="2200" b="1" kern="0" dirty="0" smtClean="0">
                <a:solidFill>
                  <a:srgbClr val="000000"/>
                </a:solidFill>
                <a:latin typeface="新細明體"/>
                <a:ea typeface="新細明體"/>
              </a:rPr>
              <a:t>→15</a:t>
            </a:r>
            <a:r>
              <a:rPr lang="zh-TW" altLang="en-US" sz="2200" b="1" kern="0" dirty="0" smtClean="0">
                <a:solidFill>
                  <a:srgbClr val="000000"/>
                </a:solidFill>
                <a:latin typeface="新細明體"/>
                <a:ea typeface="新細明體"/>
              </a:rPr>
              <a:t>是合數</a:t>
            </a:r>
            <a:endParaRPr lang="en-US" altLang="zh-TW" sz="2200" b="1" kern="0" dirty="0">
              <a:solidFill>
                <a:srgbClr val="000000"/>
              </a:solidFill>
              <a:latin typeface="新細明體"/>
              <a:ea typeface="新細明體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altLang="zh-TW" sz="2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新細明體"/>
              <a:ea typeface="新細明體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altLang="zh-TW" sz="2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05033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7</a:t>
            </a:r>
            <a:r>
              <a:rPr lang="zh-TW" altLang="en-US" dirty="0" smtClean="0"/>
              <a:t>是質數還是合數</a:t>
            </a:r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TW" altLang="en-US" sz="2000" dirty="0" smtClean="0"/>
              <a:t>判別方法</a:t>
            </a:r>
            <a:endParaRPr lang="en-US" altLang="zh-TW" sz="2000" dirty="0" smtClean="0"/>
          </a:p>
          <a:p>
            <a:pPr>
              <a:buNone/>
            </a:pPr>
            <a:endParaRPr lang="en-US" altLang="zh-TW" sz="2000" dirty="0" smtClean="0"/>
          </a:p>
          <a:p>
            <a:pPr>
              <a:buNone/>
            </a:pPr>
            <a:endParaRPr lang="en-US" altLang="zh-TW" sz="2000" dirty="0" smtClean="0"/>
          </a:p>
          <a:p>
            <a:pPr>
              <a:buNone/>
            </a:pPr>
            <a:endParaRPr lang="en-US" altLang="zh-TW" sz="2000" dirty="0" smtClean="0"/>
          </a:p>
          <a:p>
            <a:pPr>
              <a:buNone/>
            </a:pPr>
            <a:endParaRPr lang="en-US" altLang="zh-TW" sz="2000" dirty="0" smtClean="0"/>
          </a:p>
          <a:p>
            <a:pPr>
              <a:buNone/>
            </a:pPr>
            <a:endParaRPr lang="en-US" altLang="zh-TW" sz="2000" dirty="0" smtClean="0"/>
          </a:p>
          <a:p>
            <a:pPr>
              <a:buNone/>
            </a:pPr>
            <a:endParaRPr lang="zh-TW" altLang="en-US" dirty="0"/>
          </a:p>
        </p:txBody>
      </p:sp>
      <p:sp>
        <p:nvSpPr>
          <p:cNvPr id="6" name="矩形 5"/>
          <p:cNvSpPr/>
          <p:nvPr/>
        </p:nvSpPr>
        <p:spPr>
          <a:xfrm>
            <a:off x="500034" y="1714488"/>
            <a:ext cx="1143008" cy="42862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472" y="2357430"/>
            <a:ext cx="457200" cy="457200"/>
          </a:xfrm>
          <a:prstGeom prst="rect">
            <a:avLst/>
          </a:prstGeom>
        </p:spPr>
      </p:pic>
      <p:grpSp>
        <p:nvGrpSpPr>
          <p:cNvPr id="8" name="群組 7"/>
          <p:cNvGrpSpPr/>
          <p:nvPr/>
        </p:nvGrpSpPr>
        <p:grpSpPr>
          <a:xfrm>
            <a:off x="1142976" y="2357430"/>
            <a:ext cx="1357322" cy="685643"/>
            <a:chOff x="1370452" y="4432784"/>
            <a:chExt cx="2727265" cy="685643"/>
          </a:xfrm>
        </p:grpSpPr>
        <p:sp>
          <p:nvSpPr>
            <p:cNvPr id="9" name="內容版面配置區 2">
              <a:hlinkClick r:id="rId3" action="ppaction://hlinksldjump"/>
            </p:cNvPr>
            <p:cNvSpPr txBox="1">
              <a:spLocks/>
            </p:cNvSpPr>
            <p:nvPr/>
          </p:nvSpPr>
          <p:spPr bwMode="auto">
            <a:xfrm>
              <a:off x="1370452" y="4497709"/>
              <a:ext cx="2727265" cy="6207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92150" indent="-347663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+mn-lt"/>
                </a:defRPr>
              </a:lvl2pPr>
              <a:lvl3pPr marL="987425" indent="-293688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+mn-lt"/>
                </a:defRPr>
              </a:lvl3pPr>
              <a:lvl4pPr marL="1281113" indent="-2921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1598613" indent="-315913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+mn-lt"/>
                </a:defRPr>
              </a:lvl5pPr>
              <a:lvl6pPr marL="2055813" indent="-315913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+mn-lt"/>
                </a:defRPr>
              </a:lvl6pPr>
              <a:lvl7pPr marL="2513013" indent="-315913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+mn-lt"/>
                </a:defRPr>
              </a:lvl7pPr>
              <a:lvl8pPr marL="2970213" indent="-315913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+mn-lt"/>
                </a:defRPr>
              </a:lvl8pPr>
              <a:lvl9pPr marL="3427413" indent="-315913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indent="0">
                <a:buNone/>
              </a:pPr>
              <a:r>
                <a:rPr lang="zh-TW" altLang="en-US" sz="2400" kern="0" dirty="0" smtClean="0"/>
                <a:t> 整除法</a:t>
              </a:r>
              <a:endParaRPr lang="en-US" altLang="zh-TW" sz="2400" kern="0" dirty="0" smtClean="0"/>
            </a:p>
            <a:p>
              <a:pPr marL="0" indent="0">
                <a:buNone/>
              </a:pPr>
              <a:endParaRPr lang="en-US" altLang="zh-TW" sz="2400" kern="0" dirty="0" smtClean="0"/>
            </a:p>
          </p:txBody>
        </p:sp>
        <p:sp>
          <p:nvSpPr>
            <p:cNvPr id="10" name="矩形 9"/>
            <p:cNvSpPr/>
            <p:nvPr/>
          </p:nvSpPr>
          <p:spPr>
            <a:xfrm>
              <a:off x="1384003" y="4432784"/>
              <a:ext cx="2570172" cy="57150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11" name="文字方塊 10"/>
          <p:cNvSpPr txBox="1"/>
          <p:nvPr/>
        </p:nvSpPr>
        <p:spPr>
          <a:xfrm>
            <a:off x="571472" y="3000372"/>
            <a:ext cx="1921586" cy="17970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  </a:t>
            </a:r>
            <a:r>
              <a:rPr lang="en-US" altLang="zh-TW" dirty="0" smtClean="0"/>
              <a:t>7÷1=</a:t>
            </a:r>
            <a:r>
              <a:rPr lang="zh-TW" altLang="en-US" dirty="0" smtClean="0"/>
              <a:t>  </a:t>
            </a:r>
            <a:r>
              <a:rPr lang="en-US" altLang="zh-TW" dirty="0" smtClean="0"/>
              <a:t>7‧‧‧0</a:t>
            </a:r>
          </a:p>
          <a:p>
            <a:r>
              <a:rPr lang="zh-TW" altLang="en-US" dirty="0" smtClean="0"/>
              <a:t>  </a:t>
            </a:r>
            <a:r>
              <a:rPr lang="en-US" altLang="zh-TW" dirty="0" smtClean="0"/>
              <a:t>7÷2=  3‧‧‧</a:t>
            </a:r>
            <a:r>
              <a:rPr lang="en-US" altLang="zh-TW" dirty="0"/>
              <a:t>1</a:t>
            </a:r>
            <a:endParaRPr lang="en-US" altLang="zh-TW" dirty="0" smtClean="0"/>
          </a:p>
          <a:p>
            <a:r>
              <a:rPr lang="zh-TW" altLang="en-US" dirty="0" smtClean="0"/>
              <a:t>  </a:t>
            </a:r>
            <a:r>
              <a:rPr lang="en-US" altLang="zh-TW" dirty="0" smtClean="0"/>
              <a:t>7÷3=  2‧‧‧1</a:t>
            </a:r>
            <a:endParaRPr lang="en-US" altLang="zh-TW" dirty="0"/>
          </a:p>
          <a:p>
            <a:r>
              <a:rPr lang="en-US" altLang="zh-TW" dirty="0" smtClean="0"/>
              <a:t>……</a:t>
            </a:r>
            <a:endParaRPr lang="en-US" altLang="zh-TW" dirty="0"/>
          </a:p>
          <a:p>
            <a:endParaRPr lang="en-US" altLang="zh-TW" dirty="0"/>
          </a:p>
          <a:p>
            <a:endParaRPr lang="zh-TW" altLang="en-US" dirty="0"/>
          </a:p>
        </p:txBody>
      </p:sp>
      <p:pic>
        <p:nvPicPr>
          <p:cNvPr id="12" name="圖片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9322" y="2428868"/>
            <a:ext cx="457200" cy="457200"/>
          </a:xfrm>
          <a:prstGeom prst="rect">
            <a:avLst/>
          </a:prstGeom>
        </p:spPr>
      </p:pic>
      <p:pic>
        <p:nvPicPr>
          <p:cNvPr id="13" name="圖片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6050" y="2428868"/>
            <a:ext cx="457200" cy="457200"/>
          </a:xfrm>
          <a:prstGeom prst="rect">
            <a:avLst/>
          </a:prstGeom>
        </p:spPr>
      </p:pic>
      <p:grpSp>
        <p:nvGrpSpPr>
          <p:cNvPr id="14" name="群組 13"/>
          <p:cNvGrpSpPr/>
          <p:nvPr/>
        </p:nvGrpSpPr>
        <p:grpSpPr>
          <a:xfrm>
            <a:off x="3214679" y="2357430"/>
            <a:ext cx="2643206" cy="580882"/>
            <a:chOff x="4894007" y="4389364"/>
            <a:chExt cx="2387660" cy="580882"/>
          </a:xfrm>
        </p:grpSpPr>
        <p:sp>
          <p:nvSpPr>
            <p:cNvPr id="15" name="內容版面配置區 2">
              <a:hlinkClick r:id="rId4" action="ppaction://hlinksldjump"/>
            </p:cNvPr>
            <p:cNvSpPr txBox="1">
              <a:spLocks/>
            </p:cNvSpPr>
            <p:nvPr/>
          </p:nvSpPr>
          <p:spPr bwMode="auto">
            <a:xfrm>
              <a:off x="4894007" y="4389364"/>
              <a:ext cx="2387660" cy="571504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0000"/>
                <a:buFont typeface="Wingdings" pitchFamily="2" charset="2"/>
                <a:buChar char="l"/>
                <a:defRPr sz="3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92150" indent="-347663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600">
                  <a:solidFill>
                    <a:schemeClr val="tx1"/>
                  </a:solidFill>
                  <a:latin typeface="+mn-lt"/>
                </a:defRPr>
              </a:lvl2pPr>
              <a:lvl3pPr marL="987425" indent="-293688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itchFamily="2" charset="2"/>
                <a:buChar char="l"/>
                <a:defRPr sz="2300">
                  <a:solidFill>
                    <a:schemeClr val="tx1"/>
                  </a:solidFill>
                  <a:latin typeface="+mn-lt"/>
                </a:defRPr>
              </a:lvl3pPr>
              <a:lvl4pPr marL="1281113" indent="-2921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1598613" indent="-315913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+mn-lt"/>
                </a:defRPr>
              </a:lvl5pPr>
              <a:lvl6pPr marL="2055813" indent="-315913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+mn-lt"/>
                </a:defRPr>
              </a:lvl6pPr>
              <a:lvl7pPr marL="2513013" indent="-315913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+mn-lt"/>
                </a:defRPr>
              </a:lvl7pPr>
              <a:lvl8pPr marL="2970213" indent="-315913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+mn-lt"/>
                </a:defRPr>
              </a:lvl8pPr>
              <a:lvl9pPr marL="3427413" indent="-315913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indent="0">
                <a:buNone/>
              </a:pPr>
              <a:r>
                <a:rPr lang="en-US" altLang="zh-TW" sz="2400" kern="0" dirty="0" smtClean="0"/>
                <a:t>2.3.5.10</a:t>
              </a:r>
              <a:r>
                <a:rPr lang="zh-TW" altLang="en-US" sz="2400" kern="0" dirty="0" smtClean="0"/>
                <a:t>倍數判別</a:t>
              </a:r>
              <a:endParaRPr lang="en-US" altLang="zh-TW" sz="2400" kern="0" dirty="0" smtClean="0"/>
            </a:p>
          </p:txBody>
        </p:sp>
        <p:sp>
          <p:nvSpPr>
            <p:cNvPr id="16" name="矩形 15"/>
            <p:cNvSpPr/>
            <p:nvPr/>
          </p:nvSpPr>
          <p:spPr>
            <a:xfrm>
              <a:off x="4958537" y="4389364"/>
              <a:ext cx="2296223" cy="58088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17" name="內容版面配置區 2">
            <a:hlinkClick r:id="rId5" action="ppaction://hlinksldjump"/>
          </p:cNvPr>
          <p:cNvSpPr txBox="1">
            <a:spLocks/>
          </p:cNvSpPr>
          <p:nvPr/>
        </p:nvSpPr>
        <p:spPr bwMode="auto">
          <a:xfrm>
            <a:off x="6500826" y="2357430"/>
            <a:ext cx="2214578" cy="549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+mn-lt"/>
              </a:defRPr>
            </a:lvl2pPr>
            <a:lvl3pPr marL="987425" indent="-2936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+mn-lt"/>
              </a:defRPr>
            </a:lvl3pPr>
            <a:lvl4pPr marL="1281113" indent="-2921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15986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0558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130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29702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4274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zh-TW" altLang="en-US" sz="2400" kern="0" dirty="0" smtClean="0"/>
              <a:t>因數兩兩相乘</a:t>
            </a:r>
            <a:endParaRPr lang="en-US" altLang="zh-TW" sz="2400" kern="0" dirty="0" smtClean="0"/>
          </a:p>
        </p:txBody>
      </p:sp>
      <p:sp>
        <p:nvSpPr>
          <p:cNvPr id="18" name="矩形 17"/>
          <p:cNvSpPr/>
          <p:nvPr/>
        </p:nvSpPr>
        <p:spPr>
          <a:xfrm>
            <a:off x="6500826" y="2357430"/>
            <a:ext cx="2000264" cy="5808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文字方塊 18"/>
          <p:cNvSpPr txBox="1"/>
          <p:nvPr/>
        </p:nvSpPr>
        <p:spPr>
          <a:xfrm>
            <a:off x="2857488" y="3214686"/>
            <a:ext cx="3500462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個位數是</a:t>
            </a:r>
            <a:r>
              <a:rPr lang="en-US" altLang="zh-TW" dirty="0" smtClean="0"/>
              <a:t>7</a:t>
            </a:r>
            <a:r>
              <a:rPr lang="en-US" altLang="zh-TW" dirty="0" smtClean="0">
                <a:latin typeface="新細明體"/>
                <a:ea typeface="新細明體"/>
              </a:rPr>
              <a:t>→</a:t>
            </a:r>
            <a:r>
              <a:rPr lang="zh-TW" altLang="en-US" dirty="0" smtClean="0">
                <a:latin typeface="新細明體"/>
                <a:ea typeface="新細明體"/>
              </a:rPr>
              <a:t>不是</a:t>
            </a:r>
            <a:r>
              <a:rPr lang="en-US" altLang="zh-TW" dirty="0" smtClean="0"/>
              <a:t>5</a:t>
            </a:r>
            <a:r>
              <a:rPr lang="zh-TW" altLang="en-US" dirty="0" smtClean="0"/>
              <a:t>的倍數</a:t>
            </a:r>
            <a:endParaRPr lang="en-US" altLang="zh-TW" dirty="0" smtClean="0"/>
          </a:p>
          <a:p>
            <a:pPr lvl="0"/>
            <a:r>
              <a:rPr lang="en-US" altLang="zh-TW" kern="0" dirty="0" smtClean="0">
                <a:solidFill>
                  <a:srgbClr val="000000"/>
                </a:solidFill>
                <a:latin typeface="Arial"/>
              </a:rPr>
              <a:t>7</a:t>
            </a:r>
            <a:r>
              <a:rPr lang="en-US" altLang="zh-TW" dirty="0" smtClean="0">
                <a:solidFill>
                  <a:srgbClr val="000000"/>
                </a:solidFill>
              </a:rPr>
              <a:t>÷3=2…1  </a:t>
            </a:r>
            <a:r>
              <a:rPr lang="zh-TW" altLang="en-US" dirty="0" smtClean="0">
                <a:solidFill>
                  <a:srgbClr val="000000"/>
                </a:solidFill>
              </a:rPr>
              <a:t>不</a:t>
            </a:r>
            <a:r>
              <a:rPr lang="zh-TW" altLang="en-US" dirty="0" smtClean="0"/>
              <a:t>可整除</a:t>
            </a:r>
            <a:r>
              <a:rPr lang="en-US" altLang="zh-TW" dirty="0" smtClean="0"/>
              <a:t>→</a:t>
            </a:r>
            <a:r>
              <a:rPr lang="zh-TW" altLang="en-US" dirty="0" smtClean="0"/>
              <a:t>不是</a:t>
            </a:r>
            <a:r>
              <a:rPr lang="en-US" altLang="zh-TW" dirty="0" smtClean="0"/>
              <a:t>3</a:t>
            </a:r>
            <a:r>
              <a:rPr lang="zh-TW" altLang="en-US" dirty="0" smtClean="0"/>
              <a:t>的倍</a:t>
            </a:r>
            <a:endParaRPr lang="en-US" altLang="zh-TW" dirty="0" smtClean="0"/>
          </a:p>
          <a:p>
            <a:pPr lvl="0"/>
            <a:r>
              <a:rPr lang="zh-TW" altLang="en-US" dirty="0" smtClean="0"/>
              <a:t>                                     數</a:t>
            </a:r>
            <a:endParaRPr lang="en-US" altLang="zh-TW" dirty="0"/>
          </a:p>
          <a:p>
            <a:endParaRPr lang="en-US" altLang="zh-TW" sz="2000" kern="0" dirty="0">
              <a:solidFill>
                <a:srgbClr val="0000FF"/>
              </a:solidFill>
              <a:latin typeface="Arial"/>
            </a:endParaRPr>
          </a:p>
          <a:p>
            <a:endParaRPr lang="zh-TW" altLang="en-US" dirty="0"/>
          </a:p>
        </p:txBody>
      </p:sp>
      <p:graphicFrame>
        <p:nvGraphicFramePr>
          <p:cNvPr id="20" name="表格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7624093"/>
              </p:ext>
            </p:extLst>
          </p:nvPr>
        </p:nvGraphicFramePr>
        <p:xfrm>
          <a:off x="6500826" y="3143248"/>
          <a:ext cx="1922007" cy="734648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64066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406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4066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67324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 smtClean="0"/>
                        <a:t>7</a:t>
                      </a:r>
                      <a:endParaRPr lang="zh-TW" altLang="en-US" sz="180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 smtClean="0"/>
                        <a:t>1</a:t>
                      </a:r>
                      <a:endParaRPr lang="zh-TW" altLang="en-US" sz="18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 smtClean="0"/>
                        <a:t>7</a:t>
                      </a:r>
                      <a:endParaRPr lang="zh-TW" altLang="en-US" sz="1800" b="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7324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7</a:t>
                      </a:r>
                      <a:endParaRPr lang="zh-TW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/>
                        <a:t>1</a:t>
                      </a:r>
                      <a:endParaRPr lang="zh-TW" altLang="en-US" sz="1800" dirty="0"/>
                    </a:p>
                  </a:txBody>
                  <a:tcP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11" grpId="0"/>
      <p:bldP spid="17" grpId="0"/>
      <p:bldP spid="18" grpId="0" animBg="1"/>
      <p:bldP spid="19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7</a:t>
            </a:r>
            <a:r>
              <a:rPr lang="zh-TW" altLang="en-US" dirty="0" smtClean="0"/>
              <a:t>是質數還是合數</a:t>
            </a:r>
            <a:r>
              <a:rPr lang="zh-TW" altLang="en-US" dirty="0" smtClean="0">
                <a:latin typeface="新細明體"/>
                <a:ea typeface="新細明體"/>
              </a:rPr>
              <a:t>？ </a:t>
            </a:r>
            <a:endParaRPr lang="zh-TW" altLang="en-US" sz="2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8596" y="1714488"/>
            <a:ext cx="8229600" cy="4411662"/>
          </a:xfrm>
        </p:spPr>
        <p:txBody>
          <a:bodyPr/>
          <a:lstStyle/>
          <a:p>
            <a:pPr>
              <a:buNone/>
            </a:pPr>
            <a:r>
              <a:rPr lang="zh-TW" altLang="en-US" sz="2800" b="1" dirty="0" smtClean="0"/>
              <a:t>整除法</a:t>
            </a:r>
            <a:r>
              <a:rPr lang="zh-TW" altLang="en-US" sz="2800" dirty="0" smtClean="0"/>
              <a:t> </a:t>
            </a:r>
            <a:r>
              <a:rPr lang="zh-TW" altLang="en-US" sz="2800" b="1" dirty="0" smtClean="0">
                <a:solidFill>
                  <a:srgbClr val="0000FF"/>
                </a:solidFill>
              </a:rPr>
              <a:t>                                                                                                                             </a:t>
            </a:r>
            <a:endParaRPr lang="en-US" altLang="zh-TW" sz="2800" b="1" dirty="0" smtClean="0"/>
          </a:p>
          <a:p>
            <a:r>
              <a:rPr lang="zh-TW" altLang="en-US" sz="2800" dirty="0" smtClean="0"/>
              <a:t>  </a:t>
            </a:r>
            <a:r>
              <a:rPr lang="en-US" altLang="zh-TW" sz="2800" dirty="0" smtClean="0"/>
              <a:t>7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÷1</a:t>
            </a:r>
            <a:r>
              <a:rPr lang="zh-TW" altLang="en-US" sz="2800" dirty="0" smtClean="0"/>
              <a:t>  </a:t>
            </a:r>
            <a:r>
              <a:rPr lang="en-US" altLang="zh-TW" sz="2800" dirty="0" smtClean="0"/>
              <a:t>=</a:t>
            </a:r>
            <a:r>
              <a:rPr lang="zh-TW" altLang="en-US" sz="2800" dirty="0" smtClean="0"/>
              <a:t>  </a:t>
            </a:r>
            <a:r>
              <a:rPr lang="en-US" altLang="zh-TW" sz="2800" dirty="0" smtClean="0">
                <a:solidFill>
                  <a:srgbClr val="00B050"/>
                </a:solidFill>
              </a:rPr>
              <a:t>7</a:t>
            </a:r>
            <a:r>
              <a:rPr lang="en-US" altLang="zh-TW" sz="2800" dirty="0" smtClean="0"/>
              <a:t>‧‧‧0</a:t>
            </a:r>
          </a:p>
          <a:p>
            <a:r>
              <a:rPr lang="zh-TW" altLang="en-US" sz="2800" dirty="0" smtClean="0"/>
              <a:t>  </a:t>
            </a:r>
            <a:r>
              <a:rPr lang="en-US" altLang="zh-TW" sz="2800" dirty="0" smtClean="0"/>
              <a:t>7÷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2</a:t>
            </a:r>
            <a:r>
              <a:rPr lang="zh-TW" altLang="en-US" sz="2800" dirty="0" smtClean="0"/>
              <a:t>  </a:t>
            </a:r>
            <a:r>
              <a:rPr lang="en-US" altLang="zh-TW" sz="2800" dirty="0" smtClean="0"/>
              <a:t>=</a:t>
            </a:r>
            <a:r>
              <a:rPr lang="zh-TW" altLang="en-US" sz="2800" dirty="0" smtClean="0"/>
              <a:t>  </a:t>
            </a:r>
            <a:r>
              <a:rPr lang="en-US" altLang="zh-TW" sz="2800" dirty="0" smtClean="0"/>
              <a:t>3‧‧‧1	</a:t>
            </a:r>
          </a:p>
          <a:p>
            <a:r>
              <a:rPr lang="zh-TW" altLang="en-US" sz="2800" dirty="0" smtClean="0"/>
              <a:t>  </a:t>
            </a:r>
            <a:r>
              <a:rPr lang="en-US" altLang="zh-TW" sz="2800" dirty="0" smtClean="0"/>
              <a:t>7÷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3</a:t>
            </a:r>
            <a:r>
              <a:rPr lang="zh-TW" altLang="en-US" sz="2800" dirty="0" smtClean="0"/>
              <a:t>  </a:t>
            </a:r>
            <a:r>
              <a:rPr lang="en-US" altLang="zh-TW" sz="2800" dirty="0" smtClean="0"/>
              <a:t>=</a:t>
            </a:r>
            <a:r>
              <a:rPr lang="zh-TW" altLang="en-US" sz="2800" dirty="0" smtClean="0"/>
              <a:t>  </a:t>
            </a:r>
            <a:r>
              <a:rPr lang="en-US" altLang="zh-TW" sz="2800" dirty="0" smtClean="0"/>
              <a:t>2‧‧‧1</a:t>
            </a:r>
          </a:p>
          <a:p>
            <a:r>
              <a:rPr lang="zh-TW" altLang="en-US" sz="2800" dirty="0" smtClean="0"/>
              <a:t>  </a:t>
            </a:r>
            <a:r>
              <a:rPr lang="en-US" altLang="zh-TW" sz="2800" dirty="0" smtClean="0"/>
              <a:t>7÷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4</a:t>
            </a:r>
            <a:r>
              <a:rPr lang="zh-TW" altLang="en-US" sz="2800" dirty="0" smtClean="0"/>
              <a:t>  </a:t>
            </a:r>
            <a:r>
              <a:rPr lang="en-US" altLang="zh-TW" sz="2800" dirty="0" smtClean="0"/>
              <a:t>=</a:t>
            </a:r>
            <a:r>
              <a:rPr lang="zh-TW" altLang="en-US" sz="2800" dirty="0" smtClean="0"/>
              <a:t>  </a:t>
            </a:r>
            <a:r>
              <a:rPr lang="en-US" altLang="zh-TW" sz="2800" dirty="0" smtClean="0"/>
              <a:t>1‧‧‧3</a:t>
            </a:r>
          </a:p>
          <a:p>
            <a:r>
              <a:rPr lang="zh-TW" altLang="en-US" sz="2800" dirty="0" smtClean="0"/>
              <a:t>  </a:t>
            </a:r>
            <a:r>
              <a:rPr lang="en-US" altLang="zh-TW" sz="2800" dirty="0" smtClean="0"/>
              <a:t>7÷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5</a:t>
            </a:r>
            <a:r>
              <a:rPr lang="zh-TW" altLang="en-US" sz="2800" dirty="0" smtClean="0"/>
              <a:t>  </a:t>
            </a:r>
            <a:r>
              <a:rPr lang="en-US" altLang="zh-TW" sz="2800" dirty="0" smtClean="0"/>
              <a:t>=</a:t>
            </a:r>
            <a:r>
              <a:rPr lang="zh-TW" altLang="en-US" sz="2800" dirty="0" smtClean="0"/>
              <a:t>  </a:t>
            </a:r>
            <a:r>
              <a:rPr lang="en-US" altLang="zh-TW" sz="2800" dirty="0" smtClean="0"/>
              <a:t>1‧‧‧2</a:t>
            </a:r>
          </a:p>
          <a:p>
            <a:r>
              <a:rPr lang="zh-TW" altLang="en-US" sz="2800" dirty="0" smtClean="0"/>
              <a:t>  </a:t>
            </a:r>
            <a:r>
              <a:rPr lang="en-US" altLang="zh-TW" sz="2800" dirty="0" smtClean="0"/>
              <a:t>7÷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6</a:t>
            </a:r>
            <a:r>
              <a:rPr lang="zh-TW" altLang="en-US" sz="2800" dirty="0" smtClean="0"/>
              <a:t>  </a:t>
            </a:r>
            <a:r>
              <a:rPr lang="en-US" altLang="zh-TW" sz="2800" dirty="0" smtClean="0"/>
              <a:t>=</a:t>
            </a:r>
            <a:r>
              <a:rPr lang="zh-TW" altLang="en-US" sz="2800" dirty="0" smtClean="0"/>
              <a:t>  </a:t>
            </a:r>
            <a:r>
              <a:rPr lang="en-US" altLang="zh-TW" sz="2800" dirty="0" smtClean="0"/>
              <a:t>1‧‧‧1</a:t>
            </a:r>
          </a:p>
          <a:p>
            <a:r>
              <a:rPr lang="zh-TW" altLang="en-US" sz="2800" dirty="0" smtClean="0"/>
              <a:t>  </a:t>
            </a:r>
            <a:r>
              <a:rPr lang="en-US" altLang="zh-TW" sz="2800" dirty="0" smtClean="0"/>
              <a:t>7÷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7</a:t>
            </a:r>
            <a:r>
              <a:rPr lang="zh-TW" altLang="en-US" sz="2800" dirty="0" smtClean="0"/>
              <a:t>  </a:t>
            </a:r>
            <a:r>
              <a:rPr lang="en-US" altLang="zh-TW" sz="2800" dirty="0" smtClean="0"/>
              <a:t>=</a:t>
            </a:r>
            <a:r>
              <a:rPr lang="zh-TW" altLang="en-US" sz="2800" dirty="0" smtClean="0"/>
              <a:t>  </a:t>
            </a:r>
            <a:r>
              <a:rPr lang="en-US" altLang="zh-TW" sz="2800" dirty="0" smtClean="0"/>
              <a:t>1‧‧‧0</a:t>
            </a:r>
          </a:p>
          <a:p>
            <a:pPr>
              <a:buNone/>
            </a:pPr>
            <a:endParaRPr lang="en-US" altLang="zh-TW" sz="2800" dirty="0" smtClean="0"/>
          </a:p>
        </p:txBody>
      </p:sp>
      <p:cxnSp>
        <p:nvCxnSpPr>
          <p:cNvPr id="5" name="直線接點 4"/>
          <p:cNvCxnSpPr/>
          <p:nvPr/>
        </p:nvCxnSpPr>
        <p:spPr>
          <a:xfrm rot="5400000" flipH="1" flipV="1">
            <a:off x="928662" y="3500438"/>
            <a:ext cx="158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接點 8"/>
          <p:cNvCxnSpPr/>
          <p:nvPr/>
        </p:nvCxnSpPr>
        <p:spPr>
          <a:xfrm>
            <a:off x="785786" y="3500438"/>
            <a:ext cx="158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接點 17"/>
          <p:cNvCxnSpPr/>
          <p:nvPr/>
        </p:nvCxnSpPr>
        <p:spPr>
          <a:xfrm flipH="1" flipV="1">
            <a:off x="714348" y="3500438"/>
            <a:ext cx="3500462" cy="1589"/>
          </a:xfrm>
          <a:prstGeom prst="line">
            <a:avLst/>
          </a:prstGeom>
          <a:ln w="25400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接點 35"/>
          <p:cNvCxnSpPr/>
          <p:nvPr/>
        </p:nvCxnSpPr>
        <p:spPr>
          <a:xfrm rot="10800000">
            <a:off x="714348" y="4572008"/>
            <a:ext cx="3500462" cy="1588"/>
          </a:xfrm>
          <a:prstGeom prst="line">
            <a:avLst/>
          </a:prstGeom>
          <a:ln w="25400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接點 36"/>
          <p:cNvCxnSpPr/>
          <p:nvPr/>
        </p:nvCxnSpPr>
        <p:spPr>
          <a:xfrm rot="10800000">
            <a:off x="785786" y="5072074"/>
            <a:ext cx="3500462" cy="1588"/>
          </a:xfrm>
          <a:prstGeom prst="line">
            <a:avLst/>
          </a:prstGeom>
          <a:ln w="25400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接點 37"/>
          <p:cNvCxnSpPr/>
          <p:nvPr/>
        </p:nvCxnSpPr>
        <p:spPr>
          <a:xfrm rot="10800000">
            <a:off x="571472" y="3000372"/>
            <a:ext cx="3500462" cy="1588"/>
          </a:xfrm>
          <a:prstGeom prst="line">
            <a:avLst/>
          </a:prstGeom>
          <a:ln w="25400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接點 11"/>
          <p:cNvCxnSpPr/>
          <p:nvPr/>
        </p:nvCxnSpPr>
        <p:spPr>
          <a:xfrm rot="10800000">
            <a:off x="571472" y="4000504"/>
            <a:ext cx="3500462" cy="1588"/>
          </a:xfrm>
          <a:prstGeom prst="line">
            <a:avLst/>
          </a:prstGeom>
          <a:ln w="25400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80" y="2143116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內容版面配置區 2"/>
          <p:cNvSpPr>
            <a:spLocks/>
          </p:cNvSpPr>
          <p:nvPr/>
        </p:nvSpPr>
        <p:spPr bwMode="auto">
          <a:xfrm>
            <a:off x="5786446" y="2214554"/>
            <a:ext cx="2527790" cy="142876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9050">
            <a:solidFill>
              <a:sysClr val="window" lastClr="FFFFFF"/>
            </a:solidFill>
            <a:miter lim="800000"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altLang="zh-TW" sz="2200" dirty="0" smtClean="0">
                <a:solidFill>
                  <a:srgbClr val="000000"/>
                </a:solidFill>
              </a:rPr>
              <a:t>7</a:t>
            </a:r>
            <a:r>
              <a:rPr lang="zh-TW" altLang="en-US" sz="2200" dirty="0" smtClean="0">
                <a:solidFill>
                  <a:srgbClr val="000000"/>
                </a:solidFill>
              </a:rPr>
              <a:t>的</a:t>
            </a:r>
            <a:r>
              <a:rPr lang="zh-TW" altLang="en-US" sz="2200" dirty="0">
                <a:solidFill>
                  <a:srgbClr val="000000"/>
                </a:solidFill>
              </a:rPr>
              <a:t>因數包括 </a:t>
            </a:r>
            <a:endParaRPr lang="en-US" altLang="zh-TW" sz="2200" dirty="0" smtClean="0">
              <a:solidFill>
                <a:srgbClr val="000000"/>
              </a:solidFill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altLang="zh-TW" sz="2200" dirty="0">
                <a:solidFill>
                  <a:srgbClr val="000000"/>
                </a:solidFill>
              </a:rPr>
              <a:t>1</a:t>
            </a:r>
            <a:r>
              <a:rPr lang="zh-TW" altLang="en-US" sz="2200" dirty="0" smtClean="0">
                <a:solidFill>
                  <a:srgbClr val="000000"/>
                </a:solidFill>
              </a:rPr>
              <a:t>、</a:t>
            </a:r>
            <a:r>
              <a:rPr lang="en-US" altLang="zh-TW" sz="2200" dirty="0" smtClean="0">
                <a:solidFill>
                  <a:srgbClr val="000000"/>
                </a:solidFill>
              </a:rPr>
              <a:t>7(</a:t>
            </a:r>
            <a:r>
              <a:rPr lang="zh-TW" altLang="en-US" sz="2200" dirty="0">
                <a:solidFill>
                  <a:srgbClr val="00B050"/>
                </a:solidFill>
              </a:rPr>
              <a:t>自己</a:t>
            </a:r>
            <a:r>
              <a:rPr lang="en-US" altLang="zh-TW" sz="2200" dirty="0">
                <a:solidFill>
                  <a:srgbClr val="000000"/>
                </a:solidFill>
              </a:rPr>
              <a:t>)</a:t>
            </a:r>
          </a:p>
          <a:p>
            <a:pPr lvl="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altLang="zh-TW" sz="2200" b="1" kern="0" dirty="0" smtClean="0">
                <a:solidFill>
                  <a:srgbClr val="000000"/>
                </a:solidFill>
                <a:latin typeface="新細明體"/>
                <a:ea typeface="新細明體"/>
              </a:rPr>
              <a:t>→7</a:t>
            </a:r>
            <a:r>
              <a:rPr lang="zh-TW" altLang="en-US" sz="2200" b="1" kern="0" dirty="0" smtClean="0">
                <a:solidFill>
                  <a:srgbClr val="000000"/>
                </a:solidFill>
                <a:latin typeface="新細明體"/>
                <a:ea typeface="新細明體"/>
              </a:rPr>
              <a:t>是質數</a:t>
            </a:r>
            <a:endParaRPr lang="en-US" altLang="zh-TW" sz="2200" b="1" kern="0" dirty="0">
              <a:solidFill>
                <a:srgbClr val="000000"/>
              </a:solidFill>
              <a:latin typeface="新細明體"/>
              <a:ea typeface="新細明體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altLang="zh-TW" sz="2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新細明體"/>
              <a:ea typeface="新細明體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altLang="zh-TW" sz="2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500034" y="1785926"/>
            <a:ext cx="1214446" cy="5000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6" name="Picture 1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2491" y="5370513"/>
            <a:ext cx="384175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1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2490" y="2207137"/>
            <a:ext cx="384175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7</a:t>
            </a:r>
            <a:r>
              <a:rPr lang="zh-TW" altLang="en-US" dirty="0" smtClean="0"/>
              <a:t>是質數還是合數</a:t>
            </a:r>
            <a:r>
              <a:rPr lang="zh-TW" altLang="en-US" dirty="0" smtClean="0">
                <a:latin typeface="新細明體"/>
                <a:ea typeface="新細明體"/>
              </a:rPr>
              <a:t>？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TW" sz="2400" dirty="0" smtClean="0"/>
              <a:t>2.3.5.10</a:t>
            </a:r>
            <a:r>
              <a:rPr lang="zh-TW" altLang="en-US" sz="2400" dirty="0" smtClean="0"/>
              <a:t>倍數判別</a:t>
            </a:r>
            <a:endParaRPr lang="en-US" altLang="zh-TW" sz="2400" dirty="0" smtClean="0"/>
          </a:p>
          <a:p>
            <a:pPr>
              <a:buNone/>
            </a:pPr>
            <a:endParaRPr lang="en-US" altLang="zh-TW" sz="2400" dirty="0" smtClean="0"/>
          </a:p>
          <a:p>
            <a:pPr>
              <a:buNone/>
            </a:pPr>
            <a:endParaRPr lang="en-US" altLang="zh-TW" sz="2400" dirty="0" smtClean="0">
              <a:latin typeface="新細明體"/>
              <a:ea typeface="新細明體"/>
            </a:endParaRPr>
          </a:p>
          <a:p>
            <a:pPr>
              <a:buNone/>
            </a:pPr>
            <a:endParaRPr lang="zh-TW" altLang="en-US" dirty="0"/>
          </a:p>
        </p:txBody>
      </p:sp>
      <p:sp>
        <p:nvSpPr>
          <p:cNvPr id="6" name="矩形 5"/>
          <p:cNvSpPr/>
          <p:nvPr/>
        </p:nvSpPr>
        <p:spPr>
          <a:xfrm>
            <a:off x="500034" y="1714488"/>
            <a:ext cx="2500330" cy="5000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7" name="Picture 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4942" y="1857364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內容版面配置區 2"/>
          <p:cNvSpPr>
            <a:spLocks/>
          </p:cNvSpPr>
          <p:nvPr/>
        </p:nvSpPr>
        <p:spPr bwMode="auto">
          <a:xfrm>
            <a:off x="5786446" y="1714488"/>
            <a:ext cx="2527790" cy="142876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9050">
            <a:solidFill>
              <a:sysClr val="window" lastClr="FFFFFF"/>
            </a:solidFill>
            <a:miter lim="800000"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altLang="zh-TW" sz="2200" dirty="0" smtClean="0">
                <a:solidFill>
                  <a:srgbClr val="000000"/>
                </a:solidFill>
              </a:rPr>
              <a:t>7</a:t>
            </a:r>
            <a:r>
              <a:rPr lang="zh-TW" altLang="en-US" sz="2200" dirty="0" smtClean="0">
                <a:solidFill>
                  <a:srgbClr val="000000"/>
                </a:solidFill>
              </a:rPr>
              <a:t>的</a:t>
            </a:r>
            <a:r>
              <a:rPr lang="zh-TW" altLang="en-US" sz="2200" dirty="0">
                <a:solidFill>
                  <a:srgbClr val="000000"/>
                </a:solidFill>
              </a:rPr>
              <a:t>因數包括 </a:t>
            </a:r>
            <a:endParaRPr lang="en-US" altLang="zh-TW" sz="2200" dirty="0" smtClean="0">
              <a:solidFill>
                <a:srgbClr val="000000"/>
              </a:solidFill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altLang="zh-TW" sz="2200" dirty="0">
                <a:solidFill>
                  <a:srgbClr val="000000"/>
                </a:solidFill>
              </a:rPr>
              <a:t>1</a:t>
            </a:r>
            <a:r>
              <a:rPr lang="zh-TW" altLang="en-US" sz="2200" dirty="0" smtClean="0">
                <a:solidFill>
                  <a:srgbClr val="000000"/>
                </a:solidFill>
              </a:rPr>
              <a:t>、</a:t>
            </a:r>
            <a:r>
              <a:rPr lang="en-US" altLang="zh-TW" sz="2200" dirty="0" smtClean="0">
                <a:solidFill>
                  <a:srgbClr val="000000"/>
                </a:solidFill>
              </a:rPr>
              <a:t>7(</a:t>
            </a:r>
            <a:r>
              <a:rPr lang="zh-TW" altLang="en-US" sz="2200" dirty="0">
                <a:solidFill>
                  <a:srgbClr val="00B050"/>
                </a:solidFill>
              </a:rPr>
              <a:t>自己</a:t>
            </a:r>
            <a:r>
              <a:rPr lang="en-US" altLang="zh-TW" sz="2200" dirty="0">
                <a:solidFill>
                  <a:srgbClr val="000000"/>
                </a:solidFill>
              </a:rPr>
              <a:t>)</a:t>
            </a:r>
          </a:p>
          <a:p>
            <a:pPr lvl="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altLang="zh-TW" sz="2200" b="1" kern="0" dirty="0" smtClean="0">
                <a:solidFill>
                  <a:srgbClr val="000000"/>
                </a:solidFill>
                <a:latin typeface="新細明體"/>
                <a:ea typeface="新細明體"/>
              </a:rPr>
              <a:t>→7</a:t>
            </a:r>
            <a:r>
              <a:rPr lang="zh-TW" altLang="en-US" sz="2200" b="1" kern="0" dirty="0" smtClean="0">
                <a:solidFill>
                  <a:srgbClr val="000000"/>
                </a:solidFill>
                <a:latin typeface="新細明體"/>
                <a:ea typeface="新細明體"/>
              </a:rPr>
              <a:t>是質數</a:t>
            </a:r>
            <a:endParaRPr lang="en-US" altLang="zh-TW" sz="2200" b="1" kern="0" dirty="0">
              <a:solidFill>
                <a:srgbClr val="000000"/>
              </a:solidFill>
              <a:latin typeface="新細明體"/>
              <a:ea typeface="新細明體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altLang="zh-TW" sz="2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新細明體"/>
              <a:ea typeface="新細明體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altLang="zh-TW" sz="2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310339"/>
              </p:ext>
            </p:extLst>
          </p:nvPr>
        </p:nvGraphicFramePr>
        <p:xfrm>
          <a:off x="1071538" y="3500438"/>
          <a:ext cx="6096000" cy="2021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43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34962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 rowSpan="4">
                  <a:txBody>
                    <a:bodyPr/>
                    <a:lstStyle/>
                    <a:p>
                      <a:endParaRPr lang="en-US" altLang="zh-TW" dirty="0" smtClean="0"/>
                    </a:p>
                    <a:p>
                      <a:endParaRPr lang="en-US" altLang="zh-TW" dirty="0" smtClean="0"/>
                    </a:p>
                    <a:p>
                      <a:r>
                        <a:rPr lang="zh-TW" altLang="en-US" dirty="0" smtClean="0"/>
                        <a:t>   </a:t>
                      </a:r>
                      <a:r>
                        <a:rPr lang="en-US" altLang="zh-TW" dirty="0" smtClean="0"/>
                        <a:t>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</a:t>
                      </a:r>
                      <a:r>
                        <a:rPr lang="zh-TW" altLang="en-US" dirty="0" smtClean="0"/>
                        <a:t>的倍數</a:t>
                      </a:r>
                      <a:r>
                        <a:rPr lang="en-US" altLang="zh-TW" dirty="0" smtClean="0"/>
                        <a:t>(</a:t>
                      </a:r>
                      <a:r>
                        <a:rPr lang="zh-TW" altLang="en-US" dirty="0" smtClean="0"/>
                        <a:t>個位數是</a:t>
                      </a:r>
                      <a:r>
                        <a:rPr lang="en-US" altLang="zh-TW" dirty="0" smtClean="0"/>
                        <a:t>0</a:t>
                      </a:r>
                      <a:r>
                        <a:rPr lang="zh-TW" altLang="en-US" dirty="0" smtClean="0"/>
                        <a:t>、</a:t>
                      </a:r>
                      <a:r>
                        <a:rPr lang="en-US" altLang="zh-TW" dirty="0" smtClean="0"/>
                        <a:t>2</a:t>
                      </a:r>
                      <a:r>
                        <a:rPr lang="zh-TW" altLang="en-US" dirty="0" smtClean="0"/>
                        <a:t>、</a:t>
                      </a:r>
                      <a:r>
                        <a:rPr lang="en-US" altLang="zh-TW" dirty="0" smtClean="0"/>
                        <a:t>4</a:t>
                      </a:r>
                      <a:r>
                        <a:rPr lang="zh-TW" altLang="en-US" dirty="0" smtClean="0"/>
                        <a:t>、</a:t>
                      </a:r>
                      <a:r>
                        <a:rPr lang="en-US" altLang="zh-TW" dirty="0" smtClean="0"/>
                        <a:t>6</a:t>
                      </a:r>
                      <a:r>
                        <a:rPr lang="zh-TW" altLang="en-US" dirty="0" smtClean="0"/>
                        <a:t>、</a:t>
                      </a:r>
                      <a:r>
                        <a:rPr lang="en-US" altLang="zh-TW" dirty="0" smtClean="0"/>
                        <a:t>8)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7</a:t>
                      </a:r>
                      <a:r>
                        <a:rPr lang="zh-TW" altLang="en-US" dirty="0" smtClean="0"/>
                        <a:t>不是</a:t>
                      </a:r>
                      <a:r>
                        <a:rPr lang="en-US" altLang="zh-TW" dirty="0" smtClean="0"/>
                        <a:t>2</a:t>
                      </a:r>
                      <a:r>
                        <a:rPr lang="zh-TW" altLang="en-US" dirty="0" smtClean="0"/>
                        <a:t>的倍數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</a:t>
                      </a:r>
                      <a:r>
                        <a:rPr lang="zh-TW" altLang="en-US" dirty="0" smtClean="0"/>
                        <a:t>的倍數</a:t>
                      </a:r>
                      <a:r>
                        <a:rPr lang="en-US" altLang="zh-TW" dirty="0" smtClean="0"/>
                        <a:t>(</a:t>
                      </a:r>
                      <a:r>
                        <a:rPr lang="zh-TW" altLang="en-US" dirty="0" smtClean="0"/>
                        <a:t>個位數是</a:t>
                      </a:r>
                      <a:r>
                        <a:rPr lang="en-US" altLang="zh-TW" dirty="0" smtClean="0"/>
                        <a:t>0</a:t>
                      </a:r>
                      <a:r>
                        <a:rPr lang="zh-TW" altLang="en-US" dirty="0" smtClean="0"/>
                        <a:t>、</a:t>
                      </a:r>
                      <a:r>
                        <a:rPr lang="en-US" altLang="zh-TW" dirty="0" smtClean="0"/>
                        <a:t>5)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r>
                        <a:rPr lang="zh-TW" altLang="en-US" dirty="0" smtClean="0">
                          <a:solidFill>
                            <a:schemeClr val="tx1"/>
                          </a:solidFill>
                        </a:rPr>
                        <a:t>不是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lang="zh-TW" altLang="en-US" dirty="0" smtClean="0">
                          <a:solidFill>
                            <a:schemeClr val="tx1"/>
                          </a:solidFill>
                        </a:rPr>
                        <a:t>的倍數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10</a:t>
                      </a:r>
                      <a:r>
                        <a:rPr lang="zh-TW" altLang="en-US" dirty="0" smtClean="0"/>
                        <a:t>的倍數</a:t>
                      </a:r>
                      <a:r>
                        <a:rPr lang="en-US" altLang="zh-TW" dirty="0" smtClean="0"/>
                        <a:t>(</a:t>
                      </a:r>
                      <a:r>
                        <a:rPr lang="zh-TW" altLang="en-US" dirty="0" smtClean="0"/>
                        <a:t>個位數是</a:t>
                      </a:r>
                      <a:r>
                        <a:rPr lang="en-US" altLang="zh-TW" dirty="0" smtClean="0"/>
                        <a:t>0)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7</a:t>
                      </a:r>
                      <a:r>
                        <a:rPr lang="zh-TW" altLang="en-US" dirty="0" smtClean="0"/>
                        <a:t>不是</a:t>
                      </a:r>
                      <a:r>
                        <a:rPr lang="en-US" altLang="zh-TW" dirty="0" smtClean="0"/>
                        <a:t>10</a:t>
                      </a:r>
                      <a:r>
                        <a:rPr lang="zh-TW" altLang="en-US" dirty="0" smtClean="0"/>
                        <a:t>的倍數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</a:t>
                      </a:r>
                      <a:r>
                        <a:rPr lang="zh-TW" altLang="en-US" dirty="0" smtClean="0"/>
                        <a:t>的倍數</a:t>
                      </a:r>
                      <a:r>
                        <a:rPr lang="en-US" altLang="zh-TW" dirty="0" smtClean="0"/>
                        <a:t>(</a:t>
                      </a:r>
                      <a:r>
                        <a:rPr lang="zh-TW" alt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「各個位值數字相加的和」再除以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en-US" altLang="zh-TW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7</a:t>
                      </a:r>
                      <a:r>
                        <a:rPr lang="zh-TW" altLang="en-US" dirty="0" smtClean="0"/>
                        <a:t>不是</a:t>
                      </a:r>
                      <a:r>
                        <a:rPr lang="en-US" altLang="zh-TW" dirty="0" smtClean="0"/>
                        <a:t>3</a:t>
                      </a:r>
                      <a:r>
                        <a:rPr lang="zh-TW" altLang="en-US" dirty="0" smtClean="0"/>
                        <a:t>的倍數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7</a:t>
            </a:r>
            <a:r>
              <a:rPr lang="zh-TW" altLang="en-US" dirty="0" smtClean="0"/>
              <a:t>是質數還是合數？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ln w="12700"/>
        </p:spPr>
        <p:txBody>
          <a:bodyPr/>
          <a:lstStyle/>
          <a:p>
            <a:pPr>
              <a:buNone/>
            </a:pPr>
            <a:r>
              <a:rPr lang="zh-TW" altLang="en-US" b="1" dirty="0" smtClean="0">
                <a:solidFill>
                  <a:srgbClr val="0000FF"/>
                </a:solidFill>
              </a:rPr>
              <a:t>  </a:t>
            </a:r>
            <a:r>
              <a:rPr lang="zh-TW" altLang="en-US" sz="2800" b="1" dirty="0" smtClean="0"/>
              <a:t>因數兩兩相乘</a:t>
            </a:r>
            <a:endParaRPr lang="en-US" altLang="zh-TW" sz="2800" b="1" dirty="0" smtClean="0">
              <a:solidFill>
                <a:srgbClr val="0000FF"/>
              </a:solidFill>
            </a:endParaRPr>
          </a:p>
          <a:p>
            <a:pPr fontAlgn="t">
              <a:buNone/>
            </a:pPr>
            <a:r>
              <a:rPr lang="zh-TW" altLang="en-US" sz="2800" dirty="0" smtClean="0"/>
              <a:t>                                                       </a:t>
            </a:r>
            <a:endParaRPr lang="zh-TW" altLang="en-US" b="1" dirty="0" smtClean="0"/>
          </a:p>
          <a:p>
            <a:pPr fontAlgn="t">
              <a:buNone/>
            </a:pPr>
            <a:r>
              <a:rPr lang="zh-TW" altLang="en-US" dirty="0" smtClean="0"/>
              <a:t>                                                   </a:t>
            </a:r>
            <a:endParaRPr lang="en-US" altLang="zh-TW" dirty="0" smtClean="0"/>
          </a:p>
          <a:p>
            <a:pPr fontAlgn="t">
              <a:buNone/>
            </a:pPr>
            <a:r>
              <a:rPr lang="zh-TW" altLang="en-US" dirty="0" smtClean="0"/>
              <a:t>                                                    </a:t>
            </a:r>
            <a:endParaRPr lang="en-US" altLang="zh-TW" dirty="0" smtClean="0"/>
          </a:p>
          <a:p>
            <a:pPr fontAlgn="t">
              <a:buNone/>
            </a:pPr>
            <a:r>
              <a:rPr lang="zh-TW" altLang="en-US" sz="2800" dirty="0" smtClean="0"/>
              <a:t>                                                        </a:t>
            </a:r>
            <a:endParaRPr lang="en-US" altLang="zh-TW" sz="2800" dirty="0" smtClean="0"/>
          </a:p>
          <a:p>
            <a:pPr fontAlgn="t">
              <a:buNone/>
            </a:pPr>
            <a:r>
              <a:rPr lang="zh-TW" altLang="en-US" sz="2800" dirty="0" smtClean="0"/>
              <a:t>                                                        </a:t>
            </a:r>
            <a:r>
              <a:rPr lang="en-US" altLang="zh-TW" sz="2800" dirty="0" smtClean="0"/>
              <a:t>7 </a:t>
            </a:r>
            <a:r>
              <a:rPr lang="zh-TW" altLang="en-US" sz="2800" dirty="0" smtClean="0"/>
              <a:t>＝</a:t>
            </a:r>
            <a:r>
              <a:rPr lang="en-US" altLang="zh-TW" sz="2800" dirty="0" smtClean="0"/>
              <a:t>1 ×7</a:t>
            </a:r>
            <a:endParaRPr lang="zh-TW" altLang="en-US" sz="2800" dirty="0" smtClean="0"/>
          </a:p>
          <a:p>
            <a:pPr fontAlgn="t">
              <a:buNone/>
            </a:pPr>
            <a:r>
              <a:rPr lang="zh-TW" altLang="en-US" dirty="0" smtClean="0"/>
              <a:t>                                                    </a:t>
            </a:r>
            <a:r>
              <a:rPr lang="en-US" altLang="zh-TW" sz="2800" dirty="0" smtClean="0"/>
              <a:t>7</a:t>
            </a:r>
            <a:r>
              <a:rPr lang="zh-TW" altLang="en-US" sz="2800" dirty="0" smtClean="0"/>
              <a:t> ＝</a:t>
            </a:r>
            <a:r>
              <a:rPr lang="en-US" altLang="zh-TW" sz="2800" dirty="0" smtClean="0"/>
              <a:t>7 ×</a:t>
            </a:r>
            <a:r>
              <a:rPr lang="en-US" altLang="zh-TW" dirty="0" smtClean="0"/>
              <a:t>1</a:t>
            </a:r>
            <a:r>
              <a:rPr lang="zh-TW" altLang="en-US" dirty="0" smtClean="0"/>
              <a:t>    </a:t>
            </a:r>
          </a:p>
          <a:p>
            <a:pPr fontAlgn="t"/>
            <a:endParaRPr lang="zh-TW" altLang="en-US" dirty="0" smtClean="0"/>
          </a:p>
          <a:p>
            <a:pPr fontAlgn="t"/>
            <a:endParaRPr lang="zh-TW" altLang="en-US" dirty="0" smtClean="0"/>
          </a:p>
          <a:p>
            <a:pPr fontAlgn="t"/>
            <a:endParaRPr lang="zh-TW" altLang="en-US" dirty="0" smtClean="0"/>
          </a:p>
          <a:p>
            <a:pPr fontAlgn="t"/>
            <a:endParaRPr lang="zh-TW" altLang="en-US" dirty="0" smtClean="0"/>
          </a:p>
          <a:p>
            <a:pPr fontAlgn="t"/>
            <a:endParaRPr lang="zh-TW" altLang="en-US" b="1" dirty="0" smtClean="0"/>
          </a:p>
          <a:p>
            <a:pPr fontAlgn="t"/>
            <a:endParaRPr lang="zh-TW" altLang="en-US" b="1" dirty="0" smtClean="0"/>
          </a:p>
          <a:p>
            <a:pPr fontAlgn="t"/>
            <a:endParaRPr lang="zh-TW" altLang="en-US" dirty="0" smtClean="0"/>
          </a:p>
          <a:p>
            <a:pPr fontAlgn="t"/>
            <a:endParaRPr lang="zh-TW" altLang="en-US" dirty="0" smtClean="0"/>
          </a:p>
          <a:p>
            <a:pPr fontAlgn="t"/>
            <a:endParaRPr lang="zh-TW" altLang="en-US" dirty="0" smtClean="0"/>
          </a:p>
          <a:p>
            <a:pPr fontAlgn="t"/>
            <a:endParaRPr lang="zh-TW" altLang="en-US" dirty="0" smtClean="0"/>
          </a:p>
          <a:p>
            <a:pPr fontAlgn="t"/>
            <a:endParaRPr lang="zh-TW" altLang="en-US" dirty="0" smtClean="0"/>
          </a:p>
          <a:p>
            <a:pPr fontAlgn="t"/>
            <a:endParaRPr lang="zh-TW" altLang="en-US" dirty="0" smtClean="0"/>
          </a:p>
          <a:p>
            <a:endParaRPr lang="zh-TW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2543388"/>
              </p:ext>
            </p:extLst>
          </p:nvPr>
        </p:nvGraphicFramePr>
        <p:xfrm>
          <a:off x="785786" y="4429132"/>
          <a:ext cx="4714907" cy="777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6251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2736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2502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88700">
                <a:tc rowSpan="2"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endParaRPr lang="en-US" altLang="zh-TW" dirty="0" smtClean="0"/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en-US" altLang="zh-TW" dirty="0" smtClean="0"/>
                        <a:t>        7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/>
                        <a:t>1</a:t>
                      </a:r>
                      <a:endParaRPr lang="zh-TW" alt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zh-TW" alt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8700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None/>
                      </a:pPr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None/>
                      </a:pPr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9" name="手繪多邊形 8"/>
          <p:cNvSpPr/>
          <p:nvPr/>
        </p:nvSpPr>
        <p:spPr>
          <a:xfrm>
            <a:off x="2714612" y="4786322"/>
            <a:ext cx="977240" cy="144016"/>
          </a:xfrm>
          <a:custGeom>
            <a:avLst/>
            <a:gdLst>
              <a:gd name="connsiteX0" fmla="*/ 0 w 1051560"/>
              <a:gd name="connsiteY0" fmla="*/ 304831 h 320071"/>
              <a:gd name="connsiteX1" fmla="*/ 655320 w 1051560"/>
              <a:gd name="connsiteY1" fmla="*/ 31 h 320071"/>
              <a:gd name="connsiteX2" fmla="*/ 1021080 w 1051560"/>
              <a:gd name="connsiteY2" fmla="*/ 320071 h 320071"/>
              <a:gd name="connsiteX3" fmla="*/ 1021080 w 1051560"/>
              <a:gd name="connsiteY3" fmla="*/ 320071 h 320071"/>
              <a:gd name="connsiteX4" fmla="*/ 1051560 w 1051560"/>
              <a:gd name="connsiteY4" fmla="*/ 320071 h 320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51560" h="320071">
                <a:moveTo>
                  <a:pt x="0" y="304831"/>
                </a:moveTo>
                <a:cubicBezTo>
                  <a:pt x="242570" y="151161"/>
                  <a:pt x="485140" y="-2509"/>
                  <a:pt x="655320" y="31"/>
                </a:cubicBezTo>
                <a:cubicBezTo>
                  <a:pt x="825500" y="2571"/>
                  <a:pt x="1021080" y="320071"/>
                  <a:pt x="1021080" y="320071"/>
                </a:cubicBezTo>
                <a:lnTo>
                  <a:pt x="1021080" y="320071"/>
                </a:lnTo>
                <a:lnTo>
                  <a:pt x="1051560" y="320071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手繪多邊形 9"/>
          <p:cNvSpPr/>
          <p:nvPr/>
        </p:nvSpPr>
        <p:spPr>
          <a:xfrm>
            <a:off x="2714612" y="4357694"/>
            <a:ext cx="1008366" cy="172090"/>
          </a:xfrm>
          <a:custGeom>
            <a:avLst/>
            <a:gdLst>
              <a:gd name="connsiteX0" fmla="*/ 0 w 1051560"/>
              <a:gd name="connsiteY0" fmla="*/ 304831 h 320071"/>
              <a:gd name="connsiteX1" fmla="*/ 655320 w 1051560"/>
              <a:gd name="connsiteY1" fmla="*/ 31 h 320071"/>
              <a:gd name="connsiteX2" fmla="*/ 1021080 w 1051560"/>
              <a:gd name="connsiteY2" fmla="*/ 320071 h 320071"/>
              <a:gd name="connsiteX3" fmla="*/ 1021080 w 1051560"/>
              <a:gd name="connsiteY3" fmla="*/ 320071 h 320071"/>
              <a:gd name="connsiteX4" fmla="*/ 1051560 w 1051560"/>
              <a:gd name="connsiteY4" fmla="*/ 320071 h 320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51560" h="320071">
                <a:moveTo>
                  <a:pt x="0" y="304831"/>
                </a:moveTo>
                <a:cubicBezTo>
                  <a:pt x="242570" y="151161"/>
                  <a:pt x="485140" y="-2509"/>
                  <a:pt x="655320" y="31"/>
                </a:cubicBezTo>
                <a:cubicBezTo>
                  <a:pt x="825500" y="2571"/>
                  <a:pt x="1021080" y="320071"/>
                  <a:pt x="1021080" y="320071"/>
                </a:cubicBezTo>
                <a:lnTo>
                  <a:pt x="1021080" y="320071"/>
                </a:lnTo>
                <a:lnTo>
                  <a:pt x="1051560" y="320071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矩形 10"/>
          <p:cNvSpPr/>
          <p:nvPr/>
        </p:nvSpPr>
        <p:spPr>
          <a:xfrm>
            <a:off x="714348" y="1714488"/>
            <a:ext cx="2357454" cy="5715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3" name="Picture 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80" y="2143116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內容版面配置區 2"/>
          <p:cNvSpPr>
            <a:spLocks/>
          </p:cNvSpPr>
          <p:nvPr/>
        </p:nvSpPr>
        <p:spPr bwMode="auto">
          <a:xfrm>
            <a:off x="5786446" y="2214554"/>
            <a:ext cx="2527790" cy="142876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9050">
            <a:solidFill>
              <a:sysClr val="window" lastClr="FFFFFF"/>
            </a:solidFill>
            <a:miter lim="800000"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altLang="zh-TW" sz="2200" dirty="0" smtClean="0">
                <a:solidFill>
                  <a:srgbClr val="000000"/>
                </a:solidFill>
              </a:rPr>
              <a:t>7</a:t>
            </a:r>
            <a:r>
              <a:rPr lang="zh-TW" altLang="en-US" sz="2200" dirty="0" smtClean="0">
                <a:solidFill>
                  <a:srgbClr val="000000"/>
                </a:solidFill>
              </a:rPr>
              <a:t>的</a:t>
            </a:r>
            <a:r>
              <a:rPr lang="zh-TW" altLang="en-US" sz="2200" dirty="0">
                <a:solidFill>
                  <a:srgbClr val="000000"/>
                </a:solidFill>
              </a:rPr>
              <a:t>因數包括 </a:t>
            </a:r>
            <a:endParaRPr lang="en-US" altLang="zh-TW" sz="2200" dirty="0" smtClean="0">
              <a:solidFill>
                <a:srgbClr val="000000"/>
              </a:solidFill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altLang="zh-TW" sz="2200" dirty="0">
                <a:solidFill>
                  <a:srgbClr val="000000"/>
                </a:solidFill>
              </a:rPr>
              <a:t>1</a:t>
            </a:r>
            <a:r>
              <a:rPr lang="zh-TW" altLang="en-US" sz="2200" dirty="0" smtClean="0">
                <a:solidFill>
                  <a:srgbClr val="000000"/>
                </a:solidFill>
              </a:rPr>
              <a:t>、</a:t>
            </a:r>
            <a:r>
              <a:rPr lang="en-US" altLang="zh-TW" sz="2200" dirty="0" smtClean="0">
                <a:solidFill>
                  <a:srgbClr val="000000"/>
                </a:solidFill>
              </a:rPr>
              <a:t>7(</a:t>
            </a:r>
            <a:r>
              <a:rPr lang="zh-TW" altLang="en-US" sz="2200" dirty="0">
                <a:solidFill>
                  <a:srgbClr val="00B050"/>
                </a:solidFill>
              </a:rPr>
              <a:t>自己</a:t>
            </a:r>
            <a:r>
              <a:rPr lang="en-US" altLang="zh-TW" sz="2200" dirty="0">
                <a:solidFill>
                  <a:srgbClr val="000000"/>
                </a:solidFill>
              </a:rPr>
              <a:t>)</a:t>
            </a:r>
          </a:p>
          <a:p>
            <a:pPr lvl="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altLang="zh-TW" sz="2200" b="1" kern="0" dirty="0" smtClean="0">
                <a:solidFill>
                  <a:srgbClr val="000000"/>
                </a:solidFill>
                <a:latin typeface="新細明體"/>
                <a:ea typeface="新細明體"/>
              </a:rPr>
              <a:t>→7</a:t>
            </a:r>
            <a:r>
              <a:rPr lang="zh-TW" altLang="en-US" sz="2200" b="1" kern="0" dirty="0" smtClean="0">
                <a:solidFill>
                  <a:srgbClr val="000000"/>
                </a:solidFill>
                <a:latin typeface="新細明體"/>
                <a:ea typeface="新細明體"/>
              </a:rPr>
              <a:t>是質數</a:t>
            </a:r>
            <a:endParaRPr lang="en-US" altLang="zh-TW" sz="2200" b="1" kern="0" dirty="0">
              <a:solidFill>
                <a:srgbClr val="000000"/>
              </a:solidFill>
              <a:latin typeface="新細明體"/>
              <a:ea typeface="新細明體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altLang="zh-TW" sz="2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新細明體"/>
              <a:ea typeface="新細明體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altLang="zh-TW" sz="2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4739640" cy="1295400"/>
          </a:xfrm>
        </p:spPr>
        <p:txBody>
          <a:bodyPr/>
          <a:lstStyle/>
          <a:p>
            <a:r>
              <a:rPr lang="en-US" altLang="zh-TW" dirty="0" smtClean="0"/>
              <a:t>1-20</a:t>
            </a:r>
            <a:r>
              <a:rPr lang="zh-TW" altLang="en-US" dirty="0" smtClean="0"/>
              <a:t>之質數快速記憶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629617"/>
          </a:xfrm>
        </p:spPr>
        <p:txBody>
          <a:bodyPr/>
          <a:lstStyle/>
          <a:p>
            <a:pPr>
              <a:buNone/>
            </a:pPr>
            <a:r>
              <a:rPr lang="en-US" altLang="zh-TW" sz="2800" dirty="0" smtClean="0"/>
              <a:t>1-20</a:t>
            </a:r>
            <a:r>
              <a:rPr lang="zh-TW" altLang="en-US" sz="2800" dirty="0" smtClean="0"/>
              <a:t>之質數：</a:t>
            </a:r>
            <a:r>
              <a:rPr lang="en-US" altLang="zh-TW" sz="2800" dirty="0" smtClean="0"/>
              <a:t>2 </a:t>
            </a:r>
            <a:r>
              <a:rPr lang="zh-TW" altLang="en-US" sz="2800" dirty="0" smtClean="0"/>
              <a:t>、</a:t>
            </a:r>
            <a:r>
              <a:rPr lang="en-US" altLang="zh-TW" sz="2800" dirty="0" smtClean="0"/>
              <a:t>3 </a:t>
            </a:r>
            <a:r>
              <a:rPr lang="zh-TW" altLang="en-US" sz="2800" dirty="0" smtClean="0"/>
              <a:t>、</a:t>
            </a:r>
            <a:r>
              <a:rPr lang="en-US" altLang="zh-TW" sz="2800" dirty="0" smtClean="0"/>
              <a:t>5 </a:t>
            </a:r>
            <a:r>
              <a:rPr lang="zh-TW" altLang="en-US" sz="2800" dirty="0" smtClean="0"/>
              <a:t>、</a:t>
            </a:r>
            <a:r>
              <a:rPr lang="en-US" altLang="zh-TW" sz="2800" dirty="0" smtClean="0"/>
              <a:t>7 </a:t>
            </a:r>
            <a:r>
              <a:rPr lang="zh-TW" altLang="en-US" sz="2800" dirty="0" smtClean="0"/>
              <a:t>、</a:t>
            </a:r>
            <a:r>
              <a:rPr lang="en-US" altLang="zh-TW" sz="2800" dirty="0" smtClean="0"/>
              <a:t>11 </a:t>
            </a:r>
            <a:r>
              <a:rPr lang="zh-TW" altLang="en-US" sz="2800" dirty="0" smtClean="0"/>
              <a:t>、</a:t>
            </a:r>
            <a:r>
              <a:rPr lang="en-US" altLang="zh-TW" sz="2800" dirty="0" smtClean="0"/>
              <a:t>13 </a:t>
            </a:r>
            <a:r>
              <a:rPr lang="zh-TW" altLang="en-US" sz="2800" dirty="0" smtClean="0"/>
              <a:t>、</a:t>
            </a:r>
            <a:r>
              <a:rPr lang="en-US" altLang="zh-TW" sz="2800" dirty="0" smtClean="0"/>
              <a:t>17 </a:t>
            </a:r>
            <a:r>
              <a:rPr lang="zh-TW" altLang="en-US" sz="2800" dirty="0" smtClean="0"/>
              <a:t>、</a:t>
            </a:r>
            <a:r>
              <a:rPr lang="en-US" altLang="zh-TW" sz="2800" dirty="0" smtClean="0"/>
              <a:t>19</a:t>
            </a:r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            1</a:t>
            </a:r>
            <a:r>
              <a:rPr lang="zh-TW" altLang="en-US" dirty="0" smtClean="0"/>
              <a:t>至</a:t>
            </a:r>
            <a:r>
              <a:rPr lang="en-US" altLang="zh-TW" dirty="0" smtClean="0"/>
              <a:t>20</a:t>
            </a:r>
            <a:r>
              <a:rPr lang="zh-TW" altLang="en-US" dirty="0" smtClean="0"/>
              <a:t>的奇數為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   </a:t>
            </a:r>
            <a:r>
              <a:rPr lang="en-US" altLang="zh-TW" dirty="0" smtClean="0">
                <a:solidFill>
                  <a:srgbClr val="FF0000"/>
                </a:solidFill>
              </a:rPr>
              <a:t>1</a:t>
            </a:r>
            <a:r>
              <a:rPr lang="zh-TW" altLang="en-US" dirty="0" smtClean="0"/>
              <a:t>、</a:t>
            </a:r>
            <a:r>
              <a:rPr lang="en-US" altLang="zh-TW" dirty="0" smtClean="0"/>
              <a:t>3</a:t>
            </a:r>
            <a:r>
              <a:rPr lang="zh-TW" altLang="en-US" dirty="0" smtClean="0"/>
              <a:t>、</a:t>
            </a:r>
            <a:r>
              <a:rPr lang="en-US" altLang="zh-TW" dirty="0" smtClean="0"/>
              <a:t>5 </a:t>
            </a:r>
            <a:r>
              <a:rPr lang="zh-TW" altLang="en-US" dirty="0" smtClean="0"/>
              <a:t>、</a:t>
            </a:r>
            <a:r>
              <a:rPr lang="en-US" altLang="zh-TW" dirty="0" smtClean="0"/>
              <a:t>7 </a:t>
            </a:r>
            <a:r>
              <a:rPr lang="zh-TW" altLang="en-US" dirty="0" smtClean="0"/>
              <a:t>、</a:t>
            </a:r>
            <a:r>
              <a:rPr lang="en-US" altLang="zh-TW" dirty="0" smtClean="0">
                <a:solidFill>
                  <a:srgbClr val="0000FF"/>
                </a:solidFill>
              </a:rPr>
              <a:t>9</a:t>
            </a:r>
            <a:r>
              <a:rPr lang="en-US" altLang="zh-TW" dirty="0" smtClean="0"/>
              <a:t> </a:t>
            </a:r>
            <a:r>
              <a:rPr lang="zh-TW" altLang="en-US" dirty="0" smtClean="0"/>
              <a:t>、 </a:t>
            </a:r>
            <a:r>
              <a:rPr lang="en-US" altLang="zh-TW" dirty="0" smtClean="0"/>
              <a:t>11 </a:t>
            </a:r>
            <a:r>
              <a:rPr lang="zh-TW" altLang="en-US" dirty="0" smtClean="0"/>
              <a:t>、</a:t>
            </a:r>
            <a:r>
              <a:rPr lang="en-US" altLang="zh-TW" dirty="0" smtClean="0"/>
              <a:t>13 </a:t>
            </a:r>
            <a:r>
              <a:rPr lang="zh-TW" altLang="en-US" dirty="0" smtClean="0"/>
              <a:t>、</a:t>
            </a:r>
            <a:r>
              <a:rPr lang="en-US" altLang="zh-TW" dirty="0" smtClean="0">
                <a:solidFill>
                  <a:srgbClr val="0000FF"/>
                </a:solidFill>
              </a:rPr>
              <a:t>15 </a:t>
            </a:r>
            <a:r>
              <a:rPr lang="zh-TW" altLang="en-US" dirty="0" smtClean="0"/>
              <a:t>、 </a:t>
            </a:r>
            <a:r>
              <a:rPr lang="en-US" altLang="zh-TW" dirty="0" smtClean="0"/>
              <a:t>17 </a:t>
            </a:r>
            <a:r>
              <a:rPr lang="zh-TW" altLang="en-US" dirty="0" smtClean="0"/>
              <a:t>、</a:t>
            </a:r>
            <a:r>
              <a:rPr lang="en-US" altLang="zh-TW" dirty="0" smtClean="0"/>
              <a:t>19</a:t>
            </a:r>
          </a:p>
          <a:p>
            <a:pPr>
              <a:buNone/>
            </a:pPr>
            <a:r>
              <a:rPr lang="zh-TW" altLang="en-US" dirty="0" smtClean="0"/>
              <a:t>   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   </a:t>
            </a: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</p:txBody>
      </p:sp>
      <p:pic>
        <p:nvPicPr>
          <p:cNvPr id="4" name="Picture 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76" y="2857496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矩形 5"/>
          <p:cNvSpPr/>
          <p:nvPr/>
        </p:nvSpPr>
        <p:spPr>
          <a:xfrm>
            <a:off x="1428728" y="4143380"/>
            <a:ext cx="571504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dirty="0" smtClean="0"/>
              <a:t>1</a:t>
            </a:r>
            <a:r>
              <a:rPr lang="zh-TW" altLang="en-US" sz="2800" dirty="0" smtClean="0"/>
              <a:t>至</a:t>
            </a:r>
            <a:r>
              <a:rPr lang="en-US" altLang="zh-TW" sz="2800" dirty="0" smtClean="0"/>
              <a:t>20</a:t>
            </a:r>
            <a:r>
              <a:rPr lang="zh-TW" altLang="en-US" sz="2800" dirty="0" smtClean="0"/>
              <a:t>的奇數中</a:t>
            </a:r>
            <a:endParaRPr lang="en-US" altLang="zh-TW" sz="2800" dirty="0" smtClean="0"/>
          </a:p>
          <a:p>
            <a:r>
              <a:rPr lang="en-US" altLang="zh-TW" sz="2800" dirty="0" smtClean="0">
                <a:solidFill>
                  <a:srgbClr val="FF0000"/>
                </a:solidFill>
              </a:rPr>
              <a:t>1</a:t>
            </a:r>
            <a:r>
              <a:rPr lang="zh-TW" altLang="en-US" sz="2800" dirty="0" smtClean="0"/>
              <a:t>→不是質數也不是合數</a:t>
            </a:r>
            <a:endParaRPr lang="en-US" altLang="zh-TW" sz="2800" dirty="0" smtClean="0"/>
          </a:p>
          <a:p>
            <a:r>
              <a:rPr lang="en-US" altLang="zh-TW" sz="2800" dirty="0" smtClean="0">
                <a:solidFill>
                  <a:srgbClr val="0000FF"/>
                </a:solidFill>
              </a:rPr>
              <a:t>9</a:t>
            </a:r>
            <a:r>
              <a:rPr lang="en-US" altLang="zh-TW" sz="2800" dirty="0" smtClean="0"/>
              <a:t> </a:t>
            </a:r>
            <a:r>
              <a:rPr lang="zh-TW" altLang="en-US" sz="2800" dirty="0" smtClean="0"/>
              <a:t>、</a:t>
            </a:r>
            <a:r>
              <a:rPr lang="en-US" altLang="zh-TW" sz="2800" dirty="0" smtClean="0">
                <a:solidFill>
                  <a:srgbClr val="0000FF"/>
                </a:solidFill>
              </a:rPr>
              <a:t>15</a:t>
            </a:r>
            <a:r>
              <a:rPr lang="zh-TW" altLang="en-US" sz="2800" dirty="0" smtClean="0"/>
              <a:t> →是合數</a:t>
            </a:r>
            <a:endParaRPr lang="en-US" altLang="zh-TW" sz="2800" dirty="0" smtClean="0"/>
          </a:p>
          <a:p>
            <a:r>
              <a:rPr lang="zh-TW" altLang="en-US" sz="2800" dirty="0" smtClean="0"/>
              <a:t>其餘都是質數</a:t>
            </a:r>
            <a:endParaRPr lang="en-US" altLang="zh-TW" sz="2800" dirty="0" smtClean="0"/>
          </a:p>
          <a:p>
            <a:endParaRPr lang="zh-TW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-5349"/>
            <a:ext cx="7543800" cy="1295400"/>
          </a:xfrm>
        </p:spPr>
        <p:txBody>
          <a:bodyPr/>
          <a:lstStyle/>
          <a:p>
            <a:r>
              <a:rPr lang="en-US" altLang="zh-TW" dirty="0" smtClean="0"/>
              <a:t>1-100</a:t>
            </a:r>
            <a:r>
              <a:rPr lang="zh-TW" altLang="en-US" dirty="0" smtClean="0"/>
              <a:t>之質數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5542365"/>
              </p:ext>
            </p:extLst>
          </p:nvPr>
        </p:nvGraphicFramePr>
        <p:xfrm>
          <a:off x="539552" y="1772816"/>
          <a:ext cx="8219256" cy="41232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26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19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29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59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61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67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71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73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79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83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89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95406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97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95406">
                <a:tc gridSpan="10">
                  <a:txBody>
                    <a:bodyPr/>
                    <a:lstStyle/>
                    <a:p>
                      <a:r>
                        <a:rPr lang="zh-TW" altLang="en-US" dirty="0" smtClean="0"/>
                        <a:t>小提示</a:t>
                      </a:r>
                      <a:r>
                        <a:rPr lang="en-US" altLang="zh-TW" dirty="0" smtClean="0"/>
                        <a:t>:</a:t>
                      </a:r>
                      <a:r>
                        <a:rPr lang="zh-TW" altLang="en-US" dirty="0" smtClean="0"/>
                        <a:t>同一行的數字，個位數皆相同</a:t>
                      </a:r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8560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4000" dirty="0" smtClean="0"/>
              <a:t>5</a:t>
            </a:r>
            <a:r>
              <a:rPr lang="zh-TW" altLang="en-US" sz="4000" dirty="0" smtClean="0"/>
              <a:t>的倍數判別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2861865"/>
          </a:xfrm>
        </p:spPr>
        <p:txBody>
          <a:bodyPr/>
          <a:lstStyle/>
          <a:p>
            <a:pPr>
              <a:buNone/>
            </a:pPr>
            <a:r>
              <a:rPr lang="en-US" altLang="zh-TW" dirty="0" smtClean="0"/>
              <a:t>5 ×1 </a:t>
            </a:r>
            <a:r>
              <a:rPr lang="zh-TW" altLang="en-US" dirty="0" smtClean="0"/>
              <a:t>＝</a:t>
            </a:r>
            <a:r>
              <a:rPr lang="en-US" altLang="zh-TW" dirty="0" smtClean="0"/>
              <a:t>5</a:t>
            </a:r>
            <a:r>
              <a:rPr lang="zh-TW" altLang="en-US" dirty="0" smtClean="0"/>
              <a:t>                </a:t>
            </a:r>
            <a:r>
              <a:rPr lang="en-US" altLang="zh-TW" dirty="0" smtClean="0"/>
              <a:t>5 ×6 </a:t>
            </a:r>
            <a:r>
              <a:rPr lang="zh-TW" altLang="en-US" dirty="0" smtClean="0"/>
              <a:t>＝</a:t>
            </a:r>
            <a:r>
              <a:rPr lang="en-US" altLang="zh-TW" dirty="0" smtClean="0"/>
              <a:t>30</a:t>
            </a:r>
            <a:r>
              <a:rPr lang="zh-TW" altLang="en-US" dirty="0" smtClean="0"/>
              <a:t>       </a:t>
            </a: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5 ×2 </a:t>
            </a:r>
            <a:r>
              <a:rPr lang="zh-TW" altLang="en-US" dirty="0" smtClean="0"/>
              <a:t>＝</a:t>
            </a:r>
            <a:r>
              <a:rPr lang="en-US" altLang="zh-TW" dirty="0" smtClean="0"/>
              <a:t>10</a:t>
            </a:r>
            <a:r>
              <a:rPr lang="zh-TW" altLang="en-US" dirty="0" smtClean="0"/>
              <a:t>              </a:t>
            </a:r>
            <a:r>
              <a:rPr lang="en-US" altLang="zh-TW" dirty="0" smtClean="0"/>
              <a:t>5 ×7 </a:t>
            </a:r>
            <a:r>
              <a:rPr lang="zh-TW" altLang="en-US" dirty="0" smtClean="0"/>
              <a:t>＝</a:t>
            </a:r>
            <a:r>
              <a:rPr lang="en-US" altLang="zh-TW" dirty="0" smtClean="0"/>
              <a:t>35</a:t>
            </a:r>
            <a:r>
              <a:rPr lang="zh-TW" altLang="en-US" dirty="0" smtClean="0"/>
              <a:t>     </a:t>
            </a: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5 ×3 </a:t>
            </a:r>
            <a:r>
              <a:rPr lang="zh-TW" altLang="en-US" dirty="0" smtClean="0"/>
              <a:t>＝</a:t>
            </a:r>
            <a:r>
              <a:rPr lang="en-US" altLang="zh-TW" dirty="0" smtClean="0"/>
              <a:t>15</a:t>
            </a:r>
            <a:r>
              <a:rPr lang="zh-TW" altLang="en-US" dirty="0" smtClean="0"/>
              <a:t>              </a:t>
            </a:r>
            <a:r>
              <a:rPr lang="en-US" altLang="zh-TW" dirty="0" smtClean="0"/>
              <a:t>5 ×8 </a:t>
            </a:r>
            <a:r>
              <a:rPr lang="zh-TW" altLang="en-US" dirty="0" smtClean="0"/>
              <a:t>＝</a:t>
            </a:r>
            <a:r>
              <a:rPr lang="en-US" altLang="zh-TW" dirty="0" smtClean="0"/>
              <a:t>40</a:t>
            </a:r>
            <a:r>
              <a:rPr lang="zh-TW" altLang="en-US" dirty="0" smtClean="0"/>
              <a:t>     </a:t>
            </a: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5 ×4 </a:t>
            </a:r>
            <a:r>
              <a:rPr lang="zh-TW" altLang="en-US" dirty="0" smtClean="0"/>
              <a:t>＝</a:t>
            </a:r>
            <a:r>
              <a:rPr lang="en-US" altLang="zh-TW" dirty="0" smtClean="0"/>
              <a:t>20</a:t>
            </a:r>
            <a:r>
              <a:rPr lang="zh-TW" altLang="en-US" dirty="0" smtClean="0"/>
              <a:t>              </a:t>
            </a:r>
            <a:r>
              <a:rPr lang="en-US" altLang="zh-TW" dirty="0" smtClean="0"/>
              <a:t>5 ×9 </a:t>
            </a:r>
            <a:r>
              <a:rPr lang="zh-TW" altLang="en-US" dirty="0" smtClean="0"/>
              <a:t>＝</a:t>
            </a:r>
            <a:r>
              <a:rPr lang="en-US" altLang="zh-TW" dirty="0" smtClean="0"/>
              <a:t>45</a:t>
            </a:r>
            <a:r>
              <a:rPr lang="zh-TW" altLang="en-US" dirty="0" smtClean="0"/>
              <a:t>     </a:t>
            </a: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5 ×5 </a:t>
            </a:r>
            <a:r>
              <a:rPr lang="zh-TW" altLang="en-US" dirty="0" smtClean="0"/>
              <a:t>＝</a:t>
            </a:r>
            <a:r>
              <a:rPr lang="en-US" altLang="zh-TW" dirty="0" smtClean="0"/>
              <a:t>25</a:t>
            </a:r>
            <a:r>
              <a:rPr lang="zh-TW" altLang="en-US" dirty="0" smtClean="0"/>
              <a:t>              </a:t>
            </a:r>
            <a:r>
              <a:rPr lang="en-US" altLang="zh-TW" dirty="0" smtClean="0"/>
              <a:t>5 ×1 0</a:t>
            </a:r>
            <a:r>
              <a:rPr lang="zh-TW" altLang="en-US" dirty="0" smtClean="0"/>
              <a:t>＝</a:t>
            </a:r>
            <a:r>
              <a:rPr lang="en-US" altLang="zh-TW" dirty="0" smtClean="0"/>
              <a:t>50</a:t>
            </a:r>
            <a:r>
              <a:rPr lang="zh-TW" altLang="en-US" dirty="0" smtClean="0"/>
              <a:t>     </a:t>
            </a: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r>
              <a:rPr lang="zh-TW" altLang="en-US" dirty="0"/>
              <a:t> </a:t>
            </a:r>
            <a:r>
              <a:rPr lang="en-US" altLang="zh-TW" dirty="0"/>
              <a:t>※</a:t>
            </a:r>
            <a:r>
              <a:rPr lang="zh-TW" altLang="en-US" dirty="0"/>
              <a:t>一個數字的個位數是</a:t>
            </a:r>
            <a:r>
              <a:rPr lang="en-US" altLang="zh-TW" dirty="0"/>
              <a:t>0</a:t>
            </a:r>
            <a:r>
              <a:rPr lang="zh-TW" altLang="en-US" dirty="0"/>
              <a:t>、</a:t>
            </a:r>
            <a:r>
              <a:rPr lang="en-US" altLang="zh-TW" dirty="0"/>
              <a:t>5</a:t>
            </a:r>
            <a:r>
              <a:rPr lang="zh-TW" altLang="en-US" dirty="0" smtClean="0"/>
              <a:t>時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這個</a:t>
            </a:r>
            <a:r>
              <a:rPr lang="zh-TW" altLang="en-US" dirty="0"/>
              <a:t>數字是</a:t>
            </a:r>
            <a:r>
              <a:rPr lang="en-US" altLang="zh-TW" dirty="0"/>
              <a:t>5</a:t>
            </a:r>
            <a:r>
              <a:rPr lang="zh-TW" altLang="en-US" dirty="0"/>
              <a:t>的倍數</a:t>
            </a:r>
            <a:endParaRPr lang="en-US" altLang="zh-TW" dirty="0"/>
          </a:p>
          <a:p>
            <a:pPr>
              <a:buNone/>
            </a:pPr>
            <a:endParaRPr lang="zh-TW" altLang="en-US" dirty="0"/>
          </a:p>
        </p:txBody>
      </p:sp>
      <p:sp>
        <p:nvSpPr>
          <p:cNvPr id="4" name="橢圓 3"/>
          <p:cNvSpPr/>
          <p:nvPr/>
        </p:nvSpPr>
        <p:spPr>
          <a:xfrm>
            <a:off x="1750199" y="1787205"/>
            <a:ext cx="357190" cy="4286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橢圓 4"/>
          <p:cNvSpPr/>
          <p:nvPr/>
        </p:nvSpPr>
        <p:spPr>
          <a:xfrm>
            <a:off x="1928794" y="2857496"/>
            <a:ext cx="357190" cy="4286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橢圓 5"/>
          <p:cNvSpPr/>
          <p:nvPr/>
        </p:nvSpPr>
        <p:spPr>
          <a:xfrm>
            <a:off x="1928794" y="2357430"/>
            <a:ext cx="357190" cy="4286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橢圓 6"/>
          <p:cNvSpPr/>
          <p:nvPr/>
        </p:nvSpPr>
        <p:spPr>
          <a:xfrm>
            <a:off x="1928794" y="3429000"/>
            <a:ext cx="357190" cy="4286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橢圓 7"/>
          <p:cNvSpPr/>
          <p:nvPr/>
        </p:nvSpPr>
        <p:spPr>
          <a:xfrm>
            <a:off x="5307797" y="3974543"/>
            <a:ext cx="357190" cy="4286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橢圓 8"/>
          <p:cNvSpPr/>
          <p:nvPr/>
        </p:nvSpPr>
        <p:spPr>
          <a:xfrm>
            <a:off x="2005409" y="3944939"/>
            <a:ext cx="357190" cy="4286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橢圓 9"/>
          <p:cNvSpPr/>
          <p:nvPr/>
        </p:nvSpPr>
        <p:spPr>
          <a:xfrm>
            <a:off x="5129202" y="3417881"/>
            <a:ext cx="357190" cy="4286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橢圓 10"/>
          <p:cNvSpPr/>
          <p:nvPr/>
        </p:nvSpPr>
        <p:spPr>
          <a:xfrm>
            <a:off x="5107785" y="2857496"/>
            <a:ext cx="357190" cy="4286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橢圓 11"/>
          <p:cNvSpPr/>
          <p:nvPr/>
        </p:nvSpPr>
        <p:spPr>
          <a:xfrm>
            <a:off x="5107785" y="1794464"/>
            <a:ext cx="357190" cy="4286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橢圓 12"/>
          <p:cNvSpPr/>
          <p:nvPr/>
        </p:nvSpPr>
        <p:spPr>
          <a:xfrm>
            <a:off x="5129202" y="2295805"/>
            <a:ext cx="357190" cy="4286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solidFill>
                  <a:srgbClr val="330066"/>
                </a:solidFill>
              </a:rPr>
              <a:t>1-100</a:t>
            </a:r>
            <a:r>
              <a:rPr lang="zh-TW" altLang="en-US" dirty="0">
                <a:solidFill>
                  <a:srgbClr val="330066"/>
                </a:solidFill>
              </a:rPr>
              <a:t>之質數快速記憶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1700808"/>
            <a:ext cx="8568952" cy="4896544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1-100</a:t>
            </a:r>
            <a:r>
              <a:rPr lang="zh-TW" altLang="en-US" dirty="0" smtClean="0"/>
              <a:t>  的質數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en-US" altLang="zh-TW" dirty="0" smtClean="0"/>
          </a:p>
          <a:p>
            <a:r>
              <a:rPr lang="en-US" altLang="zh-TW" sz="2700" dirty="0" smtClean="0"/>
              <a:t>10</a:t>
            </a:r>
            <a:r>
              <a:rPr lang="zh-TW" altLang="en-US" sz="2700" dirty="0" smtClean="0"/>
              <a:t>以內為</a:t>
            </a:r>
            <a:r>
              <a:rPr lang="en-US" altLang="zh-TW" sz="2700" dirty="0">
                <a:solidFill>
                  <a:srgbClr val="000000"/>
                </a:solidFill>
                <a:latin typeface="新細明體"/>
                <a:ea typeface="新細明體"/>
              </a:rPr>
              <a:t>2</a:t>
            </a:r>
            <a:r>
              <a:rPr lang="zh-TW" altLang="en-US" sz="2700" dirty="0" smtClean="0">
                <a:latin typeface="新細明體"/>
                <a:ea typeface="新細明體"/>
              </a:rPr>
              <a:t>、</a:t>
            </a:r>
            <a:r>
              <a:rPr lang="en-US" altLang="zh-TW" sz="2700" dirty="0">
                <a:latin typeface="新細明體"/>
                <a:ea typeface="新細明體"/>
              </a:rPr>
              <a:t>3</a:t>
            </a:r>
            <a:r>
              <a:rPr lang="zh-TW" altLang="en-US" sz="2700" dirty="0" smtClean="0">
                <a:solidFill>
                  <a:srgbClr val="000000"/>
                </a:solidFill>
                <a:latin typeface="新細明體"/>
                <a:ea typeface="新細明體"/>
              </a:rPr>
              <a:t> 、</a:t>
            </a:r>
            <a:r>
              <a:rPr lang="en-US" altLang="zh-TW" sz="2700" dirty="0" smtClean="0">
                <a:solidFill>
                  <a:srgbClr val="000000"/>
                </a:solidFill>
                <a:latin typeface="新細明體"/>
                <a:ea typeface="新細明體"/>
              </a:rPr>
              <a:t>5</a:t>
            </a:r>
            <a:r>
              <a:rPr lang="zh-TW" altLang="en-US" sz="2700" dirty="0" smtClean="0">
                <a:solidFill>
                  <a:srgbClr val="000000"/>
                </a:solidFill>
                <a:latin typeface="新細明體"/>
                <a:ea typeface="新細明體"/>
              </a:rPr>
              <a:t>、</a:t>
            </a:r>
            <a:r>
              <a:rPr lang="en-US" altLang="zh-TW" sz="2700" dirty="0" smtClean="0">
                <a:solidFill>
                  <a:srgbClr val="000000"/>
                </a:solidFill>
                <a:latin typeface="新細明體"/>
                <a:ea typeface="新細明體"/>
              </a:rPr>
              <a:t>7</a:t>
            </a:r>
          </a:p>
          <a:p>
            <a:pPr lvl="0">
              <a:buClr>
                <a:srgbClr val="330066"/>
              </a:buClr>
            </a:pPr>
            <a:r>
              <a:rPr lang="en-US" altLang="zh-TW" sz="2700" dirty="0" smtClean="0">
                <a:solidFill>
                  <a:srgbClr val="FF0000"/>
                </a:solidFill>
                <a:latin typeface="新細明體"/>
                <a:ea typeface="新細明體"/>
              </a:rPr>
              <a:t>10</a:t>
            </a:r>
            <a:r>
              <a:rPr lang="zh-TW" altLang="en-US" sz="2700" dirty="0" smtClean="0">
                <a:solidFill>
                  <a:srgbClr val="FF0000"/>
                </a:solidFill>
                <a:latin typeface="新細明體"/>
                <a:ea typeface="新細明體"/>
              </a:rPr>
              <a:t>以上，個位</a:t>
            </a:r>
            <a:r>
              <a:rPr lang="zh-TW" altLang="en-US" sz="2700" dirty="0">
                <a:solidFill>
                  <a:srgbClr val="FF0000"/>
                </a:solidFill>
                <a:latin typeface="新細明體"/>
                <a:ea typeface="新細明體"/>
              </a:rPr>
              <a:t>數</a:t>
            </a:r>
            <a:r>
              <a:rPr lang="zh-TW" altLang="en-US" sz="2700" dirty="0" smtClean="0">
                <a:solidFill>
                  <a:srgbClr val="FF0000"/>
                </a:solidFill>
                <a:latin typeface="新細明體"/>
                <a:ea typeface="新細明體"/>
              </a:rPr>
              <a:t>為</a:t>
            </a:r>
            <a:r>
              <a:rPr lang="en-US" altLang="zh-TW" sz="2700" dirty="0" smtClean="0">
                <a:solidFill>
                  <a:srgbClr val="FF0000"/>
                </a:solidFill>
                <a:latin typeface="新細明體"/>
                <a:ea typeface="新細明體"/>
              </a:rPr>
              <a:t>1</a:t>
            </a:r>
            <a:r>
              <a:rPr lang="zh-TW" altLang="en-US" sz="2700" dirty="0" smtClean="0">
                <a:solidFill>
                  <a:srgbClr val="FF0000"/>
                </a:solidFill>
                <a:latin typeface="新細明體"/>
                <a:ea typeface="新細明體"/>
              </a:rPr>
              <a:t> </a:t>
            </a:r>
            <a:r>
              <a:rPr lang="en-US" altLang="zh-TW" sz="2700" dirty="0" smtClean="0">
                <a:solidFill>
                  <a:srgbClr val="000000"/>
                </a:solidFill>
                <a:latin typeface="新細明體"/>
                <a:ea typeface="新細明體"/>
              </a:rPr>
              <a:t>(21</a:t>
            </a:r>
            <a:r>
              <a:rPr lang="zh-TW" altLang="en-US" sz="2700" dirty="0" smtClean="0">
                <a:solidFill>
                  <a:srgbClr val="000000"/>
                </a:solidFill>
                <a:latin typeface="新細明體"/>
                <a:ea typeface="新細明體"/>
              </a:rPr>
              <a:t>、</a:t>
            </a:r>
            <a:r>
              <a:rPr lang="en-US" altLang="zh-TW" sz="2700" dirty="0" smtClean="0">
                <a:solidFill>
                  <a:srgbClr val="000000"/>
                </a:solidFill>
                <a:latin typeface="新細明體"/>
                <a:ea typeface="新細明體"/>
              </a:rPr>
              <a:t>51</a:t>
            </a:r>
            <a:r>
              <a:rPr lang="zh-TW" altLang="en-US" sz="2700" dirty="0" smtClean="0">
                <a:solidFill>
                  <a:srgbClr val="000000"/>
                </a:solidFill>
                <a:latin typeface="新細明體"/>
                <a:ea typeface="新細明體"/>
              </a:rPr>
              <a:t>、</a:t>
            </a:r>
            <a:r>
              <a:rPr lang="en-US" altLang="zh-TW" sz="2700" dirty="0" smtClean="0">
                <a:solidFill>
                  <a:srgbClr val="000000"/>
                </a:solidFill>
                <a:latin typeface="新細明體"/>
                <a:ea typeface="新細明體"/>
              </a:rPr>
              <a:t>81</a:t>
            </a:r>
            <a:r>
              <a:rPr lang="zh-TW" altLang="en-US" sz="2700" dirty="0" smtClean="0">
                <a:solidFill>
                  <a:srgbClr val="000000"/>
                </a:solidFill>
                <a:latin typeface="新細明體"/>
                <a:ea typeface="新細明體"/>
              </a:rPr>
              <a:t>是</a:t>
            </a:r>
            <a:r>
              <a:rPr lang="en-US" altLang="zh-TW" sz="2700" dirty="0" smtClean="0">
                <a:solidFill>
                  <a:srgbClr val="000000"/>
                </a:solidFill>
                <a:latin typeface="新細明體"/>
                <a:ea typeface="新細明體"/>
              </a:rPr>
              <a:t>3</a:t>
            </a:r>
            <a:r>
              <a:rPr lang="zh-TW" altLang="en-US" sz="2700" dirty="0" smtClean="0">
                <a:solidFill>
                  <a:srgbClr val="000000"/>
                </a:solidFill>
                <a:latin typeface="新細明體"/>
                <a:ea typeface="新細明體"/>
              </a:rPr>
              <a:t>的倍數</a:t>
            </a:r>
            <a:endParaRPr lang="en-US" altLang="zh-TW" sz="2700" dirty="0" smtClean="0">
              <a:solidFill>
                <a:srgbClr val="000000"/>
              </a:solidFill>
              <a:latin typeface="新細明體"/>
              <a:ea typeface="新細明體"/>
            </a:endParaRPr>
          </a:p>
          <a:p>
            <a:pPr marL="0" lvl="0" indent="0">
              <a:buClr>
                <a:srgbClr val="330066"/>
              </a:buClr>
              <a:buNone/>
            </a:pPr>
            <a:r>
              <a:rPr lang="zh-TW" altLang="en-US" sz="2700" dirty="0">
                <a:solidFill>
                  <a:srgbClr val="000000"/>
                </a:solidFill>
                <a:latin typeface="新細明體"/>
                <a:ea typeface="新細明體"/>
              </a:rPr>
              <a:t> </a:t>
            </a:r>
            <a:r>
              <a:rPr lang="zh-TW" altLang="en-US" sz="2700" dirty="0" smtClean="0">
                <a:solidFill>
                  <a:srgbClr val="000000"/>
                </a:solidFill>
                <a:latin typeface="新細明體"/>
                <a:ea typeface="新細明體"/>
              </a:rPr>
              <a:t>                                   </a:t>
            </a:r>
            <a:r>
              <a:rPr lang="en-US" altLang="zh-TW" sz="2700" dirty="0" smtClean="0">
                <a:latin typeface="新細明體"/>
                <a:ea typeface="新細明體"/>
              </a:rPr>
              <a:t>91</a:t>
            </a:r>
            <a:r>
              <a:rPr lang="zh-TW" altLang="en-US" sz="2700" dirty="0">
                <a:latin typeface="新細明體"/>
                <a:ea typeface="新細明體"/>
              </a:rPr>
              <a:t>是</a:t>
            </a:r>
            <a:r>
              <a:rPr lang="en-US" altLang="zh-TW" sz="2700" dirty="0">
                <a:latin typeface="新細明體"/>
                <a:ea typeface="新細明體"/>
              </a:rPr>
              <a:t>13</a:t>
            </a:r>
            <a:r>
              <a:rPr lang="zh-TW" altLang="en-US" sz="2700" dirty="0">
                <a:latin typeface="新細明體"/>
                <a:ea typeface="新細明體"/>
              </a:rPr>
              <a:t>的</a:t>
            </a:r>
            <a:r>
              <a:rPr lang="zh-TW" altLang="en-US" sz="2700" dirty="0" smtClean="0">
                <a:latin typeface="新細明體"/>
                <a:ea typeface="新細明體"/>
              </a:rPr>
              <a:t>倍數→須排除</a:t>
            </a:r>
            <a:r>
              <a:rPr lang="en-US" altLang="zh-TW" sz="2700" dirty="0" smtClean="0">
                <a:solidFill>
                  <a:srgbClr val="000000"/>
                </a:solidFill>
                <a:latin typeface="新細明體"/>
                <a:ea typeface="新細明體"/>
              </a:rPr>
              <a:t>)</a:t>
            </a:r>
            <a:endParaRPr lang="en-US" altLang="zh-TW" sz="2700" dirty="0" smtClean="0">
              <a:solidFill>
                <a:srgbClr val="FF0000"/>
              </a:solidFill>
              <a:latin typeface="新細明體"/>
              <a:ea typeface="新細明體"/>
            </a:endParaRPr>
          </a:p>
          <a:p>
            <a:pPr marL="0" indent="0">
              <a:buClr>
                <a:srgbClr val="330066"/>
              </a:buClr>
            </a:pPr>
            <a:r>
              <a:rPr lang="zh-TW" altLang="en-US" sz="2700" dirty="0" smtClean="0">
                <a:solidFill>
                  <a:srgbClr val="FF0000"/>
                </a:solidFill>
                <a:latin typeface="新細明體"/>
                <a:ea typeface="新細明體"/>
              </a:rPr>
              <a:t>  </a:t>
            </a:r>
            <a:r>
              <a:rPr lang="en-US" altLang="zh-TW" sz="2700" dirty="0" smtClean="0">
                <a:solidFill>
                  <a:srgbClr val="FF0000"/>
                </a:solidFill>
                <a:latin typeface="新細明體"/>
                <a:ea typeface="新細明體"/>
              </a:rPr>
              <a:t>10</a:t>
            </a:r>
            <a:r>
              <a:rPr lang="zh-TW" altLang="en-US" sz="2700" dirty="0" smtClean="0">
                <a:solidFill>
                  <a:srgbClr val="FF0000"/>
                </a:solidFill>
                <a:latin typeface="新細明體"/>
                <a:ea typeface="新細明體"/>
              </a:rPr>
              <a:t>以上，個位</a:t>
            </a:r>
            <a:r>
              <a:rPr lang="zh-TW" altLang="en-US" sz="2700" dirty="0">
                <a:solidFill>
                  <a:srgbClr val="FF0000"/>
                </a:solidFill>
                <a:latin typeface="新細明體"/>
                <a:ea typeface="新細明體"/>
              </a:rPr>
              <a:t>數</a:t>
            </a:r>
            <a:r>
              <a:rPr lang="zh-TW" altLang="en-US" sz="2700" dirty="0" smtClean="0">
                <a:solidFill>
                  <a:srgbClr val="FF0000"/>
                </a:solidFill>
                <a:latin typeface="新細明體"/>
                <a:ea typeface="新細明體"/>
              </a:rPr>
              <a:t>為</a:t>
            </a:r>
            <a:r>
              <a:rPr lang="en-US" altLang="zh-TW" sz="2700" dirty="0" smtClean="0">
                <a:solidFill>
                  <a:srgbClr val="FF0000"/>
                </a:solidFill>
                <a:latin typeface="新細明體"/>
                <a:ea typeface="新細明體"/>
              </a:rPr>
              <a:t>3</a:t>
            </a:r>
            <a:r>
              <a:rPr lang="zh-TW" altLang="en-US" sz="2700" dirty="0" smtClean="0">
                <a:solidFill>
                  <a:srgbClr val="FF0000"/>
                </a:solidFill>
                <a:latin typeface="新細明體"/>
                <a:ea typeface="新細明體"/>
              </a:rPr>
              <a:t> </a:t>
            </a:r>
            <a:r>
              <a:rPr lang="en-US" altLang="zh-TW" sz="2700" dirty="0" smtClean="0">
                <a:solidFill>
                  <a:srgbClr val="000000"/>
                </a:solidFill>
                <a:latin typeface="新細明體"/>
                <a:ea typeface="新細明體"/>
              </a:rPr>
              <a:t>(33</a:t>
            </a:r>
            <a:r>
              <a:rPr lang="zh-TW" altLang="en-US" sz="2700" dirty="0" smtClean="0">
                <a:solidFill>
                  <a:srgbClr val="000000"/>
                </a:solidFill>
                <a:latin typeface="新細明體"/>
                <a:ea typeface="新細明體"/>
              </a:rPr>
              <a:t>、</a:t>
            </a:r>
            <a:r>
              <a:rPr lang="en-US" altLang="zh-TW" sz="2700" dirty="0" smtClean="0">
                <a:solidFill>
                  <a:srgbClr val="000000"/>
                </a:solidFill>
                <a:latin typeface="新細明體"/>
                <a:ea typeface="新細明體"/>
              </a:rPr>
              <a:t>63</a:t>
            </a:r>
            <a:r>
              <a:rPr lang="zh-TW" altLang="en-US" sz="2700" dirty="0" smtClean="0">
                <a:solidFill>
                  <a:srgbClr val="000000"/>
                </a:solidFill>
                <a:latin typeface="新細明體"/>
                <a:ea typeface="新細明體"/>
              </a:rPr>
              <a:t>、</a:t>
            </a:r>
            <a:r>
              <a:rPr lang="en-US" altLang="zh-TW" sz="2700" dirty="0" smtClean="0">
                <a:solidFill>
                  <a:srgbClr val="000000"/>
                </a:solidFill>
                <a:latin typeface="新細明體"/>
                <a:ea typeface="新細明體"/>
              </a:rPr>
              <a:t>93</a:t>
            </a:r>
            <a:r>
              <a:rPr lang="zh-TW" altLang="en-US" sz="2700" dirty="0" smtClean="0">
                <a:solidFill>
                  <a:srgbClr val="000000"/>
                </a:solidFill>
                <a:latin typeface="新細明體"/>
                <a:ea typeface="新細明體"/>
              </a:rPr>
              <a:t>是</a:t>
            </a:r>
            <a:r>
              <a:rPr lang="en-US" altLang="zh-TW" sz="2700" dirty="0">
                <a:solidFill>
                  <a:srgbClr val="000000"/>
                </a:solidFill>
                <a:latin typeface="新細明體"/>
                <a:ea typeface="新細明體"/>
              </a:rPr>
              <a:t>3</a:t>
            </a:r>
            <a:r>
              <a:rPr lang="zh-TW" altLang="en-US" sz="2700" dirty="0">
                <a:solidFill>
                  <a:srgbClr val="000000"/>
                </a:solidFill>
                <a:latin typeface="新細明體"/>
                <a:ea typeface="新細明體"/>
              </a:rPr>
              <a:t>的</a:t>
            </a:r>
            <a:r>
              <a:rPr lang="zh-TW" altLang="en-US" sz="2700" dirty="0" smtClean="0">
                <a:solidFill>
                  <a:srgbClr val="000000"/>
                </a:solidFill>
                <a:latin typeface="新細明體"/>
                <a:ea typeface="新細明體"/>
              </a:rPr>
              <a:t>倍數，須排除</a:t>
            </a:r>
            <a:r>
              <a:rPr lang="en-US" altLang="zh-TW" sz="2700" dirty="0" smtClean="0">
                <a:solidFill>
                  <a:srgbClr val="000000"/>
                </a:solidFill>
                <a:latin typeface="新細明體"/>
                <a:ea typeface="新細明體"/>
              </a:rPr>
              <a:t>)</a:t>
            </a:r>
          </a:p>
          <a:p>
            <a:pPr>
              <a:buClr>
                <a:srgbClr val="330066"/>
              </a:buClr>
            </a:pPr>
            <a:r>
              <a:rPr lang="en-US" altLang="zh-TW" sz="2700" dirty="0" smtClean="0">
                <a:solidFill>
                  <a:srgbClr val="FF0000"/>
                </a:solidFill>
                <a:latin typeface="新細明體"/>
                <a:ea typeface="新細明體"/>
              </a:rPr>
              <a:t>10</a:t>
            </a:r>
            <a:r>
              <a:rPr lang="zh-TW" altLang="en-US" sz="2700" dirty="0" smtClean="0">
                <a:solidFill>
                  <a:srgbClr val="FF0000"/>
                </a:solidFill>
                <a:latin typeface="新細明體"/>
                <a:ea typeface="新細明體"/>
              </a:rPr>
              <a:t>以上，個位</a:t>
            </a:r>
            <a:r>
              <a:rPr lang="zh-TW" altLang="en-US" sz="2700" dirty="0">
                <a:solidFill>
                  <a:srgbClr val="FF0000"/>
                </a:solidFill>
                <a:latin typeface="新細明體"/>
                <a:ea typeface="新細明體"/>
              </a:rPr>
              <a:t>數</a:t>
            </a:r>
            <a:r>
              <a:rPr lang="zh-TW" altLang="en-US" sz="2700" dirty="0" smtClean="0">
                <a:solidFill>
                  <a:srgbClr val="FF0000"/>
                </a:solidFill>
                <a:latin typeface="新細明體"/>
                <a:ea typeface="新細明體"/>
              </a:rPr>
              <a:t>為</a:t>
            </a:r>
            <a:r>
              <a:rPr lang="en-US" altLang="zh-TW" sz="2700" dirty="0" smtClean="0">
                <a:solidFill>
                  <a:srgbClr val="FF0000"/>
                </a:solidFill>
                <a:latin typeface="新細明體"/>
                <a:ea typeface="新細明體"/>
              </a:rPr>
              <a:t>7</a:t>
            </a:r>
            <a:r>
              <a:rPr lang="zh-TW" altLang="en-US" sz="2700" dirty="0" smtClean="0">
                <a:solidFill>
                  <a:srgbClr val="FF0000"/>
                </a:solidFill>
                <a:latin typeface="新細明體"/>
                <a:ea typeface="新細明體"/>
              </a:rPr>
              <a:t> </a:t>
            </a:r>
            <a:r>
              <a:rPr lang="en-US" altLang="zh-TW" sz="2700" dirty="0" smtClean="0">
                <a:solidFill>
                  <a:srgbClr val="000000"/>
                </a:solidFill>
                <a:latin typeface="新細明體"/>
                <a:ea typeface="新細明體"/>
              </a:rPr>
              <a:t>(27</a:t>
            </a:r>
            <a:r>
              <a:rPr lang="zh-TW" altLang="en-US" sz="2700" dirty="0" smtClean="0">
                <a:solidFill>
                  <a:srgbClr val="000000"/>
                </a:solidFill>
                <a:latin typeface="新細明體"/>
                <a:ea typeface="新細明體"/>
              </a:rPr>
              <a:t>、</a:t>
            </a:r>
            <a:r>
              <a:rPr lang="en-US" altLang="zh-TW" sz="2700" dirty="0" smtClean="0">
                <a:solidFill>
                  <a:srgbClr val="000000"/>
                </a:solidFill>
                <a:latin typeface="新細明體"/>
                <a:ea typeface="新細明體"/>
              </a:rPr>
              <a:t>57</a:t>
            </a:r>
            <a:r>
              <a:rPr lang="zh-TW" altLang="en-US" sz="2700" dirty="0" smtClean="0">
                <a:solidFill>
                  <a:srgbClr val="000000"/>
                </a:solidFill>
                <a:latin typeface="新細明體"/>
                <a:ea typeface="新細明體"/>
              </a:rPr>
              <a:t>、</a:t>
            </a:r>
            <a:r>
              <a:rPr lang="en-US" altLang="zh-TW" sz="2700" dirty="0" smtClean="0">
                <a:solidFill>
                  <a:srgbClr val="000000"/>
                </a:solidFill>
                <a:latin typeface="新細明體"/>
                <a:ea typeface="新細明體"/>
              </a:rPr>
              <a:t>87</a:t>
            </a:r>
            <a:r>
              <a:rPr lang="zh-TW" altLang="en-US" sz="2700" dirty="0" smtClean="0">
                <a:solidFill>
                  <a:srgbClr val="000000"/>
                </a:solidFill>
                <a:latin typeface="新細明體"/>
                <a:ea typeface="新細明體"/>
              </a:rPr>
              <a:t>是</a:t>
            </a:r>
            <a:r>
              <a:rPr lang="en-US" altLang="zh-TW" sz="2700" dirty="0">
                <a:solidFill>
                  <a:srgbClr val="000000"/>
                </a:solidFill>
                <a:latin typeface="新細明體"/>
                <a:ea typeface="新細明體"/>
              </a:rPr>
              <a:t>3</a:t>
            </a:r>
            <a:r>
              <a:rPr lang="zh-TW" altLang="en-US" sz="2700" dirty="0">
                <a:solidFill>
                  <a:srgbClr val="000000"/>
                </a:solidFill>
                <a:latin typeface="新細明體"/>
                <a:ea typeface="新細明體"/>
              </a:rPr>
              <a:t>的</a:t>
            </a:r>
            <a:r>
              <a:rPr lang="zh-TW" altLang="en-US" sz="2700" dirty="0" smtClean="0">
                <a:solidFill>
                  <a:srgbClr val="000000"/>
                </a:solidFill>
                <a:latin typeface="新細明體"/>
                <a:ea typeface="新細明體"/>
              </a:rPr>
              <a:t>倍數</a:t>
            </a:r>
            <a:endParaRPr lang="en-US" altLang="zh-TW" sz="2700" dirty="0" smtClean="0">
              <a:solidFill>
                <a:srgbClr val="000000"/>
              </a:solidFill>
              <a:latin typeface="新細明體"/>
              <a:ea typeface="新細明體"/>
            </a:endParaRPr>
          </a:p>
          <a:p>
            <a:pPr marL="0" lvl="0" indent="0">
              <a:buClr>
                <a:srgbClr val="330066"/>
              </a:buClr>
              <a:buNone/>
            </a:pPr>
            <a:r>
              <a:rPr lang="zh-TW" altLang="en-US" sz="2700" dirty="0">
                <a:solidFill>
                  <a:srgbClr val="000000"/>
                </a:solidFill>
                <a:latin typeface="新細明體"/>
                <a:ea typeface="新細明體"/>
              </a:rPr>
              <a:t> </a:t>
            </a:r>
            <a:r>
              <a:rPr lang="zh-TW" altLang="en-US" sz="2700" dirty="0" smtClean="0">
                <a:solidFill>
                  <a:srgbClr val="000000"/>
                </a:solidFill>
                <a:latin typeface="新細明體"/>
                <a:ea typeface="新細明體"/>
              </a:rPr>
              <a:t>                                     </a:t>
            </a:r>
            <a:r>
              <a:rPr lang="en-US" altLang="zh-TW" sz="2700" dirty="0" smtClean="0">
                <a:latin typeface="新細明體"/>
                <a:ea typeface="新細明體"/>
              </a:rPr>
              <a:t>77</a:t>
            </a:r>
            <a:r>
              <a:rPr lang="zh-TW" altLang="en-US" sz="2700" dirty="0">
                <a:latin typeface="新細明體"/>
                <a:ea typeface="新細明體"/>
              </a:rPr>
              <a:t>是</a:t>
            </a:r>
            <a:r>
              <a:rPr lang="en-US" altLang="zh-TW" sz="2700" dirty="0">
                <a:latin typeface="新細明體"/>
                <a:ea typeface="新細明體"/>
              </a:rPr>
              <a:t>7</a:t>
            </a:r>
            <a:r>
              <a:rPr lang="zh-TW" altLang="en-US" sz="2700" dirty="0">
                <a:latin typeface="新細明體"/>
                <a:ea typeface="新細明體"/>
              </a:rPr>
              <a:t>的</a:t>
            </a:r>
            <a:r>
              <a:rPr lang="zh-TW" altLang="en-US" sz="2700" dirty="0" smtClean="0">
                <a:latin typeface="新細明體"/>
                <a:ea typeface="新細明體"/>
              </a:rPr>
              <a:t>倍數</a:t>
            </a:r>
            <a:r>
              <a:rPr lang="zh-TW" altLang="en-US" sz="2700" dirty="0" smtClean="0">
                <a:solidFill>
                  <a:srgbClr val="000000"/>
                </a:solidFill>
                <a:latin typeface="新細明體"/>
                <a:ea typeface="新細明體"/>
              </a:rPr>
              <a:t>，須排除</a:t>
            </a:r>
            <a:r>
              <a:rPr lang="en-US" altLang="zh-TW" sz="2700" dirty="0" smtClean="0">
                <a:solidFill>
                  <a:srgbClr val="000000"/>
                </a:solidFill>
                <a:latin typeface="新細明體"/>
                <a:ea typeface="新細明體"/>
              </a:rPr>
              <a:t>)</a:t>
            </a:r>
            <a:endParaRPr lang="en-US" altLang="zh-TW" sz="2700" dirty="0">
              <a:solidFill>
                <a:srgbClr val="000000"/>
              </a:solidFill>
              <a:latin typeface="新細明體"/>
              <a:ea typeface="新細明體"/>
            </a:endParaRPr>
          </a:p>
          <a:p>
            <a:pPr lvl="0">
              <a:buClr>
                <a:srgbClr val="330066"/>
              </a:buClr>
            </a:pPr>
            <a:r>
              <a:rPr lang="en-US" altLang="zh-TW" sz="2700" dirty="0" smtClean="0">
                <a:solidFill>
                  <a:srgbClr val="FF0000"/>
                </a:solidFill>
                <a:latin typeface="新細明體"/>
                <a:ea typeface="新細明體"/>
              </a:rPr>
              <a:t>10</a:t>
            </a:r>
            <a:r>
              <a:rPr lang="zh-TW" altLang="en-US" sz="2700" dirty="0" smtClean="0">
                <a:solidFill>
                  <a:srgbClr val="FF0000"/>
                </a:solidFill>
                <a:latin typeface="新細明體"/>
                <a:ea typeface="新細明體"/>
              </a:rPr>
              <a:t>以上，個位</a:t>
            </a:r>
            <a:r>
              <a:rPr lang="zh-TW" altLang="en-US" sz="2700" dirty="0">
                <a:solidFill>
                  <a:srgbClr val="FF0000"/>
                </a:solidFill>
                <a:latin typeface="新細明體"/>
                <a:ea typeface="新細明體"/>
              </a:rPr>
              <a:t>數</a:t>
            </a:r>
            <a:r>
              <a:rPr lang="zh-TW" altLang="en-US" sz="2700" dirty="0" smtClean="0">
                <a:solidFill>
                  <a:srgbClr val="FF0000"/>
                </a:solidFill>
                <a:latin typeface="新細明體"/>
                <a:ea typeface="新細明體"/>
              </a:rPr>
              <a:t>為</a:t>
            </a:r>
            <a:r>
              <a:rPr lang="en-US" altLang="zh-TW" sz="2700" dirty="0" smtClean="0">
                <a:solidFill>
                  <a:srgbClr val="FF0000"/>
                </a:solidFill>
                <a:latin typeface="新細明體"/>
                <a:ea typeface="新細明體"/>
              </a:rPr>
              <a:t>9</a:t>
            </a:r>
            <a:r>
              <a:rPr lang="zh-TW" altLang="en-US" sz="2700" dirty="0" smtClean="0">
                <a:solidFill>
                  <a:srgbClr val="FF0000"/>
                </a:solidFill>
                <a:latin typeface="新細明體"/>
                <a:ea typeface="新細明體"/>
              </a:rPr>
              <a:t> </a:t>
            </a:r>
            <a:r>
              <a:rPr lang="en-US" altLang="zh-TW" sz="2700" dirty="0">
                <a:solidFill>
                  <a:srgbClr val="000000"/>
                </a:solidFill>
                <a:latin typeface="新細明體"/>
                <a:ea typeface="新細明體"/>
              </a:rPr>
              <a:t>(</a:t>
            </a:r>
            <a:r>
              <a:rPr lang="en-US" altLang="zh-TW" sz="2700" dirty="0" smtClean="0">
                <a:solidFill>
                  <a:srgbClr val="000000"/>
                </a:solidFill>
                <a:latin typeface="新細明體"/>
                <a:ea typeface="新細明體"/>
              </a:rPr>
              <a:t>39</a:t>
            </a:r>
            <a:r>
              <a:rPr lang="zh-TW" altLang="en-US" sz="2700" dirty="0" smtClean="0">
                <a:solidFill>
                  <a:srgbClr val="000000"/>
                </a:solidFill>
                <a:latin typeface="新細明體"/>
                <a:ea typeface="新細明體"/>
              </a:rPr>
              <a:t>、</a:t>
            </a:r>
            <a:r>
              <a:rPr lang="en-US" altLang="zh-TW" sz="2700" dirty="0" smtClean="0">
                <a:solidFill>
                  <a:srgbClr val="000000"/>
                </a:solidFill>
                <a:latin typeface="新細明體"/>
                <a:ea typeface="新細明體"/>
              </a:rPr>
              <a:t>69</a:t>
            </a:r>
            <a:r>
              <a:rPr lang="zh-TW" altLang="en-US" sz="2700" dirty="0" smtClean="0">
                <a:solidFill>
                  <a:srgbClr val="000000"/>
                </a:solidFill>
                <a:latin typeface="新細明體"/>
                <a:ea typeface="新細明體"/>
              </a:rPr>
              <a:t>、</a:t>
            </a:r>
            <a:r>
              <a:rPr lang="en-US" altLang="zh-TW" sz="2700" dirty="0" smtClean="0">
                <a:solidFill>
                  <a:srgbClr val="000000"/>
                </a:solidFill>
                <a:latin typeface="新細明體"/>
                <a:ea typeface="新細明體"/>
              </a:rPr>
              <a:t>99</a:t>
            </a:r>
            <a:r>
              <a:rPr lang="zh-TW" altLang="en-US" sz="2700" dirty="0" smtClean="0">
                <a:solidFill>
                  <a:srgbClr val="000000"/>
                </a:solidFill>
                <a:latin typeface="新細明體"/>
                <a:ea typeface="新細明體"/>
              </a:rPr>
              <a:t>是</a:t>
            </a:r>
            <a:r>
              <a:rPr lang="en-US" altLang="zh-TW" sz="2700" dirty="0">
                <a:solidFill>
                  <a:srgbClr val="000000"/>
                </a:solidFill>
                <a:latin typeface="新細明體"/>
                <a:ea typeface="新細明體"/>
              </a:rPr>
              <a:t>3</a:t>
            </a:r>
            <a:r>
              <a:rPr lang="zh-TW" altLang="en-US" sz="2700" dirty="0">
                <a:solidFill>
                  <a:srgbClr val="000000"/>
                </a:solidFill>
                <a:latin typeface="新細明體"/>
                <a:ea typeface="新細明體"/>
              </a:rPr>
              <a:t>的</a:t>
            </a:r>
            <a:r>
              <a:rPr lang="zh-TW" altLang="en-US" sz="2700" dirty="0" smtClean="0">
                <a:solidFill>
                  <a:srgbClr val="000000"/>
                </a:solidFill>
                <a:latin typeface="新細明體"/>
                <a:ea typeface="新細明體"/>
              </a:rPr>
              <a:t>倍數</a:t>
            </a:r>
            <a:endParaRPr lang="en-US" altLang="zh-TW" sz="2700" dirty="0" smtClean="0">
              <a:solidFill>
                <a:srgbClr val="000000"/>
              </a:solidFill>
              <a:latin typeface="新細明體"/>
              <a:ea typeface="新細明體"/>
            </a:endParaRPr>
          </a:p>
          <a:p>
            <a:pPr marL="0" lvl="0" indent="0">
              <a:buClr>
                <a:srgbClr val="330066"/>
              </a:buClr>
              <a:buNone/>
            </a:pPr>
            <a:r>
              <a:rPr lang="en-US" altLang="zh-TW" sz="2700" dirty="0">
                <a:solidFill>
                  <a:srgbClr val="000000"/>
                </a:solidFill>
                <a:latin typeface="新細明體"/>
                <a:ea typeface="新細明體"/>
              </a:rPr>
              <a:t> </a:t>
            </a:r>
            <a:r>
              <a:rPr lang="en-US" altLang="zh-TW" sz="2700" dirty="0" smtClean="0">
                <a:solidFill>
                  <a:srgbClr val="000000"/>
                </a:solidFill>
                <a:latin typeface="新細明體"/>
                <a:ea typeface="新細明體"/>
              </a:rPr>
              <a:t>                      </a:t>
            </a:r>
            <a:r>
              <a:rPr lang="zh-TW" altLang="en-US" sz="2700" dirty="0" smtClean="0">
                <a:solidFill>
                  <a:srgbClr val="000000"/>
                </a:solidFill>
                <a:latin typeface="新細明體"/>
                <a:ea typeface="新細明體"/>
              </a:rPr>
              <a:t>               </a:t>
            </a:r>
            <a:r>
              <a:rPr lang="en-US" altLang="zh-TW" sz="2700" dirty="0" smtClean="0">
                <a:latin typeface="新細明體"/>
                <a:ea typeface="新細明體"/>
              </a:rPr>
              <a:t>49</a:t>
            </a:r>
            <a:r>
              <a:rPr lang="zh-TW" altLang="en-US" sz="2700" dirty="0" smtClean="0">
                <a:latin typeface="新細明體"/>
                <a:ea typeface="新細明體"/>
              </a:rPr>
              <a:t>是</a:t>
            </a:r>
            <a:r>
              <a:rPr lang="en-US" altLang="zh-TW" sz="2700" dirty="0" smtClean="0">
                <a:latin typeface="新細明體"/>
                <a:ea typeface="新細明體"/>
              </a:rPr>
              <a:t>7</a:t>
            </a:r>
            <a:r>
              <a:rPr lang="zh-TW" altLang="en-US" sz="2700" dirty="0" smtClean="0">
                <a:latin typeface="新細明體"/>
                <a:ea typeface="新細明體"/>
              </a:rPr>
              <a:t>的倍數</a:t>
            </a:r>
            <a:r>
              <a:rPr lang="zh-TW" altLang="en-US" sz="2700" dirty="0" smtClean="0">
                <a:solidFill>
                  <a:srgbClr val="000000"/>
                </a:solidFill>
                <a:latin typeface="新細明體"/>
                <a:ea typeface="新細明體"/>
              </a:rPr>
              <a:t>，須排除</a:t>
            </a:r>
            <a:r>
              <a:rPr lang="en-US" altLang="zh-TW" sz="2700" dirty="0" smtClean="0">
                <a:solidFill>
                  <a:srgbClr val="000000"/>
                </a:solidFill>
                <a:latin typeface="新細明體"/>
                <a:ea typeface="新細明體"/>
              </a:rPr>
              <a:t>)</a:t>
            </a:r>
            <a:r>
              <a:rPr lang="zh-TW" altLang="en-US" sz="2700" dirty="0" smtClean="0">
                <a:solidFill>
                  <a:srgbClr val="000000"/>
                </a:solidFill>
                <a:latin typeface="新細明體"/>
                <a:ea typeface="新細明體"/>
              </a:rPr>
              <a:t> </a:t>
            </a:r>
            <a:r>
              <a:rPr lang="zh-TW" altLang="en-US" sz="2700" dirty="0" smtClean="0">
                <a:solidFill>
                  <a:srgbClr val="FF0000"/>
                </a:solidFill>
                <a:latin typeface="新細明體"/>
                <a:ea typeface="新細明體"/>
              </a:rPr>
              <a:t>皆為質數</a:t>
            </a:r>
            <a:endParaRPr lang="en-US" altLang="zh-TW" sz="2700" dirty="0">
              <a:solidFill>
                <a:srgbClr val="FF0000"/>
              </a:solidFill>
              <a:latin typeface="新細明體"/>
              <a:ea typeface="新細明體"/>
            </a:endParaRPr>
          </a:p>
          <a:p>
            <a:pPr marL="0" indent="0">
              <a:buClr>
                <a:srgbClr val="330066"/>
              </a:buClr>
              <a:buNone/>
            </a:pPr>
            <a:endParaRPr lang="en-US" altLang="zh-TW" dirty="0" smtClean="0">
              <a:solidFill>
                <a:srgbClr val="000000"/>
              </a:solidFill>
              <a:latin typeface="新細明體"/>
              <a:ea typeface="新細明體"/>
            </a:endParaRPr>
          </a:p>
          <a:p>
            <a:pPr>
              <a:buClr>
                <a:srgbClr val="330066"/>
              </a:buClr>
            </a:pPr>
            <a:endParaRPr lang="en-US" altLang="zh-TW" dirty="0">
              <a:solidFill>
                <a:srgbClr val="000000"/>
              </a:solidFill>
              <a:latin typeface="新細明體"/>
              <a:ea typeface="新細明體"/>
            </a:endParaRPr>
          </a:p>
          <a:p>
            <a:pPr lvl="0">
              <a:buClr>
                <a:srgbClr val="330066"/>
              </a:buClr>
            </a:pPr>
            <a:endParaRPr lang="zh-TW" altLang="en-US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4118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solidFill>
                  <a:srgbClr val="330066"/>
                </a:solidFill>
              </a:rPr>
              <a:t>1-100</a:t>
            </a:r>
            <a:r>
              <a:rPr lang="zh-TW" altLang="en-US" dirty="0">
                <a:solidFill>
                  <a:srgbClr val="330066"/>
                </a:solidFill>
              </a:rPr>
              <a:t>之</a:t>
            </a:r>
            <a:r>
              <a:rPr lang="zh-TW" altLang="en-US" dirty="0" smtClean="0">
                <a:solidFill>
                  <a:srgbClr val="330066"/>
                </a:solidFill>
              </a:rPr>
              <a:t>質數快速記憶</a:t>
            </a:r>
            <a:r>
              <a:rPr lang="en-US" altLang="zh-TW" dirty="0" smtClean="0">
                <a:solidFill>
                  <a:srgbClr val="330066"/>
                </a:solidFill>
              </a:rPr>
              <a:t>(</a:t>
            </a:r>
            <a:r>
              <a:rPr lang="zh-TW" altLang="en-US" dirty="0" smtClean="0">
                <a:solidFill>
                  <a:srgbClr val="330066"/>
                </a:solidFill>
              </a:rPr>
              <a:t>個位數</a:t>
            </a:r>
            <a:r>
              <a:rPr lang="en-US" altLang="zh-TW" dirty="0" smtClean="0">
                <a:solidFill>
                  <a:srgbClr val="330066"/>
                </a:solidFill>
              </a:rPr>
              <a:t>1</a:t>
            </a:r>
            <a:r>
              <a:rPr lang="zh-TW" altLang="en-US" dirty="0" smtClean="0">
                <a:solidFill>
                  <a:srgbClr val="330066"/>
                </a:solidFill>
                <a:latin typeface="新細明體"/>
                <a:ea typeface="新細明體"/>
              </a:rPr>
              <a:t>、</a:t>
            </a:r>
            <a:r>
              <a:rPr lang="en-US" altLang="zh-TW" dirty="0">
                <a:solidFill>
                  <a:srgbClr val="330066"/>
                </a:solidFill>
              </a:rPr>
              <a:t>3</a:t>
            </a:r>
            <a:r>
              <a:rPr lang="zh-TW" altLang="en-US" dirty="0">
                <a:solidFill>
                  <a:srgbClr val="330066"/>
                </a:solidFill>
              </a:rPr>
              <a:t> 、</a:t>
            </a:r>
            <a:r>
              <a:rPr lang="en-US" altLang="zh-TW" dirty="0" smtClean="0">
                <a:solidFill>
                  <a:srgbClr val="330066"/>
                </a:solidFill>
              </a:rPr>
              <a:t>7</a:t>
            </a:r>
            <a:r>
              <a:rPr lang="zh-TW" altLang="en-US" dirty="0" smtClean="0">
                <a:solidFill>
                  <a:srgbClr val="330066"/>
                </a:solidFill>
              </a:rPr>
              <a:t>、</a:t>
            </a:r>
            <a:r>
              <a:rPr lang="en-US" altLang="zh-TW" dirty="0" smtClean="0">
                <a:solidFill>
                  <a:srgbClr val="330066"/>
                </a:solidFill>
              </a:rPr>
              <a:t>9</a:t>
            </a:r>
            <a:r>
              <a:rPr lang="zh-TW" altLang="en-US" dirty="0">
                <a:solidFill>
                  <a:srgbClr val="330066"/>
                </a:solidFill>
              </a:rPr>
              <a:t>中</a:t>
            </a:r>
            <a:r>
              <a:rPr lang="en-US" altLang="zh-TW" dirty="0" smtClean="0">
                <a:solidFill>
                  <a:srgbClr val="330066"/>
                </a:solidFill>
              </a:rPr>
              <a:t> 3</a:t>
            </a:r>
            <a:r>
              <a:rPr lang="zh-TW" altLang="en-US" dirty="0" smtClean="0">
                <a:solidFill>
                  <a:srgbClr val="330066"/>
                </a:solidFill>
                <a:latin typeface="新細明體"/>
                <a:ea typeface="新細明體"/>
              </a:rPr>
              <a:t>、</a:t>
            </a:r>
            <a:r>
              <a:rPr lang="en-US" altLang="zh-TW" dirty="0" smtClean="0">
                <a:solidFill>
                  <a:srgbClr val="330066"/>
                </a:solidFill>
              </a:rPr>
              <a:t>7</a:t>
            </a:r>
            <a:r>
              <a:rPr lang="zh-TW" altLang="en-US" dirty="0" smtClean="0">
                <a:solidFill>
                  <a:srgbClr val="330066"/>
                </a:solidFill>
                <a:latin typeface="新細明體"/>
                <a:ea typeface="新細明體"/>
              </a:rPr>
              <a:t>、</a:t>
            </a:r>
            <a:r>
              <a:rPr lang="en-US" altLang="zh-TW" dirty="0">
                <a:solidFill>
                  <a:srgbClr val="330066"/>
                </a:solidFill>
              </a:rPr>
              <a:t>13</a:t>
            </a:r>
            <a:r>
              <a:rPr lang="zh-TW" altLang="en-US" dirty="0">
                <a:solidFill>
                  <a:srgbClr val="330066"/>
                </a:solidFill>
              </a:rPr>
              <a:t>的倍數</a:t>
            </a:r>
            <a:r>
              <a:rPr lang="en-US" altLang="zh-TW" dirty="0" smtClean="0">
                <a:solidFill>
                  <a:srgbClr val="330066"/>
                </a:solidFill>
              </a:rPr>
              <a:t>)</a:t>
            </a:r>
            <a:endParaRPr lang="zh-TW" altLang="en-US" dirty="0">
              <a:solidFill>
                <a:srgbClr val="330066"/>
              </a:solidFill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3654368"/>
              </p:ext>
            </p:extLst>
          </p:nvPr>
        </p:nvGraphicFramePr>
        <p:xfrm>
          <a:off x="611560" y="1916832"/>
          <a:ext cx="8219260" cy="372686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82192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2192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2192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2192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2192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21926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21926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821926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821926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821926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</a:tblGrid>
              <a:tr h="372686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2686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2686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2686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39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2686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49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2686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2686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63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69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2686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77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2686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81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87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2686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91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93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99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3281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59</a:t>
            </a:r>
            <a:r>
              <a:rPr lang="zh-TW" altLang="en-US" dirty="0" smtClean="0"/>
              <a:t>是質數還是合數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en-US" altLang="zh-TW" dirty="0">
                <a:solidFill>
                  <a:srgbClr val="000000"/>
                </a:solidFill>
                <a:latin typeface="新細明體"/>
                <a:ea typeface="新細明體"/>
              </a:rPr>
              <a:t>59</a:t>
            </a:r>
            <a:r>
              <a:rPr lang="zh-TW" altLang="en-US" dirty="0">
                <a:solidFill>
                  <a:srgbClr val="000000"/>
                </a:solidFill>
                <a:latin typeface="新細明體"/>
                <a:ea typeface="新細明體"/>
              </a:rPr>
              <a:t>的個位數字是</a:t>
            </a:r>
            <a:r>
              <a:rPr lang="en-US" altLang="zh-TW" dirty="0">
                <a:solidFill>
                  <a:srgbClr val="000000"/>
                </a:solidFill>
                <a:latin typeface="新細明體"/>
                <a:ea typeface="新細明體"/>
              </a:rPr>
              <a:t>9</a:t>
            </a:r>
            <a:r>
              <a:rPr lang="zh-TW" altLang="en-US" dirty="0" smtClean="0">
                <a:solidFill>
                  <a:srgbClr val="000000"/>
                </a:solidFill>
                <a:latin typeface="新細明體"/>
                <a:ea typeface="新細明體"/>
              </a:rPr>
              <a:t>，  </a:t>
            </a:r>
            <a:r>
              <a:rPr lang="en-US" altLang="zh-TW" dirty="0" smtClean="0">
                <a:solidFill>
                  <a:srgbClr val="000000"/>
                </a:solidFill>
                <a:latin typeface="新細明體"/>
                <a:ea typeface="新細明體"/>
              </a:rPr>
              <a:t>59</a:t>
            </a:r>
            <a:r>
              <a:rPr lang="zh-TW" altLang="en-US" dirty="0" smtClean="0">
                <a:solidFill>
                  <a:srgbClr val="000000"/>
                </a:solidFill>
                <a:latin typeface="新細明體"/>
                <a:ea typeface="新細明體"/>
              </a:rPr>
              <a:t>不是</a:t>
            </a:r>
            <a:r>
              <a:rPr lang="en-US" altLang="zh-TW" dirty="0">
                <a:solidFill>
                  <a:srgbClr val="000000"/>
                </a:solidFill>
                <a:latin typeface="新細明體"/>
                <a:ea typeface="新細明體"/>
              </a:rPr>
              <a:t>39</a:t>
            </a:r>
            <a:r>
              <a:rPr lang="zh-TW" altLang="en-US" dirty="0">
                <a:solidFill>
                  <a:srgbClr val="000000"/>
                </a:solidFill>
                <a:latin typeface="新細明體"/>
                <a:ea typeface="新細明體"/>
              </a:rPr>
              <a:t>、</a:t>
            </a:r>
            <a:r>
              <a:rPr lang="en-US" altLang="zh-TW" dirty="0">
                <a:solidFill>
                  <a:srgbClr val="000000"/>
                </a:solidFill>
                <a:latin typeface="新細明體"/>
                <a:ea typeface="新細明體"/>
              </a:rPr>
              <a:t>49</a:t>
            </a:r>
            <a:r>
              <a:rPr lang="zh-TW" altLang="en-US" dirty="0">
                <a:solidFill>
                  <a:srgbClr val="000000"/>
                </a:solidFill>
                <a:latin typeface="新細明體"/>
                <a:ea typeface="新細明體"/>
              </a:rPr>
              <a:t> 、</a:t>
            </a:r>
            <a:r>
              <a:rPr lang="en-US" altLang="zh-TW" dirty="0">
                <a:solidFill>
                  <a:srgbClr val="000000"/>
                </a:solidFill>
                <a:latin typeface="新細明體"/>
                <a:ea typeface="新細明體"/>
              </a:rPr>
              <a:t>69</a:t>
            </a:r>
            <a:r>
              <a:rPr lang="zh-TW" altLang="en-US" dirty="0">
                <a:solidFill>
                  <a:srgbClr val="000000"/>
                </a:solidFill>
                <a:latin typeface="新細明體"/>
                <a:ea typeface="新細明體"/>
              </a:rPr>
              <a:t> 、</a:t>
            </a:r>
            <a:r>
              <a:rPr lang="en-US" altLang="zh-TW" dirty="0">
                <a:solidFill>
                  <a:srgbClr val="000000"/>
                </a:solidFill>
                <a:latin typeface="新細明體"/>
                <a:ea typeface="新細明體"/>
              </a:rPr>
              <a:t>99</a:t>
            </a:r>
          </a:p>
          <a:p>
            <a:pPr marL="0" indent="0">
              <a:buNone/>
            </a:pPr>
            <a:r>
              <a:rPr lang="zh-TW" altLang="en-US" dirty="0">
                <a:solidFill>
                  <a:srgbClr val="000000"/>
                </a:solidFill>
                <a:latin typeface="新細明體"/>
                <a:ea typeface="新細明體"/>
              </a:rPr>
              <a:t>因此</a:t>
            </a:r>
            <a:r>
              <a:rPr lang="en-US" altLang="zh-TW" dirty="0">
                <a:solidFill>
                  <a:srgbClr val="000000"/>
                </a:solidFill>
                <a:latin typeface="新細明體"/>
                <a:ea typeface="新細明體"/>
              </a:rPr>
              <a:t>59</a:t>
            </a:r>
            <a:r>
              <a:rPr lang="zh-TW" altLang="en-US" dirty="0">
                <a:solidFill>
                  <a:srgbClr val="000000"/>
                </a:solidFill>
                <a:latin typeface="新細明體"/>
                <a:ea typeface="新細明體"/>
              </a:rPr>
              <a:t>是質數</a:t>
            </a:r>
          </a:p>
        </p:txBody>
      </p:sp>
      <p:graphicFrame>
        <p:nvGraphicFramePr>
          <p:cNvPr id="4" name="內容版面配置區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339862"/>
              </p:ext>
            </p:extLst>
          </p:nvPr>
        </p:nvGraphicFramePr>
        <p:xfrm>
          <a:off x="467540" y="1700803"/>
          <a:ext cx="8219260" cy="3397027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82192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2192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2192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2192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2192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21926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21926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821926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821926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821926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</a:tblGrid>
              <a:tr h="372686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2686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2686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39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2686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49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2686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2686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63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69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2686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77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15539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81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87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2686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91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93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99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164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質因數和質因數分解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TW" sz="2800" dirty="0" smtClean="0"/>
              <a:t>※ </a:t>
            </a:r>
            <a:r>
              <a:rPr lang="zh-TW" altLang="en-US" sz="2800" dirty="0" smtClean="0">
                <a:solidFill>
                  <a:srgbClr val="FF0000"/>
                </a:solidFill>
              </a:rPr>
              <a:t>「質因數」的定義：</a:t>
            </a:r>
            <a:endParaRPr lang="en-US" altLang="zh-TW" sz="28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TW" altLang="en-US" sz="2800" dirty="0" smtClean="0"/>
              <a:t>   </a:t>
            </a:r>
            <a:r>
              <a:rPr lang="zh-TW" altLang="en-US" sz="2800" dirty="0" smtClean="0">
                <a:solidFill>
                  <a:srgbClr val="0000FF"/>
                </a:solidFill>
              </a:rPr>
              <a:t>一個整數的因數是質數</a:t>
            </a:r>
            <a:r>
              <a:rPr lang="zh-TW" altLang="en-US" sz="2800" dirty="0" smtClean="0"/>
              <a:t>時，我們就稱這個因數為該整數的</a:t>
            </a:r>
            <a:r>
              <a:rPr lang="zh-TW" altLang="en-US" sz="2800" dirty="0" smtClean="0">
                <a:solidFill>
                  <a:srgbClr val="0000FF"/>
                </a:solidFill>
              </a:rPr>
              <a:t>質因數。</a:t>
            </a:r>
            <a:endParaRPr lang="en-US" altLang="zh-TW" sz="2800" dirty="0" smtClean="0">
              <a:solidFill>
                <a:srgbClr val="0000FF"/>
              </a:solidFill>
            </a:endParaRPr>
          </a:p>
          <a:p>
            <a:pPr>
              <a:buNone/>
            </a:pPr>
            <a:r>
              <a:rPr lang="en-US" altLang="zh-TW" sz="2800" dirty="0" smtClean="0"/>
              <a:t>※</a:t>
            </a:r>
            <a:r>
              <a:rPr lang="zh-TW" altLang="en-US" sz="2800" dirty="0" smtClean="0">
                <a:solidFill>
                  <a:srgbClr val="FF0000"/>
                </a:solidFill>
              </a:rPr>
              <a:t>質因數分解</a:t>
            </a:r>
            <a:endParaRPr lang="en-US" altLang="zh-TW" sz="28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TW" altLang="en-US" sz="2800" dirty="0" smtClean="0">
                <a:solidFill>
                  <a:srgbClr val="FF0000"/>
                </a:solidFill>
              </a:rPr>
              <a:t>    </a:t>
            </a:r>
            <a:r>
              <a:rPr lang="zh-TW" altLang="en-US" sz="2800" dirty="0" smtClean="0"/>
              <a:t>把一個數用</a:t>
            </a:r>
            <a:r>
              <a:rPr lang="zh-TW" altLang="en-US" sz="2800" dirty="0" smtClean="0">
                <a:solidFill>
                  <a:srgbClr val="0000FF"/>
                </a:solidFill>
              </a:rPr>
              <a:t>質因數相乘</a:t>
            </a:r>
            <a:r>
              <a:rPr lang="zh-TW" altLang="en-US" sz="2800" dirty="0" smtClean="0"/>
              <a:t>的形式表示出來， 叫作</a:t>
            </a:r>
            <a:endParaRPr lang="en-US" altLang="zh-TW" sz="2800" dirty="0" smtClean="0"/>
          </a:p>
          <a:p>
            <a:pPr>
              <a:buNone/>
            </a:pPr>
            <a:r>
              <a:rPr lang="zh-TW" altLang="en-US" sz="2800" dirty="0" smtClean="0"/>
              <a:t>    質因數分解。通常列式時，我們會將質因數</a:t>
            </a:r>
            <a:endParaRPr lang="en-US" altLang="zh-TW" sz="2800" dirty="0" smtClean="0"/>
          </a:p>
          <a:p>
            <a:pPr>
              <a:buNone/>
            </a:pPr>
            <a:r>
              <a:rPr lang="zh-TW" altLang="en-US" sz="2800" dirty="0" smtClean="0"/>
              <a:t>    </a:t>
            </a:r>
            <a:r>
              <a:rPr lang="zh-TW" altLang="en-US" sz="2800" dirty="0" smtClean="0">
                <a:solidFill>
                  <a:srgbClr val="0000FF"/>
                </a:solidFill>
              </a:rPr>
              <a:t>由小到大排列</a:t>
            </a:r>
            <a:r>
              <a:rPr lang="zh-TW" altLang="en-US" sz="2800" dirty="0" smtClean="0"/>
              <a:t>。</a:t>
            </a:r>
            <a:endParaRPr lang="en-US" altLang="zh-TW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質因數分解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r>
              <a:rPr lang="zh-TW" altLang="en-US" sz="2000" dirty="0" smtClean="0"/>
              <a:t>方法</a:t>
            </a:r>
            <a:endParaRPr lang="zh-TW" altLang="en-US" sz="2000" dirty="0"/>
          </a:p>
        </p:txBody>
      </p:sp>
      <p:sp>
        <p:nvSpPr>
          <p:cNvPr id="4" name="文字方塊 3"/>
          <p:cNvSpPr txBox="1"/>
          <p:nvPr/>
        </p:nvSpPr>
        <p:spPr>
          <a:xfrm>
            <a:off x="642910" y="1714488"/>
            <a:ext cx="1219837" cy="40011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0" indent="0">
              <a:buNone/>
            </a:pPr>
            <a:endParaRPr lang="en-US" altLang="zh-TW" sz="2000" dirty="0" smtClean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158" y="2643182"/>
            <a:ext cx="457200" cy="457200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4000504"/>
            <a:ext cx="457200" cy="457200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785926"/>
            <a:ext cx="457200" cy="457200"/>
          </a:xfrm>
          <a:prstGeom prst="rect">
            <a:avLst/>
          </a:prstGeom>
        </p:spPr>
      </p:pic>
      <p:sp>
        <p:nvSpPr>
          <p:cNvPr id="8" name="內容版面配置區 2">
            <a:hlinkClick r:id="rId3" action="ppaction://hlinksldjump"/>
          </p:cNvPr>
          <p:cNvSpPr txBox="1">
            <a:spLocks/>
          </p:cNvSpPr>
          <p:nvPr/>
        </p:nvSpPr>
        <p:spPr bwMode="auto">
          <a:xfrm>
            <a:off x="857224" y="2643182"/>
            <a:ext cx="2714644" cy="57150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+mn-lt"/>
              </a:defRPr>
            </a:lvl2pPr>
            <a:lvl3pPr marL="987425" indent="-2936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+mn-lt"/>
              </a:defRPr>
            </a:lvl3pPr>
            <a:lvl4pPr marL="1281113" indent="-2921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15986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0558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130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29702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4274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zh-TW" altLang="en-US" sz="2400" kern="0" dirty="0" smtClean="0"/>
              <a:t> 列舉法</a:t>
            </a:r>
            <a:endParaRPr lang="en-US" altLang="zh-TW" sz="2400" kern="0" dirty="0" smtClean="0"/>
          </a:p>
        </p:txBody>
      </p:sp>
      <p:sp>
        <p:nvSpPr>
          <p:cNvPr id="10" name="文字方塊 9"/>
          <p:cNvSpPr txBox="1"/>
          <p:nvPr/>
        </p:nvSpPr>
        <p:spPr>
          <a:xfrm>
            <a:off x="857224" y="3286124"/>
            <a:ext cx="257176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12</a:t>
            </a:r>
            <a:r>
              <a:rPr lang="zh-TW" altLang="en-US" dirty="0" smtClean="0"/>
              <a:t>的質因數</a:t>
            </a:r>
            <a:endParaRPr lang="en-US" altLang="zh-TW" dirty="0" smtClean="0"/>
          </a:p>
          <a:p>
            <a:r>
              <a:rPr lang="en-US" altLang="zh-TW" dirty="0" smtClean="0"/>
              <a:t>12</a:t>
            </a:r>
            <a:r>
              <a:rPr lang="zh-TW" altLang="en-US" dirty="0" smtClean="0"/>
              <a:t>的因數</a:t>
            </a:r>
            <a:r>
              <a:rPr lang="en-US" altLang="zh-TW" dirty="0" smtClean="0"/>
              <a:t>:1 </a:t>
            </a:r>
            <a:r>
              <a:rPr lang="zh-TW" altLang="en-US" dirty="0" smtClean="0"/>
              <a:t>、</a:t>
            </a:r>
            <a:r>
              <a:rPr lang="en-US" altLang="zh-TW" dirty="0" smtClean="0"/>
              <a:t>2 </a:t>
            </a:r>
            <a:r>
              <a:rPr lang="zh-TW" altLang="en-US" dirty="0" smtClean="0"/>
              <a:t>、</a:t>
            </a:r>
            <a:r>
              <a:rPr lang="en-US" altLang="zh-TW" dirty="0" smtClean="0"/>
              <a:t>3 </a:t>
            </a:r>
            <a:r>
              <a:rPr lang="zh-TW" altLang="en-US" dirty="0" smtClean="0"/>
              <a:t>、</a:t>
            </a:r>
            <a:r>
              <a:rPr lang="en-US" altLang="zh-TW" dirty="0" smtClean="0"/>
              <a:t>4</a:t>
            </a:r>
          </a:p>
          <a:p>
            <a:r>
              <a:rPr lang="zh-TW" altLang="en-US" dirty="0" smtClean="0"/>
              <a:t>                 </a:t>
            </a:r>
            <a:r>
              <a:rPr lang="en-US" altLang="zh-TW" dirty="0" smtClean="0"/>
              <a:t>6 </a:t>
            </a:r>
            <a:r>
              <a:rPr lang="zh-TW" altLang="en-US" dirty="0" smtClean="0"/>
              <a:t>、</a:t>
            </a:r>
            <a:r>
              <a:rPr lang="en-US" altLang="zh-TW" dirty="0" smtClean="0"/>
              <a:t>12</a:t>
            </a:r>
          </a:p>
          <a:p>
            <a:r>
              <a:rPr lang="en-US" altLang="zh-TW" dirty="0" smtClean="0"/>
              <a:t>12</a:t>
            </a:r>
            <a:r>
              <a:rPr lang="zh-TW" altLang="en-US" dirty="0" smtClean="0"/>
              <a:t>的質因數</a:t>
            </a:r>
            <a:r>
              <a:rPr lang="en-US" altLang="zh-TW" dirty="0" smtClean="0"/>
              <a:t>:2</a:t>
            </a:r>
            <a:r>
              <a:rPr lang="zh-TW" altLang="en-US" dirty="0" smtClean="0"/>
              <a:t>、</a:t>
            </a:r>
            <a:r>
              <a:rPr lang="en-US" altLang="zh-TW" dirty="0" smtClean="0"/>
              <a:t>3</a:t>
            </a:r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11" name="內容版面配置區 2">
            <a:hlinkClick r:id="rId3" action="ppaction://hlinksldjump"/>
          </p:cNvPr>
          <p:cNvSpPr txBox="1">
            <a:spLocks/>
          </p:cNvSpPr>
          <p:nvPr/>
        </p:nvSpPr>
        <p:spPr bwMode="auto">
          <a:xfrm>
            <a:off x="5143504" y="1714488"/>
            <a:ext cx="2714644" cy="50006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+mn-lt"/>
              </a:defRPr>
            </a:lvl2pPr>
            <a:lvl3pPr marL="987425" indent="-2936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+mn-lt"/>
              </a:defRPr>
            </a:lvl3pPr>
            <a:lvl4pPr marL="1281113" indent="-2921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15986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0558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130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29702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4274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zh-TW" altLang="en-US" sz="2400" kern="0" dirty="0" smtClean="0"/>
              <a:t> 樹狀圖</a:t>
            </a:r>
            <a:endParaRPr lang="en-US" altLang="zh-TW" sz="2400" kern="0" dirty="0" smtClean="0"/>
          </a:p>
        </p:txBody>
      </p:sp>
      <p:sp>
        <p:nvSpPr>
          <p:cNvPr id="38" name="內容版面配置區 2">
            <a:hlinkClick r:id="rId3" action="ppaction://hlinksldjump"/>
          </p:cNvPr>
          <p:cNvSpPr txBox="1">
            <a:spLocks/>
          </p:cNvSpPr>
          <p:nvPr/>
        </p:nvSpPr>
        <p:spPr bwMode="auto">
          <a:xfrm>
            <a:off x="4643438" y="2357430"/>
            <a:ext cx="3214710" cy="13573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+mn-lt"/>
              </a:defRPr>
            </a:lvl2pPr>
            <a:lvl3pPr marL="987425" indent="-2936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+mn-lt"/>
              </a:defRPr>
            </a:lvl3pPr>
            <a:lvl4pPr marL="1281113" indent="-2921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15986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0558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130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29702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4274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zh-TW" altLang="en-US" sz="2400" kern="0" dirty="0" smtClean="0"/>
              <a:t>         </a:t>
            </a:r>
            <a:r>
              <a:rPr lang="en-US" altLang="zh-TW" sz="1800" kern="0" dirty="0" smtClean="0"/>
              <a:t>12</a:t>
            </a:r>
          </a:p>
          <a:p>
            <a:pPr marL="0" indent="0">
              <a:buNone/>
            </a:pPr>
            <a:r>
              <a:rPr lang="zh-TW" altLang="en-US" sz="1800" kern="0" dirty="0" smtClean="0"/>
              <a:t>      </a:t>
            </a:r>
            <a:r>
              <a:rPr lang="en-US" altLang="zh-TW" sz="1800" kern="0" dirty="0" smtClean="0"/>
              <a:t>2</a:t>
            </a:r>
            <a:r>
              <a:rPr lang="zh-TW" altLang="en-US" sz="1800" kern="0" dirty="0" smtClean="0"/>
              <a:t>          </a:t>
            </a:r>
            <a:r>
              <a:rPr lang="en-US" altLang="zh-TW" sz="1800" kern="0" dirty="0" smtClean="0"/>
              <a:t>6</a:t>
            </a:r>
          </a:p>
          <a:p>
            <a:pPr marL="0" indent="0">
              <a:buNone/>
            </a:pPr>
            <a:r>
              <a:rPr lang="zh-TW" altLang="en-US" sz="1800" kern="0" dirty="0" smtClean="0"/>
              <a:t>               </a:t>
            </a:r>
            <a:r>
              <a:rPr lang="en-US" altLang="zh-TW" sz="1800" kern="0" dirty="0" smtClean="0"/>
              <a:t>2</a:t>
            </a:r>
            <a:r>
              <a:rPr lang="zh-TW" altLang="en-US" sz="1800" kern="0" dirty="0" smtClean="0"/>
              <a:t>     </a:t>
            </a:r>
            <a:r>
              <a:rPr lang="en-US" altLang="zh-TW" sz="1800" kern="0" dirty="0" smtClean="0"/>
              <a:t>3</a:t>
            </a:r>
            <a:r>
              <a:rPr lang="zh-TW" altLang="en-US" sz="1800" kern="0" dirty="0" smtClean="0"/>
              <a:t> </a:t>
            </a:r>
            <a:endParaRPr lang="en-US" altLang="zh-TW" sz="1800" kern="0" dirty="0" smtClean="0"/>
          </a:p>
        </p:txBody>
      </p:sp>
      <p:grpSp>
        <p:nvGrpSpPr>
          <p:cNvPr id="39" name="群組 38"/>
          <p:cNvGrpSpPr/>
          <p:nvPr/>
        </p:nvGrpSpPr>
        <p:grpSpPr>
          <a:xfrm>
            <a:off x="5214942" y="2714620"/>
            <a:ext cx="692818" cy="203670"/>
            <a:chOff x="1950356" y="2714620"/>
            <a:chExt cx="692818" cy="203670"/>
          </a:xfrm>
        </p:grpSpPr>
        <p:cxnSp>
          <p:nvCxnSpPr>
            <p:cNvPr id="40" name="直線接點 39"/>
            <p:cNvCxnSpPr/>
            <p:nvPr/>
          </p:nvCxnSpPr>
          <p:spPr>
            <a:xfrm rot="10800000" flipV="1">
              <a:off x="1950356" y="2714620"/>
              <a:ext cx="264191" cy="20367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接點 40"/>
            <p:cNvCxnSpPr/>
            <p:nvPr/>
          </p:nvCxnSpPr>
          <p:spPr>
            <a:xfrm rot="16200000" flipH="1">
              <a:off x="2500298" y="2714620"/>
              <a:ext cx="142876" cy="14287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內容版面配置區 2">
            <a:hlinkClick r:id="rId3" action="ppaction://hlinksldjump"/>
          </p:cNvPr>
          <p:cNvSpPr txBox="1">
            <a:spLocks/>
          </p:cNvSpPr>
          <p:nvPr/>
        </p:nvSpPr>
        <p:spPr bwMode="auto">
          <a:xfrm>
            <a:off x="5143504" y="3857628"/>
            <a:ext cx="2643206" cy="50006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+mn-lt"/>
              </a:defRPr>
            </a:lvl2pPr>
            <a:lvl3pPr marL="987425" indent="-2936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+mn-lt"/>
              </a:defRPr>
            </a:lvl3pPr>
            <a:lvl4pPr marL="1281113" indent="-2921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15986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0558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130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29702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4274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zh-TW" altLang="en-US" sz="2400" kern="0" dirty="0" smtClean="0"/>
              <a:t> 短除法</a:t>
            </a:r>
            <a:endParaRPr lang="en-US" altLang="zh-TW" sz="2400" kern="0" dirty="0" smtClean="0"/>
          </a:p>
        </p:txBody>
      </p:sp>
      <p:grpSp>
        <p:nvGrpSpPr>
          <p:cNvPr id="43" name="群組 42"/>
          <p:cNvGrpSpPr/>
          <p:nvPr/>
        </p:nvGrpSpPr>
        <p:grpSpPr>
          <a:xfrm>
            <a:off x="5786446" y="4429132"/>
            <a:ext cx="928694" cy="429422"/>
            <a:chOff x="2143108" y="2358224"/>
            <a:chExt cx="928694" cy="429422"/>
          </a:xfrm>
        </p:grpSpPr>
        <p:cxnSp>
          <p:nvCxnSpPr>
            <p:cNvPr id="44" name="直線接點 43"/>
            <p:cNvCxnSpPr/>
            <p:nvPr/>
          </p:nvCxnSpPr>
          <p:spPr>
            <a:xfrm rot="5400000">
              <a:off x="1929588" y="2571744"/>
              <a:ext cx="427834" cy="79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線接點 44"/>
            <p:cNvCxnSpPr/>
            <p:nvPr/>
          </p:nvCxnSpPr>
          <p:spPr>
            <a:xfrm>
              <a:off x="2143108" y="2786058"/>
              <a:ext cx="928694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內容版面配置區 2">
            <a:hlinkClick r:id="rId3" action="ppaction://hlinksldjump"/>
          </p:cNvPr>
          <p:cNvSpPr txBox="1">
            <a:spLocks/>
          </p:cNvSpPr>
          <p:nvPr/>
        </p:nvSpPr>
        <p:spPr bwMode="auto">
          <a:xfrm>
            <a:off x="5143504" y="4429132"/>
            <a:ext cx="2714644" cy="128588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+mn-lt"/>
              </a:defRPr>
            </a:lvl2pPr>
            <a:lvl3pPr marL="987425" indent="-2936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+mn-lt"/>
              </a:defRPr>
            </a:lvl3pPr>
            <a:lvl4pPr marL="1281113" indent="-2921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15986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0558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130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29702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4274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zh-TW" altLang="en-US" sz="1800" kern="0" dirty="0" smtClean="0"/>
              <a:t>     </a:t>
            </a:r>
            <a:r>
              <a:rPr lang="en-US" altLang="zh-TW" sz="1800" kern="0" dirty="0" smtClean="0"/>
              <a:t>2</a:t>
            </a:r>
            <a:r>
              <a:rPr lang="zh-TW" altLang="en-US" sz="2400" kern="0" dirty="0" smtClean="0"/>
              <a:t>   </a:t>
            </a:r>
            <a:r>
              <a:rPr lang="en-US" altLang="zh-TW" sz="1800" kern="0" dirty="0" smtClean="0"/>
              <a:t>12</a:t>
            </a:r>
          </a:p>
          <a:p>
            <a:pPr marL="0" indent="0">
              <a:buNone/>
            </a:pPr>
            <a:r>
              <a:rPr lang="zh-TW" altLang="en-US" sz="1800" kern="0" dirty="0" smtClean="0"/>
              <a:t>        </a:t>
            </a:r>
            <a:r>
              <a:rPr lang="en-US" altLang="zh-TW" sz="1800" kern="0" dirty="0" smtClean="0"/>
              <a:t>2</a:t>
            </a:r>
            <a:r>
              <a:rPr lang="zh-TW" altLang="en-US" sz="1800" kern="0" dirty="0" smtClean="0"/>
              <a:t>   </a:t>
            </a:r>
            <a:r>
              <a:rPr lang="en-US" altLang="zh-TW" sz="1800" kern="0" dirty="0" smtClean="0"/>
              <a:t>6</a:t>
            </a:r>
          </a:p>
          <a:p>
            <a:pPr marL="0" indent="0">
              <a:buNone/>
            </a:pPr>
            <a:r>
              <a:rPr lang="zh-TW" altLang="en-US" sz="1800" kern="0" dirty="0" smtClean="0"/>
              <a:t>             </a:t>
            </a:r>
            <a:r>
              <a:rPr lang="en-US" altLang="zh-TW" sz="1800" kern="0" dirty="0" smtClean="0"/>
              <a:t>3</a:t>
            </a:r>
          </a:p>
        </p:txBody>
      </p:sp>
      <p:cxnSp>
        <p:nvCxnSpPr>
          <p:cNvPr id="48" name="直線接點 47"/>
          <p:cNvCxnSpPr/>
          <p:nvPr/>
        </p:nvCxnSpPr>
        <p:spPr>
          <a:xfrm rot="5400000">
            <a:off x="5707864" y="3078954"/>
            <a:ext cx="285752" cy="128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接點 48"/>
          <p:cNvCxnSpPr/>
          <p:nvPr/>
        </p:nvCxnSpPr>
        <p:spPr>
          <a:xfrm rot="16200000" flipH="1">
            <a:off x="5931703" y="3140867"/>
            <a:ext cx="238127" cy="10001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接點 53"/>
          <p:cNvCxnSpPr/>
          <p:nvPr/>
        </p:nvCxnSpPr>
        <p:spPr>
          <a:xfrm rot="5400000">
            <a:off x="5786446" y="5000636"/>
            <a:ext cx="28575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接點 55"/>
          <p:cNvCxnSpPr/>
          <p:nvPr/>
        </p:nvCxnSpPr>
        <p:spPr>
          <a:xfrm>
            <a:off x="5929322" y="5143512"/>
            <a:ext cx="35719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lvl="0" indent="-342900">
              <a:spcBef>
                <a:spcPct val="20000"/>
              </a:spcBef>
            </a:pPr>
            <a:r>
              <a:rPr lang="en-US" altLang="zh-TW" dirty="0"/>
              <a:t>36</a:t>
            </a:r>
            <a:r>
              <a:rPr lang="zh-TW" altLang="en-US" dirty="0"/>
              <a:t>的因數中，哪些是質數？</a:t>
            </a:r>
            <a:r>
              <a:rPr lang="en-US" altLang="zh-TW" dirty="0"/>
              <a:t/>
            </a:r>
            <a:br>
              <a:rPr lang="en-US" altLang="zh-TW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TW" altLang="en-US" sz="3200" b="1" dirty="0" smtClean="0"/>
              <a:t>列舉法</a:t>
            </a:r>
            <a:r>
              <a:rPr lang="zh-TW" altLang="en-US" sz="3200" b="1" dirty="0" smtClean="0">
                <a:solidFill>
                  <a:srgbClr val="0000FF"/>
                </a:solidFill>
              </a:rPr>
              <a:t> </a:t>
            </a:r>
            <a:endParaRPr lang="en-US" altLang="zh-TW" sz="3200" dirty="0" smtClean="0"/>
          </a:p>
          <a:p>
            <a:pPr>
              <a:buNone/>
            </a:pPr>
            <a:r>
              <a:rPr lang="en-US" altLang="zh-TW" dirty="0" smtClean="0"/>
              <a:t>36</a:t>
            </a:r>
            <a:r>
              <a:rPr lang="zh-TW" altLang="en-US" dirty="0" smtClean="0"/>
              <a:t>的因數中，哪些是質數？</a:t>
            </a:r>
            <a:endParaRPr lang="en-US" altLang="zh-TW" dirty="0" smtClean="0"/>
          </a:p>
          <a:p>
            <a:pPr>
              <a:buNone/>
            </a:pPr>
            <a:r>
              <a:rPr lang="en-US" altLang="zh-TW" sz="3200" dirty="0" smtClean="0"/>
              <a:t>36</a:t>
            </a:r>
            <a:r>
              <a:rPr lang="zh-TW" altLang="en-US" sz="3200" dirty="0" smtClean="0"/>
              <a:t>的因數是</a:t>
            </a:r>
            <a:r>
              <a:rPr lang="en-US" altLang="zh-TW" sz="3200" dirty="0" smtClean="0"/>
              <a:t>1 </a:t>
            </a:r>
            <a:r>
              <a:rPr lang="zh-TW" altLang="en-US" sz="3200" dirty="0" smtClean="0"/>
              <a:t>、</a:t>
            </a:r>
            <a:r>
              <a:rPr lang="en-US" altLang="zh-TW" sz="3200" dirty="0" smtClean="0"/>
              <a:t>2 </a:t>
            </a:r>
            <a:r>
              <a:rPr lang="zh-TW" altLang="en-US" sz="3200" dirty="0" smtClean="0"/>
              <a:t>、</a:t>
            </a:r>
            <a:r>
              <a:rPr lang="en-US" altLang="zh-TW" sz="3200" dirty="0" smtClean="0"/>
              <a:t>3 </a:t>
            </a:r>
            <a:r>
              <a:rPr lang="zh-TW" altLang="en-US" sz="3200" dirty="0" smtClean="0"/>
              <a:t>、</a:t>
            </a:r>
            <a:r>
              <a:rPr lang="en-US" altLang="zh-TW" sz="3200" dirty="0" smtClean="0"/>
              <a:t>4 </a:t>
            </a:r>
            <a:r>
              <a:rPr lang="zh-TW" altLang="en-US" sz="3200" dirty="0" smtClean="0"/>
              <a:t>、</a:t>
            </a:r>
            <a:r>
              <a:rPr lang="en-US" altLang="zh-TW" sz="3200" dirty="0" smtClean="0"/>
              <a:t>6 </a:t>
            </a:r>
            <a:r>
              <a:rPr lang="zh-TW" altLang="en-US" sz="3200" dirty="0" smtClean="0"/>
              <a:t>、</a:t>
            </a:r>
            <a:r>
              <a:rPr lang="en-US" altLang="zh-TW" sz="3200" dirty="0" smtClean="0"/>
              <a:t>9 </a:t>
            </a:r>
            <a:r>
              <a:rPr lang="zh-TW" altLang="en-US" sz="3200" dirty="0" smtClean="0"/>
              <a:t>、</a:t>
            </a:r>
            <a:r>
              <a:rPr lang="en-US" altLang="zh-TW" sz="3200" dirty="0" smtClean="0"/>
              <a:t>12 </a:t>
            </a:r>
            <a:r>
              <a:rPr lang="zh-TW" altLang="en-US" sz="3200" dirty="0" smtClean="0"/>
              <a:t>、</a:t>
            </a:r>
            <a:endParaRPr lang="en-US" altLang="zh-TW" sz="3200" dirty="0" smtClean="0"/>
          </a:p>
          <a:p>
            <a:pPr>
              <a:buNone/>
            </a:pPr>
            <a:r>
              <a:rPr lang="zh-TW" altLang="en-US" sz="3200" dirty="0" smtClean="0"/>
              <a:t>                  </a:t>
            </a:r>
            <a:r>
              <a:rPr lang="en-US" altLang="zh-TW" sz="3200" dirty="0" smtClean="0"/>
              <a:t>18 </a:t>
            </a:r>
            <a:r>
              <a:rPr lang="zh-TW" altLang="en-US" sz="3200" dirty="0" smtClean="0"/>
              <a:t>、</a:t>
            </a:r>
            <a:r>
              <a:rPr lang="en-US" altLang="zh-TW" sz="3200" dirty="0" smtClean="0"/>
              <a:t>36</a:t>
            </a:r>
          </a:p>
          <a:p>
            <a:pPr>
              <a:buNone/>
            </a:pPr>
            <a:r>
              <a:rPr lang="en-US" altLang="zh-TW" sz="3200" dirty="0" smtClean="0"/>
              <a:t>36</a:t>
            </a:r>
            <a:r>
              <a:rPr lang="zh-TW" altLang="en-US" sz="3200" dirty="0" smtClean="0"/>
              <a:t>的因數中，</a:t>
            </a:r>
            <a:r>
              <a:rPr lang="en-US" altLang="zh-TW" sz="3200" dirty="0" smtClean="0"/>
              <a:t>2 </a:t>
            </a:r>
            <a:r>
              <a:rPr lang="zh-TW" altLang="en-US" sz="3200" dirty="0" smtClean="0"/>
              <a:t>、</a:t>
            </a:r>
            <a:r>
              <a:rPr lang="en-US" altLang="zh-TW" sz="3200" dirty="0" smtClean="0"/>
              <a:t>3</a:t>
            </a:r>
            <a:r>
              <a:rPr lang="zh-TW" altLang="en-US" sz="3200" dirty="0" smtClean="0"/>
              <a:t>是質數</a:t>
            </a:r>
            <a:endParaRPr lang="en-US" altLang="zh-TW" sz="3200" dirty="0" smtClean="0"/>
          </a:p>
          <a:p>
            <a:pPr>
              <a:buNone/>
            </a:pPr>
            <a:endParaRPr lang="zh-TW" altLang="en-US" sz="3200" dirty="0" smtClean="0"/>
          </a:p>
          <a:p>
            <a:pPr>
              <a:buNone/>
            </a:pPr>
            <a:endParaRPr lang="en-US" altLang="zh-TW" sz="3200" dirty="0" smtClean="0"/>
          </a:p>
          <a:p>
            <a:pPr>
              <a:buNone/>
            </a:pPr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428596" y="1785926"/>
            <a:ext cx="1428760" cy="5000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15528"/>
            <a:ext cx="7543800" cy="1295400"/>
          </a:xfrm>
        </p:spPr>
        <p:txBody>
          <a:bodyPr/>
          <a:lstStyle/>
          <a:p>
            <a:r>
              <a:rPr lang="en-US" altLang="zh-TW" dirty="0" smtClean="0"/>
              <a:t>18</a:t>
            </a:r>
            <a:r>
              <a:rPr lang="zh-TW" altLang="en-US" dirty="0" smtClean="0"/>
              <a:t>的質因數有哪些</a:t>
            </a:r>
            <a:r>
              <a:rPr lang="zh-TW" altLang="en-US" dirty="0" smtClean="0">
                <a:latin typeface="新細明體"/>
                <a:ea typeface="新細明體"/>
              </a:rPr>
              <a:t>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330066"/>
              </a:buClr>
              <a:buNone/>
            </a:pPr>
            <a:r>
              <a:rPr lang="zh-TW" altLang="en-US" sz="3200" b="1" dirty="0"/>
              <a:t>列舉法</a:t>
            </a:r>
            <a:r>
              <a:rPr lang="zh-TW" altLang="en-US" sz="3200" b="1" dirty="0">
                <a:solidFill>
                  <a:srgbClr val="0000FF"/>
                </a:solidFill>
              </a:rPr>
              <a:t> </a:t>
            </a:r>
            <a:endParaRPr lang="en-US" altLang="zh-TW" sz="3200" dirty="0" smtClean="0">
              <a:solidFill>
                <a:srgbClr val="000000"/>
              </a:solidFill>
            </a:endParaRPr>
          </a:p>
          <a:p>
            <a:pPr lvl="0">
              <a:buClr>
                <a:srgbClr val="330066"/>
              </a:buClr>
              <a:buNone/>
            </a:pPr>
            <a:r>
              <a:rPr lang="en-US" altLang="zh-TW" sz="3200" dirty="0">
                <a:solidFill>
                  <a:srgbClr val="000000"/>
                </a:solidFill>
              </a:rPr>
              <a:t>18</a:t>
            </a:r>
            <a:r>
              <a:rPr lang="zh-TW" altLang="en-US" sz="3200" dirty="0">
                <a:solidFill>
                  <a:srgbClr val="000000"/>
                </a:solidFill>
              </a:rPr>
              <a:t>的因數有</a:t>
            </a:r>
            <a:r>
              <a:rPr lang="en-US" altLang="zh-TW" sz="3200" dirty="0">
                <a:solidFill>
                  <a:srgbClr val="000000"/>
                </a:solidFill>
              </a:rPr>
              <a:t>:1</a:t>
            </a:r>
            <a:r>
              <a:rPr lang="zh-TW" altLang="en-US" sz="3200" dirty="0">
                <a:solidFill>
                  <a:srgbClr val="000000"/>
                </a:solidFill>
              </a:rPr>
              <a:t>、</a:t>
            </a:r>
            <a:r>
              <a:rPr lang="en-US" altLang="zh-TW" sz="3200" dirty="0">
                <a:solidFill>
                  <a:srgbClr val="000000"/>
                </a:solidFill>
              </a:rPr>
              <a:t>2</a:t>
            </a:r>
            <a:r>
              <a:rPr lang="zh-TW" altLang="en-US" sz="3200" dirty="0">
                <a:solidFill>
                  <a:srgbClr val="000000"/>
                </a:solidFill>
              </a:rPr>
              <a:t>、</a:t>
            </a:r>
            <a:r>
              <a:rPr lang="en-US" altLang="zh-TW" sz="3200" dirty="0">
                <a:solidFill>
                  <a:srgbClr val="000000"/>
                </a:solidFill>
              </a:rPr>
              <a:t>3</a:t>
            </a:r>
            <a:r>
              <a:rPr lang="zh-TW" altLang="en-US" sz="3200" dirty="0" smtClean="0">
                <a:solidFill>
                  <a:srgbClr val="000000"/>
                </a:solidFill>
              </a:rPr>
              <a:t>、</a:t>
            </a:r>
            <a:r>
              <a:rPr lang="en-US" altLang="zh-TW" sz="3200" dirty="0" smtClean="0">
                <a:solidFill>
                  <a:srgbClr val="000000"/>
                </a:solidFill>
              </a:rPr>
              <a:t>6</a:t>
            </a:r>
            <a:r>
              <a:rPr lang="zh-TW" altLang="en-US" sz="3200" dirty="0">
                <a:solidFill>
                  <a:srgbClr val="000000"/>
                </a:solidFill>
              </a:rPr>
              <a:t>、</a:t>
            </a:r>
            <a:r>
              <a:rPr lang="en-US" altLang="zh-TW" sz="3200" dirty="0">
                <a:solidFill>
                  <a:srgbClr val="000000"/>
                </a:solidFill>
              </a:rPr>
              <a:t>9</a:t>
            </a:r>
            <a:r>
              <a:rPr lang="zh-TW" altLang="en-US" sz="3200" dirty="0">
                <a:solidFill>
                  <a:srgbClr val="000000"/>
                </a:solidFill>
              </a:rPr>
              <a:t> 、</a:t>
            </a:r>
            <a:r>
              <a:rPr lang="en-US" altLang="zh-TW" sz="3200" dirty="0" smtClean="0">
                <a:solidFill>
                  <a:srgbClr val="000000"/>
                </a:solidFill>
              </a:rPr>
              <a:t>18</a:t>
            </a:r>
          </a:p>
          <a:p>
            <a:pPr lvl="0">
              <a:buClr>
                <a:srgbClr val="330066"/>
              </a:buClr>
              <a:buNone/>
            </a:pPr>
            <a:r>
              <a:rPr lang="en-US" altLang="zh-TW" sz="3200" dirty="0" smtClean="0">
                <a:solidFill>
                  <a:srgbClr val="000000"/>
                </a:solidFill>
              </a:rPr>
              <a:t>18</a:t>
            </a:r>
            <a:r>
              <a:rPr lang="zh-TW" altLang="en-US" sz="3200" dirty="0" smtClean="0">
                <a:solidFill>
                  <a:srgbClr val="000000"/>
                </a:solidFill>
              </a:rPr>
              <a:t>的</a:t>
            </a:r>
            <a:r>
              <a:rPr lang="zh-TW" altLang="en-US" sz="3200" dirty="0">
                <a:solidFill>
                  <a:srgbClr val="000000"/>
                </a:solidFill>
              </a:rPr>
              <a:t>因數中，</a:t>
            </a:r>
            <a:r>
              <a:rPr lang="en-US" altLang="zh-TW" sz="3200" dirty="0">
                <a:solidFill>
                  <a:srgbClr val="000000"/>
                </a:solidFill>
              </a:rPr>
              <a:t>2 </a:t>
            </a:r>
            <a:r>
              <a:rPr lang="zh-TW" altLang="en-US" sz="3200" dirty="0">
                <a:solidFill>
                  <a:srgbClr val="000000"/>
                </a:solidFill>
              </a:rPr>
              <a:t>、</a:t>
            </a:r>
            <a:r>
              <a:rPr lang="en-US" altLang="zh-TW" sz="3200" dirty="0">
                <a:solidFill>
                  <a:srgbClr val="000000"/>
                </a:solidFill>
              </a:rPr>
              <a:t>3</a:t>
            </a:r>
            <a:r>
              <a:rPr lang="zh-TW" altLang="en-US" sz="3200" dirty="0">
                <a:solidFill>
                  <a:srgbClr val="000000"/>
                </a:solidFill>
              </a:rPr>
              <a:t>是</a:t>
            </a:r>
            <a:r>
              <a:rPr lang="zh-TW" altLang="en-US" sz="3200" dirty="0" smtClean="0">
                <a:solidFill>
                  <a:srgbClr val="000000"/>
                </a:solidFill>
              </a:rPr>
              <a:t>質數</a:t>
            </a:r>
            <a:endParaRPr lang="en-US" altLang="zh-TW" sz="3200" dirty="0" smtClean="0">
              <a:solidFill>
                <a:srgbClr val="000000"/>
              </a:solidFill>
            </a:endParaRPr>
          </a:p>
          <a:p>
            <a:pPr lvl="0">
              <a:buClr>
                <a:srgbClr val="330066"/>
              </a:buClr>
              <a:buNone/>
            </a:pPr>
            <a:r>
              <a:rPr lang="en-US" altLang="zh-TW" sz="3200" dirty="0">
                <a:solidFill>
                  <a:srgbClr val="000000"/>
                </a:solidFill>
              </a:rPr>
              <a:t>18</a:t>
            </a:r>
            <a:r>
              <a:rPr lang="zh-TW" altLang="en-US" sz="3200" dirty="0" smtClean="0">
                <a:solidFill>
                  <a:srgbClr val="000000"/>
                </a:solidFill>
              </a:rPr>
              <a:t>的質因數是</a:t>
            </a:r>
            <a:r>
              <a:rPr lang="en-US" altLang="zh-TW" sz="3200" dirty="0">
                <a:solidFill>
                  <a:srgbClr val="000000"/>
                </a:solidFill>
              </a:rPr>
              <a:t>2 </a:t>
            </a:r>
            <a:r>
              <a:rPr lang="zh-TW" altLang="en-US" sz="3200" dirty="0">
                <a:solidFill>
                  <a:srgbClr val="000000"/>
                </a:solidFill>
              </a:rPr>
              <a:t>、</a:t>
            </a:r>
            <a:r>
              <a:rPr lang="en-US" altLang="zh-TW" sz="3200" dirty="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4" name="矩形 3"/>
          <p:cNvSpPr/>
          <p:nvPr/>
        </p:nvSpPr>
        <p:spPr>
          <a:xfrm>
            <a:off x="500034" y="1714488"/>
            <a:ext cx="1357322" cy="5715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15366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solidFill>
                  <a:srgbClr val="330066"/>
                </a:solidFill>
              </a:rPr>
              <a:t>將</a:t>
            </a:r>
            <a:r>
              <a:rPr lang="en-US" altLang="zh-TW" dirty="0" smtClean="0">
                <a:solidFill>
                  <a:srgbClr val="330066"/>
                </a:solidFill>
              </a:rPr>
              <a:t>12</a:t>
            </a:r>
            <a:r>
              <a:rPr lang="zh-TW" altLang="en-US" dirty="0">
                <a:solidFill>
                  <a:srgbClr val="330066"/>
                </a:solidFill>
              </a:rPr>
              <a:t>做</a:t>
            </a:r>
            <a:r>
              <a:rPr lang="zh-TW" altLang="en-US" dirty="0" smtClean="0">
                <a:solidFill>
                  <a:srgbClr val="330066"/>
                </a:solidFill>
              </a:rPr>
              <a:t>質因數分解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pPr>
              <a:buNone/>
            </a:pPr>
            <a:r>
              <a:rPr lang="zh-TW" altLang="en-US" sz="3200" b="1" dirty="0" smtClean="0"/>
              <a:t>樹狀圖</a:t>
            </a:r>
            <a:endParaRPr lang="en-US" altLang="en-US" sz="3200" b="1" dirty="0" smtClean="0"/>
          </a:p>
          <a:p>
            <a:pPr>
              <a:buNone/>
            </a:pPr>
            <a:r>
              <a:rPr lang="en-US" dirty="0" smtClean="0"/>
              <a:t>           </a:t>
            </a:r>
            <a:r>
              <a:rPr lang="zh-TW" altLang="en-US" dirty="0" smtClean="0"/>
              <a:t>   </a:t>
            </a:r>
            <a:r>
              <a:rPr lang="en-US" dirty="0" smtClean="0"/>
              <a:t> 12</a:t>
            </a:r>
            <a:r>
              <a:rPr lang="zh-TW" altLang="en-US" dirty="0" smtClean="0"/>
              <a:t>   </a:t>
            </a:r>
          </a:p>
          <a:p>
            <a:pPr>
              <a:buNone/>
            </a:pPr>
            <a:r>
              <a:rPr lang="en-US" dirty="0" smtClean="0"/>
              <a:t>       </a:t>
            </a:r>
            <a:r>
              <a:rPr lang="zh-TW" altLang="en-US" dirty="0" smtClean="0"/>
              <a:t>   </a:t>
            </a:r>
            <a:r>
              <a:rPr lang="en-US" dirty="0" smtClean="0"/>
              <a:t> 2      6</a:t>
            </a:r>
            <a:r>
              <a:rPr lang="zh-TW" altLang="en-US" dirty="0" smtClean="0"/>
              <a:t>      </a:t>
            </a:r>
            <a:r>
              <a:rPr lang="en-US" altLang="zh-TW" dirty="0" smtClean="0"/>
              <a:t>12</a:t>
            </a:r>
            <a:r>
              <a:rPr lang="zh-TW" altLang="en-US" dirty="0" smtClean="0"/>
              <a:t> ＝</a:t>
            </a:r>
            <a:r>
              <a:rPr lang="en-US" altLang="zh-TW" dirty="0" smtClean="0"/>
              <a:t>2×6</a:t>
            </a:r>
            <a:endParaRPr lang="zh-TW" altLang="en-US" dirty="0" smtClean="0"/>
          </a:p>
          <a:p>
            <a:pPr>
              <a:buNone/>
            </a:pPr>
            <a:r>
              <a:rPr lang="en-US" dirty="0" smtClean="0"/>
              <a:t>             </a:t>
            </a:r>
            <a:r>
              <a:rPr lang="zh-TW" altLang="en-US" dirty="0" smtClean="0"/>
              <a:t>   </a:t>
            </a:r>
            <a:r>
              <a:rPr lang="en-US" dirty="0" smtClean="0"/>
              <a:t> 2  3</a:t>
            </a:r>
            <a:r>
              <a:rPr lang="zh-TW" altLang="en-US" dirty="0" smtClean="0"/>
              <a:t>    </a:t>
            </a:r>
            <a:r>
              <a:rPr lang="en-US" altLang="zh-TW" dirty="0" smtClean="0"/>
              <a:t>12 </a:t>
            </a:r>
            <a:r>
              <a:rPr lang="zh-TW" altLang="en-US" dirty="0" smtClean="0"/>
              <a:t>＝</a:t>
            </a:r>
            <a:r>
              <a:rPr lang="en-US" altLang="zh-TW" dirty="0" smtClean="0"/>
              <a:t>2×2 ×3</a:t>
            </a:r>
            <a:endParaRPr lang="zh-TW" altLang="en-US" dirty="0" smtClean="0"/>
          </a:p>
          <a:p>
            <a:pPr>
              <a:buNone/>
            </a:pPr>
            <a:r>
              <a:rPr lang="en-US" dirty="0" smtClean="0"/>
              <a:t>   12=2</a:t>
            </a:r>
            <a:r>
              <a:rPr lang="en-US" altLang="zh-TW" dirty="0" smtClean="0"/>
              <a:t>×</a:t>
            </a:r>
            <a:r>
              <a:rPr lang="en-US" dirty="0" smtClean="0"/>
              <a:t>2</a:t>
            </a:r>
            <a:r>
              <a:rPr lang="en-US" altLang="zh-TW" dirty="0" smtClean="0"/>
              <a:t>×</a:t>
            </a:r>
            <a:r>
              <a:rPr lang="en-US" dirty="0" smtClean="0"/>
              <a:t>3(</a:t>
            </a:r>
            <a:r>
              <a:rPr lang="zh-TW" altLang="en-US" sz="3200" dirty="0" smtClean="0"/>
              <a:t>將質因數由小到大排列</a:t>
            </a:r>
            <a:r>
              <a:rPr lang="en-US" dirty="0" smtClean="0"/>
              <a:t>)</a:t>
            </a:r>
            <a:endParaRPr lang="zh-TW" altLang="en-US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zh-TW" altLang="en-US" dirty="0" smtClean="0"/>
          </a:p>
          <a:p>
            <a:pPr>
              <a:buNone/>
            </a:pPr>
            <a:endParaRPr lang="zh-TW" altLang="en-US" dirty="0" smtClean="0"/>
          </a:p>
          <a:p>
            <a:pPr>
              <a:buNone/>
            </a:pPr>
            <a:endParaRPr lang="zh-TW" altLang="en-US" dirty="0"/>
          </a:p>
        </p:txBody>
      </p:sp>
      <p:grpSp>
        <p:nvGrpSpPr>
          <p:cNvPr id="26" name="群組 25"/>
          <p:cNvGrpSpPr/>
          <p:nvPr/>
        </p:nvGrpSpPr>
        <p:grpSpPr>
          <a:xfrm>
            <a:off x="1950356" y="2714620"/>
            <a:ext cx="964282" cy="785818"/>
            <a:chOff x="1950356" y="2714620"/>
            <a:chExt cx="964282" cy="785818"/>
          </a:xfrm>
        </p:grpSpPr>
        <p:grpSp>
          <p:nvGrpSpPr>
            <p:cNvPr id="22" name="群組 21"/>
            <p:cNvGrpSpPr/>
            <p:nvPr/>
          </p:nvGrpSpPr>
          <p:grpSpPr>
            <a:xfrm>
              <a:off x="1950356" y="2714620"/>
              <a:ext cx="692817" cy="214314"/>
              <a:chOff x="1950356" y="2714620"/>
              <a:chExt cx="692817" cy="214314"/>
            </a:xfrm>
          </p:grpSpPr>
          <p:cxnSp>
            <p:nvCxnSpPr>
              <p:cNvPr id="8" name="直線接點 7"/>
              <p:cNvCxnSpPr>
                <a:endCxn id="9" idx="7"/>
              </p:cNvCxnSpPr>
              <p:nvPr/>
            </p:nvCxnSpPr>
            <p:spPr>
              <a:xfrm rot="10800000" flipV="1">
                <a:off x="1950356" y="2714620"/>
                <a:ext cx="225675" cy="20367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直線接點 9"/>
              <p:cNvCxnSpPr/>
              <p:nvPr/>
            </p:nvCxnSpPr>
            <p:spPr>
              <a:xfrm rot="16200000" flipH="1">
                <a:off x="2474784" y="2760544"/>
                <a:ext cx="214314" cy="122465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6" name="直線接點 15"/>
            <p:cNvCxnSpPr/>
            <p:nvPr/>
          </p:nvCxnSpPr>
          <p:spPr>
            <a:xfrm rot="5400000">
              <a:off x="2409114" y="3305870"/>
              <a:ext cx="275107" cy="9274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接點 17"/>
            <p:cNvCxnSpPr/>
            <p:nvPr/>
          </p:nvCxnSpPr>
          <p:spPr>
            <a:xfrm rot="16200000" flipH="1">
              <a:off x="2707468" y="3293268"/>
              <a:ext cx="285752" cy="12858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橢圓 8"/>
          <p:cNvSpPr/>
          <p:nvPr/>
        </p:nvSpPr>
        <p:spPr>
          <a:xfrm>
            <a:off x="1643042" y="2857496"/>
            <a:ext cx="360040" cy="41513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橢圓 10"/>
          <p:cNvSpPr/>
          <p:nvPr/>
        </p:nvSpPr>
        <p:spPr>
          <a:xfrm>
            <a:off x="2214546" y="3500438"/>
            <a:ext cx="360040" cy="41513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橢圓 11"/>
          <p:cNvSpPr/>
          <p:nvPr/>
        </p:nvSpPr>
        <p:spPr>
          <a:xfrm>
            <a:off x="2714612" y="3500438"/>
            <a:ext cx="360040" cy="41513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矩形 12"/>
          <p:cNvSpPr/>
          <p:nvPr/>
        </p:nvSpPr>
        <p:spPr>
          <a:xfrm>
            <a:off x="500034" y="1785926"/>
            <a:ext cx="1357322" cy="5000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330066"/>
                </a:solidFill>
              </a:rPr>
              <a:t>將</a:t>
            </a:r>
            <a:r>
              <a:rPr lang="en-US" altLang="zh-TW" dirty="0" smtClean="0">
                <a:solidFill>
                  <a:srgbClr val="330066"/>
                </a:solidFill>
              </a:rPr>
              <a:t>72</a:t>
            </a:r>
            <a:r>
              <a:rPr lang="zh-TW" altLang="en-US" dirty="0">
                <a:solidFill>
                  <a:srgbClr val="330066"/>
                </a:solidFill>
              </a:rPr>
              <a:t>做質因數分解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TW" altLang="en-US" dirty="0" smtClean="0"/>
              <a:t>                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                       </a:t>
            </a:r>
            <a:r>
              <a:rPr lang="en-US" altLang="zh-TW" dirty="0" smtClean="0"/>
              <a:t>72</a:t>
            </a:r>
          </a:p>
          <a:p>
            <a:pPr>
              <a:buNone/>
            </a:pPr>
            <a:r>
              <a:rPr lang="zh-TW" altLang="en-US" dirty="0" smtClean="0"/>
              <a:t>                   </a:t>
            </a:r>
            <a:r>
              <a:rPr lang="en-US" altLang="zh-TW" dirty="0" smtClean="0"/>
              <a:t>8</a:t>
            </a:r>
            <a:r>
              <a:rPr lang="zh-TW" altLang="en-US" dirty="0" smtClean="0"/>
              <a:t>      </a:t>
            </a:r>
            <a:r>
              <a:rPr lang="en-US" altLang="zh-TW" dirty="0" smtClean="0"/>
              <a:t>9        72</a:t>
            </a:r>
            <a:r>
              <a:rPr lang="zh-TW" altLang="en-US" dirty="0" smtClean="0">
                <a:latin typeface="新細明體"/>
                <a:ea typeface="新細明體"/>
              </a:rPr>
              <a:t>＝</a:t>
            </a:r>
            <a:r>
              <a:rPr lang="en-US" altLang="zh-TW" u="sng" dirty="0"/>
              <a:t>8 </a:t>
            </a:r>
            <a:r>
              <a:rPr lang="en-US" altLang="zh-TW" dirty="0" smtClean="0">
                <a:solidFill>
                  <a:srgbClr val="000000"/>
                </a:solidFill>
              </a:rPr>
              <a:t>×</a:t>
            </a:r>
            <a:r>
              <a:rPr lang="en-US" altLang="zh-TW" u="sng" dirty="0" smtClean="0">
                <a:solidFill>
                  <a:srgbClr val="000000"/>
                </a:solidFill>
              </a:rPr>
              <a:t>9</a:t>
            </a:r>
            <a:r>
              <a:rPr lang="zh-TW" altLang="en-US" u="sng" dirty="0" smtClean="0"/>
              <a:t> </a:t>
            </a:r>
            <a:r>
              <a:rPr lang="zh-TW" altLang="en-US" dirty="0" smtClean="0"/>
              <a:t>          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              </a:t>
            </a:r>
            <a:r>
              <a:rPr lang="en-US" altLang="zh-TW" dirty="0" smtClean="0"/>
              <a:t>2</a:t>
            </a:r>
            <a:r>
              <a:rPr lang="zh-TW" altLang="en-US" dirty="0" smtClean="0"/>
              <a:t>      </a:t>
            </a:r>
            <a:r>
              <a:rPr lang="en-US" altLang="zh-TW" dirty="0" smtClean="0"/>
              <a:t>4</a:t>
            </a:r>
            <a:r>
              <a:rPr lang="zh-TW" altLang="en-US" dirty="0" smtClean="0"/>
              <a:t> </a:t>
            </a:r>
            <a:r>
              <a:rPr lang="en-US" altLang="zh-TW" dirty="0" smtClean="0"/>
              <a:t>3</a:t>
            </a:r>
            <a:r>
              <a:rPr lang="zh-TW" altLang="en-US" dirty="0" smtClean="0"/>
              <a:t>    </a:t>
            </a:r>
            <a:r>
              <a:rPr lang="en-US" altLang="zh-TW" dirty="0" smtClean="0"/>
              <a:t>3    </a:t>
            </a:r>
            <a:r>
              <a:rPr lang="en-US" altLang="zh-TW" dirty="0" smtClean="0">
                <a:solidFill>
                  <a:srgbClr val="000000"/>
                </a:solidFill>
              </a:rPr>
              <a:t>72</a:t>
            </a:r>
            <a:r>
              <a:rPr lang="zh-TW" altLang="en-US" dirty="0" smtClean="0">
                <a:solidFill>
                  <a:srgbClr val="000000"/>
                </a:solidFill>
                <a:latin typeface="新細明體"/>
                <a:ea typeface="新細明體"/>
              </a:rPr>
              <a:t>＝</a:t>
            </a:r>
            <a:r>
              <a:rPr lang="en-US" altLang="zh-TW" u="sng" dirty="0" smtClean="0">
                <a:solidFill>
                  <a:srgbClr val="000000"/>
                </a:solidFill>
              </a:rPr>
              <a:t>2 ×4</a:t>
            </a:r>
            <a:r>
              <a:rPr lang="en-US" altLang="zh-TW" dirty="0">
                <a:solidFill>
                  <a:srgbClr val="000000"/>
                </a:solidFill>
              </a:rPr>
              <a:t> × </a:t>
            </a:r>
            <a:r>
              <a:rPr lang="en-US" altLang="zh-TW" u="sng" dirty="0" smtClean="0">
                <a:solidFill>
                  <a:srgbClr val="000000"/>
                </a:solidFill>
              </a:rPr>
              <a:t>3</a:t>
            </a:r>
            <a:r>
              <a:rPr lang="en-US" altLang="zh-TW" u="sng" dirty="0">
                <a:solidFill>
                  <a:srgbClr val="000000"/>
                </a:solidFill>
              </a:rPr>
              <a:t> </a:t>
            </a:r>
            <a:r>
              <a:rPr lang="en-US" altLang="zh-TW" u="sng" dirty="0" smtClean="0">
                <a:solidFill>
                  <a:srgbClr val="000000"/>
                </a:solidFill>
              </a:rPr>
              <a:t>×3</a:t>
            </a:r>
            <a:r>
              <a:rPr lang="en-US" altLang="zh-TW" dirty="0" smtClean="0"/>
              <a:t> </a:t>
            </a:r>
          </a:p>
          <a:p>
            <a:pPr lvl="0">
              <a:buClr>
                <a:srgbClr val="330066"/>
              </a:buClr>
              <a:buNone/>
            </a:pPr>
            <a:r>
              <a:rPr lang="zh-TW" altLang="en-US" dirty="0" smtClean="0"/>
              <a:t>                    </a:t>
            </a:r>
            <a:r>
              <a:rPr lang="en-US" altLang="zh-TW" dirty="0" smtClean="0"/>
              <a:t>2</a:t>
            </a:r>
            <a:r>
              <a:rPr lang="zh-TW" altLang="en-US" dirty="0" smtClean="0"/>
              <a:t>   </a:t>
            </a:r>
            <a:r>
              <a:rPr lang="en-US" altLang="zh-TW" dirty="0" smtClean="0"/>
              <a:t>2          </a:t>
            </a:r>
            <a:r>
              <a:rPr lang="en-US" altLang="zh-TW" dirty="0" smtClean="0">
                <a:solidFill>
                  <a:srgbClr val="000000"/>
                </a:solidFill>
              </a:rPr>
              <a:t>72</a:t>
            </a:r>
            <a:r>
              <a:rPr lang="zh-TW" altLang="en-US" dirty="0" smtClean="0">
                <a:solidFill>
                  <a:srgbClr val="000000"/>
                </a:solidFill>
                <a:latin typeface="新細明體"/>
                <a:ea typeface="新細明體"/>
              </a:rPr>
              <a:t>＝</a:t>
            </a:r>
            <a:r>
              <a:rPr lang="en-US" altLang="zh-TW" dirty="0" smtClean="0">
                <a:solidFill>
                  <a:srgbClr val="000000"/>
                </a:solidFill>
              </a:rPr>
              <a:t>2 ×2</a:t>
            </a:r>
            <a:r>
              <a:rPr lang="en-US" altLang="zh-TW" dirty="0">
                <a:solidFill>
                  <a:srgbClr val="000000"/>
                </a:solidFill>
              </a:rPr>
              <a:t> ×2 </a:t>
            </a:r>
            <a:r>
              <a:rPr lang="en-US" altLang="zh-TW" dirty="0" smtClean="0">
                <a:solidFill>
                  <a:srgbClr val="000000"/>
                </a:solidFill>
              </a:rPr>
              <a:t>× 3 ×3 </a:t>
            </a:r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             </a:t>
            </a:r>
            <a:r>
              <a:rPr lang="en-US" altLang="zh-TW" dirty="0" smtClean="0"/>
              <a:t>72 </a:t>
            </a:r>
            <a:r>
              <a:rPr lang="zh-TW" altLang="en-US" dirty="0" smtClean="0"/>
              <a:t>＝</a:t>
            </a:r>
            <a:r>
              <a:rPr lang="en-US" altLang="zh-TW" dirty="0" smtClean="0"/>
              <a:t>2 ×2 ×2 ×3 ×3</a:t>
            </a:r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642910" y="1785926"/>
            <a:ext cx="14157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zh-TW" altLang="en-US" sz="3200" b="1" dirty="0" smtClean="0"/>
              <a:t>樹狀圖</a:t>
            </a:r>
            <a:endParaRPr lang="en-US" altLang="en-US" sz="3200" b="1" dirty="0" smtClean="0"/>
          </a:p>
        </p:txBody>
      </p:sp>
      <p:cxnSp>
        <p:nvCxnSpPr>
          <p:cNvPr id="6" name="直線接點 5"/>
          <p:cNvCxnSpPr/>
          <p:nvPr/>
        </p:nvCxnSpPr>
        <p:spPr>
          <a:xfrm rot="5400000">
            <a:off x="2257038" y="3243632"/>
            <a:ext cx="275415" cy="21752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接點 6"/>
          <p:cNvCxnSpPr/>
          <p:nvPr/>
        </p:nvCxnSpPr>
        <p:spPr>
          <a:xfrm rot="16200000" flipH="1">
            <a:off x="2660230" y="3269068"/>
            <a:ext cx="322009" cy="21324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接點 9"/>
          <p:cNvCxnSpPr/>
          <p:nvPr/>
        </p:nvCxnSpPr>
        <p:spPr>
          <a:xfrm rot="5400000">
            <a:off x="2685666" y="3815136"/>
            <a:ext cx="275415" cy="21752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接點 10"/>
          <p:cNvCxnSpPr/>
          <p:nvPr/>
        </p:nvCxnSpPr>
        <p:spPr>
          <a:xfrm rot="16200000" flipH="1">
            <a:off x="3017420" y="3840572"/>
            <a:ext cx="322009" cy="21324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接點 12"/>
          <p:cNvCxnSpPr/>
          <p:nvPr/>
        </p:nvCxnSpPr>
        <p:spPr>
          <a:xfrm rot="5400000">
            <a:off x="3185732" y="3243632"/>
            <a:ext cx="275415" cy="21752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接點 13"/>
          <p:cNvCxnSpPr/>
          <p:nvPr/>
        </p:nvCxnSpPr>
        <p:spPr>
          <a:xfrm rot="16200000" flipH="1">
            <a:off x="3588924" y="3197630"/>
            <a:ext cx="322009" cy="21324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群組 14"/>
          <p:cNvGrpSpPr/>
          <p:nvPr/>
        </p:nvGrpSpPr>
        <p:grpSpPr>
          <a:xfrm>
            <a:off x="2714612" y="2714620"/>
            <a:ext cx="857256" cy="322009"/>
            <a:chOff x="2068805" y="2714620"/>
            <a:chExt cx="574369" cy="142876"/>
          </a:xfrm>
        </p:grpSpPr>
        <p:cxnSp>
          <p:nvCxnSpPr>
            <p:cNvPr id="16" name="直線接點 15"/>
            <p:cNvCxnSpPr/>
            <p:nvPr/>
          </p:nvCxnSpPr>
          <p:spPr>
            <a:xfrm rot="5400000">
              <a:off x="2080575" y="2702850"/>
              <a:ext cx="122202" cy="14574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接點 16"/>
            <p:cNvCxnSpPr/>
            <p:nvPr/>
          </p:nvCxnSpPr>
          <p:spPr>
            <a:xfrm rot="16200000" flipH="1">
              <a:off x="2500298" y="2714620"/>
              <a:ext cx="142876" cy="14287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橢圓 17"/>
          <p:cNvSpPr/>
          <p:nvPr/>
        </p:nvSpPr>
        <p:spPr>
          <a:xfrm>
            <a:off x="1928794" y="3429000"/>
            <a:ext cx="357190" cy="41513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橢圓 18"/>
          <p:cNvSpPr/>
          <p:nvPr/>
        </p:nvSpPr>
        <p:spPr>
          <a:xfrm>
            <a:off x="2571736" y="4000504"/>
            <a:ext cx="357190" cy="41513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橢圓 19"/>
          <p:cNvSpPr/>
          <p:nvPr/>
        </p:nvSpPr>
        <p:spPr>
          <a:xfrm>
            <a:off x="3143240" y="4000504"/>
            <a:ext cx="357190" cy="41513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橢圓 20"/>
          <p:cNvSpPr/>
          <p:nvPr/>
        </p:nvSpPr>
        <p:spPr>
          <a:xfrm>
            <a:off x="3786182" y="3429000"/>
            <a:ext cx="357190" cy="41513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橢圓 21"/>
          <p:cNvSpPr/>
          <p:nvPr/>
        </p:nvSpPr>
        <p:spPr>
          <a:xfrm>
            <a:off x="3143240" y="3429000"/>
            <a:ext cx="357190" cy="41513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矩形 22"/>
          <p:cNvSpPr/>
          <p:nvPr/>
        </p:nvSpPr>
        <p:spPr>
          <a:xfrm>
            <a:off x="642910" y="1785926"/>
            <a:ext cx="1428760" cy="6429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solidFill>
                  <a:srgbClr val="330066"/>
                </a:solidFill>
              </a:rPr>
              <a:t>利用短除法</a:t>
            </a:r>
            <a:r>
              <a:rPr lang="zh-TW" altLang="en-US" dirty="0" smtClean="0">
                <a:solidFill>
                  <a:srgbClr val="330066"/>
                </a:solidFill>
                <a:latin typeface="新細明體"/>
                <a:ea typeface="新細明體"/>
              </a:rPr>
              <a:t>，</a:t>
            </a:r>
            <a:r>
              <a:rPr lang="zh-TW" altLang="en-US" dirty="0" smtClean="0">
                <a:solidFill>
                  <a:srgbClr val="330066"/>
                </a:solidFill>
              </a:rPr>
              <a:t>做</a:t>
            </a:r>
            <a:r>
              <a:rPr lang="en-US" altLang="zh-TW" dirty="0" smtClean="0">
                <a:solidFill>
                  <a:srgbClr val="330066"/>
                </a:solidFill>
              </a:rPr>
              <a:t>12</a:t>
            </a:r>
            <a:r>
              <a:rPr lang="zh-TW" altLang="en-US" dirty="0" smtClean="0">
                <a:solidFill>
                  <a:srgbClr val="330066"/>
                </a:solidFill>
              </a:rPr>
              <a:t>的</a:t>
            </a:r>
            <a:r>
              <a:rPr lang="zh-TW" altLang="en-US" dirty="0">
                <a:solidFill>
                  <a:srgbClr val="330066"/>
                </a:solidFill>
              </a:rPr>
              <a:t>質因數分解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719263"/>
            <a:ext cx="8507288" cy="4411662"/>
          </a:xfrm>
        </p:spPr>
        <p:txBody>
          <a:bodyPr/>
          <a:lstStyle/>
          <a:p>
            <a:pPr>
              <a:buNone/>
            </a:pPr>
            <a:r>
              <a:rPr lang="zh-TW" altLang="en-US" sz="3200" b="1" dirty="0" smtClean="0">
                <a:solidFill>
                  <a:srgbClr val="0000FF"/>
                </a:solidFill>
              </a:rPr>
              <a:t> </a:t>
            </a:r>
            <a:r>
              <a:rPr lang="zh-TW" altLang="en-US" sz="3200" b="1" dirty="0" smtClean="0"/>
              <a:t>短除法</a:t>
            </a:r>
            <a:endParaRPr lang="en-US" altLang="zh-TW" sz="3200" b="1" dirty="0" smtClean="0"/>
          </a:p>
          <a:p>
            <a:pPr>
              <a:buNone/>
            </a:pPr>
            <a:r>
              <a:rPr lang="zh-TW" altLang="en-US" sz="2400" dirty="0" smtClean="0"/>
              <a:t>除數</a:t>
            </a:r>
            <a:r>
              <a:rPr lang="zh-TW" altLang="en-US" sz="1600" dirty="0" smtClean="0"/>
              <a:t>  </a:t>
            </a:r>
            <a:r>
              <a:rPr lang="zh-TW" altLang="en-US" dirty="0" smtClean="0"/>
              <a:t>→  </a:t>
            </a:r>
            <a:r>
              <a:rPr lang="en-US" altLang="zh-TW" dirty="0" smtClean="0"/>
              <a:t>2</a:t>
            </a:r>
            <a:r>
              <a:rPr lang="zh-TW" altLang="en-US" dirty="0" smtClean="0"/>
              <a:t>     </a:t>
            </a:r>
            <a:r>
              <a:rPr lang="en-US" altLang="zh-TW" dirty="0" smtClean="0"/>
              <a:t>12</a:t>
            </a:r>
            <a:r>
              <a:rPr lang="zh-TW" altLang="en-US" dirty="0" smtClean="0"/>
              <a:t>    ←  </a:t>
            </a:r>
            <a:r>
              <a:rPr lang="zh-TW" altLang="en-US" sz="2400" dirty="0" smtClean="0"/>
              <a:t>被除數           </a:t>
            </a:r>
            <a:r>
              <a:rPr lang="en-US" altLang="zh-TW" sz="2400" dirty="0" smtClean="0"/>
              <a:t>2</a:t>
            </a:r>
            <a:r>
              <a:rPr lang="zh-TW" altLang="en-US" sz="2400" dirty="0" smtClean="0"/>
              <a:t>     </a:t>
            </a:r>
            <a:r>
              <a:rPr lang="en-US" altLang="zh-TW" sz="2400" dirty="0" smtClean="0"/>
              <a:t>12</a:t>
            </a:r>
            <a:r>
              <a:rPr lang="zh-TW" altLang="en-US" sz="2400" dirty="0" smtClean="0"/>
              <a:t>    </a:t>
            </a:r>
            <a:r>
              <a:rPr lang="en-US" altLang="zh-TW" sz="2400" dirty="0" smtClean="0"/>
              <a:t>12 ÷2 </a:t>
            </a:r>
            <a:r>
              <a:rPr lang="zh-TW" altLang="en-US" sz="2400" dirty="0" smtClean="0"/>
              <a:t>＝</a:t>
            </a:r>
            <a:r>
              <a:rPr lang="en-US" altLang="zh-TW" sz="2400" dirty="0" smtClean="0"/>
              <a:t>6</a:t>
            </a:r>
          </a:p>
          <a:p>
            <a:pPr>
              <a:buNone/>
            </a:pPr>
            <a:r>
              <a:rPr lang="zh-TW" altLang="en-US" dirty="0" smtClean="0"/>
              <a:t>                     </a:t>
            </a:r>
            <a:r>
              <a:rPr lang="en-US" altLang="zh-TW" dirty="0" smtClean="0"/>
              <a:t>6</a:t>
            </a:r>
            <a:r>
              <a:rPr lang="zh-TW" altLang="en-US" dirty="0" smtClean="0"/>
              <a:t>     ←  </a:t>
            </a:r>
            <a:r>
              <a:rPr lang="zh-TW" altLang="en-US" sz="2400" dirty="0" smtClean="0"/>
              <a:t>商                     </a:t>
            </a:r>
            <a:r>
              <a:rPr lang="en-US" altLang="zh-TW" sz="2400" dirty="0" smtClean="0"/>
              <a:t>2</a:t>
            </a:r>
            <a:r>
              <a:rPr lang="zh-TW" altLang="en-US" sz="2400" dirty="0" smtClean="0"/>
              <a:t>    </a:t>
            </a:r>
            <a:r>
              <a:rPr lang="en-US" altLang="zh-TW" sz="2400" dirty="0" smtClean="0"/>
              <a:t>6</a:t>
            </a:r>
            <a:r>
              <a:rPr lang="zh-TW" altLang="en-US" sz="2400" dirty="0" smtClean="0"/>
              <a:t>      </a:t>
            </a:r>
            <a:r>
              <a:rPr lang="en-US" altLang="zh-TW" sz="2400" dirty="0" smtClean="0"/>
              <a:t>6 ÷2 </a:t>
            </a:r>
            <a:r>
              <a:rPr lang="zh-TW" altLang="en-US" sz="2400" dirty="0" smtClean="0"/>
              <a:t>＝</a:t>
            </a:r>
            <a:r>
              <a:rPr lang="en-US" altLang="zh-TW" sz="2400" dirty="0" smtClean="0"/>
              <a:t>3</a:t>
            </a:r>
          </a:p>
          <a:p>
            <a:pPr>
              <a:buNone/>
            </a:pPr>
            <a:r>
              <a:rPr lang="zh-TW" altLang="en-US" dirty="0" smtClean="0"/>
              <a:t>                                                          </a:t>
            </a:r>
            <a:r>
              <a:rPr lang="en-US" altLang="zh-TW" sz="2400" dirty="0" smtClean="0"/>
              <a:t>3</a:t>
            </a:r>
          </a:p>
          <a:p>
            <a:pPr>
              <a:buNone/>
            </a:pPr>
            <a:r>
              <a:rPr lang="zh-TW" altLang="en-US" sz="2600" dirty="0" smtClean="0"/>
              <a:t>    </a:t>
            </a:r>
            <a:r>
              <a:rPr lang="en-US" altLang="zh-TW" sz="2600" dirty="0" smtClean="0"/>
              <a:t>12 </a:t>
            </a:r>
            <a:r>
              <a:rPr lang="zh-TW" altLang="en-US" sz="2600" dirty="0" smtClean="0"/>
              <a:t>＝</a:t>
            </a:r>
            <a:r>
              <a:rPr lang="en-US" altLang="zh-TW" sz="2600" dirty="0" smtClean="0"/>
              <a:t>2 ×2 ×3</a:t>
            </a:r>
            <a:r>
              <a:rPr lang="zh-TW" altLang="en-US" sz="2600" dirty="0" smtClean="0"/>
              <a:t>      </a:t>
            </a:r>
            <a:endParaRPr lang="en-US" altLang="zh-TW" sz="2600" dirty="0" smtClean="0"/>
          </a:p>
          <a:p>
            <a:pPr>
              <a:buNone/>
            </a:pPr>
            <a:r>
              <a:rPr lang="zh-TW" altLang="en-US" sz="2600" dirty="0" smtClean="0"/>
              <a:t>    以上這種簡要記錄除法運算過程的方法，叫做</a:t>
            </a:r>
            <a:r>
              <a:rPr lang="zh-TW" altLang="en-US" sz="2600" dirty="0" smtClean="0">
                <a:solidFill>
                  <a:srgbClr val="FF0000"/>
                </a:solidFill>
              </a:rPr>
              <a:t>短除法 </a:t>
            </a:r>
            <a:r>
              <a:rPr lang="zh-TW" altLang="en-US" sz="2600" dirty="0" smtClean="0"/>
              <a:t>。</a:t>
            </a:r>
            <a:endParaRPr lang="en-US" altLang="zh-TW" sz="2600" dirty="0" smtClean="0"/>
          </a:p>
          <a:p>
            <a:pPr>
              <a:buNone/>
            </a:pPr>
            <a:r>
              <a:rPr lang="zh-TW" altLang="en-US" sz="2600" dirty="0" smtClean="0"/>
              <a:t>    利用短除法做質因數分解時，</a:t>
            </a:r>
            <a:r>
              <a:rPr lang="zh-TW" altLang="en-US" sz="2600" dirty="0" smtClean="0">
                <a:solidFill>
                  <a:srgbClr val="FF0000"/>
                </a:solidFill>
              </a:rPr>
              <a:t>除數都要是質數</a:t>
            </a:r>
            <a:r>
              <a:rPr lang="zh-TW" altLang="en-US" sz="2600" dirty="0" smtClean="0"/>
              <a:t>喔！</a:t>
            </a:r>
            <a:endParaRPr lang="zh-TW" altLang="en-US" sz="2600" dirty="0"/>
          </a:p>
        </p:txBody>
      </p:sp>
      <p:grpSp>
        <p:nvGrpSpPr>
          <p:cNvPr id="16" name="群組 15"/>
          <p:cNvGrpSpPr/>
          <p:nvPr/>
        </p:nvGrpSpPr>
        <p:grpSpPr>
          <a:xfrm>
            <a:off x="2143108" y="2358224"/>
            <a:ext cx="928694" cy="429422"/>
            <a:chOff x="2143108" y="2358224"/>
            <a:chExt cx="928694" cy="429422"/>
          </a:xfrm>
        </p:grpSpPr>
        <p:cxnSp>
          <p:nvCxnSpPr>
            <p:cNvPr id="5" name="直線接點 4"/>
            <p:cNvCxnSpPr/>
            <p:nvPr/>
          </p:nvCxnSpPr>
          <p:spPr>
            <a:xfrm rot="5400000">
              <a:off x="1929588" y="2571744"/>
              <a:ext cx="427834" cy="79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接點 6"/>
            <p:cNvCxnSpPr/>
            <p:nvPr/>
          </p:nvCxnSpPr>
          <p:spPr>
            <a:xfrm>
              <a:off x="2143108" y="2786058"/>
              <a:ext cx="928694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橢圓 7"/>
          <p:cNvSpPr/>
          <p:nvPr/>
        </p:nvSpPr>
        <p:spPr>
          <a:xfrm>
            <a:off x="1785918" y="2357430"/>
            <a:ext cx="357190" cy="41513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20" name="直線接點 19"/>
          <p:cNvCxnSpPr/>
          <p:nvPr/>
        </p:nvCxnSpPr>
        <p:spPr>
          <a:xfrm rot="5400000">
            <a:off x="5930116" y="2570950"/>
            <a:ext cx="427834" cy="7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接點 21"/>
          <p:cNvCxnSpPr/>
          <p:nvPr/>
        </p:nvCxnSpPr>
        <p:spPr>
          <a:xfrm>
            <a:off x="6143636" y="2786058"/>
            <a:ext cx="92869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接點 25"/>
          <p:cNvCxnSpPr/>
          <p:nvPr/>
        </p:nvCxnSpPr>
        <p:spPr>
          <a:xfrm rot="5400000">
            <a:off x="6143636" y="3071810"/>
            <a:ext cx="572298" cy="7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接點 26"/>
          <p:cNvCxnSpPr/>
          <p:nvPr/>
        </p:nvCxnSpPr>
        <p:spPr>
          <a:xfrm>
            <a:off x="6429388" y="3357562"/>
            <a:ext cx="500066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橢圓 27"/>
          <p:cNvSpPr/>
          <p:nvPr/>
        </p:nvSpPr>
        <p:spPr>
          <a:xfrm>
            <a:off x="6643702" y="3429000"/>
            <a:ext cx="360040" cy="48656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9" name="橢圓 28"/>
          <p:cNvSpPr/>
          <p:nvPr/>
        </p:nvSpPr>
        <p:spPr>
          <a:xfrm>
            <a:off x="6072198" y="2928934"/>
            <a:ext cx="360040" cy="48656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0" name="橢圓 29"/>
          <p:cNvSpPr/>
          <p:nvPr/>
        </p:nvSpPr>
        <p:spPr>
          <a:xfrm>
            <a:off x="5786446" y="2357430"/>
            <a:ext cx="360040" cy="48656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矩形 14"/>
          <p:cNvSpPr/>
          <p:nvPr/>
        </p:nvSpPr>
        <p:spPr>
          <a:xfrm>
            <a:off x="571472" y="1785926"/>
            <a:ext cx="1357322" cy="5000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u="sng" dirty="0" smtClean="0"/>
              <a:t>大雄</a:t>
            </a:r>
            <a:r>
              <a:rPr lang="zh-TW" altLang="en-US" sz="4000" dirty="0" smtClean="0"/>
              <a:t>有很多</a:t>
            </a:r>
            <a:r>
              <a:rPr lang="en-US" altLang="zh-TW" sz="4000" dirty="0" smtClean="0"/>
              <a:t>10</a:t>
            </a:r>
            <a:r>
              <a:rPr lang="zh-TW" altLang="en-US" sz="4000" dirty="0" smtClean="0"/>
              <a:t>元硬幣，一共是</a:t>
            </a:r>
            <a:r>
              <a:rPr lang="en-US" altLang="zh-TW" sz="4000" dirty="0" smtClean="0"/>
              <a:t/>
            </a:r>
            <a:br>
              <a:rPr lang="en-US" altLang="zh-TW" sz="4000" dirty="0" smtClean="0"/>
            </a:br>
            <a:r>
              <a:rPr lang="zh-TW" altLang="en-US" sz="4000" dirty="0" smtClean="0"/>
              <a:t>多少錢呢？</a:t>
            </a:r>
            <a:endParaRPr lang="zh-TW" alt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54258" y="2079125"/>
            <a:ext cx="574675" cy="438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7" name="群組 46"/>
          <p:cNvGrpSpPr/>
          <p:nvPr/>
        </p:nvGrpSpPr>
        <p:grpSpPr>
          <a:xfrm>
            <a:off x="2754259" y="2949923"/>
            <a:ext cx="1240761" cy="438235"/>
            <a:chOff x="2754259" y="2949923"/>
            <a:chExt cx="1240761" cy="438235"/>
          </a:xfrm>
        </p:grpSpPr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754259" y="2949923"/>
              <a:ext cx="574675" cy="4382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420345" y="2949923"/>
              <a:ext cx="574675" cy="4382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5" name="群組 44"/>
          <p:cNvGrpSpPr/>
          <p:nvPr/>
        </p:nvGrpSpPr>
        <p:grpSpPr>
          <a:xfrm>
            <a:off x="2734817" y="4525085"/>
            <a:ext cx="2621712" cy="453723"/>
            <a:chOff x="2734817" y="4525085"/>
            <a:chExt cx="2621712" cy="453723"/>
          </a:xfrm>
        </p:grpSpPr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781854" y="4540573"/>
              <a:ext cx="574675" cy="4382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101099" y="4540573"/>
              <a:ext cx="574675" cy="4382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420344" y="4540573"/>
              <a:ext cx="574675" cy="4382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734817" y="4525085"/>
              <a:ext cx="574675" cy="4382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6" name="群組 45"/>
          <p:cNvGrpSpPr/>
          <p:nvPr/>
        </p:nvGrpSpPr>
        <p:grpSpPr>
          <a:xfrm>
            <a:off x="2759811" y="3744878"/>
            <a:ext cx="1915964" cy="446947"/>
            <a:chOff x="2759811" y="3744878"/>
            <a:chExt cx="1915964" cy="446947"/>
          </a:xfrm>
        </p:grpSpPr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759811" y="3748533"/>
              <a:ext cx="574675" cy="4382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431271" y="3744878"/>
              <a:ext cx="574675" cy="4382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101100" y="3753590"/>
              <a:ext cx="574675" cy="4382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9" name="內容版面配置區 2"/>
          <p:cNvSpPr txBox="1">
            <a:spLocks/>
          </p:cNvSpPr>
          <p:nvPr/>
        </p:nvSpPr>
        <p:spPr bwMode="auto">
          <a:xfrm>
            <a:off x="99727" y="1955403"/>
            <a:ext cx="2384042" cy="6408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+mn-lt"/>
              </a:defRPr>
            </a:lvl2pPr>
            <a:lvl3pPr marL="987425" indent="-2936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+mn-lt"/>
              </a:defRPr>
            </a:lvl3pPr>
            <a:lvl4pPr marL="1281113" indent="-2921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15986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0558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130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29702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4274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en-US" altLang="zh-TW" sz="2800" kern="0" dirty="0" smtClean="0"/>
              <a:t>1</a:t>
            </a:r>
            <a:r>
              <a:rPr lang="zh-TW" altLang="en-US" sz="2800" kern="0" dirty="0" smtClean="0"/>
              <a:t>個</a:t>
            </a:r>
            <a:r>
              <a:rPr lang="en-US" altLang="zh-TW" sz="2800" kern="0" dirty="0" smtClean="0"/>
              <a:t>10</a:t>
            </a:r>
            <a:r>
              <a:rPr lang="zh-TW" altLang="en-US" sz="2800" kern="0" dirty="0" smtClean="0"/>
              <a:t>元硬幣</a:t>
            </a:r>
            <a:endParaRPr lang="en-US" altLang="zh-TW" sz="2800" kern="0" dirty="0" smtClean="0"/>
          </a:p>
          <a:p>
            <a:pPr>
              <a:buFont typeface="Wingdings" pitchFamily="2" charset="2"/>
              <a:buNone/>
            </a:pPr>
            <a:endParaRPr lang="en-US" altLang="zh-TW" kern="0" dirty="0" smtClean="0"/>
          </a:p>
          <a:p>
            <a:pPr>
              <a:buFont typeface="Wingdings" pitchFamily="2" charset="2"/>
              <a:buNone/>
            </a:pPr>
            <a:endParaRPr lang="en-US" altLang="zh-TW" kern="0" dirty="0" smtClean="0"/>
          </a:p>
          <a:p>
            <a:pPr>
              <a:buFont typeface="Wingdings" pitchFamily="2" charset="2"/>
              <a:buNone/>
            </a:pPr>
            <a:r>
              <a:rPr lang="zh-TW" altLang="en-US" kern="0" dirty="0" smtClean="0"/>
              <a:t>  </a:t>
            </a:r>
            <a:endParaRPr lang="zh-TW" altLang="en-US" kern="0" dirty="0"/>
          </a:p>
        </p:txBody>
      </p:sp>
      <p:sp>
        <p:nvSpPr>
          <p:cNvPr id="30" name="文字方塊 29"/>
          <p:cNvSpPr txBox="1"/>
          <p:nvPr/>
        </p:nvSpPr>
        <p:spPr>
          <a:xfrm>
            <a:off x="6094468" y="2023202"/>
            <a:ext cx="2814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kern="0" dirty="0" smtClean="0">
                <a:solidFill>
                  <a:srgbClr val="000000"/>
                </a:solidFill>
                <a:latin typeface="Arial"/>
              </a:rPr>
              <a:t>10×1</a:t>
            </a:r>
            <a:r>
              <a:rPr lang="zh-TW" altLang="en-US" sz="2800" kern="0" dirty="0" smtClean="0">
                <a:solidFill>
                  <a:srgbClr val="000000"/>
                </a:solidFill>
                <a:latin typeface="Arial"/>
              </a:rPr>
              <a:t>＝</a:t>
            </a:r>
            <a:r>
              <a:rPr lang="en-US" altLang="zh-TW" sz="2800" kern="0" dirty="0" smtClean="0">
                <a:solidFill>
                  <a:srgbClr val="000000"/>
                </a:solidFill>
                <a:latin typeface="Arial"/>
              </a:rPr>
              <a:t>10(</a:t>
            </a:r>
            <a:r>
              <a:rPr lang="zh-TW" altLang="en-US" sz="2800" kern="0" dirty="0" smtClean="0">
                <a:solidFill>
                  <a:srgbClr val="000000"/>
                </a:solidFill>
                <a:latin typeface="Arial"/>
              </a:rPr>
              <a:t>元</a:t>
            </a:r>
            <a:r>
              <a:rPr lang="en-US" altLang="zh-TW" sz="2800" kern="0" dirty="0" smtClean="0">
                <a:solidFill>
                  <a:srgbClr val="000000"/>
                </a:solidFill>
                <a:latin typeface="Arial"/>
              </a:rPr>
              <a:t>)</a:t>
            </a:r>
            <a:endParaRPr lang="zh-TW" altLang="en-US" sz="2800" dirty="0"/>
          </a:p>
        </p:txBody>
      </p:sp>
      <p:sp>
        <p:nvSpPr>
          <p:cNvPr id="31" name="內容版面配置區 2"/>
          <p:cNvSpPr txBox="1">
            <a:spLocks/>
          </p:cNvSpPr>
          <p:nvPr/>
        </p:nvSpPr>
        <p:spPr bwMode="auto">
          <a:xfrm>
            <a:off x="99726" y="2827027"/>
            <a:ext cx="3062900" cy="776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+mn-lt"/>
              </a:defRPr>
            </a:lvl2pPr>
            <a:lvl3pPr marL="987425" indent="-2936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+mn-lt"/>
              </a:defRPr>
            </a:lvl3pPr>
            <a:lvl4pPr marL="1281113" indent="-2921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15986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0558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130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29702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4274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en-US" altLang="zh-TW" sz="2800" kern="0" dirty="0" smtClean="0"/>
              <a:t>2</a:t>
            </a:r>
            <a:r>
              <a:rPr lang="zh-TW" altLang="en-US" sz="2800" kern="0" dirty="0" smtClean="0"/>
              <a:t>個</a:t>
            </a:r>
            <a:r>
              <a:rPr lang="en-US" altLang="zh-TW" sz="2800" kern="0" dirty="0" smtClean="0"/>
              <a:t>10</a:t>
            </a:r>
            <a:r>
              <a:rPr lang="zh-TW" altLang="en-US" sz="2800" kern="0" dirty="0" smtClean="0"/>
              <a:t>元硬幣</a:t>
            </a:r>
            <a:r>
              <a:rPr lang="zh-TW" altLang="en-US" kern="0" dirty="0" smtClean="0"/>
              <a:t>  </a:t>
            </a:r>
            <a:endParaRPr lang="zh-TW" altLang="en-US" kern="0" dirty="0"/>
          </a:p>
        </p:txBody>
      </p:sp>
      <p:sp>
        <p:nvSpPr>
          <p:cNvPr id="32" name="內容版面配置區 2"/>
          <p:cNvSpPr txBox="1">
            <a:spLocks/>
          </p:cNvSpPr>
          <p:nvPr/>
        </p:nvSpPr>
        <p:spPr bwMode="auto">
          <a:xfrm>
            <a:off x="128327" y="3711582"/>
            <a:ext cx="3062900" cy="776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+mn-lt"/>
              </a:defRPr>
            </a:lvl2pPr>
            <a:lvl3pPr marL="987425" indent="-2936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+mn-lt"/>
              </a:defRPr>
            </a:lvl3pPr>
            <a:lvl4pPr marL="1281113" indent="-2921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15986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0558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130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29702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4274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en-US" altLang="zh-TW" sz="2800" kern="0" dirty="0" smtClean="0"/>
              <a:t>3</a:t>
            </a:r>
            <a:r>
              <a:rPr lang="zh-TW" altLang="en-US" sz="2800" kern="0" dirty="0" smtClean="0"/>
              <a:t>個</a:t>
            </a:r>
            <a:r>
              <a:rPr lang="en-US" altLang="zh-TW" sz="2800" kern="0" dirty="0" smtClean="0"/>
              <a:t>10</a:t>
            </a:r>
            <a:r>
              <a:rPr lang="zh-TW" altLang="en-US" sz="2800" kern="0" dirty="0" smtClean="0"/>
              <a:t>元硬幣</a:t>
            </a:r>
            <a:r>
              <a:rPr lang="zh-TW" altLang="en-US" kern="0" dirty="0" smtClean="0"/>
              <a:t>  </a:t>
            </a:r>
            <a:endParaRPr lang="zh-TW" altLang="en-US" kern="0" dirty="0"/>
          </a:p>
        </p:txBody>
      </p:sp>
      <p:sp>
        <p:nvSpPr>
          <p:cNvPr id="33" name="文字方塊 32"/>
          <p:cNvSpPr txBox="1"/>
          <p:nvPr/>
        </p:nvSpPr>
        <p:spPr>
          <a:xfrm>
            <a:off x="6094468" y="2907430"/>
            <a:ext cx="2814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kern="0" dirty="0" smtClean="0">
                <a:solidFill>
                  <a:srgbClr val="000000"/>
                </a:solidFill>
                <a:latin typeface="Arial"/>
              </a:rPr>
              <a:t>10×2</a:t>
            </a:r>
            <a:r>
              <a:rPr lang="zh-TW" altLang="en-US" sz="2800" kern="0" dirty="0" smtClean="0">
                <a:solidFill>
                  <a:srgbClr val="000000"/>
                </a:solidFill>
                <a:latin typeface="Arial"/>
              </a:rPr>
              <a:t>＝</a:t>
            </a:r>
            <a:r>
              <a:rPr lang="en-US" altLang="zh-TW" sz="2800" kern="0" dirty="0">
                <a:solidFill>
                  <a:srgbClr val="000000"/>
                </a:solidFill>
                <a:latin typeface="Arial"/>
              </a:rPr>
              <a:t>2</a:t>
            </a:r>
            <a:r>
              <a:rPr lang="en-US" altLang="zh-TW" sz="2800" kern="0" dirty="0" smtClean="0">
                <a:solidFill>
                  <a:srgbClr val="000000"/>
                </a:solidFill>
                <a:latin typeface="Arial"/>
              </a:rPr>
              <a:t>0(</a:t>
            </a:r>
            <a:r>
              <a:rPr lang="zh-TW" altLang="en-US" sz="2800" kern="0" dirty="0">
                <a:solidFill>
                  <a:srgbClr val="000000"/>
                </a:solidFill>
                <a:latin typeface="Arial"/>
              </a:rPr>
              <a:t>元</a:t>
            </a:r>
            <a:r>
              <a:rPr lang="en-US" altLang="zh-TW" sz="2800" kern="0" dirty="0" smtClean="0">
                <a:solidFill>
                  <a:srgbClr val="000000"/>
                </a:solidFill>
                <a:latin typeface="Arial"/>
              </a:rPr>
              <a:t>)</a:t>
            </a:r>
            <a:endParaRPr lang="zh-TW" altLang="en-US" sz="2800" dirty="0"/>
          </a:p>
        </p:txBody>
      </p:sp>
      <p:sp>
        <p:nvSpPr>
          <p:cNvPr id="34" name="文字方塊 33"/>
          <p:cNvSpPr txBox="1"/>
          <p:nvPr/>
        </p:nvSpPr>
        <p:spPr>
          <a:xfrm>
            <a:off x="6094468" y="3686996"/>
            <a:ext cx="281462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kern="0" dirty="0" smtClean="0">
                <a:solidFill>
                  <a:srgbClr val="000000"/>
                </a:solidFill>
                <a:latin typeface="Arial"/>
              </a:rPr>
              <a:t>10×3</a:t>
            </a:r>
            <a:r>
              <a:rPr lang="zh-TW" altLang="en-US" sz="2800" kern="0" dirty="0" smtClean="0">
                <a:solidFill>
                  <a:srgbClr val="000000"/>
                </a:solidFill>
                <a:latin typeface="Arial"/>
              </a:rPr>
              <a:t>＝</a:t>
            </a:r>
            <a:r>
              <a:rPr lang="en-US" altLang="zh-TW" sz="2800" kern="0" dirty="0" smtClean="0">
                <a:solidFill>
                  <a:srgbClr val="000000"/>
                </a:solidFill>
                <a:latin typeface="Arial"/>
              </a:rPr>
              <a:t>30(</a:t>
            </a:r>
            <a:r>
              <a:rPr lang="zh-TW" altLang="en-US" sz="2800" kern="0" dirty="0">
                <a:solidFill>
                  <a:srgbClr val="000000"/>
                </a:solidFill>
                <a:latin typeface="Arial"/>
              </a:rPr>
              <a:t>元</a:t>
            </a:r>
            <a:r>
              <a:rPr lang="en-US" altLang="zh-TW" sz="3000" kern="0" dirty="0" smtClean="0">
                <a:solidFill>
                  <a:srgbClr val="000000"/>
                </a:solidFill>
                <a:latin typeface="Arial"/>
              </a:rPr>
              <a:t>)</a:t>
            </a:r>
            <a:endParaRPr lang="zh-TW" altLang="en-US" dirty="0"/>
          </a:p>
        </p:txBody>
      </p:sp>
      <p:sp>
        <p:nvSpPr>
          <p:cNvPr id="35" name="內容版面配置區 2"/>
          <p:cNvSpPr txBox="1">
            <a:spLocks/>
          </p:cNvSpPr>
          <p:nvPr/>
        </p:nvSpPr>
        <p:spPr bwMode="auto">
          <a:xfrm>
            <a:off x="106711" y="4554537"/>
            <a:ext cx="2269795" cy="776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+mn-lt"/>
              </a:defRPr>
            </a:lvl2pPr>
            <a:lvl3pPr marL="987425" indent="-2936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+mn-lt"/>
              </a:defRPr>
            </a:lvl3pPr>
            <a:lvl4pPr marL="1281113" indent="-2921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15986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0558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130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29702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4274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en-US" altLang="zh-TW" sz="2800" kern="0" dirty="0" smtClean="0"/>
              <a:t>4</a:t>
            </a:r>
            <a:r>
              <a:rPr lang="zh-TW" altLang="en-US" sz="2800" kern="0" dirty="0" smtClean="0"/>
              <a:t>個</a:t>
            </a:r>
            <a:r>
              <a:rPr lang="en-US" altLang="zh-TW" sz="2800" kern="0" dirty="0" smtClean="0"/>
              <a:t>10</a:t>
            </a:r>
            <a:r>
              <a:rPr lang="zh-TW" altLang="en-US" sz="2800" kern="0" dirty="0" smtClean="0"/>
              <a:t>元硬幣</a:t>
            </a:r>
            <a:endParaRPr lang="en-US" altLang="zh-TW" kern="0" dirty="0" smtClean="0"/>
          </a:p>
          <a:p>
            <a:pPr>
              <a:buFont typeface="Wingdings" pitchFamily="2" charset="2"/>
              <a:buNone/>
            </a:pPr>
            <a:r>
              <a:rPr lang="zh-TW" altLang="en-US" kern="0" dirty="0" smtClean="0"/>
              <a:t>  </a:t>
            </a:r>
            <a:endParaRPr lang="zh-TW" altLang="en-US" kern="0" dirty="0"/>
          </a:p>
        </p:txBody>
      </p:sp>
      <p:sp>
        <p:nvSpPr>
          <p:cNvPr id="36" name="內容版面配置區 2"/>
          <p:cNvSpPr txBox="1">
            <a:spLocks/>
          </p:cNvSpPr>
          <p:nvPr/>
        </p:nvSpPr>
        <p:spPr bwMode="auto">
          <a:xfrm>
            <a:off x="129859" y="5392199"/>
            <a:ext cx="3000779" cy="776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+mn-lt"/>
              </a:defRPr>
            </a:lvl2pPr>
            <a:lvl3pPr marL="987425" indent="-2936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+mn-lt"/>
              </a:defRPr>
            </a:lvl3pPr>
            <a:lvl4pPr marL="1281113" indent="-2921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15986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0558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130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29702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4274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en-US" altLang="zh-TW" sz="2800" kern="0" dirty="0" smtClean="0"/>
              <a:t>5</a:t>
            </a:r>
            <a:r>
              <a:rPr lang="zh-TW" altLang="en-US" sz="2800" kern="0" dirty="0" smtClean="0"/>
              <a:t>個</a:t>
            </a:r>
            <a:r>
              <a:rPr lang="en-US" altLang="zh-TW" sz="2800" kern="0" dirty="0" smtClean="0"/>
              <a:t>10</a:t>
            </a:r>
            <a:r>
              <a:rPr lang="zh-TW" altLang="en-US" sz="2800" kern="0" dirty="0" smtClean="0"/>
              <a:t>元硬幣</a:t>
            </a:r>
            <a:r>
              <a:rPr lang="zh-TW" altLang="en-US" kern="0" dirty="0" smtClean="0"/>
              <a:t>  </a:t>
            </a:r>
            <a:endParaRPr lang="zh-TW" altLang="en-US" kern="0" dirty="0"/>
          </a:p>
        </p:txBody>
      </p:sp>
      <p:sp>
        <p:nvSpPr>
          <p:cNvPr id="37" name="文字方塊 36"/>
          <p:cNvSpPr txBox="1"/>
          <p:nvPr/>
        </p:nvSpPr>
        <p:spPr>
          <a:xfrm>
            <a:off x="6094468" y="4507427"/>
            <a:ext cx="281462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kern="0" dirty="0" smtClean="0">
                <a:solidFill>
                  <a:srgbClr val="000000"/>
                </a:solidFill>
                <a:latin typeface="Arial"/>
              </a:rPr>
              <a:t>10×4</a:t>
            </a:r>
            <a:r>
              <a:rPr lang="zh-TW" altLang="en-US" sz="2800" kern="0" dirty="0" smtClean="0">
                <a:solidFill>
                  <a:srgbClr val="000000"/>
                </a:solidFill>
                <a:latin typeface="Arial"/>
              </a:rPr>
              <a:t>＝</a:t>
            </a:r>
            <a:r>
              <a:rPr lang="en-US" altLang="zh-TW" sz="2800" kern="0" dirty="0" smtClean="0">
                <a:solidFill>
                  <a:srgbClr val="000000"/>
                </a:solidFill>
                <a:latin typeface="Arial"/>
              </a:rPr>
              <a:t>40(</a:t>
            </a:r>
            <a:r>
              <a:rPr lang="zh-TW" altLang="en-US" sz="2800" kern="0" dirty="0">
                <a:solidFill>
                  <a:srgbClr val="000000"/>
                </a:solidFill>
                <a:latin typeface="Arial"/>
              </a:rPr>
              <a:t>元</a:t>
            </a:r>
            <a:r>
              <a:rPr lang="en-US" altLang="zh-TW" sz="3000" kern="0" dirty="0" smtClean="0">
                <a:solidFill>
                  <a:srgbClr val="000000"/>
                </a:solidFill>
                <a:latin typeface="Arial"/>
              </a:rPr>
              <a:t>)</a:t>
            </a:r>
            <a:endParaRPr lang="zh-TW" altLang="en-US" dirty="0"/>
          </a:p>
        </p:txBody>
      </p:sp>
      <p:sp>
        <p:nvSpPr>
          <p:cNvPr id="38" name="文字方塊 37"/>
          <p:cNvSpPr txBox="1"/>
          <p:nvPr/>
        </p:nvSpPr>
        <p:spPr>
          <a:xfrm>
            <a:off x="6094468" y="5359653"/>
            <a:ext cx="2814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kern="0" dirty="0" smtClean="0">
                <a:solidFill>
                  <a:srgbClr val="000000"/>
                </a:solidFill>
                <a:latin typeface="Arial"/>
              </a:rPr>
              <a:t>10×5</a:t>
            </a:r>
            <a:r>
              <a:rPr lang="zh-TW" altLang="en-US" sz="2800" kern="0" dirty="0" smtClean="0">
                <a:solidFill>
                  <a:srgbClr val="000000"/>
                </a:solidFill>
                <a:latin typeface="Arial"/>
              </a:rPr>
              <a:t>＝</a:t>
            </a:r>
            <a:r>
              <a:rPr lang="en-US" altLang="zh-TW" sz="2800" kern="0" dirty="0" smtClean="0">
                <a:solidFill>
                  <a:srgbClr val="000000"/>
                </a:solidFill>
                <a:latin typeface="Arial"/>
              </a:rPr>
              <a:t>50(</a:t>
            </a:r>
            <a:r>
              <a:rPr lang="zh-TW" altLang="en-US" sz="2800" kern="0" dirty="0">
                <a:solidFill>
                  <a:srgbClr val="000000"/>
                </a:solidFill>
                <a:latin typeface="Arial"/>
              </a:rPr>
              <a:t>元</a:t>
            </a:r>
            <a:r>
              <a:rPr lang="en-US" altLang="zh-TW" sz="2800" kern="0" dirty="0" smtClean="0">
                <a:solidFill>
                  <a:srgbClr val="000000"/>
                </a:solidFill>
                <a:latin typeface="Arial"/>
              </a:rPr>
              <a:t>)</a:t>
            </a:r>
            <a:endParaRPr lang="zh-TW" altLang="en-US" sz="2800" dirty="0"/>
          </a:p>
        </p:txBody>
      </p:sp>
      <p:grpSp>
        <p:nvGrpSpPr>
          <p:cNvPr id="54" name="群組 53"/>
          <p:cNvGrpSpPr/>
          <p:nvPr/>
        </p:nvGrpSpPr>
        <p:grpSpPr>
          <a:xfrm>
            <a:off x="2734817" y="5429150"/>
            <a:ext cx="3278019" cy="453723"/>
            <a:chOff x="2734817" y="5429150"/>
            <a:chExt cx="3278019" cy="453723"/>
          </a:xfrm>
        </p:grpSpPr>
        <p:grpSp>
          <p:nvGrpSpPr>
            <p:cNvPr id="48" name="群組 47"/>
            <p:cNvGrpSpPr/>
            <p:nvPr/>
          </p:nvGrpSpPr>
          <p:grpSpPr>
            <a:xfrm>
              <a:off x="2734817" y="5429150"/>
              <a:ext cx="2621712" cy="453723"/>
              <a:chOff x="2734817" y="4525085"/>
              <a:chExt cx="2621712" cy="453723"/>
            </a:xfrm>
          </p:grpSpPr>
          <p:pic>
            <p:nvPicPr>
              <p:cNvPr id="49" name="Picture 2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781854" y="4540573"/>
                <a:ext cx="574675" cy="4382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50" name="Picture 2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101099" y="4540573"/>
                <a:ext cx="574675" cy="4382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51" name="Picture 2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420344" y="4540573"/>
                <a:ext cx="574675" cy="4382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52" name="Picture 2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2734817" y="4525085"/>
                <a:ext cx="574675" cy="4382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53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438161" y="5444638"/>
              <a:ext cx="574675" cy="4382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build="p"/>
      <p:bldP spid="30" grpId="0"/>
      <p:bldP spid="31" grpId="0"/>
      <p:bldP spid="32" grpId="0"/>
      <p:bldP spid="34" grpId="0"/>
      <p:bldP spid="35" grpId="0"/>
      <p:bldP spid="36" grpId="0"/>
      <p:bldP spid="37" grpId="0"/>
      <p:bldP spid="38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利用短</a:t>
            </a:r>
            <a:r>
              <a:rPr lang="zh-TW" altLang="en-US" dirty="0" smtClean="0"/>
              <a:t>除法</a:t>
            </a:r>
            <a:r>
              <a:rPr lang="zh-TW" altLang="en-US" dirty="0" smtClean="0">
                <a:latin typeface="新細明體"/>
                <a:ea typeface="新細明體"/>
              </a:rPr>
              <a:t>，</a:t>
            </a:r>
            <a:r>
              <a:rPr lang="zh-TW" altLang="en-US" dirty="0"/>
              <a:t>做</a:t>
            </a:r>
            <a:r>
              <a:rPr lang="en-US" altLang="zh-TW" dirty="0" smtClean="0"/>
              <a:t>90</a:t>
            </a:r>
            <a:r>
              <a:rPr lang="zh-TW" altLang="en-US" dirty="0"/>
              <a:t>的質因數分解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3795914"/>
          </a:xfrm>
        </p:spPr>
        <p:txBody>
          <a:bodyPr/>
          <a:lstStyle/>
          <a:p>
            <a:pPr>
              <a:buNone/>
            </a:pPr>
            <a:r>
              <a:rPr lang="zh-TW" altLang="en-US" sz="3200" b="1" dirty="0" smtClean="0"/>
              <a:t>短除法</a:t>
            </a:r>
            <a:r>
              <a:rPr lang="zh-TW" altLang="en-US" sz="2800" b="1" dirty="0" smtClean="0">
                <a:solidFill>
                  <a:srgbClr val="0000FF"/>
                </a:solidFill>
              </a:rPr>
              <a:t>                  </a:t>
            </a:r>
            <a:endParaRPr lang="en-US" altLang="zh-TW" sz="2800" b="1" dirty="0" smtClean="0">
              <a:solidFill>
                <a:srgbClr val="0000FF"/>
              </a:solidFill>
            </a:endParaRPr>
          </a:p>
          <a:p>
            <a:pPr>
              <a:buNone/>
            </a:pPr>
            <a:r>
              <a:rPr lang="zh-TW" altLang="en-US" dirty="0" smtClean="0"/>
              <a:t>                         </a:t>
            </a:r>
            <a:r>
              <a:rPr lang="en-US" altLang="zh-TW" dirty="0" smtClean="0"/>
              <a:t>2</a:t>
            </a:r>
            <a:r>
              <a:rPr lang="zh-TW" altLang="en-US" dirty="0" smtClean="0"/>
              <a:t>     </a:t>
            </a:r>
            <a:r>
              <a:rPr lang="en-US" altLang="zh-TW" dirty="0" smtClean="0"/>
              <a:t>90</a:t>
            </a:r>
            <a:r>
              <a:rPr lang="zh-TW" altLang="en-US" dirty="0" smtClean="0"/>
              <a:t>       </a:t>
            </a:r>
            <a:r>
              <a:rPr lang="en-US" altLang="zh-TW" dirty="0" smtClean="0"/>
              <a:t>90 ÷2 </a:t>
            </a:r>
            <a:r>
              <a:rPr lang="zh-TW" altLang="en-US" dirty="0" smtClean="0"/>
              <a:t>＝</a:t>
            </a:r>
            <a:r>
              <a:rPr lang="en-US" altLang="zh-TW" dirty="0" smtClean="0"/>
              <a:t>45</a:t>
            </a:r>
            <a:r>
              <a:rPr lang="zh-TW" altLang="en-US" dirty="0" smtClean="0"/>
              <a:t>                                                                                                                                                                                                                       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                           </a:t>
            </a:r>
            <a:r>
              <a:rPr lang="en-US" altLang="zh-TW" dirty="0" smtClean="0"/>
              <a:t>3</a:t>
            </a:r>
            <a:r>
              <a:rPr lang="zh-TW" altLang="en-US" dirty="0" smtClean="0"/>
              <a:t>   </a:t>
            </a:r>
            <a:r>
              <a:rPr lang="en-US" altLang="zh-TW" dirty="0" smtClean="0"/>
              <a:t>45</a:t>
            </a:r>
            <a:r>
              <a:rPr lang="zh-TW" altLang="en-US" dirty="0" smtClean="0"/>
              <a:t>       </a:t>
            </a:r>
            <a:r>
              <a:rPr lang="en-US" altLang="zh-TW" dirty="0" smtClean="0"/>
              <a:t>45 ÷3 </a:t>
            </a:r>
            <a:r>
              <a:rPr lang="zh-TW" altLang="en-US" dirty="0" smtClean="0"/>
              <a:t>＝</a:t>
            </a:r>
            <a:r>
              <a:rPr lang="en-US" altLang="zh-TW" dirty="0" smtClean="0"/>
              <a:t>15</a:t>
            </a:r>
          </a:p>
          <a:p>
            <a:pPr>
              <a:buNone/>
            </a:pPr>
            <a:r>
              <a:rPr lang="zh-TW" altLang="en-US" dirty="0" smtClean="0"/>
              <a:t>                            </a:t>
            </a:r>
            <a:r>
              <a:rPr lang="en-US" altLang="zh-TW" dirty="0" smtClean="0"/>
              <a:t>3</a:t>
            </a:r>
            <a:r>
              <a:rPr lang="zh-TW" altLang="en-US" dirty="0" smtClean="0"/>
              <a:t>  </a:t>
            </a:r>
            <a:r>
              <a:rPr lang="en-US" altLang="zh-TW" dirty="0" smtClean="0"/>
              <a:t>15</a:t>
            </a:r>
            <a:r>
              <a:rPr lang="zh-TW" altLang="en-US" dirty="0" smtClean="0"/>
              <a:t>       </a:t>
            </a:r>
            <a:r>
              <a:rPr lang="en-US" altLang="zh-TW" dirty="0" smtClean="0"/>
              <a:t>15 ÷3 </a:t>
            </a:r>
            <a:r>
              <a:rPr lang="zh-TW" altLang="en-US" dirty="0" smtClean="0"/>
              <a:t>＝  </a:t>
            </a:r>
            <a:r>
              <a:rPr lang="en-US" altLang="zh-TW" dirty="0" smtClean="0"/>
              <a:t>5</a:t>
            </a:r>
            <a:r>
              <a:rPr lang="zh-TW" altLang="en-US" dirty="0" smtClean="0"/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                                   </a:t>
            </a:r>
            <a:r>
              <a:rPr lang="en-US" altLang="zh-TW" dirty="0" smtClean="0"/>
              <a:t>5</a:t>
            </a:r>
          </a:p>
          <a:p>
            <a:pPr>
              <a:buNone/>
            </a:pPr>
            <a:r>
              <a:rPr lang="zh-TW" altLang="en-US" dirty="0" smtClean="0"/>
              <a:t>                    </a:t>
            </a:r>
            <a:r>
              <a:rPr lang="en-US" altLang="zh-TW" dirty="0" smtClean="0"/>
              <a:t>90</a:t>
            </a:r>
            <a:r>
              <a:rPr lang="zh-TW" altLang="en-US" dirty="0" smtClean="0"/>
              <a:t> ＝</a:t>
            </a:r>
            <a:r>
              <a:rPr lang="en-US" altLang="zh-TW" dirty="0" smtClean="0"/>
              <a:t>2 ×3 ×3 ×5</a:t>
            </a:r>
          </a:p>
          <a:p>
            <a:pPr>
              <a:buNone/>
            </a:pPr>
            <a:r>
              <a:rPr lang="zh-TW" altLang="en-US" dirty="0" smtClean="0"/>
              <a:t>                              </a:t>
            </a:r>
          </a:p>
        </p:txBody>
      </p:sp>
      <p:grpSp>
        <p:nvGrpSpPr>
          <p:cNvPr id="5" name="群組 4"/>
          <p:cNvGrpSpPr/>
          <p:nvPr/>
        </p:nvGrpSpPr>
        <p:grpSpPr>
          <a:xfrm>
            <a:off x="3571868" y="2143116"/>
            <a:ext cx="1071570" cy="572298"/>
            <a:chOff x="2143108" y="2358224"/>
            <a:chExt cx="928694" cy="429422"/>
          </a:xfrm>
        </p:grpSpPr>
        <p:cxnSp>
          <p:nvCxnSpPr>
            <p:cNvPr id="6" name="直線接點 5"/>
            <p:cNvCxnSpPr/>
            <p:nvPr/>
          </p:nvCxnSpPr>
          <p:spPr>
            <a:xfrm rot="5400000">
              <a:off x="1929588" y="2571744"/>
              <a:ext cx="427834" cy="79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接點 6"/>
            <p:cNvCxnSpPr/>
            <p:nvPr/>
          </p:nvCxnSpPr>
          <p:spPr>
            <a:xfrm>
              <a:off x="2143108" y="2786058"/>
              <a:ext cx="928694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" name="直線接點 8"/>
          <p:cNvCxnSpPr/>
          <p:nvPr/>
        </p:nvCxnSpPr>
        <p:spPr>
          <a:xfrm rot="5400000">
            <a:off x="3358012" y="3071352"/>
            <a:ext cx="714383" cy="9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接點 9"/>
          <p:cNvCxnSpPr/>
          <p:nvPr/>
        </p:nvCxnSpPr>
        <p:spPr>
          <a:xfrm>
            <a:off x="3714744" y="3357562"/>
            <a:ext cx="78581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接點 13"/>
          <p:cNvCxnSpPr/>
          <p:nvPr/>
        </p:nvCxnSpPr>
        <p:spPr>
          <a:xfrm rot="5400000">
            <a:off x="3536668" y="3678514"/>
            <a:ext cx="642942" cy="10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接點 14"/>
          <p:cNvCxnSpPr/>
          <p:nvPr/>
        </p:nvCxnSpPr>
        <p:spPr>
          <a:xfrm>
            <a:off x="3857620" y="3929066"/>
            <a:ext cx="928694" cy="29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橢圓 19"/>
          <p:cNvSpPr/>
          <p:nvPr/>
        </p:nvSpPr>
        <p:spPr>
          <a:xfrm>
            <a:off x="3286116" y="2928934"/>
            <a:ext cx="357190" cy="35719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橢圓 20"/>
          <p:cNvSpPr/>
          <p:nvPr/>
        </p:nvSpPr>
        <p:spPr>
          <a:xfrm>
            <a:off x="3428992" y="3500438"/>
            <a:ext cx="357190" cy="35719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橢圓 21"/>
          <p:cNvSpPr/>
          <p:nvPr/>
        </p:nvSpPr>
        <p:spPr>
          <a:xfrm>
            <a:off x="4143372" y="4071942"/>
            <a:ext cx="357190" cy="35719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矩形 15"/>
          <p:cNvSpPr/>
          <p:nvPr/>
        </p:nvSpPr>
        <p:spPr>
          <a:xfrm>
            <a:off x="500034" y="1714488"/>
            <a:ext cx="1357322" cy="5715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橢圓 16"/>
          <p:cNvSpPr/>
          <p:nvPr/>
        </p:nvSpPr>
        <p:spPr>
          <a:xfrm>
            <a:off x="3143240" y="2428868"/>
            <a:ext cx="357190" cy="35719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賓果遊戲</a:t>
            </a:r>
            <a:r>
              <a:rPr lang="en-US" altLang="zh-TW" dirty="0" smtClean="0"/>
              <a:t>(</a:t>
            </a:r>
            <a:r>
              <a:rPr lang="zh-TW" altLang="en-US" dirty="0" smtClean="0"/>
              <a:t>一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dirty="0" smtClean="0"/>
              <a:t>教師把小朋友分成兩組。一組的代號是</a:t>
            </a:r>
            <a:r>
              <a:rPr lang="zh-TW" altLang="en-US" sz="5000" dirty="0" smtClean="0"/>
              <a:t>○</a:t>
            </a:r>
            <a:endParaRPr lang="en-US" altLang="zh-TW" sz="5000" dirty="0" smtClean="0"/>
          </a:p>
          <a:p>
            <a:pPr lvl="0">
              <a:buNone/>
            </a:pPr>
            <a:r>
              <a:rPr lang="zh-TW" altLang="en-US" dirty="0" smtClean="0"/>
              <a:t>   另一組的代號是</a:t>
            </a:r>
            <a:r>
              <a:rPr lang="zh-TW" altLang="en-US" sz="5000" dirty="0" smtClean="0"/>
              <a:t>△ 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lvl="0"/>
            <a:r>
              <a:rPr lang="zh-TW" altLang="en-US" dirty="0" smtClean="0"/>
              <a:t>請小朋友仔細聽老師所說的數字，回答</a:t>
            </a:r>
            <a:r>
              <a:rPr lang="en-US" altLang="zh-TW" dirty="0" smtClean="0"/>
              <a:t>:</a:t>
            </a:r>
            <a:r>
              <a:rPr lang="zh-TW" altLang="en-US" dirty="0" smtClean="0"/>
              <a:t>質數或是合數。如果答對了，可以在空格中填入本組的代號。答錯時，則由對方在空格中填入代號</a:t>
            </a:r>
            <a:r>
              <a:rPr lang="en-US" altLang="zh-TW" dirty="0" smtClean="0"/>
              <a:t>(</a:t>
            </a:r>
            <a:r>
              <a:rPr lang="zh-TW" altLang="en-US" dirty="0" smtClean="0"/>
              <a:t>對方組的代號</a:t>
            </a:r>
            <a:r>
              <a:rPr lang="en-US" altLang="zh-TW" dirty="0" smtClean="0"/>
              <a:t>) 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lvl="0"/>
            <a:r>
              <a:rPr lang="zh-TW" altLang="en-US" dirty="0" smtClean="0"/>
              <a:t>代號先連成一條線的組別可以得到賓果。</a:t>
            </a:r>
            <a:endParaRPr lang="en-US" altLang="zh-TW" dirty="0" smtClean="0"/>
          </a:p>
          <a:p>
            <a:pPr lvl="0">
              <a:buNone/>
            </a:pPr>
            <a:endParaRPr lang="zh-TW" altLang="en-US" dirty="0" smtClean="0"/>
          </a:p>
          <a:p>
            <a:pPr lvl="0"/>
            <a:endParaRPr lang="zh-TW" altLang="en-US" dirty="0" smtClean="0"/>
          </a:p>
          <a:p>
            <a:pPr>
              <a:buNone/>
            </a:pP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5615095"/>
              </p:ext>
            </p:extLst>
          </p:nvPr>
        </p:nvGraphicFramePr>
        <p:xfrm>
          <a:off x="428596" y="1643050"/>
          <a:ext cx="7715200" cy="41580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30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4304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4304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4304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4304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831602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31602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31602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31602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31602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賓果遊戲</a:t>
            </a:r>
            <a:r>
              <a:rPr lang="en-US" altLang="zh-TW" dirty="0" smtClean="0"/>
              <a:t>(</a:t>
            </a:r>
            <a:r>
              <a:rPr lang="zh-TW" altLang="en-US" dirty="0" smtClean="0"/>
              <a:t>二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500" dirty="0" smtClean="0"/>
              <a:t>教師把小朋友分成兩組</a:t>
            </a:r>
            <a:endParaRPr lang="en-US" altLang="zh-TW" sz="2500" dirty="0" smtClean="0"/>
          </a:p>
          <a:p>
            <a:pPr>
              <a:buNone/>
            </a:pPr>
            <a:r>
              <a:rPr lang="zh-TW" altLang="en-US" sz="2500" dirty="0" smtClean="0"/>
              <a:t>   一組小朋友拿黑棋，另一組小朋友拿白棋</a:t>
            </a:r>
            <a:endParaRPr lang="en-US" altLang="zh-TW" sz="2500" dirty="0" smtClean="0"/>
          </a:p>
          <a:p>
            <a:r>
              <a:rPr lang="zh-TW" altLang="en-US" sz="2500" dirty="0" smtClean="0"/>
              <a:t>教師在電子白板上讓骰子轉動而出現一個數字。之後，將黑棋組設為合數、白棋組設為質數。</a:t>
            </a:r>
            <a:r>
              <a:rPr lang="en-US" altLang="zh-TW" sz="2500" dirty="0" smtClean="0"/>
              <a:t>(</a:t>
            </a:r>
            <a:r>
              <a:rPr lang="zh-TW" altLang="en-US" sz="2500" dirty="0" smtClean="0"/>
              <a:t>也可將黑棋組設為質數、白棋組設為合數</a:t>
            </a:r>
            <a:r>
              <a:rPr lang="en-US" altLang="zh-TW" sz="2500" dirty="0" smtClean="0"/>
              <a:t>)</a:t>
            </a:r>
          </a:p>
          <a:p>
            <a:r>
              <a:rPr lang="zh-TW" altLang="en-US" sz="2500" dirty="0" smtClean="0"/>
              <a:t>當黑棋組設為合數，且骰子轉動而出現的數字也是合數時，請黑棋組的組員在表格中寫出此數字，並將黑棋置於數字上。</a:t>
            </a:r>
            <a:r>
              <a:rPr lang="en-US" altLang="zh-TW" sz="2500" dirty="0" smtClean="0"/>
              <a:t>(</a:t>
            </a:r>
            <a:r>
              <a:rPr lang="zh-TW" altLang="en-US" sz="2500" dirty="0" smtClean="0"/>
              <a:t>如果答錯，則不能放棋子</a:t>
            </a:r>
            <a:r>
              <a:rPr lang="zh-TW" altLang="en-US" sz="2500" dirty="0" smtClean="0">
                <a:solidFill>
                  <a:srgbClr val="0000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，</a:t>
            </a:r>
            <a:r>
              <a:rPr lang="zh-TW" altLang="en-US" sz="2500" dirty="0" smtClean="0"/>
              <a:t>並由</a:t>
            </a:r>
            <a:r>
              <a:rPr lang="zh-TW" altLang="en-US" sz="2500" dirty="0"/>
              <a:t>老師重新</a:t>
            </a:r>
            <a:r>
              <a:rPr lang="zh-TW" altLang="en-US" sz="2500" dirty="0" smtClean="0">
                <a:solidFill>
                  <a:srgbClr val="0000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讓</a:t>
            </a:r>
            <a:r>
              <a:rPr lang="zh-TW" altLang="en-US" sz="2500" dirty="0">
                <a:solidFill>
                  <a:srgbClr val="000000"/>
                </a:solidFill>
              </a:rPr>
              <a:t>骰子</a:t>
            </a:r>
            <a:r>
              <a:rPr lang="zh-TW" altLang="en-US" sz="2500" dirty="0" smtClean="0">
                <a:solidFill>
                  <a:srgbClr val="000000"/>
                </a:solidFill>
              </a:rPr>
              <a:t>轉動</a:t>
            </a:r>
            <a:r>
              <a:rPr lang="zh-TW" altLang="en-US" sz="2500" dirty="0">
                <a:solidFill>
                  <a:srgbClr val="000000"/>
                </a:solidFill>
              </a:rPr>
              <a:t>而</a:t>
            </a:r>
            <a:r>
              <a:rPr lang="zh-TW" altLang="en-US" sz="2500" dirty="0" smtClean="0">
                <a:solidFill>
                  <a:srgbClr val="000000"/>
                </a:solidFill>
              </a:rPr>
              <a:t>出現</a:t>
            </a:r>
            <a:r>
              <a:rPr lang="zh-TW" altLang="en-US" sz="2500" dirty="0">
                <a:solidFill>
                  <a:srgbClr val="000000"/>
                </a:solidFill>
              </a:rPr>
              <a:t>一個數字</a:t>
            </a:r>
            <a:r>
              <a:rPr lang="en-US" altLang="zh-TW" sz="2500" dirty="0" smtClean="0"/>
              <a:t>)</a:t>
            </a:r>
          </a:p>
          <a:p>
            <a:r>
              <a:rPr lang="zh-TW" altLang="en-US" sz="2500" dirty="0" smtClean="0"/>
              <a:t>黑棋或是白棋成一條線者可得賓果。</a:t>
            </a:r>
            <a:endParaRPr lang="en-US" altLang="zh-TW" sz="2500" dirty="0" smtClean="0"/>
          </a:p>
          <a:p>
            <a:pPr>
              <a:buNone/>
            </a:pPr>
            <a:endParaRPr lang="en-US" altLang="zh-TW" sz="2800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    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    </a:t>
            </a:r>
            <a:endParaRPr lang="en-US" altLang="zh-TW" dirty="0" smtClean="0"/>
          </a:p>
          <a:p>
            <a:pPr>
              <a:buNone/>
            </a:pP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500034" y="1714488"/>
          <a:ext cx="7500990" cy="39290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0019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0019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0019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0019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0019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785818">
                <a:tc>
                  <a:txBody>
                    <a:bodyPr/>
                    <a:lstStyle/>
                    <a:p>
                      <a:pPr lvl="0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85818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85818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85818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85818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7543800" cy="1295400"/>
          </a:xfrm>
        </p:spPr>
        <p:txBody>
          <a:bodyPr/>
          <a:lstStyle/>
          <a:p>
            <a:r>
              <a:rPr lang="zh-TW" altLang="en-US" dirty="0" smtClean="0"/>
              <a:t>左邊右邊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在地上畫一數線。數線的一邊是合數、另一邊是質數 。</a:t>
            </a:r>
            <a:endParaRPr lang="en-US" altLang="zh-TW" dirty="0" smtClean="0"/>
          </a:p>
          <a:p>
            <a:r>
              <a:rPr lang="zh-TW" altLang="en-US" dirty="0" smtClean="0"/>
              <a:t>隨意抽取一張數字卡，此數字為合數時，則大家站在「合數」這邊。此數字為質數時，則大家站在「質數」這邊。站錯邊的人則被淘汰。</a:t>
            </a:r>
            <a:endParaRPr lang="zh-TW" altLang="en-US" dirty="0"/>
          </a:p>
        </p:txBody>
      </p:sp>
      <p:cxnSp>
        <p:nvCxnSpPr>
          <p:cNvPr id="5" name="直線接點 4"/>
          <p:cNvCxnSpPr/>
          <p:nvPr/>
        </p:nvCxnSpPr>
        <p:spPr>
          <a:xfrm rot="5400000">
            <a:off x="3286116" y="5000636"/>
            <a:ext cx="114300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文字方塊 5"/>
          <p:cNvSpPr txBox="1"/>
          <p:nvPr/>
        </p:nvSpPr>
        <p:spPr>
          <a:xfrm>
            <a:off x="1357290" y="4572008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7" name="文字方塊 6"/>
          <p:cNvSpPr txBox="1"/>
          <p:nvPr/>
        </p:nvSpPr>
        <p:spPr>
          <a:xfrm>
            <a:off x="2214546" y="4714884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合數</a:t>
            </a:r>
            <a:endParaRPr lang="zh-TW" altLang="en-US" dirty="0"/>
          </a:p>
        </p:txBody>
      </p:sp>
      <p:sp>
        <p:nvSpPr>
          <p:cNvPr id="8" name="文字方塊 7"/>
          <p:cNvSpPr txBox="1"/>
          <p:nvPr/>
        </p:nvSpPr>
        <p:spPr>
          <a:xfrm>
            <a:off x="4714876" y="4714884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質數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dirty="0" smtClean="0"/>
              <a:t>10</a:t>
            </a:r>
            <a:r>
              <a:rPr lang="zh-TW" altLang="en-US" sz="3600" dirty="0" smtClean="0"/>
              <a:t>的倍數判別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2933873"/>
          </a:xfrm>
        </p:spPr>
        <p:txBody>
          <a:bodyPr/>
          <a:lstStyle/>
          <a:p>
            <a:pPr>
              <a:buNone/>
            </a:pPr>
            <a:r>
              <a:rPr lang="en-US" altLang="zh-TW" dirty="0" smtClean="0"/>
              <a:t>10 ×1 </a:t>
            </a:r>
            <a:r>
              <a:rPr lang="zh-TW" altLang="en-US" dirty="0" smtClean="0"/>
              <a:t>＝</a:t>
            </a:r>
            <a:r>
              <a:rPr lang="en-US" altLang="zh-TW" dirty="0" smtClean="0"/>
              <a:t>10</a:t>
            </a:r>
            <a:r>
              <a:rPr lang="zh-TW" altLang="en-US" dirty="0" smtClean="0"/>
              <a:t>              </a:t>
            </a:r>
            <a:r>
              <a:rPr lang="en-US" altLang="zh-TW" dirty="0" smtClean="0"/>
              <a:t>10 ×6 </a:t>
            </a:r>
            <a:r>
              <a:rPr lang="zh-TW" altLang="en-US" dirty="0" smtClean="0"/>
              <a:t>＝</a:t>
            </a:r>
            <a:r>
              <a:rPr lang="en-US" altLang="zh-TW" dirty="0" smtClean="0"/>
              <a:t>60</a:t>
            </a:r>
            <a:r>
              <a:rPr lang="zh-TW" altLang="en-US" dirty="0" smtClean="0"/>
              <a:t>       </a:t>
            </a: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10 ×2 </a:t>
            </a:r>
            <a:r>
              <a:rPr lang="zh-TW" altLang="en-US" dirty="0" smtClean="0"/>
              <a:t>＝</a:t>
            </a:r>
            <a:r>
              <a:rPr lang="en-US" altLang="zh-TW" dirty="0" smtClean="0"/>
              <a:t>20</a:t>
            </a:r>
            <a:r>
              <a:rPr lang="zh-TW" altLang="en-US" dirty="0" smtClean="0"/>
              <a:t>              </a:t>
            </a:r>
            <a:r>
              <a:rPr lang="en-US" altLang="zh-TW" dirty="0" smtClean="0"/>
              <a:t>10 ×7 </a:t>
            </a:r>
            <a:r>
              <a:rPr lang="zh-TW" altLang="en-US" dirty="0" smtClean="0"/>
              <a:t>＝</a:t>
            </a:r>
            <a:r>
              <a:rPr lang="en-US" altLang="zh-TW" dirty="0" smtClean="0"/>
              <a:t>70</a:t>
            </a:r>
            <a:r>
              <a:rPr lang="zh-TW" altLang="en-US" dirty="0" smtClean="0"/>
              <a:t>     </a:t>
            </a: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10 ×3 </a:t>
            </a:r>
            <a:r>
              <a:rPr lang="zh-TW" altLang="en-US" dirty="0" smtClean="0"/>
              <a:t>＝</a:t>
            </a:r>
            <a:r>
              <a:rPr lang="en-US" altLang="zh-TW" dirty="0" smtClean="0"/>
              <a:t>30</a:t>
            </a:r>
            <a:r>
              <a:rPr lang="zh-TW" altLang="en-US" dirty="0" smtClean="0"/>
              <a:t>              </a:t>
            </a:r>
            <a:r>
              <a:rPr lang="en-US" altLang="zh-TW" dirty="0" smtClean="0"/>
              <a:t>10 ×8 </a:t>
            </a:r>
            <a:r>
              <a:rPr lang="zh-TW" altLang="en-US" dirty="0" smtClean="0"/>
              <a:t>＝</a:t>
            </a:r>
            <a:r>
              <a:rPr lang="en-US" altLang="zh-TW" dirty="0" smtClean="0"/>
              <a:t>80</a:t>
            </a:r>
            <a:r>
              <a:rPr lang="zh-TW" altLang="en-US" dirty="0" smtClean="0"/>
              <a:t>     </a:t>
            </a: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10</a:t>
            </a:r>
            <a:r>
              <a:rPr lang="zh-TW" altLang="en-US" dirty="0" smtClean="0"/>
              <a:t> </a:t>
            </a:r>
            <a:r>
              <a:rPr lang="en-US" altLang="zh-TW" dirty="0" smtClean="0"/>
              <a:t>×4 </a:t>
            </a:r>
            <a:r>
              <a:rPr lang="zh-TW" altLang="en-US" dirty="0" smtClean="0"/>
              <a:t>＝</a:t>
            </a:r>
            <a:r>
              <a:rPr lang="en-US" altLang="zh-TW" dirty="0" smtClean="0"/>
              <a:t>40</a:t>
            </a:r>
            <a:r>
              <a:rPr lang="zh-TW" altLang="en-US" dirty="0" smtClean="0"/>
              <a:t>              </a:t>
            </a:r>
            <a:r>
              <a:rPr lang="en-US" altLang="zh-TW" dirty="0" smtClean="0"/>
              <a:t>10 ×9 </a:t>
            </a:r>
            <a:r>
              <a:rPr lang="zh-TW" altLang="en-US" dirty="0" smtClean="0"/>
              <a:t>＝</a:t>
            </a:r>
            <a:r>
              <a:rPr lang="en-US" altLang="zh-TW" dirty="0" smtClean="0"/>
              <a:t>90</a:t>
            </a:r>
            <a:r>
              <a:rPr lang="zh-TW" altLang="en-US" dirty="0" smtClean="0"/>
              <a:t>     </a:t>
            </a: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10</a:t>
            </a:r>
            <a:r>
              <a:rPr lang="zh-TW" altLang="en-US" dirty="0" smtClean="0"/>
              <a:t> </a:t>
            </a:r>
            <a:r>
              <a:rPr lang="en-US" altLang="zh-TW" dirty="0" smtClean="0"/>
              <a:t>×5 </a:t>
            </a:r>
            <a:r>
              <a:rPr lang="zh-TW" altLang="en-US" dirty="0" smtClean="0"/>
              <a:t>＝</a:t>
            </a:r>
            <a:r>
              <a:rPr lang="en-US" altLang="zh-TW" dirty="0" smtClean="0"/>
              <a:t>50</a:t>
            </a:r>
            <a:r>
              <a:rPr lang="zh-TW" altLang="en-US" dirty="0" smtClean="0"/>
              <a:t>              </a:t>
            </a:r>
            <a:r>
              <a:rPr lang="en-US" altLang="zh-TW" dirty="0" smtClean="0"/>
              <a:t>10 ×1 0</a:t>
            </a:r>
            <a:r>
              <a:rPr lang="zh-TW" altLang="en-US" dirty="0" smtClean="0"/>
              <a:t>＝</a:t>
            </a:r>
            <a:r>
              <a:rPr lang="en-US" altLang="zh-TW" dirty="0" smtClean="0"/>
              <a:t>100</a:t>
            </a:r>
            <a:r>
              <a:rPr lang="zh-TW" altLang="en-US" dirty="0" smtClean="0"/>
              <a:t>     </a:t>
            </a:r>
            <a:endParaRPr lang="en-US" altLang="zh-TW" dirty="0" smtClean="0"/>
          </a:p>
        </p:txBody>
      </p:sp>
      <p:sp>
        <p:nvSpPr>
          <p:cNvPr id="4" name="橢圓 3"/>
          <p:cNvSpPr/>
          <p:nvPr/>
        </p:nvSpPr>
        <p:spPr>
          <a:xfrm>
            <a:off x="2143108" y="2357430"/>
            <a:ext cx="357190" cy="4286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橢圓 4"/>
          <p:cNvSpPr/>
          <p:nvPr/>
        </p:nvSpPr>
        <p:spPr>
          <a:xfrm>
            <a:off x="2143108" y="1785926"/>
            <a:ext cx="357190" cy="4286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橢圓 5"/>
          <p:cNvSpPr/>
          <p:nvPr/>
        </p:nvSpPr>
        <p:spPr>
          <a:xfrm>
            <a:off x="2143108" y="3429000"/>
            <a:ext cx="357190" cy="4286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橢圓 6"/>
          <p:cNvSpPr/>
          <p:nvPr/>
        </p:nvSpPr>
        <p:spPr>
          <a:xfrm>
            <a:off x="2143108" y="4000504"/>
            <a:ext cx="357190" cy="4286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橢圓 7"/>
          <p:cNvSpPr/>
          <p:nvPr/>
        </p:nvSpPr>
        <p:spPr>
          <a:xfrm>
            <a:off x="2143108" y="2857496"/>
            <a:ext cx="357190" cy="4286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橢圓 8"/>
          <p:cNvSpPr/>
          <p:nvPr/>
        </p:nvSpPr>
        <p:spPr>
          <a:xfrm>
            <a:off x="5929322" y="3989117"/>
            <a:ext cx="357190" cy="4286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橢圓 9"/>
          <p:cNvSpPr/>
          <p:nvPr/>
        </p:nvSpPr>
        <p:spPr>
          <a:xfrm>
            <a:off x="5547467" y="3429000"/>
            <a:ext cx="357190" cy="4286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橢圓 10"/>
          <p:cNvSpPr/>
          <p:nvPr/>
        </p:nvSpPr>
        <p:spPr>
          <a:xfrm>
            <a:off x="5513690" y="2849560"/>
            <a:ext cx="357190" cy="4286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橢圓 11"/>
          <p:cNvSpPr/>
          <p:nvPr/>
        </p:nvSpPr>
        <p:spPr>
          <a:xfrm>
            <a:off x="5513690" y="2290232"/>
            <a:ext cx="357190" cy="4286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橢圓 12"/>
          <p:cNvSpPr/>
          <p:nvPr/>
        </p:nvSpPr>
        <p:spPr>
          <a:xfrm>
            <a:off x="5513690" y="1784518"/>
            <a:ext cx="357190" cy="4286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矩形 14"/>
          <p:cNvSpPr/>
          <p:nvPr/>
        </p:nvSpPr>
        <p:spPr>
          <a:xfrm>
            <a:off x="457200" y="4653136"/>
            <a:ext cx="582931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Clr>
                <a:srgbClr val="330066"/>
              </a:buClr>
              <a:buSzPct val="70000"/>
            </a:pPr>
            <a:r>
              <a:rPr lang="zh-TW" altLang="en-US" sz="3000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altLang="zh-TW" sz="3000" kern="0" dirty="0">
                <a:solidFill>
                  <a:srgbClr val="000000"/>
                </a:solidFill>
                <a:latin typeface="Arial"/>
              </a:rPr>
              <a:t>※</a:t>
            </a:r>
            <a:r>
              <a:rPr lang="zh-TW" altLang="en-US" sz="3000" kern="0" dirty="0">
                <a:solidFill>
                  <a:srgbClr val="000000"/>
                </a:solidFill>
                <a:latin typeface="Arial"/>
              </a:rPr>
              <a:t>一個數字的個位數是</a:t>
            </a:r>
            <a:r>
              <a:rPr lang="en-US" altLang="zh-TW" sz="3000" kern="0" dirty="0">
                <a:solidFill>
                  <a:srgbClr val="000000"/>
                </a:solidFill>
                <a:latin typeface="Arial"/>
              </a:rPr>
              <a:t>0</a:t>
            </a:r>
            <a:r>
              <a:rPr lang="zh-TW" altLang="en-US" sz="3000" kern="0" dirty="0">
                <a:solidFill>
                  <a:srgbClr val="000000"/>
                </a:solidFill>
                <a:latin typeface="Arial"/>
              </a:rPr>
              <a:t>時</a:t>
            </a:r>
            <a:r>
              <a:rPr lang="zh-TW" altLang="en-US" sz="3000" kern="0" dirty="0" smtClean="0">
                <a:solidFill>
                  <a:srgbClr val="000000"/>
                </a:solidFill>
                <a:latin typeface="Arial"/>
              </a:rPr>
              <a:t>，</a:t>
            </a:r>
            <a:r>
              <a:rPr lang="en-US" altLang="zh-TW" sz="3000" kern="0" dirty="0" smtClean="0">
                <a:solidFill>
                  <a:srgbClr val="000000"/>
                </a:solidFill>
                <a:latin typeface="Arial"/>
              </a:rPr>
              <a:t/>
            </a:r>
            <a:br>
              <a:rPr lang="en-US" altLang="zh-TW" sz="3000" kern="0" dirty="0" smtClean="0">
                <a:solidFill>
                  <a:srgbClr val="000000"/>
                </a:solidFill>
                <a:latin typeface="Arial"/>
              </a:rPr>
            </a:br>
            <a:r>
              <a:rPr lang="zh-TW" altLang="en-US" sz="3000" kern="0" dirty="0" smtClean="0">
                <a:solidFill>
                  <a:srgbClr val="000000"/>
                </a:solidFill>
                <a:latin typeface="Arial"/>
              </a:rPr>
              <a:t>這個</a:t>
            </a:r>
            <a:r>
              <a:rPr lang="zh-TW" altLang="en-US" sz="3000" kern="0" dirty="0">
                <a:solidFill>
                  <a:srgbClr val="000000"/>
                </a:solidFill>
                <a:latin typeface="Arial"/>
              </a:rPr>
              <a:t>數字是</a:t>
            </a:r>
            <a:r>
              <a:rPr lang="en-US" altLang="zh-TW" sz="3000" kern="0" dirty="0">
                <a:solidFill>
                  <a:srgbClr val="000000"/>
                </a:solidFill>
                <a:latin typeface="Arial"/>
              </a:rPr>
              <a:t>10</a:t>
            </a:r>
            <a:r>
              <a:rPr lang="zh-TW" altLang="en-US" sz="3000" kern="0" dirty="0">
                <a:solidFill>
                  <a:srgbClr val="000000"/>
                </a:solidFill>
                <a:latin typeface="Arial"/>
              </a:rPr>
              <a:t>的倍數</a:t>
            </a:r>
            <a:endParaRPr lang="en-US" altLang="zh-TW" sz="3000" kern="0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5" grpId="0"/>
    </p:bldLst>
  </p:timing>
</p:sld>
</file>

<file path=ppt/theme/theme1.xml><?xml version="1.0" encoding="utf-8"?>
<a:theme xmlns:a="http://schemas.openxmlformats.org/drawingml/2006/main" name="trainingpres1">
  <a:themeElements>
    <a:clrScheme name="trainingpres1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trainingpres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rainingpres1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pres1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pres1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pres1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pres1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pres1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pres1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pres1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pres1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iningpres1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610802F3-5CB2-4AB4-8BE8-262D10BAF7E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16594</TotalTime>
  <Words>5188</Words>
  <Application>Microsoft Office PowerPoint</Application>
  <PresentationFormat>如螢幕大小 (4:3)</PresentationFormat>
  <Paragraphs>948</Paragraphs>
  <Slides>85</Slides>
  <Notes>19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85</vt:i4>
      </vt:variant>
    </vt:vector>
  </HeadingPairs>
  <TitlesOfParts>
    <vt:vector size="86" baseType="lpstr">
      <vt:lpstr>trainingpres1</vt:lpstr>
      <vt:lpstr>2 、3 、5 、10倍數的判別</vt:lpstr>
      <vt:lpstr>客人到家裡來。小新拿出拖鞋， 請客人穿上拖鞋</vt:lpstr>
      <vt:lpstr>2的倍數判別</vt:lpstr>
      <vt:lpstr> 媽媽到市場買香蕉。 一串香蕉有3根。</vt:lpstr>
      <vt:lpstr>3的倍數判別</vt:lpstr>
      <vt:lpstr>     靜香和朋友們玩數一數手指頭的遊戲</vt:lpstr>
      <vt:lpstr>5的倍數判別</vt:lpstr>
      <vt:lpstr>大雄有很多10元硬幣，一共是 多少錢呢？</vt:lpstr>
      <vt:lpstr>10的倍數判別</vt:lpstr>
      <vt:lpstr>2 、3、5、 10倍數的判別</vt:lpstr>
      <vt:lpstr>PowerPoint 簡報</vt:lpstr>
      <vt:lpstr>遊戲1：比一比，誰比較快</vt:lpstr>
      <vt:lpstr>遊戲2：搶杯子</vt:lpstr>
      <vt:lpstr>遊戲3：看誰反應快</vt:lpstr>
      <vt:lpstr>    質數與合數定義     </vt:lpstr>
      <vt:lpstr>老師有7顆蘋果，要分給小朋友，每個人得到的數量一樣多，且剛好分完，有哪幾種分法？</vt:lpstr>
      <vt:lpstr>老師有7顆蘋果，要分給小朋友，每個人得到的數量一樣多，且剛好分完，有哪幾種分法?</vt:lpstr>
      <vt:lpstr>老師有7顆蘋果，要分給小朋友，每個人得到的數量一樣多，且剛好分完，有哪幾種分法?</vt:lpstr>
      <vt:lpstr>老師有7顆蘋果，要分給小朋友，每個人得到的數量一樣多，且剛好分完，有哪幾種分法?</vt:lpstr>
      <vt:lpstr>老師有7顆蘋果，要分給小朋友，每個人得到的數量一樣多，且剛好分完，有哪幾種分法?</vt:lpstr>
      <vt:lpstr>老師有7顆蘋果，要分給小朋友，每個人得到的數量一樣多，且剛好分完，有哪幾種分法?</vt:lpstr>
      <vt:lpstr>老師有7顆蘋果，要分給小朋友，每個人得到的數量一樣多，且剛好分完，有哪幾種分法?</vt:lpstr>
      <vt:lpstr>老師有7顆蘋果，要分給小朋友，每個人得到的數量一樣多，且剛好分完，請問有哪幾種分法?</vt:lpstr>
      <vt:lpstr>老師有7顆蘋果，要分給小朋友，每個人得到的數量一樣多，且剛好分完，請問有哪幾種分法?</vt:lpstr>
      <vt:lpstr>質數與合數的判別</vt:lpstr>
      <vt:lpstr>7是質數還是合數？</vt:lpstr>
      <vt:lpstr>小香想要把5個星星亮片貼在卡片上。每張卡片上的亮片數目一樣多，且剛好貼完，有哪幾種分法?</vt:lpstr>
      <vt:lpstr>小香想要把5個星星亮片貼在卡片上。每張卡片上的亮片數目一樣多，且剛好貼完，有哪幾種分法?</vt:lpstr>
      <vt:lpstr>小香想要把5個星星亮片貼在卡片上。每張卡片上的亮片數目一樣多，且剛好貼完，有哪幾種分法?</vt:lpstr>
      <vt:lpstr>小香想要把5個星星亮片貼在卡片上。每張卡片上的亮片數目一樣多，且剛好貼完，有哪幾種分法?</vt:lpstr>
      <vt:lpstr>小香想要把5個星星亮片貼在卡片上。每張卡片上的亮片數目一樣多，且剛好貼完，有哪幾種分法?</vt:lpstr>
      <vt:lpstr>小香想要把5個星星亮片貼在卡片上。每張卡片上的亮片數目一樣多，且剛好貼完，有哪幾種分法?</vt:lpstr>
      <vt:lpstr>小香想要把5個星星亮片貼在卡片上。每張卡片上的亮片數目一樣多，且剛好貼完，有哪幾種分法?</vt:lpstr>
      <vt:lpstr>5是質數還是合數？</vt:lpstr>
      <vt:lpstr>老師有6顆蘋果，要分給小朋友，每個人得到的數量一樣多，請問有哪幾種分法?</vt:lpstr>
      <vt:lpstr>老師有6顆蘋果，要分給小朋友，每個人得到的數量一樣多，且剛好分完，有哪幾種分法?</vt:lpstr>
      <vt:lpstr>老師有6顆蘋果，要分給小朋友，每個人得到的數量一樣多，且剛好分完，有哪幾種分法?</vt:lpstr>
      <vt:lpstr>老師有6顆蘋果，要分給小朋友，每個人得到的數量一樣多，且剛好分完，有哪幾種分法？</vt:lpstr>
      <vt:lpstr>老師有6顆蘋果，要分給小朋友，每個人得到的數量一樣多，且剛好分完，有哪幾種分法？</vt:lpstr>
      <vt:lpstr>老師有6顆蘋果，要分給小朋友，每個人得到的數量一樣多，且剛好分完，有哪幾種分法？</vt:lpstr>
      <vt:lpstr>老師有6顆蘋果，要分給小朋友，每個人得到的數量一樣多，且剛好分完，有哪幾種分法?</vt:lpstr>
      <vt:lpstr>老師有6顆蘋果，要分給小朋友，每個人得到的數量一樣多，且剛好分完，有哪幾種分法？</vt:lpstr>
      <vt:lpstr> 6是質數還是合數？</vt:lpstr>
      <vt:lpstr>糕餅店的店員要把9個蛋糕分裝在盒子裡， 每一盒裝的蛋糕要一樣多，而且要全部分完，可以分裝成幾盒?</vt:lpstr>
      <vt:lpstr>糕餅店的店員要把9個蛋糕分裝在盒子裡， 每一盒裝的蛋糕要一樣多，而且要全部分完，可以分裝成幾盒?</vt:lpstr>
      <vt:lpstr>糕餅店的店員要把9個蛋糕分裝在盒子裡， 每一盒裝的蛋糕要一樣多，而且要全部分完，可以分裝成幾盒?</vt:lpstr>
      <vt:lpstr>糕餅店的店員要把9個蛋糕分裝在盒子裡， 每一盒裝的蛋糕要一樣多，而且要全部分完，可以分裝成幾盒?</vt:lpstr>
      <vt:lpstr>糕餅店的店員要把9個蛋糕分裝在盒子裡， 每一盒裝的蛋糕要一樣多，而且要全部分完，可以分裝成幾盒?</vt:lpstr>
      <vt:lpstr>糕餅店的店員要把9個蛋糕分裝在盒子裡， 每一盒裝的蛋糕要一樣多，而且要全部分完，可以分裝成幾盒?</vt:lpstr>
      <vt:lpstr>糕餅店的店員要把9個蛋糕分裝在盒子裡， 每一盒裝的蛋糕要一樣多，而且要全部分完，可以分裝成幾盒?</vt:lpstr>
      <vt:lpstr>糕餅店的店員要把9個蛋糕分裝在盒子裡， 每一盒裝的蛋糕要一樣多，而且要全部分完，可以分裝成幾盒?</vt:lpstr>
      <vt:lpstr>糕餅店的店員要把9個蛋糕分裝在盒子裡， 每一盒裝的蛋糕要一樣多，而且要全部分完，可以分裝成幾盒?</vt:lpstr>
      <vt:lpstr>糕餅店的店員要把9個蛋糕分裝在盒子裡， 每一盒裝的蛋糕要一樣多，而且要全部裝完，可以分裝成幾盒?</vt:lpstr>
      <vt:lpstr>糕餅店的店員要把9個蛋糕分裝在盒子裡， 每一盒裝的蛋糕要一樣多，而且要全部分完，可以分裝成幾盒?</vt:lpstr>
      <vt:lpstr>  9是質數還是合數？</vt:lpstr>
      <vt:lpstr>PowerPoint 簡報</vt:lpstr>
      <vt:lpstr>綜合練習題</vt:lpstr>
      <vt:lpstr>綜合練習題</vt:lpstr>
      <vt:lpstr>例題：15是質數還是合數？</vt:lpstr>
      <vt:lpstr>15是質數還是合數？</vt:lpstr>
      <vt:lpstr>15是質數還是合數？</vt:lpstr>
      <vt:lpstr>15是質數還是合數？</vt:lpstr>
      <vt:lpstr>15是質數還是合數？</vt:lpstr>
      <vt:lpstr>7是質數還是合數</vt:lpstr>
      <vt:lpstr>7是質數還是合數？ </vt:lpstr>
      <vt:lpstr>7是質數還是合數？ </vt:lpstr>
      <vt:lpstr>7是質數還是合數？</vt:lpstr>
      <vt:lpstr>1-20之質數快速記憶</vt:lpstr>
      <vt:lpstr>1-100之質數</vt:lpstr>
      <vt:lpstr>1-100之質數快速記憶</vt:lpstr>
      <vt:lpstr>1-100之質數快速記憶(個位數1、3 、7、9中 3、7、13的倍數)</vt:lpstr>
      <vt:lpstr>59是質數還是合數</vt:lpstr>
      <vt:lpstr>質因數和質因數分解</vt:lpstr>
      <vt:lpstr>質因數分解</vt:lpstr>
      <vt:lpstr>36的因數中，哪些是質數？ </vt:lpstr>
      <vt:lpstr>18的質因數有哪些？</vt:lpstr>
      <vt:lpstr>將12做質因數分解</vt:lpstr>
      <vt:lpstr>將72做質因數分解</vt:lpstr>
      <vt:lpstr>利用短除法，做12的質因數分解</vt:lpstr>
      <vt:lpstr>利用短除法，做90的質因數分解</vt:lpstr>
      <vt:lpstr>賓果遊戲(一)</vt:lpstr>
      <vt:lpstr>PowerPoint 簡報</vt:lpstr>
      <vt:lpstr>賓果遊戲(二)</vt:lpstr>
      <vt:lpstr>PowerPoint 簡報</vt:lpstr>
      <vt:lpstr>左邊右邊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 、3 、5 、10倍數的判別</dc:title>
  <dc:creator>user</dc:creator>
  <cp:lastModifiedBy>黃麗君</cp:lastModifiedBy>
  <cp:revision>1012</cp:revision>
  <cp:lastPrinted>2017-07-12T03:22:49Z</cp:lastPrinted>
  <dcterms:created xsi:type="dcterms:W3CDTF">2015-11-23T08:48:17Z</dcterms:created>
  <dcterms:modified xsi:type="dcterms:W3CDTF">2017-07-12T03:39:26Z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TC060888081033</vt:lpwstr>
  </property>
</Properties>
</file>