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handoutMasterIdLst>
    <p:handoutMasterId r:id="rId28"/>
  </p:handoutMasterIdLst>
  <p:sldIdLst>
    <p:sldId id="279" r:id="rId3"/>
    <p:sldId id="267" r:id="rId4"/>
    <p:sldId id="266" r:id="rId5"/>
    <p:sldId id="273" r:id="rId6"/>
    <p:sldId id="258" r:id="rId7"/>
    <p:sldId id="257" r:id="rId8"/>
    <p:sldId id="275" r:id="rId9"/>
    <p:sldId id="259" r:id="rId10"/>
    <p:sldId id="260" r:id="rId11"/>
    <p:sldId id="261" r:id="rId12"/>
    <p:sldId id="262" r:id="rId13"/>
    <p:sldId id="278" r:id="rId14"/>
    <p:sldId id="263" r:id="rId15"/>
    <p:sldId id="264" r:id="rId16"/>
    <p:sldId id="265" r:id="rId17"/>
    <p:sldId id="280" r:id="rId18"/>
    <p:sldId id="282" r:id="rId19"/>
    <p:sldId id="269" r:id="rId20"/>
    <p:sldId id="270" r:id="rId21"/>
    <p:sldId id="281" r:id="rId22"/>
    <p:sldId id="271" r:id="rId23"/>
    <p:sldId id="283" r:id="rId24"/>
    <p:sldId id="272" r:id="rId25"/>
    <p:sldId id="276" r:id="rId26"/>
    <p:sldId id="277" r:id="rId27"/>
  </p:sldIdLst>
  <p:sldSz cx="9144000" cy="6858000" type="screen4x3"/>
  <p:notesSz cx="7102475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8" y="-1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34FC4-0C76-4C37-A5E9-26E776C2A05E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022725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EB5DB-5197-4235-8F90-E7FEDF2B8A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3198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B23FD14-25EB-4E60-AB5F-112E1AB63F18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DCC8B9-26AF-4B66-B195-9A7E794522D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3FD14-25EB-4E60-AB5F-112E1AB63F18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C8B9-26AF-4B66-B195-9A7E794522D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3FD14-25EB-4E60-AB5F-112E1AB63F18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3DCC8B9-26AF-4B66-B195-9A7E794522D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/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4443B71-D3CE-4D91-945E-D80BE3359A71}" type="datetimeFigureOut">
              <a:rPr lang="zh-TW" altLang="en-US">
                <a:solidFill>
                  <a:srgbClr val="CCD1B9"/>
                </a:solidFill>
              </a:rPr>
              <a:pPr>
                <a:defRPr/>
              </a:pPr>
              <a:t>2017/11/14</a:t>
            </a:fld>
            <a:endParaRPr lang="zh-TW" altLang="en-US">
              <a:solidFill>
                <a:srgbClr val="CCD1B9"/>
              </a:solidFill>
            </a:endParaRPr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E18071D-09E3-4E5F-B52D-DC36358CBEE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zh-TW" altLang="en-US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947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C281C-9AC1-4328-92D5-C5E234799753}" type="datetimeFigureOut">
              <a:rPr lang="zh-TW" altLang="en-US">
                <a:solidFill>
                  <a:srgbClr val="534949"/>
                </a:solidFill>
              </a:rPr>
              <a:pPr>
                <a:defRPr/>
              </a:pPr>
              <a:t>2017/11/14</a:t>
            </a:fld>
            <a:endParaRPr lang="zh-TW" altLang="en-US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41FC7-F4C1-4048-824A-CD9A499BAAB3}" type="slidenum">
              <a:rPr lang="zh-TW" altLang="en-US">
                <a:solidFill>
                  <a:srgbClr val="534949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582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22554CF-C644-4630-B3C5-50E16168DDA9}" type="datetimeFigureOut">
              <a:rPr lang="zh-TW" altLang="en-US"/>
              <a:pPr>
                <a:defRPr/>
              </a:pPr>
              <a:t>2017/11/14</a:t>
            </a:fld>
            <a:endParaRPr lang="zh-TW" alt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833A562-A396-4CA9-A377-D17826C92F6A}" type="slidenum">
              <a:rPr lang="zh-TW" altLang="en-US">
                <a:solidFill>
                  <a:srgbClr val="CCD1B9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CCD1B9"/>
              </a:solidFill>
            </a:endParaRPr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2347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9996B-9F37-4F8C-A46C-3229C109094C}" type="datetimeFigureOut">
              <a:rPr lang="zh-TW" altLang="en-US">
                <a:solidFill>
                  <a:srgbClr val="534949"/>
                </a:solidFill>
              </a:rPr>
              <a:pPr>
                <a:defRPr/>
              </a:pPr>
              <a:t>2017/11/14</a:t>
            </a:fld>
            <a:endParaRPr lang="zh-TW" altLang="en-US">
              <a:solidFill>
                <a:srgbClr val="53494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534949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3C063-743E-4C84-BBE2-E603232DB3A5}" type="slidenum">
              <a:rPr lang="zh-TW" altLang="en-US">
                <a:solidFill>
                  <a:srgbClr val="534949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962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85E48-89CC-4F24-9EC6-CFB6591FA5FA}" type="datetimeFigureOut">
              <a:rPr lang="zh-TW" altLang="en-US">
                <a:solidFill>
                  <a:srgbClr val="534949"/>
                </a:solidFill>
              </a:rPr>
              <a:pPr>
                <a:defRPr/>
              </a:pPr>
              <a:t>2017/11/14</a:t>
            </a:fld>
            <a:endParaRPr lang="zh-TW" altLang="en-US">
              <a:solidFill>
                <a:srgbClr val="534949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534949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E22A2-5B92-4EED-BCD2-ED08C3F83B80}" type="slidenum">
              <a:rPr lang="zh-TW" altLang="en-US">
                <a:solidFill>
                  <a:srgbClr val="534949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1380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D349A-0911-4413-B344-25A3B9BB7A05}" type="datetimeFigureOut">
              <a:rPr lang="zh-TW" altLang="en-US">
                <a:solidFill>
                  <a:srgbClr val="534949"/>
                </a:solidFill>
              </a:rPr>
              <a:pPr>
                <a:defRPr/>
              </a:pPr>
              <a:t>2017/11/14</a:t>
            </a:fld>
            <a:endParaRPr lang="zh-TW" altLang="en-US">
              <a:solidFill>
                <a:srgbClr val="534949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534949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9860C-C72C-4BAB-8E3F-C044E07C9491}" type="slidenum">
              <a:rPr lang="zh-TW" altLang="en-US">
                <a:solidFill>
                  <a:srgbClr val="534949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9902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52400" y="150813"/>
            <a:ext cx="8831263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>
              <a:solidFill>
                <a:prstClr val="white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F6D35-6AEE-4C89-B78A-ED3DCEDB55D2}" type="datetimeFigureOut">
              <a:rPr lang="zh-TW" altLang="en-US">
                <a:solidFill>
                  <a:srgbClr val="534949"/>
                </a:solidFill>
              </a:rPr>
              <a:pPr>
                <a:defRPr/>
              </a:pPr>
              <a:t>2017/11/14</a:t>
            </a:fld>
            <a:endParaRPr lang="zh-TW" altLang="en-US">
              <a:solidFill>
                <a:srgbClr val="534949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534949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E72E9-5F01-4720-8B09-82E1254C5255}" type="slidenum">
              <a:rPr lang="zh-TW" altLang="en-US">
                <a:solidFill>
                  <a:srgbClr val="534949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1449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>
              <a:solidFill>
                <a:prstClr val="white"/>
              </a:solidFill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>
              <a:solidFill>
                <a:prstClr val="white"/>
              </a:solidFill>
            </a:endParaRPr>
          </a:p>
        </p:txBody>
      </p:sp>
      <p:sp useBgFill="1">
        <p:nvSpPr>
          <p:cNvPr id="7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618DD-7E91-4F35-B387-E5260D27F5EF}" type="datetimeFigureOut">
              <a:rPr lang="zh-TW" altLang="en-US">
                <a:solidFill>
                  <a:srgbClr val="534949"/>
                </a:solidFill>
              </a:rPr>
              <a:pPr>
                <a:defRPr/>
              </a:pPr>
              <a:t>2017/11/14</a:t>
            </a:fld>
            <a:endParaRPr lang="zh-TW" altLang="en-US">
              <a:solidFill>
                <a:srgbClr val="534949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534949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7ABB8AF-BFCC-4CB7-80F4-345990B6A76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32225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3FD14-25EB-4E60-AB5F-112E1AB63F18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C8B9-26AF-4B66-B195-9A7E794522D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>
              <a:solidFill>
                <a:prstClr val="white"/>
              </a:solidFill>
            </a:endParaRPr>
          </a:p>
        </p:txBody>
      </p:sp>
      <p:sp useBgFill="1">
        <p:nvSpPr>
          <p:cNvPr id="6" name="Rectangle 8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F344A-33DA-43D2-8FAA-7FADB26B00DE}" type="datetimeFigureOut">
              <a:rPr lang="zh-TW" altLang="en-US">
                <a:solidFill>
                  <a:srgbClr val="CCD1B9"/>
                </a:solidFill>
              </a:rPr>
              <a:pPr>
                <a:defRPr/>
              </a:pPr>
              <a:t>2017/11/14</a:t>
            </a:fld>
            <a:endParaRPr lang="zh-TW" altLang="en-US">
              <a:solidFill>
                <a:srgbClr val="CCD1B9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CCD1B9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5F328-9BFF-4E58-B7F9-8CAFEFC3BE92}" type="slidenum">
              <a:rPr lang="zh-TW" altLang="en-US">
                <a:solidFill>
                  <a:srgbClr val="CCD1B9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3844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789F6-9C17-4DFF-A7C3-421F022E9556}" type="datetimeFigureOut">
              <a:rPr lang="zh-TW" altLang="en-US">
                <a:solidFill>
                  <a:srgbClr val="534949"/>
                </a:solidFill>
              </a:rPr>
              <a:pPr>
                <a:defRPr/>
              </a:pPr>
              <a:t>2017/11/14</a:t>
            </a:fld>
            <a:endParaRPr lang="zh-TW" altLang="en-US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F02C3-9A17-40CC-8D0F-E52FB67970AE}" type="slidenum">
              <a:rPr lang="zh-TW" altLang="en-US">
                <a:solidFill>
                  <a:srgbClr val="534949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0408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52400" y="147638"/>
            <a:ext cx="6705600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7010400" y="147638"/>
            <a:ext cx="19558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44284-6A46-452C-AB97-855236206D20}" type="datetimeFigureOut">
              <a:rPr lang="zh-TW" altLang="en-US">
                <a:solidFill>
                  <a:srgbClr val="534949"/>
                </a:solidFill>
              </a:rPr>
              <a:pPr>
                <a:defRPr/>
              </a:pPr>
              <a:t>2017/11/14</a:t>
            </a:fld>
            <a:endParaRPr lang="zh-TW" altLang="en-US">
              <a:solidFill>
                <a:srgbClr val="534949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534949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9A4F148-6A34-453C-A537-6414B93E348E}" type="slidenum">
              <a:rPr lang="zh-TW" altLang="en-US">
                <a:solidFill>
                  <a:srgbClr val="CCD1B9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115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B23FD14-25EB-4E60-AB5F-112E1AB63F18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3DCC8B9-26AF-4B66-B195-9A7E794522D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3FD14-25EB-4E60-AB5F-112E1AB63F18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C8B9-26AF-4B66-B195-9A7E794522D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3FD14-25EB-4E60-AB5F-112E1AB63F18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C8B9-26AF-4B66-B195-9A7E794522D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3FD14-25EB-4E60-AB5F-112E1AB63F18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C8B9-26AF-4B66-B195-9A7E794522D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3FD14-25EB-4E60-AB5F-112E1AB63F18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C8B9-26AF-4B66-B195-9A7E794522D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3FD14-25EB-4E60-AB5F-112E1AB63F18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DCC8B9-26AF-4B66-B195-9A7E794522D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3FD14-25EB-4E60-AB5F-112E1AB63F18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C8B9-26AF-4B66-B195-9A7E794522D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DB23FD14-25EB-4E60-AB5F-112E1AB63F18}" type="datetimeFigureOut">
              <a:rPr lang="zh-TW" altLang="en-US" smtClean="0"/>
              <a:t>2017/11/14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3DCC8B9-26AF-4B66-B195-9A7E794522D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5125"/>
            <a:ext cx="8831263" cy="50450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19263"/>
            <a:ext cx="8407400" cy="4406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475" y="6356350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smtClean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3ED08E-4B24-44BD-AE8B-B94548541836}" type="datetimeFigureOut">
              <a:rPr kumimoji="1" lang="zh-TW" altLang="en-US">
                <a:solidFill>
                  <a:srgbClr val="534949"/>
                </a:solidFill>
                <a:latin typeface="Arial" charset="0"/>
                <a:ea typeface="新細明體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2017/11/14</a:t>
            </a:fld>
            <a:endParaRPr kumimoji="1" lang="zh-TW" altLang="en-US">
              <a:solidFill>
                <a:srgbClr val="534949"/>
              </a:solidFill>
              <a:latin typeface="Arial" charset="0"/>
              <a:ea typeface="新細明體" charset="-12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>
              <a:solidFill>
                <a:srgbClr val="534949"/>
              </a:solidFill>
              <a:latin typeface="Arial" charset="0"/>
              <a:ea typeface="新細明體" charset="-12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363" y="6354763"/>
            <a:ext cx="582612" cy="274637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 smtClean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D08F61-E7B5-47CE-95D3-9CCC0CB8477F}" type="slidenum">
              <a:rPr kumimoji="1" lang="zh-TW" altLang="en-US">
                <a:solidFill>
                  <a:srgbClr val="534949"/>
                </a:solidFill>
                <a:latin typeface="Arial" charset="0"/>
                <a:ea typeface="新細明體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zh-TW" altLang="en-US">
              <a:solidFill>
                <a:srgbClr val="534949"/>
              </a:solidFill>
              <a:latin typeface="Arial" charset="0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493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200" kern="1200" cap="all" spc="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  <a:ea typeface="微軟正黑體" pitchFamily="34" charset="-12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  <a:ea typeface="微軟正黑體" pitchFamily="34" charset="-12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  <a:ea typeface="微軟正黑體" pitchFamily="34" charset="-12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  <a:ea typeface="微軟正黑體" pitchFamily="34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  <a:ea typeface="微軟正黑體" pitchFamily="34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  <a:ea typeface="微軟正黑體" pitchFamily="34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  <a:ea typeface="微軟正黑體" pitchFamily="34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  <a:ea typeface="微軟正黑體" pitchFamily="34" charset="-120"/>
        </a:defRPr>
      </a:lvl9pPr>
    </p:titleStyle>
    <p:bodyStyle>
      <a:lvl1pPr marL="2730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"/>
        <a:defRPr sz="2000" kern="1200" spc="15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ern="1200" spc="1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ct val="0"/>
        </a:spcAft>
        <a:buClr>
          <a:srgbClr val="928B70"/>
        </a:buClr>
        <a:buFont typeface="Wingdings" pitchFamily="2" charset="2"/>
        <a:buChar char="§"/>
        <a:defRPr sz="1600" kern="1200" spc="100">
          <a:solidFill>
            <a:schemeClr val="tx2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ct val="0"/>
        </a:spcAft>
        <a:buClr>
          <a:srgbClr val="87706B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ct val="20000"/>
        </a:spcBef>
        <a:spcAft>
          <a:spcPct val="0"/>
        </a:spcAft>
        <a:buClr>
          <a:srgbClr val="6F777D"/>
        </a:buClr>
        <a:buFont typeface="Wingdings" pitchFamily="2" charset="2"/>
        <a:buChar char="§"/>
        <a:defRPr sz="1300" kern="1200" spc="10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211960" y="4725144"/>
            <a:ext cx="2592387" cy="15113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張釋之執法</a:t>
            </a:r>
            <a:r>
              <a:rPr lang="en-US" altLang="zh-TW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</a:p>
          <a:p>
            <a:pPr fontAlgn="auto">
              <a:spcAft>
                <a:spcPts val="0"/>
              </a:spcAft>
              <a:defRPr/>
            </a:pPr>
            <a:endParaRPr lang="zh-TW" altLang="en-US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教材設計</a:t>
            </a:r>
            <a:r>
              <a:rPr lang="en-US" altLang="zh-TW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  <a:r>
              <a:rPr lang="zh-TW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蕭正信</a:t>
            </a:r>
            <a:endParaRPr lang="zh-TW" altLang="en-US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313" name="標題 1"/>
          <p:cNvSpPr>
            <a:spLocks noGrp="1"/>
          </p:cNvSpPr>
          <p:nvPr>
            <p:ph type="title"/>
          </p:nvPr>
        </p:nvSpPr>
        <p:spPr>
          <a:xfrm>
            <a:off x="468313" y="981075"/>
            <a:ext cx="6324600" cy="31035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新竹市特教教材編輯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扭轉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人生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~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國文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課文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融入</a:t>
            </a:r>
            <a:r>
              <a:rPr lang="zh-TW" altLang="en-US" sz="24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價值澄清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24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正</a:t>
            </a:r>
            <a:r>
              <a:rPr lang="zh-TW" altLang="en-US" sz="24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向行為</a:t>
            </a:r>
            <a:r>
              <a:rPr lang="zh-TW" altLang="en-US" sz="2400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支持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~</a:t>
            </a:r>
            <a:endPara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785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700808"/>
            <a:ext cx="8407893" cy="44074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1. 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聞蹕立刻躲到橋下</a:t>
            </a:r>
          </a:p>
          <a:p>
            <a:pPr marL="45720" indent="0">
              <a:buNone/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2. 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過很久才跑出來</a:t>
            </a:r>
          </a:p>
          <a:p>
            <a:pPr marL="45720" indent="0">
              <a:buNone/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3. 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碰到座車立刻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離開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因此，根據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審問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張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釋之對縣人的的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判決會是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什麼？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說出縣人不是故意犯蹕的理由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向下箭號 3"/>
          <p:cNvSpPr/>
          <p:nvPr/>
        </p:nvSpPr>
        <p:spPr>
          <a:xfrm>
            <a:off x="2843808" y="345870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942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法源：相關刑法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犯行所造成的結果：人馬無傷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動機：並非故意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已有躲避動作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b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說出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張釋之的裁定？是否合理？你是否支持？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張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釋之判決的依據是什麼？</a:t>
            </a:r>
          </a:p>
        </p:txBody>
      </p:sp>
      <p:sp>
        <p:nvSpPr>
          <p:cNvPr id="4" name="向下箭號 3"/>
          <p:cNvSpPr/>
          <p:nvPr/>
        </p:nvSpPr>
        <p:spPr>
          <a:xfrm>
            <a:off x="3637433" y="324268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291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3"/>
          <p:cNvSpPr>
            <a:spLocks noGrp="1"/>
          </p:cNvSpPr>
          <p:nvPr>
            <p:ph type="title"/>
          </p:nvPr>
        </p:nvSpPr>
        <p:spPr>
          <a:xfrm>
            <a:off x="251520" y="2052960"/>
            <a:ext cx="6530280" cy="1828800"/>
          </a:xfrm>
        </p:spPr>
        <p:txBody>
          <a:bodyPr/>
          <a:lstStyle/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分析張釋之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與皇帝的看法</a:t>
            </a:r>
          </a:p>
        </p:txBody>
      </p:sp>
    </p:spTree>
    <p:extLst>
      <p:ext uri="{BB962C8B-B14F-4D97-AF65-F5344CB8AC3E}">
        <p14:creationId xmlns:p14="http://schemas.microsoft.com/office/powerpoint/2010/main" val="429027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分析漢文帝的觀點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667274"/>
              </p:ext>
            </p:extLst>
          </p:nvPr>
        </p:nvGraphicFramePr>
        <p:xfrm>
          <a:off x="539552" y="1916832"/>
          <a:ext cx="8280920" cy="391055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456384"/>
                <a:gridCol w="4824536"/>
              </a:tblGrid>
              <a:tr h="1056117">
                <a:tc>
                  <a:txBody>
                    <a:bodyPr/>
                    <a:lstStyle/>
                    <a:p>
                      <a:r>
                        <a:rPr lang="zh-TW" altLang="en-US" sz="28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漢文帝的</a:t>
                      </a:r>
                      <a:r>
                        <a:rPr lang="zh-TW" altLang="en-US" sz="28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態度</a:t>
                      </a:r>
                      <a:endParaRPr lang="zh-TW" altLang="en-US" sz="28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不滿廷尉的判決</a:t>
                      </a:r>
                      <a:endParaRPr lang="zh-TW" altLang="en-US" sz="28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1056117">
                <a:tc>
                  <a:txBody>
                    <a:bodyPr/>
                    <a:lstStyle/>
                    <a:p>
                      <a:r>
                        <a:rPr lang="zh-TW" altLang="en-US" sz="28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漢文帝</a:t>
                      </a:r>
                      <a:r>
                        <a:rPr lang="zh-TW" altLang="en-US" sz="28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希望的判決</a:t>
                      </a:r>
                      <a:endParaRPr lang="zh-TW" altLang="en-US" sz="28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希望廷尉判縣人死刑</a:t>
                      </a:r>
                      <a:endParaRPr lang="zh-TW" altLang="en-US" sz="28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1056117">
                <a:tc>
                  <a:txBody>
                    <a:bodyPr/>
                    <a:lstStyle/>
                    <a:p>
                      <a:r>
                        <a:rPr lang="zh-TW" altLang="en-US" sz="28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漢文帝對判決的</a:t>
                      </a:r>
                      <a:r>
                        <a:rPr lang="zh-TW" altLang="en-US" sz="28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依據</a:t>
                      </a:r>
                      <a:endParaRPr lang="zh-TW" altLang="en-US" sz="28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b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2800" b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驚嚇御馬會讓我受傷，傷害皇上，罪該萬死</a:t>
                      </a:r>
                    </a:p>
                    <a:p>
                      <a:r>
                        <a:rPr lang="en-US" altLang="zh-TW" sz="2800" b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en-US" sz="2800" b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皇帝有當場將縣人殺死的權柄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48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分析漢文帝的觀點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978556"/>
              </p:ext>
            </p:extLst>
          </p:nvPr>
        </p:nvGraphicFramePr>
        <p:xfrm>
          <a:off x="467544" y="1844824"/>
          <a:ext cx="8280920" cy="435707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456384"/>
                <a:gridCol w="4824536"/>
              </a:tblGrid>
              <a:tr h="1056117">
                <a:tc>
                  <a:txBody>
                    <a:bodyPr/>
                    <a:lstStyle/>
                    <a:p>
                      <a:r>
                        <a:rPr lang="zh-TW" altLang="en-US" sz="24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漢文帝希望重罰縣人的理由</a:t>
                      </a:r>
                      <a:endParaRPr lang="zh-TW" altLang="en-US" sz="24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b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驚嚇御馬會讓我受傷，傷害皇上，罪該萬死</a:t>
                      </a:r>
                      <a:endParaRPr lang="zh-TW" altLang="en-US" sz="24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1056117">
                <a:tc>
                  <a:txBody>
                    <a:bodyPr/>
                    <a:lstStyle/>
                    <a:p>
                      <a:r>
                        <a:rPr lang="zh-TW" altLang="en-US" sz="24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漢文帝當場沒有將縣人殺死的原因</a:t>
                      </a:r>
                      <a:endParaRPr lang="zh-TW" altLang="en-US" sz="24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24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沽名釣譽，想維持仁慈的好形象</a:t>
                      </a:r>
                      <a:endParaRPr lang="en-US" altLang="zh-TW" sz="2400" b="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24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en-US" sz="24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想殺縣人，卻希望廷尉揣摩上意，想藉廷尉的判決殺縣人</a:t>
                      </a:r>
                      <a:endParaRPr lang="zh-TW" altLang="en-US" sz="24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1056117">
                <a:tc>
                  <a:txBody>
                    <a:bodyPr/>
                    <a:lstStyle/>
                    <a:p>
                      <a:r>
                        <a:rPr lang="zh-TW" altLang="en-US" sz="24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漢文帝的理由是否合理</a:t>
                      </a:r>
                      <a:endParaRPr lang="zh-TW" altLang="en-US" sz="24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TW" sz="2400" b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1056117">
                <a:tc>
                  <a:txBody>
                    <a:bodyPr/>
                    <a:lstStyle/>
                    <a:p>
                      <a:r>
                        <a:rPr lang="zh-TW" altLang="en-US" sz="2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如果你是漢文帝，你會怎麼做比較合理？</a:t>
                      </a:r>
                      <a:endParaRPr lang="zh-TW" altLang="en-US" sz="24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TW" sz="2400" b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111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99715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判決要 </a:t>
            </a:r>
            <a:r>
              <a:rPr lang="zh-TW" altLang="en-US" sz="28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☐尊重法律</a:t>
            </a:r>
            <a:r>
              <a:rPr lang="zh-TW" altLang="en-US" sz="28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8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所以不</a:t>
            </a:r>
            <a:r>
              <a:rPr lang="zh-TW" altLang="en-US" sz="28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可以 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加重刑責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lang="zh-TW" altLang="en-US" sz="28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☐不尊重法律</a:t>
            </a:r>
            <a:r>
              <a:rPr lang="zh-TW" altLang="en-US" sz="28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8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所以可以</a:t>
            </a:r>
            <a:r>
              <a:rPr lang="zh-TW" altLang="en-US" sz="28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en-US" altLang="zh-TW" sz="28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2800" b="1" u="sng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判縣人的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結果          </a:t>
            </a:r>
            <a:r>
              <a:rPr lang="zh-TW" altLang="en-US" sz="28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☐百姓安樂</a:t>
            </a:r>
            <a:endParaRPr lang="en-US" altLang="zh-TW" sz="2800" b="1" u="sng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   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TW" altLang="en-US" sz="28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☐</a:t>
            </a:r>
            <a:r>
              <a:rPr lang="zh-TW" altLang="en-US" sz="28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百姓</a:t>
            </a:r>
            <a:r>
              <a:rPr lang="zh-TW" altLang="en-US" sz="28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痛苦</a:t>
            </a:r>
            <a:r>
              <a:rPr lang="en-US" altLang="zh-TW" sz="28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2800" b="1" u="sng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為什麼重判縣人，會導致這樣的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結果？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pPr marL="45720" indent="0">
              <a:buNone/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2800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Ans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：規則任意更改，使人無所適從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合理的處罰，能使人信服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過當的反應，使人心惶恐</a:t>
            </a:r>
            <a:endParaRPr lang="zh-TW" altLang="en-US" sz="2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張釋之對判決的解釋是什麼？</a:t>
            </a:r>
          </a:p>
        </p:txBody>
      </p:sp>
      <p:sp>
        <p:nvSpPr>
          <p:cNvPr id="4" name="向右箭號 3"/>
          <p:cNvSpPr/>
          <p:nvPr/>
        </p:nvSpPr>
        <p:spPr>
          <a:xfrm>
            <a:off x="3635896" y="31170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576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我們可以從張釋之的精神歸納出那些結論？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2800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Ans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：任意更改規則，使人無所適從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合理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的處罰，能使人信服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過當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的反應，使人心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惶恐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請舉例說出那些特質比較能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使人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信服？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公正、公平、理性、合理、標準一致、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講求證據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心得討論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5461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 smtClean="0"/>
              <a:t>扭轉我的人生</a:t>
            </a:r>
            <a:r>
              <a:rPr lang="en-US" altLang="zh-TW" sz="5400" dirty="0" smtClean="0"/>
              <a:t/>
            </a:r>
            <a:br>
              <a:rPr lang="en-US" altLang="zh-TW" sz="5400" dirty="0" smtClean="0"/>
            </a:br>
            <a:r>
              <a:rPr lang="en-US" altLang="zh-TW" sz="5400" dirty="0"/>
              <a:t/>
            </a:r>
            <a:br>
              <a:rPr lang="en-US" altLang="zh-TW" sz="5400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3600" dirty="0" smtClean="0"/>
              <a:t>結合生活經驗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21317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5328592"/>
          </a:xfrm>
        </p:spPr>
        <p:txBody>
          <a:bodyPr>
            <a:normAutofit fontScale="92500"/>
          </a:bodyPr>
          <a:lstStyle/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上課鐘聲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響起，在廁所的小翰想起老師說：「下一節課鐘響立刻發卷考試，逾時不候」因此小翰急急忙忙從廁所衝出來，想趕快回教室。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就在小翰衝出廁所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那一剎那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，班上擔任小老師的兩位女同學恰巧拿著老師的考卷與茶杯，經過廁所門口。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慌張的小翰不偏不倚地撞上其中一位女同學，女同學摔倒在地，考卷灑了一地；另一位端茶杯的女同學幸虧是田徑隊的選手，反應靈敏地躲開撞擊，但茶水不慎灑出了些許。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闖禍的小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翰緊張地趕緊向兩位同學道歉，然而跌坐在地的同學依然忍不住哇哇大哭了起來。班上的同學，聽到哭聲紛紛從教室探出頭來看發生甚麼事。於是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案例分析</a:t>
            </a:r>
            <a:r>
              <a:rPr lang="en-US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640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杯子同學：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小翰你白目喔！你完蛋了，老師的茶都灑出來了！幸虧我反應快，不然杯子就摔破了！你要賠老師一杯茶！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同學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發生甚麼事？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吼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喔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男生欺負女生！性騷擾！性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騷擾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拿考卷同學：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小翰都你啦！考卷都濕掉了，你要負責！我要跟老師講，罰你收一個月的考卷！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班長：都不要吵了！回去教室，等一下交給老師處理！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闖禍的小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翰百口莫辯，不知何是好，沒有人願意協助他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330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2431429"/>
            <a:ext cx="8712968" cy="36618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本課程之設計為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張釋之執法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之總結活動。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期望使學生在經過本課課文充分學習後，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能透過此教材統整本課中心思想，培養學生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8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根據理性的證據</a:t>
            </a:r>
            <a:r>
              <a:rPr lang="en-US" altLang="zh-TW" sz="28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8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推論</a:t>
            </a:r>
            <a:r>
              <a:rPr lang="zh-TW" altLang="en-US" sz="2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8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做出合乎情理判斷的能力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課程說明</a:t>
            </a:r>
            <a:endParaRPr lang="zh-TW" altLang="en-US" dirty="0"/>
          </a:p>
        </p:txBody>
      </p:sp>
      <p:pic>
        <p:nvPicPr>
          <p:cNvPr id="3074" name="Picture 2" descr="http://mypaper.pchome.com.tw/show/article/shoj/A129139114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3920">
            <a:off x="6808956" y="267030"/>
            <a:ext cx="1301722" cy="142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849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請問，如果你是老師，你要如何裁定這件事？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973965"/>
              </p:ext>
            </p:extLst>
          </p:nvPr>
        </p:nvGraphicFramePr>
        <p:xfrm>
          <a:off x="251520" y="1772816"/>
          <a:ext cx="8615150" cy="472919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26312"/>
                <a:gridCol w="1800200"/>
                <a:gridCol w="2546096"/>
                <a:gridCol w="3142542"/>
              </a:tblGrid>
              <a:tr h="524088">
                <a:tc rowSpan="4">
                  <a:txBody>
                    <a:bodyPr/>
                    <a:lstStyle/>
                    <a:p>
                      <a:pPr algn="ctr"/>
                      <a:endParaRPr lang="en-US" altLang="zh-TW" sz="2600" dirty="0" smtClean="0"/>
                    </a:p>
                    <a:p>
                      <a:pPr algn="ctr"/>
                      <a:r>
                        <a:rPr lang="zh-TW" altLang="en-US" sz="2600" dirty="0" smtClean="0"/>
                        <a:t>起</a:t>
                      </a:r>
                      <a:endParaRPr lang="en-US" altLang="zh-TW" sz="2600" dirty="0" smtClean="0"/>
                    </a:p>
                    <a:p>
                      <a:pPr algn="ctr"/>
                      <a:endParaRPr lang="en-US" altLang="zh-TW" sz="2600" dirty="0" smtClean="0"/>
                    </a:p>
                    <a:p>
                      <a:pPr algn="ctr"/>
                      <a:r>
                        <a:rPr lang="zh-TW" altLang="en-US" sz="2600" dirty="0" smtClean="0"/>
                        <a:t>因</a:t>
                      </a:r>
                      <a:endParaRPr lang="zh-TW" altLang="en-US" sz="2600" dirty="0"/>
                    </a:p>
                  </a:txBody>
                  <a:tcPr marL="129228" marR="129228" marT="64613" marB="64613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600" b="0" dirty="0" smtClean="0"/>
                        <a:t>被控訴者</a:t>
                      </a:r>
                      <a:r>
                        <a:rPr lang="zh-TW" altLang="en-US" sz="2600" b="0" baseline="0" dirty="0"/>
                        <a:t> </a:t>
                      </a:r>
                      <a:r>
                        <a:rPr lang="en-US" altLang="zh-TW" sz="2600" b="0" baseline="0" dirty="0" smtClean="0"/>
                        <a:t>--</a:t>
                      </a:r>
                      <a:r>
                        <a:rPr lang="zh-TW" altLang="en-US" sz="2600" b="0" baseline="0" dirty="0" smtClean="0"/>
                        <a:t> </a:t>
                      </a:r>
                      <a:r>
                        <a:rPr lang="en-US" altLang="zh-TW" sz="2600" b="0" dirty="0" smtClean="0"/>
                        <a:t>Who</a:t>
                      </a:r>
                      <a:r>
                        <a:rPr lang="zh-TW" altLang="en-US" sz="2600" b="0" dirty="0" smtClean="0"/>
                        <a:t>？</a:t>
                      </a:r>
                      <a:endParaRPr lang="en-US" altLang="zh-TW" sz="2600" b="0" dirty="0" smtClean="0"/>
                    </a:p>
                  </a:txBody>
                  <a:tcPr marL="129228" marR="129228" marT="64613" marB="64613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altLang="zh-TW" sz="2600" dirty="0" smtClean="0"/>
                    </a:p>
                  </a:txBody>
                  <a:tcPr marL="129228" marR="129228" marT="64613" marB="6461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altLang="zh-TW" sz="2600" dirty="0" smtClean="0"/>
                    </a:p>
                  </a:txBody>
                  <a:tcPr marL="129228" marR="129228" marT="64613" marB="64613">
                    <a:solidFill>
                      <a:schemeClr val="bg1"/>
                    </a:solidFill>
                  </a:tcPr>
                </a:tc>
              </a:tr>
              <a:tr h="524088">
                <a:tc vMerge="1">
                  <a:txBody>
                    <a:bodyPr/>
                    <a:lstStyle/>
                    <a:p>
                      <a:endParaRPr lang="zh-TW" altLang="en-US" sz="2600" dirty="0"/>
                    </a:p>
                  </a:txBody>
                  <a:tcPr marL="129228" marR="129228" marT="64613" marB="64613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600" b="0" dirty="0" smtClean="0"/>
                        <a:t>時間</a:t>
                      </a:r>
                      <a:r>
                        <a:rPr lang="zh-TW" altLang="en-US" sz="2600" b="0" baseline="0" dirty="0"/>
                        <a:t> </a:t>
                      </a:r>
                      <a:r>
                        <a:rPr lang="en-US" altLang="zh-TW" sz="2600" b="0" baseline="0" dirty="0" smtClean="0"/>
                        <a:t>-- </a:t>
                      </a:r>
                      <a:r>
                        <a:rPr lang="en-US" altLang="zh-TW" sz="2600" b="0" dirty="0" smtClean="0"/>
                        <a:t>When</a:t>
                      </a:r>
                      <a:r>
                        <a:rPr lang="zh-TW" altLang="en-US" sz="2600" b="0" dirty="0" smtClean="0"/>
                        <a:t>？</a:t>
                      </a:r>
                      <a:endParaRPr lang="zh-TW" altLang="en-US" sz="2600" b="0" dirty="0"/>
                    </a:p>
                  </a:txBody>
                  <a:tcPr marL="129228" marR="129228" marT="64613" marB="64613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sz="2600" dirty="0"/>
                    </a:p>
                  </a:txBody>
                  <a:tcPr marL="129228" marR="129228" marT="64613" marB="6461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600" dirty="0"/>
                    </a:p>
                  </a:txBody>
                  <a:tcPr marL="129228" marR="129228" marT="64613" marB="64613">
                    <a:solidFill>
                      <a:schemeClr val="bg1"/>
                    </a:solidFill>
                  </a:tcPr>
                </a:tc>
              </a:tr>
              <a:tr h="524088">
                <a:tc vMerge="1">
                  <a:txBody>
                    <a:bodyPr/>
                    <a:lstStyle/>
                    <a:p>
                      <a:endParaRPr lang="zh-TW" altLang="en-US" sz="2600" dirty="0"/>
                    </a:p>
                  </a:txBody>
                  <a:tcPr marL="129228" marR="129228" marT="64613" marB="64613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600" b="0" dirty="0" smtClean="0"/>
                        <a:t>地點</a:t>
                      </a:r>
                      <a:r>
                        <a:rPr lang="zh-TW" altLang="en-US" sz="2600" b="0" baseline="0" dirty="0"/>
                        <a:t> </a:t>
                      </a:r>
                      <a:r>
                        <a:rPr lang="en-US" altLang="zh-TW" sz="2600" b="0" baseline="0" dirty="0" smtClean="0"/>
                        <a:t>--</a:t>
                      </a:r>
                      <a:r>
                        <a:rPr lang="zh-TW" altLang="en-US" sz="2600" b="0" baseline="0" dirty="0" smtClean="0"/>
                        <a:t> </a:t>
                      </a:r>
                      <a:r>
                        <a:rPr lang="en-US" altLang="zh-TW" sz="2600" b="0" dirty="0" smtClean="0"/>
                        <a:t>Where</a:t>
                      </a:r>
                      <a:r>
                        <a:rPr lang="zh-TW" altLang="en-US" sz="2600" b="0" dirty="0" smtClean="0"/>
                        <a:t>？</a:t>
                      </a:r>
                      <a:endParaRPr lang="zh-TW" altLang="en-US" sz="2600" b="0" dirty="0"/>
                    </a:p>
                  </a:txBody>
                  <a:tcPr marL="129228" marR="129228" marT="64613" marB="64613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sz="2600" dirty="0"/>
                    </a:p>
                  </a:txBody>
                  <a:tcPr marL="129228" marR="129228" marT="64613" marB="6461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600" dirty="0"/>
                    </a:p>
                  </a:txBody>
                  <a:tcPr marL="129228" marR="129228" marT="64613" marB="64613">
                    <a:solidFill>
                      <a:schemeClr val="bg1"/>
                    </a:solidFill>
                  </a:tcPr>
                </a:tc>
              </a:tr>
              <a:tr h="524088">
                <a:tc vMerge="1">
                  <a:txBody>
                    <a:bodyPr/>
                    <a:lstStyle/>
                    <a:p>
                      <a:pPr algn="ctr"/>
                      <a:endParaRPr lang="zh-TW" altLang="en-US" sz="2600" dirty="0"/>
                    </a:p>
                  </a:txBody>
                  <a:tcPr marL="129228" marR="129228" marT="64613" marB="64613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600" dirty="0" smtClean="0"/>
                        <a:t>動機</a:t>
                      </a:r>
                      <a:r>
                        <a:rPr lang="zh-TW" altLang="en-US" sz="2600" baseline="0" dirty="0"/>
                        <a:t> </a:t>
                      </a:r>
                      <a:r>
                        <a:rPr lang="en-US" altLang="zh-TW" sz="2600" baseline="0" dirty="0" smtClean="0"/>
                        <a:t>-- </a:t>
                      </a:r>
                      <a:r>
                        <a:rPr lang="zh-TW" altLang="en-US" sz="2600" dirty="0" smtClean="0"/>
                        <a:t>為何衝出廁所？</a:t>
                      </a:r>
                      <a:endParaRPr lang="zh-TW" altLang="en-US" sz="2600" dirty="0"/>
                    </a:p>
                  </a:txBody>
                  <a:tcPr marL="129228" marR="129228" marT="64613" marB="64613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sz="2600" dirty="0"/>
                    </a:p>
                  </a:txBody>
                  <a:tcPr marL="129228" marR="129228" marT="64613" marB="6461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600" dirty="0"/>
                    </a:p>
                  </a:txBody>
                  <a:tcPr marL="129228" marR="129228" marT="64613" marB="64613">
                    <a:solidFill>
                      <a:schemeClr val="bg1"/>
                    </a:solidFill>
                  </a:tcPr>
                </a:tc>
              </a:tr>
              <a:tr h="524088">
                <a:tc rowSpan="5">
                  <a:txBody>
                    <a:bodyPr/>
                    <a:lstStyle/>
                    <a:p>
                      <a:pPr algn="ctr"/>
                      <a:endParaRPr lang="en-US" altLang="zh-TW" sz="2600" dirty="0" smtClean="0"/>
                    </a:p>
                    <a:p>
                      <a:pPr algn="ctr"/>
                      <a:r>
                        <a:rPr lang="zh-TW" altLang="en-US" sz="2600" dirty="0" smtClean="0"/>
                        <a:t>後</a:t>
                      </a:r>
                      <a:endParaRPr lang="en-US" altLang="zh-TW" sz="2600" dirty="0" smtClean="0"/>
                    </a:p>
                    <a:p>
                      <a:pPr algn="ctr"/>
                      <a:endParaRPr lang="en-US" altLang="zh-TW" sz="2600" dirty="0" smtClean="0"/>
                    </a:p>
                    <a:p>
                      <a:pPr algn="ctr"/>
                      <a:endParaRPr lang="en-US" altLang="zh-TW" sz="2600" dirty="0" smtClean="0"/>
                    </a:p>
                    <a:p>
                      <a:pPr algn="ctr"/>
                      <a:r>
                        <a:rPr lang="zh-TW" altLang="en-US" sz="2600" dirty="0" smtClean="0"/>
                        <a:t>果</a:t>
                      </a:r>
                      <a:endParaRPr lang="zh-TW" altLang="en-US" sz="2600" dirty="0"/>
                    </a:p>
                  </a:txBody>
                  <a:tcPr marL="129228" marR="129228" marT="64613" marB="64613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600" b="1" dirty="0" smtClean="0">
                          <a:solidFill>
                            <a:schemeClr val="tx1"/>
                          </a:solidFill>
                        </a:rPr>
                        <a:t>對象</a:t>
                      </a:r>
                      <a:endParaRPr lang="zh-TW" altLang="en-US" sz="2600" b="1" dirty="0">
                        <a:solidFill>
                          <a:schemeClr val="tx1"/>
                        </a:solidFill>
                      </a:endParaRPr>
                    </a:p>
                  </a:txBody>
                  <a:tcPr marL="129228" marR="129228" marT="64613" marB="64613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600" dirty="0" smtClean="0"/>
                        <a:t>造成的後果</a:t>
                      </a:r>
                    </a:p>
                  </a:txBody>
                  <a:tcPr marL="129228" marR="129228" marT="64613" marB="64613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600" dirty="0" smtClean="0"/>
                        <a:t>是否可彌補</a:t>
                      </a:r>
                      <a:endParaRPr lang="zh-TW" altLang="en-US" sz="2600" b="1" dirty="0">
                        <a:solidFill>
                          <a:schemeClr val="tx1"/>
                        </a:solidFill>
                      </a:endParaRPr>
                    </a:p>
                  </a:txBody>
                  <a:tcPr marL="129228" marR="129228" marT="64613" marB="64613">
                    <a:solidFill>
                      <a:srgbClr val="FFFF00"/>
                    </a:solidFill>
                  </a:tcPr>
                </a:tc>
              </a:tr>
              <a:tr h="524088">
                <a:tc vMerge="1">
                  <a:txBody>
                    <a:bodyPr/>
                    <a:lstStyle/>
                    <a:p>
                      <a:pPr algn="ctr"/>
                      <a:endParaRPr lang="zh-TW" altLang="en-US" sz="2600" dirty="0"/>
                    </a:p>
                  </a:txBody>
                  <a:tcPr marL="129228" marR="129228" marT="64613" marB="646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600" dirty="0" smtClean="0"/>
                        <a:t>茶杯</a:t>
                      </a:r>
                      <a:endParaRPr lang="zh-TW" altLang="en-US" sz="2600" dirty="0"/>
                    </a:p>
                  </a:txBody>
                  <a:tcPr marL="129228" marR="129228" marT="64613" marB="6461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600" dirty="0"/>
                    </a:p>
                  </a:txBody>
                  <a:tcPr marL="129228" marR="129228" marT="64613" marB="6461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29228" marR="129228" marT="64613" marB="64613">
                    <a:solidFill>
                      <a:schemeClr val="bg1"/>
                    </a:solidFill>
                  </a:tcPr>
                </a:tc>
              </a:tr>
              <a:tr h="524088">
                <a:tc vMerge="1">
                  <a:txBody>
                    <a:bodyPr/>
                    <a:lstStyle/>
                    <a:p>
                      <a:endParaRPr lang="zh-TW" altLang="en-US" sz="2600" dirty="0"/>
                    </a:p>
                  </a:txBody>
                  <a:tcPr marL="129228" marR="129228" marT="64613" marB="646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600" dirty="0" smtClean="0"/>
                        <a:t>考卷</a:t>
                      </a:r>
                      <a:endParaRPr lang="zh-TW" altLang="en-US" sz="2600" dirty="0"/>
                    </a:p>
                  </a:txBody>
                  <a:tcPr marL="129228" marR="129228" marT="64613" marB="6461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600" dirty="0"/>
                    </a:p>
                  </a:txBody>
                  <a:tcPr marL="129228" marR="129228" marT="64613" marB="6461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29228" marR="129228" marT="64613" marB="64613">
                    <a:solidFill>
                      <a:schemeClr val="bg1"/>
                    </a:solidFill>
                  </a:tcPr>
                </a:tc>
              </a:tr>
              <a:tr h="524088">
                <a:tc vMerge="1">
                  <a:txBody>
                    <a:bodyPr/>
                    <a:lstStyle/>
                    <a:p>
                      <a:endParaRPr lang="zh-TW" altLang="en-US" sz="2600" dirty="0"/>
                    </a:p>
                  </a:txBody>
                  <a:tcPr marL="129228" marR="129228" marT="64613" marB="646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600" dirty="0" smtClean="0"/>
                        <a:t>女同學</a:t>
                      </a:r>
                      <a:endParaRPr lang="zh-TW" altLang="en-US" sz="2600" dirty="0"/>
                    </a:p>
                  </a:txBody>
                  <a:tcPr marL="129228" marR="129228" marT="64613" marB="6461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600" dirty="0"/>
                    </a:p>
                  </a:txBody>
                  <a:tcPr marL="129228" marR="129228" marT="64613" marB="6461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29228" marR="129228" marT="64613" marB="64613">
                    <a:solidFill>
                      <a:schemeClr val="bg1"/>
                    </a:solidFill>
                  </a:tcPr>
                </a:tc>
              </a:tr>
              <a:tr h="524088">
                <a:tc vMerge="1">
                  <a:txBody>
                    <a:bodyPr/>
                    <a:lstStyle/>
                    <a:p>
                      <a:pPr algn="ctr"/>
                      <a:endParaRPr lang="zh-TW" altLang="en-US" sz="2600" dirty="0"/>
                    </a:p>
                  </a:txBody>
                  <a:tcPr marL="129228" marR="129228" marT="64613" marB="646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600" dirty="0" smtClean="0"/>
                        <a:t>其他</a:t>
                      </a:r>
                      <a:endParaRPr lang="zh-TW" altLang="en-US" sz="2600" dirty="0"/>
                    </a:p>
                  </a:txBody>
                  <a:tcPr marL="129228" marR="129228" marT="64613" marB="6461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600" dirty="0"/>
                    </a:p>
                  </a:txBody>
                  <a:tcPr marL="129228" marR="129228" marT="64613" marB="6461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29228" marR="129228" marT="64613" marB="64613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889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起因：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結果：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動機：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同學的說法是否合理？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你會如何做？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請問，如果你是老師，你要如何裁定這件事？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000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723882" y="4661010"/>
            <a:ext cx="50227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857250" algn="l"/>
              </a:tabLst>
            </a:pPr>
            <a:r>
              <a:rPr lang="zh-TW" altLang="en-US" sz="2800" dirty="0" smtClean="0">
                <a:solidFill>
                  <a:schemeClr val="bg1">
                    <a:lumMod val="95000"/>
                  </a:schemeClr>
                </a:solidFill>
              </a:rPr>
              <a:t>相關主題延伸閱讀</a:t>
            </a:r>
            <a:endParaRPr lang="zh-TW" altLang="zh-TW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67544" y="1935835"/>
            <a:ext cx="64745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 smtClean="0">
                <a:solidFill>
                  <a:schemeClr val="bg1"/>
                </a:solidFill>
              </a:rPr>
              <a:t>Something Interesting</a:t>
            </a:r>
            <a:endParaRPr lang="zh-TW" alt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9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1044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秦朝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暴虐無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秦二世是個無能的皇帝，他不但信任奸臣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趙高，律法朝令夕改，並殺了不少忠臣。才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幾十年時間，天下就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已經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失序大亂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朝三暮四的法令使人民無所適從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，到處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都有揭竿起義的事情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發生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最終導致秦朝的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覆亡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95536" y="361633"/>
            <a:ext cx="723792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>
                <a:solidFill>
                  <a:schemeClr val="bg1"/>
                </a:solidFill>
              </a:rPr>
              <a:t>約法三章</a:t>
            </a:r>
            <a:endParaRPr lang="zh-TW" altLang="en-US" sz="4000" dirty="0">
              <a:solidFill>
                <a:schemeClr val="bg1"/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239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後來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劉邦率領的漢軍攻進秦朝都城咸陽，秦王子嬰投降，秦朝終於滅亡了。劉邦為了安定民心，嚴明法紀，劉邦召集各縣的父老和有才德有名望的人，公開對大家說：「秦朝施行嚴刑苛法，把關中父老兄弟害慘了，這些惡法都應該統統去除。現在我和大家約定三條法律：殺人者要償命，傷人者要抵罪，盜竊者要懲罰！其餘凡是秦朝的法律全部廢除，所有官吏和百姓都像往常一樣，能夠安居樂業，不再擔憂受怕。總之，我到這裡來，就是要為父老們除害，不會對你們有任何侵害，請大家不要害怕！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866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劉邦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嚴明的法紀，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制定明確的法律並且尊重法律的精神，使秦地百姓的生活有所依歸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，也為他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贏得民心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，成為將來與項羽爭雄的重要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後盾，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最終開創漢朝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後世將「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約法三章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」比喻事先講定原則，以便共同遵守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4657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能說出事情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發生的始末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人、事、時、地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能說出張釋之判決的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依據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能分析張釋之與皇帝的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看法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能討論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行為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所犯的行為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vs 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刑罰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對應的處罰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教學</a:t>
            </a:r>
            <a:r>
              <a:rPr lang="zh-TW" altLang="en-US" dirty="0" smtClean="0"/>
              <a:t>目標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2000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能夠描述文本事件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31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578681"/>
              </p:ext>
            </p:extLst>
          </p:nvPr>
        </p:nvGraphicFramePr>
        <p:xfrm>
          <a:off x="899592" y="1412776"/>
          <a:ext cx="7390464" cy="792480"/>
        </p:xfrm>
        <a:graphic>
          <a:graphicData uri="http://schemas.openxmlformats.org/drawingml/2006/table">
            <a:tbl>
              <a:tblPr/>
              <a:tblGrid>
                <a:gridCol w="7390464"/>
              </a:tblGrid>
              <a:tr h="792088">
                <a:tc>
                  <a:txBody>
                    <a:bodyPr/>
                    <a:lstStyle/>
                    <a:p>
                      <a:r>
                        <a:rPr lang="zh-TW" altLang="en-US" sz="2600" dirty="0">
                          <a:solidFill>
                            <a:srgbClr val="00008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釋之為廷尉。上行，出中渭橋，有一人從橋下走出，乘輿馬驚。於是使騎捕，屬之廷尉。</a:t>
                      </a:r>
                      <a:endParaRPr lang="zh-TW" altLang="en-US" sz="33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FEF"/>
                    </a:solidFill>
                  </a:tcPr>
                </a:tc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整理事情始末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395536" y="2408689"/>
            <a:ext cx="849694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皇上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外出，經過（       ）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一位（       ）突然從橋下跑出來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，讓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（         ）受到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驚嚇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皇上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立刻命令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衛士逮捕他，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並且將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他交給（            ）審理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050" name="Picture 2" descr="http://rub.ihp.sinica.edu.tw/~hanrelief/h/images/80_0204_0606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161" y="4906218"/>
            <a:ext cx="3182839" cy="183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1.bp.blogspot.com/-1wdGdeq_pQI/UcOyeCe08oI/AAAAAAAAAKI/MyqmC-gM_TA/s1600/%E5%90%83%E9%A9%9A%E8%A1%A8%E6%83%85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445224"/>
            <a:ext cx="1217589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394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秦漢時期主管司法的最高官吏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執行國家法律準則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「廷尉」是什麼性質性質的官員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？</a:t>
            </a:r>
          </a:p>
        </p:txBody>
      </p:sp>
      <p:sp>
        <p:nvSpPr>
          <p:cNvPr id="4" name="向下箭號 3"/>
          <p:cNvSpPr/>
          <p:nvPr/>
        </p:nvSpPr>
        <p:spPr>
          <a:xfrm>
            <a:off x="4283968" y="237858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744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張釋之判決的依據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032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三民特教巡迴班\Desktop\152549689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546" y="4509120"/>
            <a:ext cx="1738958" cy="219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故事中，皇帝與隨行人員受了什麼傷？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buNone/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故事中，馬、車輿受了什麼傷害？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想一想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26" name="Picture 2" descr="http://rub.ihp.sinica.edu.tw/~hanrelief/h/images/80_0204_0603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1520" y="4644256"/>
            <a:ext cx="3429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obe.idv.tw/baccarat/wp-content/uploads/2014/06/%E9%A6%AC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83468"/>
            <a:ext cx="2657872" cy="1993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04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圓角矩形 5"/>
          <p:cNvSpPr/>
          <p:nvPr/>
        </p:nvSpPr>
        <p:spPr>
          <a:xfrm>
            <a:off x="1403648" y="4767448"/>
            <a:ext cx="6120680" cy="16858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圓角矩形 4"/>
          <p:cNvSpPr/>
          <p:nvPr/>
        </p:nvSpPr>
        <p:spPr>
          <a:xfrm>
            <a:off x="251520" y="1700808"/>
            <a:ext cx="8496944" cy="187220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0999" y="1829904"/>
            <a:ext cx="8407893" cy="4407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釋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之治問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曰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：「縣人來，聞蹕，匿橋下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。久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之，以為行已過，即出，見乘輿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車騎即走耳。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縣人犯蹕的動機是什麼？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縣人的供詞是什麼？</a:t>
            </a:r>
          </a:p>
          <a:p>
            <a:pPr marL="0" indent="0" algn="ctr">
              <a:buNone/>
            </a:pP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案情分析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向下箭號 3"/>
          <p:cNvSpPr/>
          <p:nvPr/>
        </p:nvSpPr>
        <p:spPr>
          <a:xfrm>
            <a:off x="4139952" y="364502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516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格線">
  <a:themeElements>
    <a:clrScheme name="格線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格線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格線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格線">
  <a:themeElements>
    <a:clrScheme name="格線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格線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格線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格線">
    <a:dk1>
      <a:sysClr val="windowText" lastClr="000000"/>
    </a:dk1>
    <a:lt1>
      <a:sysClr val="window" lastClr="FFFFFF"/>
    </a:lt1>
    <a:dk2>
      <a:srgbClr val="534949"/>
    </a:dk2>
    <a:lt2>
      <a:srgbClr val="CCD1B9"/>
    </a:lt2>
    <a:accent1>
      <a:srgbClr val="C66951"/>
    </a:accent1>
    <a:accent2>
      <a:srgbClr val="BF974D"/>
    </a:accent2>
    <a:accent3>
      <a:srgbClr val="928B70"/>
    </a:accent3>
    <a:accent4>
      <a:srgbClr val="87706B"/>
    </a:accent4>
    <a:accent5>
      <a:srgbClr val="94734E"/>
    </a:accent5>
    <a:accent6>
      <a:srgbClr val="6F777D"/>
    </a:accent6>
    <a:hlink>
      <a:srgbClr val="CC9900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1596</TotalTime>
  <Words>1031</Words>
  <Application>Microsoft Office PowerPoint</Application>
  <PresentationFormat>如螢幕大小 (4:3)</PresentationFormat>
  <Paragraphs>140</Paragraphs>
  <Slides>25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25</vt:i4>
      </vt:variant>
    </vt:vector>
  </HeadingPairs>
  <TitlesOfParts>
    <vt:vector size="27" baseType="lpstr">
      <vt:lpstr>格線</vt:lpstr>
      <vt:lpstr>1_格線</vt:lpstr>
      <vt:lpstr>新竹市特教教材編輯  扭轉人生 ~國文課文融入價值澄清及正向行為支持~</vt:lpstr>
      <vt:lpstr>課程說明</vt:lpstr>
      <vt:lpstr>教學目標</vt:lpstr>
      <vt:lpstr>(一)能夠描述文本事件</vt:lpstr>
      <vt:lpstr>整理事情始末</vt:lpstr>
      <vt:lpstr>「廷尉」是什麼性質性質的官員？</vt:lpstr>
      <vt:lpstr>(二)張釋之判決的依據</vt:lpstr>
      <vt:lpstr>想一想</vt:lpstr>
      <vt:lpstr>案情分析</vt:lpstr>
      <vt:lpstr>說出縣人不是故意犯蹕的理由</vt:lpstr>
      <vt:lpstr>張釋之判決的依據是什麼？</vt:lpstr>
      <vt:lpstr>(三)分析張釋之與皇帝的看法</vt:lpstr>
      <vt:lpstr>分析漢文帝的觀點</vt:lpstr>
      <vt:lpstr>分析漢文帝的觀點</vt:lpstr>
      <vt:lpstr>張釋之對判決的解釋是什麼？</vt:lpstr>
      <vt:lpstr>心得討論</vt:lpstr>
      <vt:lpstr>扭轉我的人生   結合生活經驗</vt:lpstr>
      <vt:lpstr>案例分析(一)</vt:lpstr>
      <vt:lpstr>PowerPoint 簡報</vt:lpstr>
      <vt:lpstr>請問，如果你是老師，你要如何裁定這件事？</vt:lpstr>
      <vt:lpstr>請問，如果你是老師，你要如何裁定這件事？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張釋之執法</dc:title>
  <dc:creator>三民特教巡迴班</dc:creator>
  <cp:lastModifiedBy>黃麗君</cp:lastModifiedBy>
  <cp:revision>59</cp:revision>
  <cp:lastPrinted>2017-11-14T07:30:45Z</cp:lastPrinted>
  <dcterms:created xsi:type="dcterms:W3CDTF">2014-12-23T04:37:00Z</dcterms:created>
  <dcterms:modified xsi:type="dcterms:W3CDTF">2017-11-14T07:32:18Z</dcterms:modified>
</cp:coreProperties>
</file>