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32"/>
  </p:handoutMasterIdLst>
  <p:sldIdLst>
    <p:sldId id="256" r:id="rId2"/>
    <p:sldId id="257" r:id="rId3"/>
    <p:sldId id="321" r:id="rId4"/>
    <p:sldId id="309" r:id="rId5"/>
    <p:sldId id="322" r:id="rId6"/>
    <p:sldId id="310" r:id="rId7"/>
    <p:sldId id="323" r:id="rId8"/>
    <p:sldId id="312" r:id="rId9"/>
    <p:sldId id="286" r:id="rId10"/>
    <p:sldId id="287" r:id="rId11"/>
    <p:sldId id="313" r:id="rId12"/>
    <p:sldId id="288" r:id="rId13"/>
    <p:sldId id="289" r:id="rId14"/>
    <p:sldId id="291" r:id="rId15"/>
    <p:sldId id="292" r:id="rId16"/>
    <p:sldId id="329" r:id="rId17"/>
    <p:sldId id="328" r:id="rId18"/>
    <p:sldId id="327" r:id="rId19"/>
    <p:sldId id="318" r:id="rId20"/>
    <p:sldId id="294" r:id="rId21"/>
    <p:sldId id="319" r:id="rId22"/>
    <p:sldId id="295" r:id="rId23"/>
    <p:sldId id="296" r:id="rId24"/>
    <p:sldId id="298" r:id="rId25"/>
    <p:sldId id="299" r:id="rId26"/>
    <p:sldId id="300" r:id="rId27"/>
    <p:sldId id="301" r:id="rId28"/>
    <p:sldId id="303" r:id="rId29"/>
    <p:sldId id="304" r:id="rId30"/>
    <p:sldId id="333" r:id="rId31"/>
  </p:sldIdLst>
  <p:sldSz cx="12192000" cy="6858000"/>
  <p:notesSz cx="7102475" cy="102346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82" autoAdjust="0"/>
    <p:restoredTop sz="94660"/>
  </p:normalViewPr>
  <p:slideViewPr>
    <p:cSldViewPr snapToGrid="0">
      <p:cViewPr varScale="1">
        <p:scale>
          <a:sx n="47" d="100"/>
          <a:sy n="47" d="100"/>
        </p:scale>
        <p:origin x="-82" y="-8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8163" cy="511175"/>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4022725" y="0"/>
            <a:ext cx="3078163" cy="511175"/>
          </a:xfrm>
          <a:prstGeom prst="rect">
            <a:avLst/>
          </a:prstGeom>
        </p:spPr>
        <p:txBody>
          <a:bodyPr vert="horz" lIns="91440" tIns="45720" rIns="91440" bIns="45720" rtlCol="0"/>
          <a:lstStyle>
            <a:lvl1pPr algn="r">
              <a:defRPr sz="1200"/>
            </a:lvl1pPr>
          </a:lstStyle>
          <a:p>
            <a:fld id="{8F732B90-6A40-47C5-8A61-48C444C3C3CC}" type="datetimeFigureOut">
              <a:rPr lang="zh-TW" altLang="en-US" smtClean="0"/>
              <a:t>2017/11/14</a:t>
            </a:fld>
            <a:endParaRPr lang="zh-TW" altLang="en-US"/>
          </a:p>
        </p:txBody>
      </p:sp>
      <p:sp>
        <p:nvSpPr>
          <p:cNvPr id="4" name="頁尾版面配置區 3"/>
          <p:cNvSpPr>
            <a:spLocks noGrp="1"/>
          </p:cNvSpPr>
          <p:nvPr>
            <p:ph type="ftr" sz="quarter" idx="2"/>
          </p:nvPr>
        </p:nvSpPr>
        <p:spPr>
          <a:xfrm>
            <a:off x="0" y="9721850"/>
            <a:ext cx="3078163" cy="511175"/>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022725" y="9721850"/>
            <a:ext cx="3078163" cy="511175"/>
          </a:xfrm>
          <a:prstGeom prst="rect">
            <a:avLst/>
          </a:prstGeom>
        </p:spPr>
        <p:txBody>
          <a:bodyPr vert="horz" lIns="91440" tIns="45720" rIns="91440" bIns="45720" rtlCol="0" anchor="b"/>
          <a:lstStyle>
            <a:lvl1pPr algn="r">
              <a:defRPr sz="1200"/>
            </a:lvl1pPr>
          </a:lstStyle>
          <a:p>
            <a:fld id="{1B6CD096-3284-4D6B-AC82-2FB2A922FB10}" type="slidenum">
              <a:rPr lang="zh-TW" altLang="en-US" smtClean="0"/>
              <a:t>‹#›</a:t>
            </a:fld>
            <a:endParaRPr lang="zh-TW" altLang="en-US"/>
          </a:p>
        </p:txBody>
      </p:sp>
    </p:spTree>
    <p:extLst>
      <p:ext uri="{BB962C8B-B14F-4D97-AF65-F5344CB8AC3E}">
        <p14:creationId xmlns:p14="http://schemas.microsoft.com/office/powerpoint/2010/main" val="8432305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6E6C73BB-C058-40D2-9BAD-C01550B26A11}" type="datetimeFigureOut">
              <a:rPr lang="zh-TW" altLang="en-US" smtClean="0"/>
              <a:pPr/>
              <a:t>2017/11/14</a:t>
            </a:fld>
            <a:endParaRPr lang="zh-TW" alt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C0636A7-9767-489E-81A9-FEA48BAC5736}" type="slidenum">
              <a:rPr lang="zh-TW" altLang="en-US" smtClean="0"/>
              <a:pPr/>
              <a:t>‹#›</a:t>
            </a:fld>
            <a:endParaRPr lang="zh-TW" alt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zh-TW" altLang="en-US"/>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zh-TW" altLang="en-US" smtClean="0"/>
              <a:t>按一下以編輯母片標題樣式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C0636A7-9767-489E-81A9-FEA48BAC5736}" type="slidenum">
              <a:rPr lang="zh-TW" altLang="en-US" smtClean="0"/>
              <a:pPr/>
              <a:t>‹#›</a:t>
            </a:fld>
            <a:endParaRPr lang="zh-TW" altLang="en-US"/>
          </a:p>
        </p:txBody>
      </p:sp>
      <p:sp>
        <p:nvSpPr>
          <p:cNvPr id="7" name="Title 6"/>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9" name="Date Placeholder 8"/>
          <p:cNvSpPr>
            <a:spLocks noGrp="1"/>
          </p:cNvSpPr>
          <p:nvPr>
            <p:ph type="dt" sz="half" idx="10"/>
          </p:nvPr>
        </p:nvSpPr>
        <p:spPr/>
        <p:txBody>
          <a:bodyPr/>
          <a:lstStyle>
            <a:lvl1pPr>
              <a:defRPr>
                <a:solidFill>
                  <a:srgbClr val="FFFFFF"/>
                </a:solidFill>
              </a:defRPr>
            </a:lvl1pPr>
          </a:lstStyle>
          <a:p>
            <a:fld id="{6E6C73BB-C058-40D2-9BAD-C01550B26A11}" type="datetimeFigureOut">
              <a:rPr lang="zh-TW" altLang="en-US" smtClean="0"/>
              <a:pPr/>
              <a:t>2017/11/14</a:t>
            </a:fld>
            <a:endParaRPr lang="zh-TW" alt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C0636A7-9767-489E-81A9-FEA48BAC5736}" type="slidenum">
              <a:rPr lang="zh-TW" altLang="en-US" smtClean="0"/>
              <a:pPr/>
              <a:t>‹#›</a:t>
            </a:fld>
            <a:endParaRPr lang="zh-TW" alt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zh-TW" altLang="en-US"/>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zh-TW" altLang="en-US" smtClean="0"/>
              <a:t>按一下以編輯母片標題樣式</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C0636A7-9767-489E-81A9-FEA48BAC5736}" type="slidenum">
              <a:rPr lang="zh-TW" altLang="en-US" smtClean="0"/>
              <a:pPr/>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BC0636A7-9767-489E-81A9-FEA48BAC5736}" type="slidenum">
              <a:rPr lang="zh-TW" altLang="en-US" smtClean="0"/>
              <a:pPr/>
              <a:t>‹#›</a:t>
            </a:fld>
            <a:endParaRPr lang="zh-TW" altLang="en-US"/>
          </a:p>
        </p:txBody>
      </p:sp>
      <p:sp>
        <p:nvSpPr>
          <p:cNvPr id="10" name="Title 9"/>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BC0636A7-9767-489E-81A9-FEA48BAC5736}" type="slidenum">
              <a:rPr lang="zh-TW" altLang="en-US" smtClean="0"/>
              <a:pPr/>
              <a:t>‹#›</a:t>
            </a:fld>
            <a:endParaRPr lang="zh-TW" altLang="en-US"/>
          </a:p>
        </p:txBody>
      </p:sp>
      <p:sp>
        <p:nvSpPr>
          <p:cNvPr id="6" name="Title 5"/>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BC0636A7-9767-489E-81A9-FEA48BAC5736}"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C0636A7-9767-489E-81A9-FEA48BAC5736}" type="slidenum">
              <a:rPr lang="zh-TW" altLang="en-US" smtClean="0"/>
              <a:pPr/>
              <a:t>‹#›</a:t>
            </a:fld>
            <a:endParaRPr lang="zh-TW" altLang="en-US"/>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zh-TW" altLang="en-US" smtClean="0"/>
              <a:t>按一下以編輯母片標題樣式</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BC0636A7-9767-489E-81A9-FEA48BAC5736}" type="slidenum">
              <a:rPr lang="zh-TW" altLang="en-US" smtClean="0"/>
              <a:pPr/>
              <a:t>‹#›</a:t>
            </a:fld>
            <a:endParaRPr lang="zh-TW" altLang="en-US"/>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zh-TW" altLang="en-US" smtClean="0"/>
              <a:t>按一下以編輯母片標題樣式</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BC0636A7-9767-489E-81A9-FEA48BAC5736}"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550400" y="274639"/>
            <a:ext cx="2235200" cy="5851525"/>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6E6C73BB-C058-40D2-9BAD-C01550B26A11}" type="datetimeFigureOut">
              <a:rPr lang="zh-TW" altLang="en-US" smtClean="0"/>
              <a:pPr/>
              <a:t>2017/11/14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C0636A7-9767-489E-81A9-FEA48BAC5736}"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03199" y="152401"/>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08000" y="355847"/>
            <a:ext cx="11175013" cy="1054394"/>
          </a:xfrm>
          <a:prstGeom prst="rect">
            <a:avLst/>
          </a:prstGeom>
        </p:spPr>
        <p:txBody>
          <a:bodyPr vert="horz" lIns="91440" tIns="45720" rIns="91440" bIns="45720" rtlCol="0" anchor="ctr">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6E6C73BB-C058-40D2-9BAD-C01550B26A11}" type="datetimeFigureOut">
              <a:rPr lang="zh-TW" altLang="en-US" smtClean="0"/>
              <a:pPr/>
              <a:t>2017/11/14</a:t>
            </a:fld>
            <a:endParaRPr lang="zh-TW" altLang="en-US"/>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zh-TW" altLang="en-US"/>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C0636A7-9767-489E-81A9-FEA48BAC5736}"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850006" y="734096"/>
            <a:ext cx="8284469" cy="3863662"/>
          </a:xfrm>
          <a:prstGeom prst="rect">
            <a:avLst/>
          </a:prstGeom>
        </p:spPr>
        <p:txBody>
          <a:bodyPr vert="horz" lIns="91440" tIns="45720" rIns="91440" bIns="45720" rtlCol="0" anchor="ctr">
            <a:no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r>
              <a:rPr lang="zh-TW" altLang="en-US" sz="2400" dirty="0" smtClean="0"/>
              <a:t>新竹市</a:t>
            </a:r>
            <a:r>
              <a:rPr lang="zh-TW" altLang="en-US" sz="2400" dirty="0"/>
              <a:t>特教教材編輯</a:t>
            </a:r>
            <a:r>
              <a:rPr lang="en-US" altLang="zh-TW" sz="4400" dirty="0"/>
              <a:t/>
            </a:r>
            <a:br>
              <a:rPr lang="en-US" altLang="zh-TW" sz="4400" dirty="0"/>
            </a:br>
            <a:endParaRPr lang="en-US" altLang="zh-TW" dirty="0"/>
          </a:p>
          <a:p>
            <a:r>
              <a:rPr lang="zh-TW" altLang="en-US" dirty="0" smtClean="0"/>
              <a:t>扭轉</a:t>
            </a:r>
            <a:r>
              <a:rPr lang="zh-TW" altLang="en-US" dirty="0"/>
              <a:t>人生</a:t>
            </a:r>
            <a:r>
              <a:rPr lang="en-US" altLang="zh-TW" dirty="0"/>
              <a:t/>
            </a:r>
            <a:br>
              <a:rPr lang="en-US" altLang="zh-TW" dirty="0"/>
            </a:br>
            <a:r>
              <a:rPr lang="en-US" altLang="zh-TW" sz="2400" dirty="0"/>
              <a:t>~</a:t>
            </a:r>
            <a:r>
              <a:rPr lang="zh-TW" altLang="en-US" sz="2400" dirty="0"/>
              <a:t>國文課文融入</a:t>
            </a:r>
            <a:r>
              <a:rPr lang="zh-TW" altLang="en-US" sz="2400" u="sng" dirty="0"/>
              <a:t>價值澄清</a:t>
            </a:r>
            <a:r>
              <a:rPr lang="zh-TW" altLang="en-US" sz="2400" dirty="0"/>
              <a:t>及</a:t>
            </a:r>
            <a:r>
              <a:rPr lang="zh-TW" altLang="en-US" sz="2400" u="sng" dirty="0"/>
              <a:t>正向行為支持</a:t>
            </a:r>
            <a:endParaRPr lang="zh-TW" altLang="en-US" sz="2400" dirty="0" smtClean="0"/>
          </a:p>
        </p:txBody>
      </p:sp>
      <p:sp>
        <p:nvSpPr>
          <p:cNvPr id="6" name="副標題 2"/>
          <p:cNvSpPr>
            <a:spLocks noGrp="1"/>
          </p:cNvSpPr>
          <p:nvPr>
            <p:ph type="subTitle" idx="1"/>
          </p:nvPr>
        </p:nvSpPr>
        <p:spPr>
          <a:xfrm>
            <a:off x="6902227" y="4759052"/>
            <a:ext cx="2232248" cy="1828800"/>
          </a:xfrm>
        </p:spPr>
        <p:txBody>
          <a:bodyPr>
            <a:normAutofit/>
          </a:bodyPr>
          <a:lstStyle/>
          <a:p>
            <a:pPr fontAlgn="auto">
              <a:lnSpc>
                <a:spcPct val="200000"/>
              </a:lnSpc>
              <a:spcAft>
                <a:spcPts val="0"/>
              </a:spcAft>
              <a:defRPr/>
            </a:pPr>
            <a:r>
              <a:rPr lang="en-US" altLang="zh-TW" dirty="0" smtClean="0">
                <a:solidFill>
                  <a:schemeClr val="bg1"/>
                </a:solidFill>
              </a:rPr>
              <a:t>【</a:t>
            </a:r>
            <a:r>
              <a:rPr lang="zh-TW" altLang="en-US" dirty="0" smtClean="0">
                <a:solidFill>
                  <a:schemeClr val="bg1"/>
                </a:solidFill>
              </a:rPr>
              <a:t>雅量</a:t>
            </a:r>
            <a:r>
              <a:rPr lang="en-US" altLang="zh-TW" dirty="0" smtClean="0">
                <a:solidFill>
                  <a:schemeClr val="bg1"/>
                </a:solidFill>
              </a:rPr>
              <a:t>】</a:t>
            </a:r>
            <a:endParaRPr lang="en-US" altLang="zh-TW" dirty="0">
              <a:solidFill>
                <a:schemeClr val="bg1"/>
              </a:solidFill>
            </a:endParaRPr>
          </a:p>
          <a:p>
            <a:pPr>
              <a:lnSpc>
                <a:spcPct val="200000"/>
              </a:lnSpc>
            </a:pPr>
            <a:r>
              <a:rPr lang="zh-TW" altLang="en-US" dirty="0" smtClean="0">
                <a:solidFill>
                  <a:schemeClr val="bg1"/>
                </a:solidFill>
              </a:rPr>
              <a:t>教材設計</a:t>
            </a:r>
            <a:r>
              <a:rPr lang="en-US" altLang="zh-TW" dirty="0" smtClean="0">
                <a:solidFill>
                  <a:schemeClr val="bg1"/>
                </a:solidFill>
              </a:rPr>
              <a:t>: </a:t>
            </a:r>
            <a:r>
              <a:rPr lang="zh-TW" altLang="en-US" dirty="0" smtClean="0">
                <a:solidFill>
                  <a:schemeClr val="bg1"/>
                </a:solidFill>
              </a:rPr>
              <a:t>林慧蓉</a:t>
            </a:r>
          </a:p>
        </p:txBody>
      </p:sp>
    </p:spTree>
    <p:extLst>
      <p:ext uri="{BB962C8B-B14F-4D97-AF65-F5344CB8AC3E}">
        <p14:creationId xmlns:p14="http://schemas.microsoft.com/office/powerpoint/2010/main" val="13258317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87867" y="1381125"/>
            <a:ext cx="10632583" cy="4981038"/>
          </a:xfrm>
        </p:spPr>
        <p:txBody>
          <a:bodyPr>
            <a:noAutofit/>
          </a:bodyPr>
          <a:lstStyle/>
          <a:p>
            <a:pPr algn="l"/>
            <a:r>
              <a:rPr lang="zh-TW" altLang="zh-TW" sz="3200" dirty="0"/>
              <a:t/>
            </a:r>
            <a:br>
              <a:rPr lang="zh-TW" altLang="zh-TW" sz="3200" dirty="0"/>
            </a:br>
            <a:r>
              <a:rPr lang="en-US" altLang="zh-TW" sz="2800" dirty="0">
                <a:latin typeface="標楷體" panose="03000509000000000000" pitchFamily="65" charset="-120"/>
                <a:ea typeface="標楷體" panose="03000509000000000000" pitchFamily="65" charset="-120"/>
              </a:rPr>
              <a:t>    </a:t>
            </a:r>
            <a:r>
              <a:rPr lang="zh-TW" altLang="zh-TW" sz="2800" b="1" dirty="0" smtClean="0">
                <a:solidFill>
                  <a:srgbClr val="002060"/>
                </a:solidFill>
                <a:latin typeface="標楷體" panose="03000509000000000000" pitchFamily="65" charset="-120"/>
                <a:ea typeface="標楷體" panose="03000509000000000000" pitchFamily="65" charset="-120"/>
              </a:rPr>
              <a:t>朋友</a:t>
            </a:r>
            <a:r>
              <a:rPr lang="zh-TW" altLang="zh-TW" sz="2800" b="1" dirty="0">
                <a:solidFill>
                  <a:srgbClr val="002060"/>
                </a:solidFill>
                <a:latin typeface="標楷體" panose="03000509000000000000" pitchFamily="65" charset="-120"/>
                <a:ea typeface="標楷體" panose="03000509000000000000" pitchFamily="65" charset="-120"/>
              </a:rPr>
              <a:t>買了一件衣料，綠色的底子帶白色方格，當她拿給我們看時，一位對圍棋十分感與趣的同學說</a:t>
            </a:r>
            <a:r>
              <a:rPr lang="zh-TW" altLang="zh-TW" sz="2800" b="1" dirty="0" smtClean="0">
                <a:solidFill>
                  <a:srgbClr val="002060"/>
                </a:solidFill>
                <a:latin typeface="標楷體" panose="03000509000000000000" pitchFamily="65" charset="-120"/>
                <a:ea typeface="標楷體" panose="03000509000000000000" pitchFamily="65" charset="-120"/>
              </a:rPr>
              <a:t>：「</a:t>
            </a:r>
            <a:r>
              <a:rPr lang="zh-TW" altLang="zh-TW" sz="2800" b="1" dirty="0">
                <a:solidFill>
                  <a:srgbClr val="002060"/>
                </a:solidFill>
                <a:latin typeface="標楷體" panose="03000509000000000000" pitchFamily="65" charset="-120"/>
                <a:ea typeface="標楷體" panose="03000509000000000000" pitchFamily="65" charset="-120"/>
              </a:rPr>
              <a:t>啊，好像棋盤似的。</a:t>
            </a:r>
            <a:r>
              <a:rPr lang="zh-TW" altLang="zh-TW" sz="2800" b="1" dirty="0" smtClean="0">
                <a:solidFill>
                  <a:srgbClr val="002060"/>
                </a:solidFill>
                <a:latin typeface="標楷體" panose="03000509000000000000" pitchFamily="65" charset="-120"/>
                <a:ea typeface="標楷體" panose="03000509000000000000" pitchFamily="65" charset="-120"/>
              </a:rPr>
              <a:t>」「</a:t>
            </a:r>
            <a:r>
              <a:rPr lang="zh-TW" altLang="zh-TW" sz="2800" b="1" dirty="0">
                <a:solidFill>
                  <a:srgbClr val="002060"/>
                </a:solidFill>
                <a:latin typeface="標楷體" panose="03000509000000000000" pitchFamily="65" charset="-120"/>
                <a:ea typeface="標楷體" panose="03000509000000000000" pitchFamily="65" charset="-120"/>
              </a:rPr>
              <a:t>我看倒有點像稿紙。」我說</a:t>
            </a:r>
            <a:r>
              <a:rPr lang="zh-TW" altLang="zh-TW" sz="2800" b="1" dirty="0" smtClean="0">
                <a:solidFill>
                  <a:srgbClr val="002060"/>
                </a:solidFill>
                <a:latin typeface="標楷體" panose="03000509000000000000" pitchFamily="65" charset="-120"/>
                <a:ea typeface="標楷體" panose="03000509000000000000" pitchFamily="65" charset="-120"/>
              </a:rPr>
              <a:t>。「真</a:t>
            </a:r>
            <a:r>
              <a:rPr lang="zh-TW" altLang="zh-TW" sz="2800" b="1" dirty="0">
                <a:solidFill>
                  <a:srgbClr val="002060"/>
                </a:solidFill>
                <a:latin typeface="標楷體" panose="03000509000000000000" pitchFamily="65" charset="-120"/>
                <a:ea typeface="標楷體" panose="03000509000000000000" pitchFamily="65" charset="-120"/>
              </a:rPr>
              <a:t>像一塊塊綠豆糕。」一位外號叫「大食客」的同學緊接著說。</a:t>
            </a:r>
            <a:br>
              <a:rPr lang="zh-TW" altLang="zh-TW" sz="2800" b="1" dirty="0">
                <a:solidFill>
                  <a:srgbClr val="002060"/>
                </a:solidFill>
                <a:latin typeface="標楷體" panose="03000509000000000000" pitchFamily="65" charset="-120"/>
                <a:ea typeface="標楷體" panose="03000509000000000000" pitchFamily="65" charset="-120"/>
              </a:rPr>
            </a:br>
            <a:r>
              <a:rPr lang="en-US" altLang="zh-TW" sz="2800" b="1" dirty="0">
                <a:solidFill>
                  <a:srgbClr val="002060"/>
                </a:solidFill>
                <a:latin typeface="標楷體" panose="03000509000000000000" pitchFamily="65" charset="-120"/>
                <a:ea typeface="標楷體" panose="03000509000000000000" pitchFamily="65" charset="-120"/>
              </a:rPr>
              <a:t>    </a:t>
            </a:r>
            <a:r>
              <a:rPr lang="zh-TW" altLang="zh-TW" sz="2800" b="1" dirty="0" smtClean="0">
                <a:solidFill>
                  <a:srgbClr val="002060"/>
                </a:solidFill>
                <a:latin typeface="標楷體" panose="03000509000000000000" pitchFamily="65" charset="-120"/>
                <a:ea typeface="標楷體" panose="03000509000000000000" pitchFamily="65" charset="-120"/>
              </a:rPr>
              <a:t>我們</a:t>
            </a:r>
            <a:r>
              <a:rPr lang="zh-TW" altLang="zh-TW" sz="2800" b="1" dirty="0">
                <a:solidFill>
                  <a:srgbClr val="002060"/>
                </a:solidFill>
                <a:latin typeface="標楷體" panose="03000509000000000000" pitchFamily="65" charset="-120"/>
                <a:ea typeface="標楷體" panose="03000509000000000000" pitchFamily="65" charset="-120"/>
              </a:rPr>
              <a:t>不禁哄堂大笑，同樣的一件衣料，每個人卻有不同的感覺。那位朋友連忙把衣料用紙包好，她覺得衣料就是衣料，不是棋盤，也不是稿紙，更不是綠豆糕。</a:t>
            </a:r>
            <a:br>
              <a:rPr lang="zh-TW" altLang="zh-TW" sz="2800" b="1" dirty="0">
                <a:solidFill>
                  <a:srgbClr val="002060"/>
                </a:solidFill>
                <a:latin typeface="標楷體" panose="03000509000000000000" pitchFamily="65" charset="-120"/>
                <a:ea typeface="標楷體" panose="03000509000000000000" pitchFamily="65" charset="-120"/>
              </a:rPr>
            </a:br>
            <a:r>
              <a:rPr lang="en-US" altLang="zh-TW" sz="2800" b="1" dirty="0">
                <a:solidFill>
                  <a:srgbClr val="002060"/>
                </a:solidFill>
                <a:latin typeface="標楷體" panose="03000509000000000000" pitchFamily="65" charset="-120"/>
                <a:ea typeface="標楷體" panose="03000509000000000000" pitchFamily="65" charset="-120"/>
              </a:rPr>
              <a:t>    </a:t>
            </a:r>
            <a:r>
              <a:rPr lang="zh-TW" altLang="zh-TW" sz="2800" b="1" dirty="0" smtClean="0">
                <a:solidFill>
                  <a:srgbClr val="002060"/>
                </a:solidFill>
                <a:latin typeface="標楷體" panose="03000509000000000000" pitchFamily="65" charset="-120"/>
                <a:ea typeface="標楷體" panose="03000509000000000000" pitchFamily="65" charset="-120"/>
              </a:rPr>
              <a:t>人人</a:t>
            </a:r>
            <a:r>
              <a:rPr lang="zh-TW" altLang="zh-TW" sz="2800" b="1" dirty="0">
                <a:solidFill>
                  <a:srgbClr val="002060"/>
                </a:solidFill>
                <a:latin typeface="標楷體" panose="03000509000000000000" pitchFamily="65" charset="-120"/>
                <a:ea typeface="標楷體" panose="03000509000000000000" pitchFamily="65" charset="-120"/>
              </a:rPr>
              <a:t>的欣賞觀點不盡相同，那是和個人的性格與生活環境有關。</a:t>
            </a:r>
          </a:p>
        </p:txBody>
      </p:sp>
      <p:sp>
        <p:nvSpPr>
          <p:cNvPr id="5" name="內容版面配置區 2"/>
          <p:cNvSpPr txBox="1">
            <a:spLocks/>
          </p:cNvSpPr>
          <p:nvPr/>
        </p:nvSpPr>
        <p:spPr>
          <a:xfrm>
            <a:off x="622299" y="337946"/>
            <a:ext cx="11210524" cy="102412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altLang="zh-TW" sz="3200" dirty="0" smtClean="0">
                <a:solidFill>
                  <a:schemeClr val="bg1"/>
                </a:solidFill>
              </a:rPr>
              <a:t>   </a:t>
            </a:r>
            <a:r>
              <a:rPr lang="zh-TW" altLang="en-US" sz="3200" dirty="0" smtClean="0">
                <a:solidFill>
                  <a:schemeClr val="bg1"/>
                </a:solidFill>
              </a:rPr>
              <a:t>找出關鍵的轉捩點</a:t>
            </a:r>
            <a:r>
              <a:rPr lang="en-US" altLang="zh-TW" dirty="0" smtClean="0">
                <a:solidFill>
                  <a:schemeClr val="bg1"/>
                </a:solidFill>
              </a:rPr>
              <a:t>-</a:t>
            </a:r>
            <a:r>
              <a:rPr lang="zh-TW" altLang="en-US" dirty="0" smtClean="0">
                <a:solidFill>
                  <a:schemeClr val="bg1"/>
                </a:solidFill>
              </a:rPr>
              <a:t>  </a:t>
            </a:r>
            <a:r>
              <a:rPr lang="zh-TW" altLang="en-US" u="heavy" dirty="0" smtClean="0">
                <a:solidFill>
                  <a:schemeClr val="bg1"/>
                </a:solidFill>
                <a:uFill>
                  <a:solidFill>
                    <a:srgbClr val="C00000"/>
                  </a:solidFill>
                </a:uFill>
              </a:rPr>
              <a:t>請用紅筆畫出  </a:t>
            </a:r>
            <a:endParaRPr lang="zh-TW" altLang="en-US" u="heavy" dirty="0">
              <a:solidFill>
                <a:schemeClr val="bg1"/>
              </a:solidFill>
              <a:uFill>
                <a:solidFill>
                  <a:srgbClr val="C00000"/>
                </a:solidFill>
              </a:uFill>
            </a:endParaRPr>
          </a:p>
        </p:txBody>
      </p:sp>
    </p:spTree>
    <p:extLst>
      <p:ext uri="{BB962C8B-B14F-4D97-AF65-F5344CB8AC3E}">
        <p14:creationId xmlns:p14="http://schemas.microsoft.com/office/powerpoint/2010/main" val="1426838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622299" y="337946"/>
            <a:ext cx="11210524" cy="1024129"/>
          </a:xfrm>
        </p:spPr>
        <p:txBody>
          <a:bodyPr>
            <a:normAutofit/>
          </a:bodyPr>
          <a:lstStyle/>
          <a:p>
            <a:pPr marL="45720" indent="0">
              <a:buNone/>
            </a:pPr>
            <a:r>
              <a:rPr lang="en-US" altLang="zh-TW" sz="3200" dirty="0" smtClean="0">
                <a:solidFill>
                  <a:schemeClr val="bg1"/>
                </a:solidFill>
              </a:rPr>
              <a:t>   </a:t>
            </a:r>
            <a:r>
              <a:rPr lang="zh-TW" altLang="en-US" sz="3200" dirty="0" smtClean="0">
                <a:solidFill>
                  <a:schemeClr val="bg1"/>
                </a:solidFill>
              </a:rPr>
              <a:t>找出關鍵的轉捩點</a:t>
            </a:r>
            <a:r>
              <a:rPr lang="en-US" altLang="zh-TW" dirty="0" smtClean="0">
                <a:solidFill>
                  <a:schemeClr val="bg1"/>
                </a:solidFill>
              </a:rPr>
              <a:t>-</a:t>
            </a:r>
            <a:r>
              <a:rPr lang="zh-TW" altLang="en-US" dirty="0" smtClean="0">
                <a:solidFill>
                  <a:schemeClr val="bg1"/>
                </a:solidFill>
              </a:rPr>
              <a:t>  </a:t>
            </a:r>
            <a:r>
              <a:rPr lang="zh-TW" altLang="en-US" u="heavy" dirty="0" smtClean="0">
                <a:solidFill>
                  <a:schemeClr val="bg1"/>
                </a:solidFill>
                <a:uFill>
                  <a:solidFill>
                    <a:srgbClr val="C00000"/>
                  </a:solidFill>
                </a:uFill>
              </a:rPr>
              <a:t>請用紅筆畫出  </a:t>
            </a:r>
            <a:endParaRPr lang="zh-TW" altLang="en-US" u="heavy" dirty="0">
              <a:solidFill>
                <a:schemeClr val="bg1"/>
              </a:solidFill>
              <a:uFill>
                <a:solidFill>
                  <a:srgbClr val="C00000"/>
                </a:solidFill>
              </a:uFill>
            </a:endParaRPr>
          </a:p>
        </p:txBody>
      </p:sp>
      <p:sp>
        <p:nvSpPr>
          <p:cNvPr id="2" name="標題 1"/>
          <p:cNvSpPr>
            <a:spLocks noGrp="1"/>
          </p:cNvSpPr>
          <p:nvPr>
            <p:ph type="title"/>
          </p:nvPr>
        </p:nvSpPr>
        <p:spPr>
          <a:xfrm>
            <a:off x="587867" y="1381125"/>
            <a:ext cx="10632583" cy="4981038"/>
          </a:xfrm>
        </p:spPr>
        <p:txBody>
          <a:bodyPr>
            <a:noAutofit/>
          </a:bodyPr>
          <a:lstStyle/>
          <a:p>
            <a:pPr algn="l"/>
            <a:r>
              <a:rPr lang="zh-TW" altLang="zh-TW" sz="3200" dirty="0"/>
              <a:t/>
            </a:r>
            <a:br>
              <a:rPr lang="zh-TW" altLang="zh-TW" sz="3200" dirty="0"/>
            </a:br>
            <a:r>
              <a:rPr lang="en-US" altLang="zh-TW" sz="2800" dirty="0">
                <a:latin typeface="標楷體" panose="03000509000000000000" pitchFamily="65" charset="-120"/>
                <a:ea typeface="標楷體" panose="03000509000000000000" pitchFamily="65" charset="-120"/>
              </a:rPr>
              <a:t>    </a:t>
            </a:r>
            <a:r>
              <a:rPr lang="zh-TW" altLang="zh-TW" sz="2800" b="1" dirty="0" smtClean="0">
                <a:solidFill>
                  <a:srgbClr val="002060"/>
                </a:solidFill>
                <a:latin typeface="標楷體" panose="03000509000000000000" pitchFamily="65" charset="-120"/>
                <a:ea typeface="標楷體" panose="03000509000000000000" pitchFamily="65" charset="-120"/>
              </a:rPr>
              <a:t>朋友</a:t>
            </a:r>
            <a:r>
              <a:rPr lang="zh-TW" altLang="zh-TW" sz="2800" b="1" dirty="0">
                <a:solidFill>
                  <a:srgbClr val="002060"/>
                </a:solidFill>
                <a:latin typeface="標楷體" panose="03000509000000000000" pitchFamily="65" charset="-120"/>
                <a:ea typeface="標楷體" panose="03000509000000000000" pitchFamily="65" charset="-120"/>
              </a:rPr>
              <a:t>買了一件衣料，綠色的底子帶白色方格，當她拿給我們看時，一位對圍棋十分感與趣的同學說</a:t>
            </a:r>
            <a:r>
              <a:rPr lang="zh-TW" altLang="zh-TW" sz="2800" b="1" dirty="0" smtClean="0">
                <a:solidFill>
                  <a:srgbClr val="002060"/>
                </a:solidFill>
                <a:latin typeface="標楷體" panose="03000509000000000000" pitchFamily="65" charset="-120"/>
                <a:ea typeface="標楷體" panose="03000509000000000000" pitchFamily="65" charset="-120"/>
              </a:rPr>
              <a:t>：「</a:t>
            </a:r>
            <a:r>
              <a:rPr lang="zh-TW" altLang="zh-TW" sz="2800" b="1" dirty="0">
                <a:solidFill>
                  <a:srgbClr val="002060"/>
                </a:solidFill>
                <a:latin typeface="標楷體" panose="03000509000000000000" pitchFamily="65" charset="-120"/>
                <a:ea typeface="標楷體" panose="03000509000000000000" pitchFamily="65" charset="-120"/>
              </a:rPr>
              <a:t>啊，好像棋盤似的。</a:t>
            </a:r>
            <a:r>
              <a:rPr lang="zh-TW" altLang="zh-TW" sz="2800" b="1" dirty="0" smtClean="0">
                <a:solidFill>
                  <a:srgbClr val="002060"/>
                </a:solidFill>
                <a:latin typeface="標楷體" panose="03000509000000000000" pitchFamily="65" charset="-120"/>
                <a:ea typeface="標楷體" panose="03000509000000000000" pitchFamily="65" charset="-120"/>
              </a:rPr>
              <a:t>」「</a:t>
            </a:r>
            <a:r>
              <a:rPr lang="zh-TW" altLang="zh-TW" sz="2800" b="1" dirty="0">
                <a:solidFill>
                  <a:srgbClr val="002060"/>
                </a:solidFill>
                <a:latin typeface="標楷體" panose="03000509000000000000" pitchFamily="65" charset="-120"/>
                <a:ea typeface="標楷體" panose="03000509000000000000" pitchFamily="65" charset="-120"/>
              </a:rPr>
              <a:t>我看倒有點像稿紙。」我說</a:t>
            </a:r>
            <a:r>
              <a:rPr lang="zh-TW" altLang="zh-TW" sz="2800" b="1" dirty="0" smtClean="0">
                <a:solidFill>
                  <a:srgbClr val="002060"/>
                </a:solidFill>
                <a:latin typeface="標楷體" panose="03000509000000000000" pitchFamily="65" charset="-120"/>
                <a:ea typeface="標楷體" panose="03000509000000000000" pitchFamily="65" charset="-120"/>
              </a:rPr>
              <a:t>。「真</a:t>
            </a:r>
            <a:r>
              <a:rPr lang="zh-TW" altLang="zh-TW" sz="2800" b="1" dirty="0">
                <a:solidFill>
                  <a:srgbClr val="002060"/>
                </a:solidFill>
                <a:latin typeface="標楷體" panose="03000509000000000000" pitchFamily="65" charset="-120"/>
                <a:ea typeface="標楷體" panose="03000509000000000000" pitchFamily="65" charset="-120"/>
              </a:rPr>
              <a:t>像一塊塊綠豆糕。」一位外號叫「大食客」的同學緊接著說。</a:t>
            </a:r>
            <a:br>
              <a:rPr lang="zh-TW" altLang="zh-TW" sz="2800" b="1" dirty="0">
                <a:solidFill>
                  <a:srgbClr val="002060"/>
                </a:solidFill>
                <a:latin typeface="標楷體" panose="03000509000000000000" pitchFamily="65" charset="-120"/>
                <a:ea typeface="標楷體" panose="03000509000000000000" pitchFamily="65" charset="-120"/>
              </a:rPr>
            </a:br>
            <a:r>
              <a:rPr lang="en-US" altLang="zh-TW" sz="2800" b="1" dirty="0">
                <a:solidFill>
                  <a:srgbClr val="002060"/>
                </a:solidFill>
                <a:latin typeface="標楷體" panose="03000509000000000000" pitchFamily="65" charset="-120"/>
                <a:ea typeface="標楷體" panose="03000509000000000000" pitchFamily="65" charset="-120"/>
              </a:rPr>
              <a:t>    </a:t>
            </a:r>
            <a:r>
              <a:rPr lang="zh-TW" altLang="zh-TW" sz="2800" b="1" dirty="0" smtClean="0">
                <a:solidFill>
                  <a:srgbClr val="002060"/>
                </a:solidFill>
                <a:latin typeface="標楷體" panose="03000509000000000000" pitchFamily="65" charset="-120"/>
                <a:ea typeface="標楷體" panose="03000509000000000000" pitchFamily="65" charset="-120"/>
              </a:rPr>
              <a:t>我們</a:t>
            </a:r>
            <a:r>
              <a:rPr lang="zh-TW" altLang="zh-TW" sz="2800" b="1" dirty="0">
                <a:solidFill>
                  <a:srgbClr val="002060"/>
                </a:solidFill>
                <a:latin typeface="標楷體" panose="03000509000000000000" pitchFamily="65" charset="-120"/>
                <a:ea typeface="標楷體" panose="03000509000000000000" pitchFamily="65" charset="-120"/>
              </a:rPr>
              <a:t>不禁哄堂大笑，同樣的一件衣料，每個人卻有不同的感覺。那位朋友連忙把衣料用紙包好，她覺得衣料就是衣料，不是棋盤，也不是稿紙，更不是綠豆糕。</a:t>
            </a:r>
            <a:br>
              <a:rPr lang="zh-TW" altLang="zh-TW" sz="2800" b="1" dirty="0">
                <a:solidFill>
                  <a:srgbClr val="002060"/>
                </a:solidFill>
                <a:latin typeface="標楷體" panose="03000509000000000000" pitchFamily="65" charset="-120"/>
                <a:ea typeface="標楷體" panose="03000509000000000000" pitchFamily="65" charset="-120"/>
              </a:rPr>
            </a:br>
            <a:r>
              <a:rPr lang="en-US" altLang="zh-TW" sz="2800" b="1" dirty="0">
                <a:solidFill>
                  <a:srgbClr val="002060"/>
                </a:solidFill>
                <a:latin typeface="標楷體" panose="03000509000000000000" pitchFamily="65" charset="-120"/>
                <a:ea typeface="標楷體" panose="03000509000000000000" pitchFamily="65" charset="-120"/>
              </a:rPr>
              <a:t>    </a:t>
            </a:r>
            <a:r>
              <a:rPr lang="zh-TW" altLang="zh-TW" sz="2800" b="1" u="heavy" dirty="0" smtClean="0">
                <a:solidFill>
                  <a:srgbClr val="002060"/>
                </a:solidFill>
                <a:uFill>
                  <a:solidFill>
                    <a:srgbClr val="C00000"/>
                  </a:solidFill>
                </a:uFill>
                <a:latin typeface="標楷體" panose="03000509000000000000" pitchFamily="65" charset="-120"/>
                <a:ea typeface="標楷體" panose="03000509000000000000" pitchFamily="65" charset="-120"/>
              </a:rPr>
              <a:t>人人</a:t>
            </a:r>
            <a:r>
              <a:rPr lang="zh-TW" altLang="zh-TW" sz="2800" b="1" u="heavy" dirty="0">
                <a:solidFill>
                  <a:srgbClr val="002060"/>
                </a:solidFill>
                <a:uFill>
                  <a:solidFill>
                    <a:srgbClr val="C00000"/>
                  </a:solidFill>
                </a:uFill>
                <a:latin typeface="標楷體" panose="03000509000000000000" pitchFamily="65" charset="-120"/>
                <a:ea typeface="標楷體" panose="03000509000000000000" pitchFamily="65" charset="-120"/>
              </a:rPr>
              <a:t>的欣賞觀點不盡相同，那是和個人的性格與生活環境有關。</a:t>
            </a:r>
          </a:p>
        </p:txBody>
      </p:sp>
    </p:spTree>
    <p:extLst>
      <p:ext uri="{BB962C8B-B14F-4D97-AF65-F5344CB8AC3E}">
        <p14:creationId xmlns:p14="http://schemas.microsoft.com/office/powerpoint/2010/main" val="4168623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47500" lnSpcReduction="20000"/>
          </a:bodyPr>
          <a:lstStyle/>
          <a:p>
            <a:pPr marL="45720" indent="0">
              <a:buNone/>
            </a:pPr>
            <a:r>
              <a:rPr lang="zh-TW" altLang="en-US" sz="3600" b="1" dirty="0" smtClean="0">
                <a:latin typeface="標楷體" panose="03000509000000000000" pitchFamily="65" charset="-120"/>
                <a:ea typeface="標楷體" panose="03000509000000000000" pitchFamily="65" charset="-120"/>
              </a:rPr>
              <a:t>    </a:t>
            </a:r>
            <a:endParaRPr lang="en-US" altLang="zh-TW" sz="3600" b="1" dirty="0" smtClean="0">
              <a:latin typeface="標楷體" panose="03000509000000000000" pitchFamily="65" charset="-120"/>
              <a:ea typeface="標楷體" panose="03000509000000000000" pitchFamily="65" charset="-120"/>
            </a:endParaRPr>
          </a:p>
          <a:p>
            <a:pPr marL="45720" indent="0">
              <a:buNone/>
            </a:pPr>
            <a:endParaRPr lang="en-US" altLang="zh-TW" sz="3600" b="1" dirty="0">
              <a:latin typeface="標楷體" panose="03000509000000000000" pitchFamily="65" charset="-120"/>
              <a:ea typeface="標楷體" panose="03000509000000000000" pitchFamily="65" charset="-120"/>
            </a:endParaRPr>
          </a:p>
          <a:p>
            <a:pPr marL="45720" indent="0">
              <a:buNone/>
            </a:pPr>
            <a:r>
              <a:rPr lang="zh-TW" altLang="en-US" sz="3600" b="1" dirty="0" smtClean="0">
                <a:latin typeface="標楷體" panose="03000509000000000000" pitchFamily="65" charset="-120"/>
                <a:ea typeface="標楷體" panose="03000509000000000000" pitchFamily="65" charset="-120"/>
              </a:rPr>
              <a:t>    </a:t>
            </a:r>
            <a:r>
              <a:rPr lang="zh-TW" altLang="en-US" sz="5900" b="1" dirty="0" smtClean="0">
                <a:solidFill>
                  <a:srgbClr val="002060"/>
                </a:solidFill>
                <a:latin typeface="標楷體" panose="03000509000000000000" pitchFamily="65" charset="-120"/>
                <a:ea typeface="標楷體" panose="03000509000000000000" pitchFamily="65" charset="-120"/>
              </a:rPr>
              <a:t>如果</a:t>
            </a:r>
            <a:r>
              <a:rPr lang="zh-TW" altLang="en-US" sz="5900" b="1" dirty="0">
                <a:solidFill>
                  <a:srgbClr val="002060"/>
                </a:solidFill>
                <a:latin typeface="標楷體" panose="03000509000000000000" pitchFamily="65" charset="-120"/>
                <a:ea typeface="標楷體" panose="03000509000000000000" pitchFamily="65" charset="-120"/>
              </a:rPr>
              <a:t>經常逛布店的話，便會發現很少有一匹布沒有人選購過；換句話說，任何質地或花色的衣料，都有人欣賞它。一位鞋店的老闆曾指著櫥窗裡一雙式樣毫不漂亮的鞋子說：「無論怎麼難看的樣子，還是有人喜歡，所以不怕賣不出去。</a:t>
            </a:r>
            <a:r>
              <a:rPr lang="zh-TW" altLang="en-US" sz="5900" b="1" dirty="0" smtClean="0">
                <a:solidFill>
                  <a:srgbClr val="002060"/>
                </a:solidFill>
                <a:latin typeface="標楷體" panose="03000509000000000000" pitchFamily="65" charset="-120"/>
                <a:ea typeface="標楷體" panose="03000509000000000000" pitchFamily="65" charset="-120"/>
              </a:rPr>
              <a:t>」</a:t>
            </a:r>
            <a:endParaRPr lang="en-US" altLang="zh-TW" sz="5900" b="1" dirty="0" smtClean="0">
              <a:solidFill>
                <a:srgbClr val="002060"/>
              </a:solidFill>
              <a:latin typeface="標楷體" panose="03000509000000000000" pitchFamily="65" charset="-120"/>
              <a:ea typeface="標楷體" panose="03000509000000000000" pitchFamily="65" charset="-120"/>
            </a:endParaRPr>
          </a:p>
          <a:p>
            <a:endParaRPr lang="en-US" altLang="zh-TW" sz="5900" b="1" dirty="0">
              <a:solidFill>
                <a:srgbClr val="002060"/>
              </a:solidFill>
              <a:latin typeface="標楷體" panose="03000509000000000000" pitchFamily="65" charset="-120"/>
              <a:ea typeface="標楷體" panose="03000509000000000000" pitchFamily="65" charset="-120"/>
            </a:endParaRPr>
          </a:p>
          <a:p>
            <a:pPr marL="45720" lvl="0" indent="0">
              <a:buNone/>
            </a:pPr>
            <a:r>
              <a:rPr lang="zh-TW" altLang="en-US" sz="5900" b="1" cap="all" spc="200" dirty="0" smtClean="0">
                <a:solidFill>
                  <a:srgbClr val="002060"/>
                </a:solidFill>
                <a:latin typeface="標楷體" panose="03000509000000000000" pitchFamily="65" charset="-120"/>
                <a:ea typeface="標楷體" panose="03000509000000000000" pitchFamily="65" charset="-120"/>
              </a:rPr>
              <a:t>    </a:t>
            </a:r>
            <a:r>
              <a:rPr lang="zh-TW" altLang="zh-TW" sz="5900" b="1" cap="all" spc="200" dirty="0" smtClean="0">
                <a:solidFill>
                  <a:srgbClr val="002060"/>
                </a:solidFill>
                <a:latin typeface="標楷體" panose="03000509000000000000" pitchFamily="65" charset="-120"/>
                <a:ea typeface="標楷體" panose="03000509000000000000" pitchFamily="65" charset="-120"/>
              </a:rPr>
              <a:t>就</a:t>
            </a:r>
            <a:r>
              <a:rPr lang="zh-TW" altLang="zh-TW" sz="5900" b="1" cap="all" spc="200" dirty="0">
                <a:solidFill>
                  <a:srgbClr val="002060"/>
                </a:solidFill>
                <a:latin typeface="標楷體" panose="03000509000000000000" pitchFamily="65" charset="-120"/>
                <a:ea typeface="標楷體" panose="03000509000000000000" pitchFamily="65" charset="-120"/>
              </a:rPr>
              <a:t>以「人」來說，又何嘗不是如此？也許我們看某人不順眼，但是在他的男友和女友心中，往往認為他如「天仙」或「白馬王子」般地完美無缺</a:t>
            </a:r>
            <a:r>
              <a:rPr lang="zh-TW" altLang="zh-TW" sz="5900" b="1" cap="all" spc="200" dirty="0" smtClean="0">
                <a:solidFill>
                  <a:srgbClr val="002060"/>
                </a:solidFill>
                <a:latin typeface="標楷體" panose="03000509000000000000" pitchFamily="65" charset="-120"/>
                <a:ea typeface="標楷體" panose="03000509000000000000" pitchFamily="65" charset="-120"/>
              </a:rPr>
              <a:t>。</a:t>
            </a:r>
            <a:endParaRPr lang="en-US" altLang="zh-TW" sz="5900" b="1" cap="all" spc="200" dirty="0" smtClean="0">
              <a:solidFill>
                <a:srgbClr val="002060"/>
              </a:solidFill>
              <a:latin typeface="標楷體" panose="03000509000000000000" pitchFamily="65" charset="-120"/>
              <a:ea typeface="標楷體" panose="03000509000000000000" pitchFamily="65" charset="-120"/>
            </a:endParaRPr>
          </a:p>
          <a:p>
            <a:pPr lvl="0"/>
            <a:endParaRPr lang="en-US" altLang="zh-TW" sz="5900" b="1" cap="all" spc="200" dirty="0">
              <a:solidFill>
                <a:schemeClr val="tx2">
                  <a:lumMod val="60000"/>
                  <a:lumOff val="40000"/>
                </a:schemeClr>
              </a:solidFill>
              <a:latin typeface="標楷體" panose="03000509000000000000" pitchFamily="65" charset="-120"/>
              <a:ea typeface="標楷體" panose="03000509000000000000" pitchFamily="65" charset="-120"/>
            </a:endParaRPr>
          </a:p>
          <a:p>
            <a:pPr marL="45720" indent="0">
              <a:buNone/>
            </a:pPr>
            <a:r>
              <a:rPr lang="zh-TW" altLang="en-US" sz="5900" b="1" cap="all" spc="200" dirty="0" smtClean="0">
                <a:solidFill>
                  <a:schemeClr val="tx2">
                    <a:lumMod val="60000"/>
                    <a:lumOff val="40000"/>
                  </a:schemeClr>
                </a:solidFill>
                <a:latin typeface="標楷體" panose="03000509000000000000" pitchFamily="65" charset="-120"/>
                <a:ea typeface="標楷體" panose="03000509000000000000" pitchFamily="65" charset="-120"/>
              </a:rPr>
              <a:t>    </a:t>
            </a:r>
            <a:endParaRPr lang="en-US" altLang="zh-TW" sz="5900" b="1" cap="all" spc="200" dirty="0">
              <a:solidFill>
                <a:schemeClr val="tx2">
                  <a:lumMod val="60000"/>
                  <a:lumOff val="40000"/>
                </a:schemeClr>
              </a:solidFill>
              <a:latin typeface="標楷體" panose="03000509000000000000" pitchFamily="65" charset="-120"/>
              <a:ea typeface="標楷體" panose="03000509000000000000" pitchFamily="65" charset="-120"/>
            </a:endParaRPr>
          </a:p>
          <a:p>
            <a:endParaRPr lang="zh-TW" altLang="en-US" dirty="0"/>
          </a:p>
        </p:txBody>
      </p:sp>
      <p:sp>
        <p:nvSpPr>
          <p:cNvPr id="5" name="內容版面配置區 2"/>
          <p:cNvSpPr txBox="1">
            <a:spLocks/>
          </p:cNvSpPr>
          <p:nvPr/>
        </p:nvSpPr>
        <p:spPr>
          <a:xfrm>
            <a:off x="622299" y="337946"/>
            <a:ext cx="11210524" cy="102412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altLang="zh-TW" sz="3200" smtClean="0">
                <a:solidFill>
                  <a:schemeClr val="bg1"/>
                </a:solidFill>
              </a:rPr>
              <a:t>   </a:t>
            </a:r>
            <a:r>
              <a:rPr lang="zh-TW" altLang="en-US" sz="3200" smtClean="0">
                <a:solidFill>
                  <a:schemeClr val="bg1"/>
                </a:solidFill>
              </a:rPr>
              <a:t>找出關鍵的轉捩點</a:t>
            </a:r>
            <a:r>
              <a:rPr lang="en-US" altLang="zh-TW" smtClean="0">
                <a:solidFill>
                  <a:schemeClr val="bg1"/>
                </a:solidFill>
              </a:rPr>
              <a:t>-</a:t>
            </a:r>
            <a:r>
              <a:rPr lang="zh-TW" altLang="en-US" smtClean="0">
                <a:solidFill>
                  <a:schemeClr val="bg1"/>
                </a:solidFill>
              </a:rPr>
              <a:t>  </a:t>
            </a:r>
            <a:r>
              <a:rPr lang="zh-TW" altLang="en-US" u="heavy" smtClean="0">
                <a:solidFill>
                  <a:schemeClr val="bg1"/>
                </a:solidFill>
                <a:uFill>
                  <a:solidFill>
                    <a:srgbClr val="C00000"/>
                  </a:solidFill>
                </a:uFill>
              </a:rPr>
              <a:t>請用紅筆畫出  </a:t>
            </a:r>
            <a:endParaRPr lang="zh-TW" altLang="en-US" u="heavy" dirty="0">
              <a:solidFill>
                <a:schemeClr val="bg1"/>
              </a:solidFill>
              <a:uFill>
                <a:solidFill>
                  <a:srgbClr val="C00000"/>
                </a:solidFill>
              </a:uFill>
            </a:endParaRPr>
          </a:p>
        </p:txBody>
      </p:sp>
    </p:spTree>
    <p:extLst>
      <p:ext uri="{BB962C8B-B14F-4D97-AF65-F5344CB8AC3E}">
        <p14:creationId xmlns:p14="http://schemas.microsoft.com/office/powerpoint/2010/main" val="3766281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47500" lnSpcReduction="20000"/>
          </a:bodyPr>
          <a:lstStyle/>
          <a:p>
            <a:pPr marL="45720" indent="0">
              <a:buNone/>
            </a:pPr>
            <a:r>
              <a:rPr lang="zh-TW" altLang="en-US" sz="3600" b="1" dirty="0" smtClean="0">
                <a:latin typeface="標楷體" panose="03000509000000000000" pitchFamily="65" charset="-120"/>
                <a:ea typeface="標楷體" panose="03000509000000000000" pitchFamily="65" charset="-120"/>
              </a:rPr>
              <a:t>    </a:t>
            </a:r>
            <a:endParaRPr lang="en-US" altLang="zh-TW" sz="3600" b="1" dirty="0" smtClean="0">
              <a:latin typeface="標楷體" panose="03000509000000000000" pitchFamily="65" charset="-120"/>
              <a:ea typeface="標楷體" panose="03000509000000000000" pitchFamily="65" charset="-120"/>
            </a:endParaRPr>
          </a:p>
          <a:p>
            <a:pPr marL="45720" indent="0">
              <a:buNone/>
            </a:pPr>
            <a:endParaRPr lang="en-US" altLang="zh-TW" sz="3600" b="1" dirty="0">
              <a:latin typeface="標楷體" panose="03000509000000000000" pitchFamily="65" charset="-120"/>
              <a:ea typeface="標楷體" panose="03000509000000000000" pitchFamily="65" charset="-120"/>
            </a:endParaRPr>
          </a:p>
          <a:p>
            <a:pPr marL="45720" indent="0">
              <a:buNone/>
            </a:pPr>
            <a:r>
              <a:rPr lang="zh-TW" altLang="en-US" sz="3600" b="1" dirty="0" smtClean="0">
                <a:latin typeface="標楷體" panose="03000509000000000000" pitchFamily="65" charset="-120"/>
                <a:ea typeface="標楷體" panose="03000509000000000000" pitchFamily="65" charset="-120"/>
              </a:rPr>
              <a:t>    </a:t>
            </a:r>
            <a:r>
              <a:rPr lang="zh-TW" altLang="en-US" sz="5900" b="1" dirty="0" smtClean="0">
                <a:solidFill>
                  <a:srgbClr val="002060"/>
                </a:solidFill>
                <a:latin typeface="標楷體" panose="03000509000000000000" pitchFamily="65" charset="-120"/>
                <a:ea typeface="標楷體" panose="03000509000000000000" pitchFamily="65" charset="-120"/>
              </a:rPr>
              <a:t>如果</a:t>
            </a:r>
            <a:r>
              <a:rPr lang="zh-TW" altLang="en-US" sz="5900" b="1" dirty="0">
                <a:solidFill>
                  <a:srgbClr val="002060"/>
                </a:solidFill>
                <a:latin typeface="標楷體" panose="03000509000000000000" pitchFamily="65" charset="-120"/>
                <a:ea typeface="標楷體" panose="03000509000000000000" pitchFamily="65" charset="-120"/>
              </a:rPr>
              <a:t>經常逛布店的話，便會發現很少有一匹布沒有人選購過；換句話說，</a:t>
            </a:r>
            <a:r>
              <a:rPr lang="zh-TW" altLang="en-US" sz="5900" b="1" u="heavy" dirty="0">
                <a:solidFill>
                  <a:srgbClr val="002060"/>
                </a:solidFill>
                <a:uFill>
                  <a:solidFill>
                    <a:srgbClr val="C00000"/>
                  </a:solidFill>
                </a:uFill>
                <a:latin typeface="標楷體" panose="03000509000000000000" pitchFamily="65" charset="-120"/>
                <a:ea typeface="標楷體" panose="03000509000000000000" pitchFamily="65" charset="-120"/>
              </a:rPr>
              <a:t>任何質地或花色的衣料，都有人欣賞它</a:t>
            </a:r>
            <a:r>
              <a:rPr lang="zh-TW" altLang="en-US" sz="5900" b="1" dirty="0">
                <a:solidFill>
                  <a:srgbClr val="002060"/>
                </a:solidFill>
                <a:latin typeface="標楷體" panose="03000509000000000000" pitchFamily="65" charset="-120"/>
                <a:ea typeface="標楷體" panose="03000509000000000000" pitchFamily="65" charset="-120"/>
              </a:rPr>
              <a:t>。一位鞋店的老闆曾指著櫥窗裡一雙式樣毫不漂亮的鞋子說：</a:t>
            </a:r>
            <a:r>
              <a:rPr lang="zh-TW" altLang="en-US" sz="5900" b="1" u="heavy" dirty="0">
                <a:solidFill>
                  <a:srgbClr val="002060"/>
                </a:solidFill>
                <a:uFill>
                  <a:solidFill>
                    <a:srgbClr val="C00000"/>
                  </a:solidFill>
                </a:uFill>
                <a:latin typeface="標楷體" panose="03000509000000000000" pitchFamily="65" charset="-120"/>
                <a:ea typeface="標楷體" panose="03000509000000000000" pitchFamily="65" charset="-120"/>
              </a:rPr>
              <a:t>「無論怎麼難看的樣子，還是有人喜歡</a:t>
            </a:r>
            <a:r>
              <a:rPr lang="zh-TW" altLang="en-US" sz="5900" b="1" dirty="0">
                <a:solidFill>
                  <a:srgbClr val="002060"/>
                </a:solidFill>
                <a:latin typeface="標楷體" panose="03000509000000000000" pitchFamily="65" charset="-120"/>
                <a:ea typeface="標楷體" panose="03000509000000000000" pitchFamily="65" charset="-120"/>
              </a:rPr>
              <a:t>，所以不怕賣不出去。</a:t>
            </a:r>
            <a:r>
              <a:rPr lang="zh-TW" altLang="en-US" sz="5900" b="1" dirty="0" smtClean="0">
                <a:solidFill>
                  <a:srgbClr val="002060"/>
                </a:solidFill>
                <a:latin typeface="標楷體" panose="03000509000000000000" pitchFamily="65" charset="-120"/>
                <a:ea typeface="標楷體" panose="03000509000000000000" pitchFamily="65" charset="-120"/>
              </a:rPr>
              <a:t>」</a:t>
            </a:r>
            <a:endParaRPr lang="en-US" altLang="zh-TW" sz="5900" b="1" dirty="0" smtClean="0">
              <a:solidFill>
                <a:srgbClr val="002060"/>
              </a:solidFill>
              <a:latin typeface="標楷體" panose="03000509000000000000" pitchFamily="65" charset="-120"/>
              <a:ea typeface="標楷體" panose="03000509000000000000" pitchFamily="65" charset="-120"/>
            </a:endParaRPr>
          </a:p>
          <a:p>
            <a:endParaRPr lang="en-US" altLang="zh-TW" sz="5900" b="1" dirty="0">
              <a:solidFill>
                <a:srgbClr val="002060"/>
              </a:solidFill>
              <a:latin typeface="標楷體" panose="03000509000000000000" pitchFamily="65" charset="-120"/>
              <a:ea typeface="標楷體" panose="03000509000000000000" pitchFamily="65" charset="-120"/>
            </a:endParaRPr>
          </a:p>
          <a:p>
            <a:pPr marL="45720" lvl="0" indent="0">
              <a:buNone/>
            </a:pPr>
            <a:r>
              <a:rPr lang="zh-TW" altLang="en-US" sz="5900" b="1" cap="all" spc="200" dirty="0" smtClean="0">
                <a:solidFill>
                  <a:srgbClr val="002060"/>
                </a:solidFill>
                <a:latin typeface="標楷體" panose="03000509000000000000" pitchFamily="65" charset="-120"/>
                <a:ea typeface="標楷體" panose="03000509000000000000" pitchFamily="65" charset="-120"/>
              </a:rPr>
              <a:t>    </a:t>
            </a:r>
            <a:r>
              <a:rPr lang="zh-TW" altLang="zh-TW" sz="5900" b="1" cap="all" spc="200" dirty="0" smtClean="0">
                <a:solidFill>
                  <a:srgbClr val="002060"/>
                </a:solidFill>
                <a:latin typeface="標楷體" panose="03000509000000000000" pitchFamily="65" charset="-120"/>
                <a:ea typeface="標楷體" panose="03000509000000000000" pitchFamily="65" charset="-120"/>
              </a:rPr>
              <a:t>就</a:t>
            </a:r>
            <a:r>
              <a:rPr lang="zh-TW" altLang="zh-TW" sz="5900" b="1" cap="all" spc="200" dirty="0">
                <a:solidFill>
                  <a:srgbClr val="002060"/>
                </a:solidFill>
                <a:latin typeface="標楷體" panose="03000509000000000000" pitchFamily="65" charset="-120"/>
                <a:ea typeface="標楷體" panose="03000509000000000000" pitchFamily="65" charset="-120"/>
              </a:rPr>
              <a:t>以「人」來說，又何嘗不是如此？</a:t>
            </a:r>
            <a:r>
              <a:rPr lang="zh-TW" altLang="zh-TW" sz="5900" b="1" u="heavy" cap="all" spc="200" dirty="0">
                <a:solidFill>
                  <a:srgbClr val="002060"/>
                </a:solidFill>
                <a:uFill>
                  <a:solidFill>
                    <a:srgbClr val="C00000"/>
                  </a:solidFill>
                </a:uFill>
                <a:latin typeface="標楷體" panose="03000509000000000000" pitchFamily="65" charset="-120"/>
                <a:ea typeface="標楷體" panose="03000509000000000000" pitchFamily="65" charset="-120"/>
              </a:rPr>
              <a:t>也許我們看某人不順眼，但是在他的男友和女友心中，往往認為他如「天仙」或「白馬王子」般地完美無缺</a:t>
            </a:r>
            <a:r>
              <a:rPr lang="zh-TW" altLang="zh-TW" sz="5900" b="1" cap="all" spc="200" dirty="0" smtClean="0">
                <a:solidFill>
                  <a:srgbClr val="002060"/>
                </a:solidFill>
                <a:latin typeface="標楷體" panose="03000509000000000000" pitchFamily="65" charset="-120"/>
                <a:ea typeface="標楷體" panose="03000509000000000000" pitchFamily="65" charset="-120"/>
              </a:rPr>
              <a:t>。</a:t>
            </a:r>
            <a:endParaRPr lang="en-US" altLang="zh-TW" sz="5900" b="1" cap="all" spc="200" dirty="0" smtClean="0">
              <a:solidFill>
                <a:srgbClr val="002060"/>
              </a:solidFill>
              <a:latin typeface="標楷體" panose="03000509000000000000" pitchFamily="65" charset="-120"/>
              <a:ea typeface="標楷體" panose="03000509000000000000" pitchFamily="65" charset="-120"/>
            </a:endParaRPr>
          </a:p>
          <a:p>
            <a:pPr lvl="0"/>
            <a:endParaRPr lang="en-US" altLang="zh-TW" sz="5900" b="1" cap="all" spc="200" dirty="0">
              <a:solidFill>
                <a:schemeClr val="tx2">
                  <a:lumMod val="60000"/>
                  <a:lumOff val="40000"/>
                </a:schemeClr>
              </a:solidFill>
              <a:latin typeface="標楷體" panose="03000509000000000000" pitchFamily="65" charset="-120"/>
              <a:ea typeface="標楷體" panose="03000509000000000000" pitchFamily="65" charset="-120"/>
            </a:endParaRPr>
          </a:p>
          <a:p>
            <a:pPr marL="45720" indent="0">
              <a:buNone/>
            </a:pPr>
            <a:r>
              <a:rPr lang="zh-TW" altLang="en-US" sz="5900" b="1" cap="all" spc="200" dirty="0" smtClean="0">
                <a:solidFill>
                  <a:schemeClr val="tx2">
                    <a:lumMod val="60000"/>
                    <a:lumOff val="40000"/>
                  </a:schemeClr>
                </a:solidFill>
                <a:latin typeface="標楷體" panose="03000509000000000000" pitchFamily="65" charset="-120"/>
                <a:ea typeface="標楷體" panose="03000509000000000000" pitchFamily="65" charset="-120"/>
              </a:rPr>
              <a:t>    </a:t>
            </a:r>
            <a:endParaRPr lang="en-US" altLang="zh-TW" sz="5900" b="1" cap="all" spc="200" dirty="0">
              <a:solidFill>
                <a:schemeClr val="tx2">
                  <a:lumMod val="60000"/>
                  <a:lumOff val="40000"/>
                </a:schemeClr>
              </a:solidFill>
              <a:latin typeface="標楷體" panose="03000509000000000000" pitchFamily="65" charset="-120"/>
              <a:ea typeface="標楷體" panose="03000509000000000000" pitchFamily="65" charset="-120"/>
            </a:endParaRPr>
          </a:p>
          <a:p>
            <a:endParaRPr lang="zh-TW" altLang="en-US" dirty="0"/>
          </a:p>
        </p:txBody>
      </p:sp>
      <p:sp>
        <p:nvSpPr>
          <p:cNvPr id="5" name="內容版面配置區 2"/>
          <p:cNvSpPr txBox="1">
            <a:spLocks/>
          </p:cNvSpPr>
          <p:nvPr/>
        </p:nvSpPr>
        <p:spPr>
          <a:xfrm>
            <a:off x="622299" y="337946"/>
            <a:ext cx="11210524" cy="102412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altLang="zh-TW" sz="3200" smtClean="0">
                <a:solidFill>
                  <a:schemeClr val="bg1"/>
                </a:solidFill>
              </a:rPr>
              <a:t>   </a:t>
            </a:r>
            <a:r>
              <a:rPr lang="zh-TW" altLang="en-US" sz="3200" smtClean="0">
                <a:solidFill>
                  <a:schemeClr val="bg1"/>
                </a:solidFill>
              </a:rPr>
              <a:t>找出關鍵的轉捩點</a:t>
            </a:r>
            <a:r>
              <a:rPr lang="en-US" altLang="zh-TW" smtClean="0">
                <a:solidFill>
                  <a:schemeClr val="bg1"/>
                </a:solidFill>
              </a:rPr>
              <a:t>-</a:t>
            </a:r>
            <a:r>
              <a:rPr lang="zh-TW" altLang="en-US" smtClean="0">
                <a:solidFill>
                  <a:schemeClr val="bg1"/>
                </a:solidFill>
              </a:rPr>
              <a:t>  </a:t>
            </a:r>
            <a:r>
              <a:rPr lang="zh-TW" altLang="en-US" u="heavy" smtClean="0">
                <a:solidFill>
                  <a:schemeClr val="bg1"/>
                </a:solidFill>
                <a:uFill>
                  <a:solidFill>
                    <a:srgbClr val="C00000"/>
                  </a:solidFill>
                </a:uFill>
              </a:rPr>
              <a:t>請用紅筆畫出  </a:t>
            </a:r>
            <a:endParaRPr lang="zh-TW" altLang="en-US" u="heavy" dirty="0">
              <a:solidFill>
                <a:schemeClr val="bg1"/>
              </a:solidFill>
              <a:uFill>
                <a:solidFill>
                  <a:srgbClr val="C00000"/>
                </a:solidFill>
              </a:uFill>
            </a:endParaRPr>
          </a:p>
        </p:txBody>
      </p:sp>
    </p:spTree>
    <p:extLst>
      <p:ext uri="{BB962C8B-B14F-4D97-AF65-F5344CB8AC3E}">
        <p14:creationId xmlns:p14="http://schemas.microsoft.com/office/powerpoint/2010/main" val="28353023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45720" indent="0">
              <a:buNone/>
            </a:pPr>
            <a:r>
              <a:rPr lang="zh-TW" altLang="en-US" dirty="0" smtClean="0"/>
              <a:t>     </a:t>
            </a:r>
            <a:r>
              <a:rPr lang="zh-TW" altLang="en-US" sz="2800" b="1" dirty="0" smtClean="0">
                <a:solidFill>
                  <a:srgbClr val="002060"/>
                </a:solidFill>
                <a:latin typeface="標楷體" panose="03000509000000000000" pitchFamily="65" charset="-120"/>
                <a:ea typeface="標楷體" panose="03000509000000000000" pitchFamily="65" charset="-120"/>
              </a:rPr>
              <a:t>人總會去尋求自己喜歡的事物，每個人的看法或觀點不同，並沒有什麼關係，重要的是──人與人之間，應該有彼此容忍和尊重對方的看法與觀點的雅量。</a:t>
            </a:r>
          </a:p>
          <a:p>
            <a:pPr marL="45720" indent="0">
              <a:buNone/>
            </a:pPr>
            <a:r>
              <a:rPr lang="zh-TW" altLang="en-US" sz="2800" b="1" dirty="0" smtClean="0">
                <a:solidFill>
                  <a:srgbClr val="002060"/>
                </a:solidFill>
                <a:latin typeface="標楷體" panose="03000509000000000000" pitchFamily="65" charset="-120"/>
                <a:ea typeface="標楷體" panose="03000509000000000000" pitchFamily="65" charset="-120"/>
              </a:rPr>
              <a:t>    </a:t>
            </a:r>
            <a:endParaRPr lang="en-US" altLang="zh-TW" sz="2800" b="1" dirty="0" smtClean="0">
              <a:solidFill>
                <a:srgbClr val="002060"/>
              </a:solidFill>
              <a:latin typeface="標楷體" panose="03000509000000000000" pitchFamily="65" charset="-120"/>
              <a:ea typeface="標楷體" panose="03000509000000000000" pitchFamily="65" charset="-120"/>
            </a:endParaRPr>
          </a:p>
          <a:p>
            <a:pPr marL="45720" indent="0">
              <a:buNone/>
            </a:pPr>
            <a:r>
              <a:rPr lang="zh-TW" altLang="en-US" sz="2800" b="1" dirty="0" smtClean="0">
                <a:solidFill>
                  <a:srgbClr val="002060"/>
                </a:solidFill>
                <a:latin typeface="標楷體" panose="03000509000000000000" pitchFamily="65" charset="-120"/>
                <a:ea typeface="標楷體" panose="03000509000000000000" pitchFamily="65" charset="-120"/>
              </a:rPr>
              <a:t>  如果他能從這扇門望見日出的美景，你又何必要他走向那扇窗去聆聽鳥鳴呢？你聽你的鳥鳴，他看他的日出，彼此都會有等量的美的感受。人與人偶有摩擦，往往都是由於缺乏那分雅量的緣故；因此，為了減少摩擦，增進和諧，我們必須努力培養雅量。</a:t>
            </a:r>
          </a:p>
          <a:p>
            <a:endParaRPr lang="zh-TW" altLang="en-US" sz="2800" b="1" dirty="0">
              <a:latin typeface="華康儷宋(P)" panose="02020300000000000000" pitchFamily="18" charset="-120"/>
              <a:ea typeface="華康儷宋(P)" panose="02020300000000000000" pitchFamily="18" charset="-120"/>
            </a:endParaRPr>
          </a:p>
        </p:txBody>
      </p:sp>
      <p:sp>
        <p:nvSpPr>
          <p:cNvPr id="5" name="內容版面配置區 2"/>
          <p:cNvSpPr txBox="1">
            <a:spLocks/>
          </p:cNvSpPr>
          <p:nvPr/>
        </p:nvSpPr>
        <p:spPr>
          <a:xfrm>
            <a:off x="622299" y="337946"/>
            <a:ext cx="11210524" cy="102412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altLang="zh-TW" sz="3200" smtClean="0">
                <a:solidFill>
                  <a:schemeClr val="bg1"/>
                </a:solidFill>
              </a:rPr>
              <a:t>   </a:t>
            </a:r>
            <a:r>
              <a:rPr lang="zh-TW" altLang="en-US" sz="3200" smtClean="0">
                <a:solidFill>
                  <a:schemeClr val="bg1"/>
                </a:solidFill>
              </a:rPr>
              <a:t>找出關鍵的轉捩點</a:t>
            </a:r>
            <a:r>
              <a:rPr lang="en-US" altLang="zh-TW" smtClean="0">
                <a:solidFill>
                  <a:schemeClr val="bg1"/>
                </a:solidFill>
              </a:rPr>
              <a:t>-</a:t>
            </a:r>
            <a:r>
              <a:rPr lang="zh-TW" altLang="en-US" smtClean="0">
                <a:solidFill>
                  <a:schemeClr val="bg1"/>
                </a:solidFill>
              </a:rPr>
              <a:t>  </a:t>
            </a:r>
            <a:r>
              <a:rPr lang="zh-TW" altLang="en-US" u="heavy" smtClean="0">
                <a:solidFill>
                  <a:schemeClr val="bg1"/>
                </a:solidFill>
                <a:uFill>
                  <a:solidFill>
                    <a:srgbClr val="C00000"/>
                  </a:solidFill>
                </a:uFill>
              </a:rPr>
              <a:t>請用紅筆畫出  </a:t>
            </a:r>
            <a:endParaRPr lang="zh-TW" altLang="en-US" u="heavy" dirty="0">
              <a:solidFill>
                <a:schemeClr val="bg1"/>
              </a:solidFill>
              <a:uFill>
                <a:solidFill>
                  <a:srgbClr val="C00000"/>
                </a:solidFill>
              </a:uFill>
            </a:endParaRPr>
          </a:p>
        </p:txBody>
      </p:sp>
    </p:spTree>
    <p:extLst>
      <p:ext uri="{BB962C8B-B14F-4D97-AF65-F5344CB8AC3E}">
        <p14:creationId xmlns:p14="http://schemas.microsoft.com/office/powerpoint/2010/main" val="337117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45720" indent="0">
              <a:buNone/>
            </a:pPr>
            <a:r>
              <a:rPr lang="zh-TW" altLang="en-US" dirty="0" smtClean="0"/>
              <a:t>     </a:t>
            </a:r>
            <a:r>
              <a:rPr lang="zh-TW" altLang="en-US" sz="2800" b="1" u="heavy" dirty="0" smtClean="0">
                <a:solidFill>
                  <a:srgbClr val="002060"/>
                </a:solidFill>
                <a:uFill>
                  <a:solidFill>
                    <a:srgbClr val="C00000"/>
                  </a:solidFill>
                </a:uFill>
                <a:latin typeface="標楷體" panose="03000509000000000000" pitchFamily="65" charset="-120"/>
                <a:ea typeface="標楷體" panose="03000509000000000000" pitchFamily="65" charset="-120"/>
              </a:rPr>
              <a:t>人總會去尋求自己喜歡的事物，每個人的看法或觀點不同</a:t>
            </a:r>
            <a:r>
              <a:rPr lang="zh-TW" altLang="en-US" sz="2800" b="1" dirty="0" smtClean="0">
                <a:solidFill>
                  <a:srgbClr val="002060"/>
                </a:solidFill>
                <a:latin typeface="標楷體" panose="03000509000000000000" pitchFamily="65" charset="-120"/>
                <a:ea typeface="標楷體" panose="03000509000000000000" pitchFamily="65" charset="-120"/>
              </a:rPr>
              <a:t>，並沒有什麼關係，重要的是──</a:t>
            </a:r>
            <a:r>
              <a:rPr lang="zh-TW" altLang="en-US" sz="2800" b="1" u="heavy" dirty="0" smtClean="0">
                <a:solidFill>
                  <a:srgbClr val="002060"/>
                </a:solidFill>
                <a:uFill>
                  <a:solidFill>
                    <a:srgbClr val="C00000"/>
                  </a:solidFill>
                </a:uFill>
                <a:latin typeface="標楷體" panose="03000509000000000000" pitchFamily="65" charset="-120"/>
                <a:ea typeface="標楷體" panose="03000509000000000000" pitchFamily="65" charset="-120"/>
              </a:rPr>
              <a:t>人與人之間，應該有彼此容忍和尊重對方的看法與觀點的雅量</a:t>
            </a:r>
            <a:r>
              <a:rPr lang="zh-TW" altLang="en-US" sz="2800" b="1" dirty="0" smtClean="0">
                <a:solidFill>
                  <a:srgbClr val="002060"/>
                </a:solidFill>
                <a:latin typeface="標楷體" panose="03000509000000000000" pitchFamily="65" charset="-120"/>
                <a:ea typeface="標楷體" panose="03000509000000000000" pitchFamily="65" charset="-120"/>
              </a:rPr>
              <a:t>。</a:t>
            </a:r>
          </a:p>
          <a:p>
            <a:pPr marL="45720" indent="0">
              <a:buNone/>
            </a:pPr>
            <a:r>
              <a:rPr lang="zh-TW" altLang="en-US" sz="2800" b="1" dirty="0" smtClean="0">
                <a:solidFill>
                  <a:srgbClr val="002060"/>
                </a:solidFill>
                <a:latin typeface="標楷體" panose="03000509000000000000" pitchFamily="65" charset="-120"/>
                <a:ea typeface="標楷體" panose="03000509000000000000" pitchFamily="65" charset="-120"/>
              </a:rPr>
              <a:t>    </a:t>
            </a:r>
            <a:endParaRPr lang="en-US" altLang="zh-TW" sz="2800" b="1" dirty="0" smtClean="0">
              <a:solidFill>
                <a:srgbClr val="002060"/>
              </a:solidFill>
              <a:latin typeface="標楷體" panose="03000509000000000000" pitchFamily="65" charset="-120"/>
              <a:ea typeface="標楷體" panose="03000509000000000000" pitchFamily="65" charset="-120"/>
            </a:endParaRPr>
          </a:p>
          <a:p>
            <a:pPr marL="45720" indent="0">
              <a:buNone/>
            </a:pPr>
            <a:r>
              <a:rPr lang="zh-TW" altLang="en-US" sz="2800" b="1" dirty="0" smtClean="0">
                <a:solidFill>
                  <a:srgbClr val="002060"/>
                </a:solidFill>
                <a:latin typeface="標楷體" panose="03000509000000000000" pitchFamily="65" charset="-120"/>
                <a:ea typeface="標楷體" panose="03000509000000000000" pitchFamily="65" charset="-120"/>
              </a:rPr>
              <a:t>  如果他能從這扇門望見日出的美景，你又何必要他走向那扇窗去聆聽鳥鳴呢？</a:t>
            </a:r>
            <a:r>
              <a:rPr lang="zh-TW" altLang="en-US" sz="2800" b="1" u="heavy" dirty="0" smtClean="0">
                <a:solidFill>
                  <a:srgbClr val="002060"/>
                </a:solidFill>
                <a:uFill>
                  <a:solidFill>
                    <a:srgbClr val="C00000"/>
                  </a:solidFill>
                </a:uFill>
                <a:latin typeface="標楷體" panose="03000509000000000000" pitchFamily="65" charset="-120"/>
                <a:ea typeface="標楷體" panose="03000509000000000000" pitchFamily="65" charset="-120"/>
              </a:rPr>
              <a:t>你聽你的鳥鳴，他看他的日出</a:t>
            </a:r>
            <a:r>
              <a:rPr lang="zh-TW" altLang="en-US" sz="2800" b="1" dirty="0" smtClean="0">
                <a:solidFill>
                  <a:srgbClr val="002060"/>
                </a:solidFill>
                <a:latin typeface="標楷體" panose="03000509000000000000" pitchFamily="65" charset="-120"/>
                <a:ea typeface="標楷體" panose="03000509000000000000" pitchFamily="65" charset="-120"/>
              </a:rPr>
              <a:t>，彼此都會有等量的美的感受。人與人偶有摩擦，往往都是由於缺乏那分雅量的緣故；因此，為了減少摩擦，增進和諧，我們必須努力培養雅量。</a:t>
            </a:r>
          </a:p>
          <a:p>
            <a:pPr marL="45720" indent="0" algn="r">
              <a:buNone/>
            </a:pPr>
            <a:r>
              <a:rPr lang="en-US" altLang="zh-TW" dirty="0" smtClean="0">
                <a:solidFill>
                  <a:schemeClr val="bg1"/>
                </a:solidFill>
              </a:rPr>
              <a:t/>
            </a:r>
            <a:br>
              <a:rPr lang="en-US" altLang="zh-TW" dirty="0" smtClean="0">
                <a:solidFill>
                  <a:schemeClr val="bg1"/>
                </a:solidFill>
              </a:rPr>
            </a:br>
            <a:r>
              <a:rPr lang="en-US" altLang="zh-TW" dirty="0" smtClean="0">
                <a:solidFill>
                  <a:schemeClr val="bg1"/>
                </a:solidFill>
              </a:rPr>
              <a:t>【</a:t>
            </a:r>
            <a:r>
              <a:rPr lang="zh-TW" altLang="en-US" dirty="0">
                <a:solidFill>
                  <a:schemeClr val="bg1"/>
                </a:solidFill>
              </a:rPr>
              <a:t>雅量</a:t>
            </a:r>
            <a:r>
              <a:rPr lang="en-US" altLang="zh-TW" dirty="0" smtClean="0">
                <a:solidFill>
                  <a:schemeClr val="bg1"/>
                </a:solidFill>
              </a:rPr>
              <a:t>】</a:t>
            </a:r>
            <a:r>
              <a:rPr lang="zh-TW" altLang="en-US" dirty="0" smtClean="0">
                <a:solidFill>
                  <a:schemeClr val="bg1"/>
                </a:solidFill>
              </a:rPr>
              <a:t>宋晶宜</a:t>
            </a:r>
            <a:endParaRPr lang="en-US" altLang="zh-TW" dirty="0">
              <a:solidFill>
                <a:schemeClr val="bg1"/>
              </a:solidFill>
            </a:endParaRPr>
          </a:p>
        </p:txBody>
      </p:sp>
      <p:sp>
        <p:nvSpPr>
          <p:cNvPr id="5" name="內容版面配置區 2"/>
          <p:cNvSpPr txBox="1">
            <a:spLocks/>
          </p:cNvSpPr>
          <p:nvPr/>
        </p:nvSpPr>
        <p:spPr>
          <a:xfrm>
            <a:off x="622299" y="337946"/>
            <a:ext cx="11210524" cy="1024129"/>
          </a:xfrm>
          <a:prstGeom prst="rect">
            <a:avLst/>
          </a:prstGeom>
        </p:spPr>
        <p:txBody>
          <a:bodyPr vert="horz" lIns="91440" tIns="45720" rIns="91440" bIns="45720" rtlCol="0">
            <a:normAutofit/>
          </a:bodyPr>
          <a:lst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a:lstStyle>
          <a:p>
            <a:pPr marL="45720" indent="0">
              <a:buFont typeface="Wingdings 2" pitchFamily="18" charset="2"/>
              <a:buNone/>
            </a:pPr>
            <a:r>
              <a:rPr lang="en-US" altLang="zh-TW" sz="3200" smtClean="0">
                <a:solidFill>
                  <a:schemeClr val="bg1"/>
                </a:solidFill>
              </a:rPr>
              <a:t>   </a:t>
            </a:r>
            <a:r>
              <a:rPr lang="zh-TW" altLang="en-US" sz="3200" smtClean="0">
                <a:solidFill>
                  <a:schemeClr val="bg1"/>
                </a:solidFill>
              </a:rPr>
              <a:t>找出關鍵的轉捩點</a:t>
            </a:r>
            <a:r>
              <a:rPr lang="en-US" altLang="zh-TW" smtClean="0">
                <a:solidFill>
                  <a:schemeClr val="bg1"/>
                </a:solidFill>
              </a:rPr>
              <a:t>-</a:t>
            </a:r>
            <a:r>
              <a:rPr lang="zh-TW" altLang="en-US" smtClean="0">
                <a:solidFill>
                  <a:schemeClr val="bg1"/>
                </a:solidFill>
              </a:rPr>
              <a:t>  </a:t>
            </a:r>
            <a:r>
              <a:rPr lang="zh-TW" altLang="en-US" u="heavy" smtClean="0">
                <a:solidFill>
                  <a:schemeClr val="bg1"/>
                </a:solidFill>
                <a:uFill>
                  <a:solidFill>
                    <a:srgbClr val="C00000"/>
                  </a:solidFill>
                </a:uFill>
              </a:rPr>
              <a:t>請用紅筆畫出  </a:t>
            </a:r>
            <a:endParaRPr lang="zh-TW" altLang="en-US" u="heavy" dirty="0">
              <a:solidFill>
                <a:schemeClr val="bg1"/>
              </a:solidFill>
              <a:uFill>
                <a:solidFill>
                  <a:srgbClr val="C00000"/>
                </a:solidFill>
              </a:uFill>
            </a:endParaRPr>
          </a:p>
        </p:txBody>
      </p:sp>
    </p:spTree>
    <p:extLst>
      <p:ext uri="{BB962C8B-B14F-4D97-AF65-F5344CB8AC3E}">
        <p14:creationId xmlns:p14="http://schemas.microsoft.com/office/powerpoint/2010/main" val="1583502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5"/>
          <p:cNvSpPr>
            <a:spLocks noGrp="1"/>
          </p:cNvSpPr>
          <p:nvPr>
            <p:ph type="title"/>
          </p:nvPr>
        </p:nvSpPr>
        <p:spPr>
          <a:xfrm>
            <a:off x="609600" y="2052960"/>
            <a:ext cx="7079087" cy="1462972"/>
          </a:xfrm>
        </p:spPr>
        <p:txBody>
          <a:bodyPr/>
          <a:lstStyle/>
          <a:p>
            <a:r>
              <a:rPr lang="zh-TW" altLang="en-US" dirty="0" smtClean="0"/>
              <a:t>其實</a:t>
            </a:r>
            <a:r>
              <a:rPr lang="en-US" altLang="zh-TW" dirty="0" smtClean="0"/>
              <a:t>…..</a:t>
            </a:r>
            <a:r>
              <a:rPr lang="zh-TW" altLang="en-US" dirty="0" smtClean="0"/>
              <a:t>一切可以更好？  </a:t>
            </a:r>
            <a:endParaRPr lang="zh-TW" altLang="en-US" dirty="0"/>
          </a:p>
        </p:txBody>
      </p:sp>
      <p:sp>
        <p:nvSpPr>
          <p:cNvPr id="2" name="文字方塊 1"/>
          <p:cNvSpPr txBox="1"/>
          <p:nvPr/>
        </p:nvSpPr>
        <p:spPr>
          <a:xfrm>
            <a:off x="4031087" y="4211392"/>
            <a:ext cx="4430333" cy="523220"/>
          </a:xfrm>
          <a:prstGeom prst="rect">
            <a:avLst/>
          </a:prstGeom>
          <a:noFill/>
        </p:spPr>
        <p:txBody>
          <a:bodyPr wrap="square" rtlCol="0">
            <a:spAutoFit/>
          </a:bodyPr>
          <a:lstStyle/>
          <a:p>
            <a:r>
              <a:rPr lang="zh-TW" altLang="en-US" sz="2800" dirty="0" smtClean="0">
                <a:solidFill>
                  <a:schemeClr val="bg1"/>
                </a:solidFill>
              </a:rPr>
              <a:t>─    找 出 轉 捩 點</a:t>
            </a:r>
            <a:endParaRPr lang="zh-TW" altLang="en-US" sz="2800" dirty="0">
              <a:solidFill>
                <a:schemeClr val="bg1"/>
              </a:solidFill>
            </a:endParaRPr>
          </a:p>
        </p:txBody>
      </p:sp>
    </p:spTree>
    <p:extLst>
      <p:ext uri="{BB962C8B-B14F-4D97-AF65-F5344CB8AC3E}">
        <p14:creationId xmlns:p14="http://schemas.microsoft.com/office/powerpoint/2010/main" val="3382101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44482996"/>
              </p:ext>
            </p:extLst>
          </p:nvPr>
        </p:nvGraphicFramePr>
        <p:xfrm>
          <a:off x="1430109" y="3965340"/>
          <a:ext cx="7818782" cy="1965692"/>
        </p:xfrm>
        <a:graphic>
          <a:graphicData uri="http://schemas.openxmlformats.org/drawingml/2006/table">
            <a:tbl>
              <a:tblPr/>
              <a:tblGrid>
                <a:gridCol w="2947560"/>
                <a:gridCol w="4871222"/>
              </a:tblGrid>
              <a:tr h="1086679">
                <a:tc>
                  <a:txBody>
                    <a:bodyPr/>
                    <a:lstStyle/>
                    <a:p>
                      <a:pPr algn="ctr">
                        <a:lnSpc>
                          <a:spcPct val="150000"/>
                        </a:lnSpc>
                        <a:spcAft>
                          <a:spcPts val="0"/>
                        </a:spcAft>
                      </a:pPr>
                      <a:r>
                        <a:rPr lang="zh-TW" sz="3200" kern="100" dirty="0" smtClean="0">
                          <a:latin typeface="Calibri"/>
                          <a:ea typeface="標楷體"/>
                          <a:cs typeface="Times New Roman"/>
                        </a:rPr>
                        <a:t>朋友</a:t>
                      </a:r>
                      <a:r>
                        <a:rPr lang="zh-TW" sz="3200" kern="100" dirty="0">
                          <a:latin typeface="Calibri"/>
                          <a:ea typeface="標楷體"/>
                          <a:cs typeface="Times New Roman"/>
                        </a:rPr>
                        <a:t>的想法</a:t>
                      </a:r>
                      <a:endParaRPr lang="zh-TW" sz="3200" kern="100" dirty="0">
                        <a:latin typeface="Calibri"/>
                        <a:ea typeface="新細明體"/>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nSpc>
                          <a:spcPct val="150000"/>
                        </a:lnSpc>
                        <a:spcAft>
                          <a:spcPts val="0"/>
                        </a:spcAft>
                      </a:pPr>
                      <a:endParaRPr lang="en-US" sz="1400" kern="100" dirty="0">
                        <a:latin typeface="標楷體"/>
                        <a:ea typeface="新細明體"/>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879013">
                <a:tc>
                  <a:txBody>
                    <a:bodyPr/>
                    <a:lstStyle/>
                    <a:p>
                      <a:pPr algn="ctr">
                        <a:lnSpc>
                          <a:spcPct val="150000"/>
                        </a:lnSpc>
                        <a:spcAft>
                          <a:spcPts val="0"/>
                        </a:spcAft>
                      </a:pPr>
                      <a:r>
                        <a:rPr lang="zh-TW" sz="3200" kern="100" dirty="0">
                          <a:latin typeface="Calibri"/>
                          <a:ea typeface="標楷體"/>
                          <a:cs typeface="Times New Roman"/>
                        </a:rPr>
                        <a:t>朋友的心情</a:t>
                      </a:r>
                      <a:endParaRPr lang="zh-TW" sz="3200" kern="100" dirty="0">
                        <a:latin typeface="Calibri"/>
                        <a:ea typeface="新細明體"/>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nSpc>
                          <a:spcPct val="150000"/>
                        </a:lnSpc>
                        <a:spcAft>
                          <a:spcPts val="0"/>
                        </a:spcAft>
                      </a:pPr>
                      <a:endParaRPr lang="en-US" sz="1400" kern="100" dirty="0">
                        <a:latin typeface="標楷體"/>
                        <a:ea typeface="新細明體"/>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sp>
        <p:nvSpPr>
          <p:cNvPr id="44033" name="Rectangle 1"/>
          <p:cNvSpPr>
            <a:spLocks noChangeArrowheads="1"/>
          </p:cNvSpPr>
          <p:nvPr/>
        </p:nvSpPr>
        <p:spPr bwMode="auto">
          <a:xfrm>
            <a:off x="1106744" y="1839100"/>
            <a:ext cx="10493853"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1" lang="zh-TW" altLang="en-US" sz="2800" dirty="0" smtClean="0">
                <a:latin typeface="標楷體" pitchFamily="65" charset="-120"/>
                <a:ea typeface="標楷體" pitchFamily="65" charset="-120"/>
                <a:cs typeface="Times New Roman" pitchFamily="18" charset="0"/>
                <a:sym typeface="Wingdings" pitchFamily="2" charset="2"/>
              </a:rPr>
              <a:t>一</a:t>
            </a: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說出課文中人物的</a:t>
            </a:r>
            <a:r>
              <a:rPr kumimoji="1" lang="zh-TW" altLang="en-US" sz="2800" b="1"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感受</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a:t>
            </a:r>
            <a:endParaRPr kumimoji="1" lang="zh-TW" altLang="en-US"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朋友的衣料經過眾人的評論後，</a:t>
            </a:r>
            <a:r>
              <a:rPr kumimoji="1" lang="zh-TW" altLang="en-US" sz="2800" b="0" i="0" u="none" strike="noStrike" cap="none" normalizeH="0" baseline="0" dirty="0" smtClean="0">
                <a:ln>
                  <a:noFill/>
                </a:ln>
                <a:solidFill>
                  <a:srgbClr val="333333"/>
                </a:solidFill>
                <a:effectLst/>
                <a:latin typeface="標楷體" pitchFamily="65" charset="-120"/>
                <a:ea typeface="標楷體" pitchFamily="65" charset="-120"/>
                <a:cs typeface="新細明體" pitchFamily="18" charset="-120"/>
                <a:sym typeface="Wingdings" pitchFamily="2" charset="2"/>
              </a:rPr>
              <a:t>連忙把衣料用紙包好，她覺得衣料就是衣料，不是棋盤，也不是稿紙，更不是綠豆糕。請你猜猜看這位朋友當時的心情與想法為何？</a:t>
            </a:r>
            <a:endParaRPr kumimoji="1" lang="zh-TW" altLang="en-US"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endParaRPr>
          </a:p>
        </p:txBody>
      </p:sp>
      <p:sp>
        <p:nvSpPr>
          <p:cNvPr id="3" name="文字方塊 2"/>
          <p:cNvSpPr txBox="1"/>
          <p:nvPr/>
        </p:nvSpPr>
        <p:spPr>
          <a:xfrm>
            <a:off x="4386071" y="4016142"/>
            <a:ext cx="5671937" cy="954107"/>
          </a:xfrm>
          <a:prstGeom prst="rect">
            <a:avLst/>
          </a:prstGeom>
          <a:noFill/>
        </p:spPr>
        <p:txBody>
          <a:bodyPr wrap="square" rtlCol="0">
            <a:spAutoFit/>
          </a:bodyPr>
          <a:lstStyle/>
          <a:p>
            <a:r>
              <a:rPr lang="zh-TW" altLang="en-US" sz="2800" dirty="0" smtClean="0">
                <a:solidFill>
                  <a:srgbClr val="C00000"/>
                </a:solidFill>
                <a:latin typeface="標楷體" panose="03000509000000000000" pitchFamily="65" charset="-120"/>
                <a:ea typeface="標楷體" panose="03000509000000000000" pitchFamily="65" charset="-120"/>
              </a:rPr>
              <a:t>很有趣  很特別  很厲害  </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zh-TW" altLang="en-US" sz="2800" dirty="0" smtClean="0">
                <a:solidFill>
                  <a:srgbClr val="C00000"/>
                </a:solidFill>
                <a:latin typeface="標楷體" panose="03000509000000000000" pitchFamily="65" charset="-120"/>
                <a:ea typeface="標楷體" panose="03000509000000000000" pitchFamily="65" charset="-120"/>
              </a:rPr>
              <a:t>自己都沒想到</a:t>
            </a:r>
            <a:r>
              <a:rPr lang="en-US" altLang="zh-TW" sz="2800" dirty="0" smtClean="0">
                <a:solidFill>
                  <a:srgbClr val="C00000"/>
                </a:solidFill>
                <a:latin typeface="標楷體" panose="03000509000000000000" pitchFamily="65" charset="-120"/>
                <a:ea typeface="標楷體" panose="03000509000000000000" pitchFamily="65" charset="-120"/>
              </a:rPr>
              <a:t>………</a:t>
            </a:r>
            <a:endParaRPr lang="zh-TW" altLang="en-US" sz="2800" dirty="0">
              <a:solidFill>
                <a:srgbClr val="C00000"/>
              </a:solidFill>
              <a:latin typeface="標楷體" panose="03000509000000000000" pitchFamily="65" charset="-120"/>
              <a:ea typeface="標楷體" panose="03000509000000000000" pitchFamily="65" charset="-120"/>
            </a:endParaRPr>
          </a:p>
        </p:txBody>
      </p:sp>
      <p:sp>
        <p:nvSpPr>
          <p:cNvPr id="5" name="文字方塊 4"/>
          <p:cNvSpPr txBox="1"/>
          <p:nvPr/>
        </p:nvSpPr>
        <p:spPr>
          <a:xfrm>
            <a:off x="4399719" y="5254233"/>
            <a:ext cx="5290184" cy="523220"/>
          </a:xfrm>
          <a:prstGeom prst="rect">
            <a:avLst/>
          </a:prstGeom>
          <a:noFill/>
        </p:spPr>
        <p:txBody>
          <a:bodyPr wrap="square" rtlCol="0">
            <a:spAutoFit/>
          </a:bodyPr>
          <a:lstStyle/>
          <a:p>
            <a:r>
              <a:rPr lang="zh-TW" altLang="en-US" sz="2800" dirty="0" smtClean="0">
                <a:solidFill>
                  <a:srgbClr val="C00000"/>
                </a:solidFill>
                <a:latin typeface="標楷體" panose="03000509000000000000" pitchFamily="65" charset="-120"/>
                <a:ea typeface="標楷體" panose="03000509000000000000" pitchFamily="65" charset="-120"/>
              </a:rPr>
              <a:t>驚喜  高興 開心</a:t>
            </a:r>
            <a:r>
              <a:rPr lang="en-US" altLang="zh-TW" sz="2800" dirty="0" smtClean="0">
                <a:solidFill>
                  <a:srgbClr val="C00000"/>
                </a:solidFill>
                <a:latin typeface="標楷體" panose="03000509000000000000" pitchFamily="65" charset="-120"/>
                <a:ea typeface="標楷體" panose="03000509000000000000" pitchFamily="65" charset="-120"/>
              </a:rPr>
              <a:t>……</a:t>
            </a:r>
          </a:p>
        </p:txBody>
      </p:sp>
      <p:sp>
        <p:nvSpPr>
          <p:cNvPr id="7" name="標題 6"/>
          <p:cNvSpPr>
            <a:spLocks noGrp="1"/>
          </p:cNvSpPr>
          <p:nvPr>
            <p:ph type="title"/>
          </p:nvPr>
        </p:nvSpPr>
        <p:spPr/>
        <p:txBody>
          <a:bodyPr/>
          <a:lstStyle/>
          <a:p>
            <a:r>
              <a:rPr lang="zh-TW" altLang="en-US" dirty="0" smtClean="0"/>
              <a:t>其實 </a:t>
            </a:r>
            <a:r>
              <a:rPr lang="en-US" altLang="zh-TW" dirty="0" smtClean="0"/>
              <a:t>……</a:t>
            </a:r>
            <a:r>
              <a:rPr lang="zh-TW" altLang="en-US" dirty="0" smtClean="0"/>
              <a:t>一切可以更好？</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584215" y="2236054"/>
            <a:ext cx="10760765"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1" lang="zh-TW" altLang="en-US" sz="2800" dirty="0">
                <a:latin typeface="標楷體" pitchFamily="65" charset="-120"/>
                <a:ea typeface="標楷體" pitchFamily="65" charset="-120"/>
                <a:cs typeface="Times New Roman" pitchFamily="18" charset="0"/>
                <a:sym typeface="Wingdings" pitchFamily="2" charset="2"/>
              </a:rPr>
              <a:t>二</a:t>
            </a: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假如你是那位，當你分享你所買的布料，大家的反應卻出乎你意料之外，你當下的心情會是？</a:t>
            </a:r>
            <a:endPar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1" lang="en-US" altLang="zh-TW" sz="2800" dirty="0" smtClean="0">
              <a:latin typeface="標楷體" pitchFamily="65" charset="-120"/>
              <a:ea typeface="標楷體" pitchFamily="65" charset="-120"/>
              <a:cs typeface="Times New Roman" pitchFamily="18" charset="0"/>
              <a:sym typeface="Wingdings" pitchFamily="2" charset="2"/>
            </a:endParaRPr>
          </a:p>
          <a:p>
            <a:pPr lvl="8" fontAlgn="base">
              <a:spcBef>
                <a:spcPct val="0"/>
              </a:spcBef>
              <a:spcAft>
                <a:spcPct val="0"/>
              </a:spcAft>
              <a:buFont typeface="Wingdings" pitchFamily="2" charset="2"/>
              <a:buChar char="¶"/>
            </a:pPr>
            <a:endParaRPr lang="en-US" altLang="zh-TW" sz="2800" dirty="0" smtClean="0"/>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endParaRPr kumimoji="1" lang="zh-TW" altLang="en-US"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sym typeface="Wingdings" pitchFamily="2" charset="2"/>
            </a:endParaRPr>
          </a:p>
          <a:p>
            <a:pPr lvl="0" eaLnBrk="0" fontAlgn="base" hangingPunct="0">
              <a:spcBef>
                <a:spcPct val="0"/>
              </a:spcBef>
              <a:spcAft>
                <a:spcPct val="0"/>
              </a:spcAft>
            </a:pPr>
            <a:r>
              <a:rPr kumimoji="1" lang="zh-TW" altLang="en-US" sz="2800" dirty="0" smtClean="0">
                <a:latin typeface="標楷體" pitchFamily="65" charset="-120"/>
                <a:ea typeface="標楷體" pitchFamily="65" charset="-120"/>
                <a:cs typeface="Times New Roman" pitchFamily="18" charset="0"/>
                <a:sym typeface="Wingdings" pitchFamily="2" charset="2"/>
              </a:rPr>
              <a:t>原本</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期待別人肯定的讚美卻換來各種的意見；你想到什麼？</a:t>
            </a:r>
          </a:p>
        </p:txBody>
      </p:sp>
      <p:graphicFrame>
        <p:nvGraphicFramePr>
          <p:cNvPr id="6" name="表格 5"/>
          <p:cNvGraphicFramePr>
            <a:graphicFrameLocks noGrp="1"/>
          </p:cNvGraphicFramePr>
          <p:nvPr>
            <p:extLst>
              <p:ext uri="{D42A27DB-BD31-4B8C-83A1-F6EECF244321}">
                <p14:modId xmlns:p14="http://schemas.microsoft.com/office/powerpoint/2010/main" val="2234346890"/>
              </p:ext>
            </p:extLst>
          </p:nvPr>
        </p:nvGraphicFramePr>
        <p:xfrm>
          <a:off x="767879" y="3279480"/>
          <a:ext cx="10827026" cy="821635"/>
        </p:xfrm>
        <a:graphic>
          <a:graphicData uri="http://schemas.openxmlformats.org/drawingml/2006/table">
            <a:tbl>
              <a:tblPr firstRow="1" bandRow="1">
                <a:tableStyleId>{5C22544A-7EE6-4342-B048-85BDC9FD1C3A}</a:tableStyleId>
              </a:tblPr>
              <a:tblGrid>
                <a:gridCol w="10827026"/>
              </a:tblGrid>
              <a:tr h="821635">
                <a:tc>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
        <p:nvSpPr>
          <p:cNvPr id="3" name="文字方塊 2"/>
          <p:cNvSpPr txBox="1"/>
          <p:nvPr/>
        </p:nvSpPr>
        <p:spPr>
          <a:xfrm>
            <a:off x="888642" y="3396086"/>
            <a:ext cx="7628586" cy="523220"/>
          </a:xfrm>
          <a:prstGeom prst="rect">
            <a:avLst/>
          </a:prstGeom>
          <a:noFill/>
        </p:spPr>
        <p:txBody>
          <a:bodyPr wrap="square" rtlCol="0">
            <a:spAutoFit/>
          </a:bodyPr>
          <a:lstStyle/>
          <a:p>
            <a:r>
              <a:rPr lang="zh-TW" altLang="en-US" sz="2800" dirty="0" smtClean="0">
                <a:solidFill>
                  <a:srgbClr val="FF0000"/>
                </a:solidFill>
                <a:latin typeface="標楷體" panose="03000509000000000000" pitchFamily="65" charset="-120"/>
                <a:ea typeface="標楷體" panose="03000509000000000000" pitchFamily="65" charset="-120"/>
              </a:rPr>
              <a:t>開心</a:t>
            </a:r>
            <a:r>
              <a:rPr lang="zh-TW" altLang="en-US" sz="2800" dirty="0">
                <a:solidFill>
                  <a:srgbClr val="FF0000"/>
                </a:solidFill>
                <a:latin typeface="標楷體" panose="03000509000000000000" pitchFamily="65" charset="-120"/>
                <a:ea typeface="標楷體" panose="03000509000000000000" pitchFamily="65" charset="-120"/>
              </a:rPr>
              <a:t>  </a:t>
            </a:r>
            <a:r>
              <a:rPr lang="zh-TW" altLang="en-US" sz="2800" dirty="0" smtClean="0">
                <a:solidFill>
                  <a:srgbClr val="FF0000"/>
                </a:solidFill>
                <a:latin typeface="標楷體" panose="03000509000000000000" pitchFamily="65" charset="-120"/>
                <a:ea typeface="標楷體" panose="03000509000000000000" pitchFamily="65" charset="-120"/>
              </a:rPr>
              <a:t>驚訝  興奮</a:t>
            </a:r>
            <a:r>
              <a:rPr lang="en-US" altLang="zh-TW" sz="2800" dirty="0" smtClean="0">
                <a:solidFill>
                  <a:srgbClr val="FF0000"/>
                </a:solidFill>
                <a:latin typeface="標楷體" panose="03000509000000000000" pitchFamily="65" charset="-120"/>
                <a:ea typeface="標楷體" panose="03000509000000000000" pitchFamily="65" charset="-120"/>
              </a:rPr>
              <a:t>……</a:t>
            </a:r>
            <a:endParaRPr lang="zh-TW" altLang="en-US" sz="2800" dirty="0">
              <a:solidFill>
                <a:srgbClr val="FF0000"/>
              </a:solidFill>
              <a:latin typeface="標楷體" panose="03000509000000000000" pitchFamily="65" charset="-120"/>
              <a:ea typeface="標楷體" panose="03000509000000000000" pitchFamily="65" charset="-120"/>
            </a:endParaRPr>
          </a:p>
        </p:txBody>
      </p:sp>
      <p:graphicFrame>
        <p:nvGraphicFramePr>
          <p:cNvPr id="5" name="表格 4"/>
          <p:cNvGraphicFramePr>
            <a:graphicFrameLocks noGrp="1"/>
          </p:cNvGraphicFramePr>
          <p:nvPr>
            <p:extLst>
              <p:ext uri="{D42A27DB-BD31-4B8C-83A1-F6EECF244321}">
                <p14:modId xmlns:p14="http://schemas.microsoft.com/office/powerpoint/2010/main" val="2511349294"/>
              </p:ext>
            </p:extLst>
          </p:nvPr>
        </p:nvGraphicFramePr>
        <p:xfrm>
          <a:off x="768998" y="5208291"/>
          <a:ext cx="10796229" cy="909174"/>
        </p:xfrm>
        <a:graphic>
          <a:graphicData uri="http://schemas.openxmlformats.org/drawingml/2006/table">
            <a:tbl>
              <a:tblPr firstRow="1" bandRow="1">
                <a:tableStyleId>{5C22544A-7EE6-4342-B048-85BDC9FD1C3A}</a:tableStyleId>
              </a:tblPr>
              <a:tblGrid>
                <a:gridCol w="10796229"/>
              </a:tblGrid>
              <a:tr h="909174">
                <a:tc>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
        <p:nvSpPr>
          <p:cNvPr id="8" name="文字方塊 7"/>
          <p:cNvSpPr txBox="1"/>
          <p:nvPr/>
        </p:nvSpPr>
        <p:spPr>
          <a:xfrm>
            <a:off x="1030310" y="5399650"/>
            <a:ext cx="9369284" cy="523220"/>
          </a:xfrm>
          <a:prstGeom prst="rect">
            <a:avLst/>
          </a:prstGeom>
          <a:noFill/>
        </p:spPr>
        <p:txBody>
          <a:bodyPr wrap="square" rtlCol="0">
            <a:spAutoFit/>
          </a:bodyPr>
          <a:lstStyle/>
          <a:p>
            <a:r>
              <a:rPr lang="zh-TW" altLang="en-US" sz="2800" dirty="0" smtClean="0">
                <a:solidFill>
                  <a:srgbClr val="FF0000"/>
                </a:solidFill>
                <a:latin typeface="標楷體" panose="03000509000000000000" pitchFamily="65" charset="-120"/>
                <a:ea typeface="標楷體" panose="03000509000000000000" pitchFamily="65" charset="-120"/>
              </a:rPr>
              <a:t>哇！每個人想的都不一樣   好奇為什麼大家都不一樣  </a:t>
            </a:r>
            <a:r>
              <a:rPr lang="zh-TW" altLang="en-US" dirty="0" smtClean="0">
                <a:solidFill>
                  <a:srgbClr val="FF0000"/>
                </a:solidFill>
                <a:latin typeface="標楷體" panose="03000509000000000000" pitchFamily="65" charset="-120"/>
                <a:ea typeface="標楷體" panose="03000509000000000000" pitchFamily="65" charset="-120"/>
              </a:rPr>
              <a:t>     </a:t>
            </a:r>
            <a:endParaRPr lang="zh-TW" altLang="en-US" dirty="0">
              <a:solidFill>
                <a:srgbClr val="FF0000"/>
              </a:solidFill>
              <a:latin typeface="標楷體" panose="03000509000000000000" pitchFamily="65" charset="-120"/>
              <a:ea typeface="標楷體" panose="03000509000000000000" pitchFamily="65" charset="-120"/>
            </a:endParaRPr>
          </a:p>
        </p:txBody>
      </p:sp>
      <p:sp>
        <p:nvSpPr>
          <p:cNvPr id="2" name="標題 1"/>
          <p:cNvSpPr>
            <a:spLocks noGrp="1"/>
          </p:cNvSpPr>
          <p:nvPr>
            <p:ph type="title"/>
          </p:nvPr>
        </p:nvSpPr>
        <p:spPr/>
        <p:txBody>
          <a:bodyPr/>
          <a:lstStyle/>
          <a:p>
            <a:r>
              <a:rPr lang="zh-TW" altLang="en-US" dirty="0" smtClean="0"/>
              <a:t>其實</a:t>
            </a:r>
            <a:r>
              <a:rPr lang="en-US" altLang="zh-TW" dirty="0" smtClean="0"/>
              <a:t>…….</a:t>
            </a:r>
            <a:r>
              <a:rPr lang="zh-TW" altLang="en-US" dirty="0" smtClean="0"/>
              <a:t>一切可以更好？</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down)">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81826" y="2897747"/>
            <a:ext cx="7301853" cy="523220"/>
          </a:xfrm>
          <a:prstGeom prst="rect">
            <a:avLst/>
          </a:prstGeom>
        </p:spPr>
        <p:txBody>
          <a:bodyPr wrap="square">
            <a:spAutoFit/>
          </a:bodyPr>
          <a:lstStyle/>
          <a:p>
            <a:r>
              <a:rPr lang="en-US" altLang="zh-TW" sz="2800" dirty="0" smtClean="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三</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請說明人們欣賞觀點不同的原因是什麼？</a:t>
            </a:r>
          </a:p>
        </p:txBody>
      </p:sp>
      <p:graphicFrame>
        <p:nvGraphicFramePr>
          <p:cNvPr id="5" name="表格 4"/>
          <p:cNvGraphicFramePr>
            <a:graphicFrameLocks noGrp="1"/>
          </p:cNvGraphicFramePr>
          <p:nvPr>
            <p:extLst>
              <p:ext uri="{D42A27DB-BD31-4B8C-83A1-F6EECF244321}">
                <p14:modId xmlns:p14="http://schemas.microsoft.com/office/powerpoint/2010/main" val="62053024"/>
              </p:ext>
            </p:extLst>
          </p:nvPr>
        </p:nvGraphicFramePr>
        <p:xfrm>
          <a:off x="1016713" y="4255154"/>
          <a:ext cx="8128000" cy="1263681"/>
        </p:xfrm>
        <a:graphic>
          <a:graphicData uri="http://schemas.openxmlformats.org/drawingml/2006/table">
            <a:tbl>
              <a:tblPr firstRow="1" bandRow="1">
                <a:tableStyleId>{5C22544A-7EE6-4342-B048-85BDC9FD1C3A}</a:tableStyleId>
              </a:tblPr>
              <a:tblGrid>
                <a:gridCol w="8128000"/>
              </a:tblGrid>
              <a:tr h="1263681">
                <a:tc>
                  <a:txBody>
                    <a:bodyPr/>
                    <a:lstStyle/>
                    <a:p>
                      <a:endParaRPr lang="zh-TW" altLang="en-US"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bl>
          </a:graphicData>
        </a:graphic>
      </p:graphicFrame>
      <p:sp>
        <p:nvSpPr>
          <p:cNvPr id="6" name="文字方塊 5"/>
          <p:cNvSpPr txBox="1"/>
          <p:nvPr/>
        </p:nvSpPr>
        <p:spPr>
          <a:xfrm>
            <a:off x="1699776" y="4608046"/>
            <a:ext cx="5705341" cy="584775"/>
          </a:xfrm>
          <a:prstGeom prst="rect">
            <a:avLst/>
          </a:prstGeom>
          <a:noFill/>
        </p:spPr>
        <p:txBody>
          <a:bodyPr wrap="square" rtlCol="0">
            <a:spAutoFit/>
          </a:bodyPr>
          <a:lstStyle/>
          <a:p>
            <a:r>
              <a:rPr lang="zh-TW" altLang="en-US" sz="3200" dirty="0">
                <a:solidFill>
                  <a:srgbClr val="C00000"/>
                </a:solidFill>
                <a:latin typeface="標楷體" panose="03000509000000000000" pitchFamily="65" charset="-120"/>
                <a:ea typeface="標楷體" panose="03000509000000000000" pitchFamily="65" charset="-120"/>
              </a:rPr>
              <a:t>個人的個性與生活環境有關</a:t>
            </a:r>
          </a:p>
        </p:txBody>
      </p:sp>
      <p:sp>
        <p:nvSpPr>
          <p:cNvPr id="7" name="標題 6"/>
          <p:cNvSpPr>
            <a:spLocks noGrp="1"/>
          </p:cNvSpPr>
          <p:nvPr>
            <p:ph type="title"/>
          </p:nvPr>
        </p:nvSpPr>
        <p:spPr/>
        <p:txBody>
          <a:bodyPr/>
          <a:lstStyle/>
          <a:p>
            <a:r>
              <a:rPr lang="zh-TW" altLang="en-US" dirty="0" smtClean="0"/>
              <a:t>其實</a:t>
            </a:r>
            <a:r>
              <a:rPr lang="en-US" altLang="zh-TW" dirty="0" smtClean="0"/>
              <a:t>….</a:t>
            </a:r>
            <a:r>
              <a:rPr lang="zh-TW" altLang="en-US" dirty="0" smtClean="0"/>
              <a:t>一切可以更好？</a:t>
            </a:r>
            <a:endParaRPr lang="zh-TW" altLang="en-US" dirty="0"/>
          </a:p>
        </p:txBody>
      </p:sp>
    </p:spTree>
    <p:extLst>
      <p:ext uri="{BB962C8B-B14F-4D97-AF65-F5344CB8AC3E}">
        <p14:creationId xmlns:p14="http://schemas.microsoft.com/office/powerpoint/2010/main" val="2277969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59182215"/>
              </p:ext>
            </p:extLst>
          </p:nvPr>
        </p:nvGraphicFramePr>
        <p:xfrm>
          <a:off x="1384853" y="3228022"/>
          <a:ext cx="9236764" cy="2274665"/>
        </p:xfrm>
        <a:graphic>
          <a:graphicData uri="http://schemas.openxmlformats.org/drawingml/2006/table">
            <a:tbl>
              <a:tblPr/>
              <a:tblGrid>
                <a:gridCol w="2173355"/>
                <a:gridCol w="7063409"/>
              </a:tblGrid>
              <a:tr h="1136199">
                <a:tc>
                  <a:txBody>
                    <a:bodyPr/>
                    <a:lstStyle/>
                    <a:p>
                      <a:pPr algn="ctr">
                        <a:lnSpc>
                          <a:spcPct val="150000"/>
                        </a:lnSpc>
                        <a:spcAft>
                          <a:spcPts val="0"/>
                        </a:spcAft>
                      </a:pPr>
                      <a:r>
                        <a:rPr lang="zh-TW" sz="2800" kern="100" dirty="0">
                          <a:latin typeface="Calibri"/>
                          <a:ea typeface="標楷體"/>
                          <a:cs typeface="Times New Roman"/>
                        </a:rPr>
                        <a:t>老板的想法</a:t>
                      </a:r>
                      <a:endParaRPr lang="zh-TW" sz="2800" kern="100" dirty="0">
                        <a:latin typeface="Calibri"/>
                        <a:ea typeface="新細明體"/>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nSpc>
                          <a:spcPct val="150000"/>
                        </a:lnSpc>
                        <a:spcAft>
                          <a:spcPts val="0"/>
                        </a:spcAft>
                      </a:pPr>
                      <a:endParaRPr lang="en-US" sz="1400" kern="100" dirty="0">
                        <a:latin typeface="標楷體"/>
                        <a:ea typeface="新細明體"/>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1138466">
                <a:tc>
                  <a:txBody>
                    <a:bodyPr/>
                    <a:lstStyle/>
                    <a:p>
                      <a:pPr algn="ctr">
                        <a:lnSpc>
                          <a:spcPct val="150000"/>
                        </a:lnSpc>
                        <a:spcAft>
                          <a:spcPts val="0"/>
                        </a:spcAft>
                      </a:pPr>
                      <a:r>
                        <a:rPr lang="zh-TW" sz="2800" kern="100" dirty="0">
                          <a:latin typeface="Calibri"/>
                          <a:ea typeface="標楷體"/>
                          <a:cs typeface="Times New Roman"/>
                        </a:rPr>
                        <a:t>你的結論</a:t>
                      </a:r>
                      <a:endParaRPr lang="zh-TW" sz="2800" kern="100" dirty="0">
                        <a:latin typeface="Calibri"/>
                        <a:ea typeface="新細明體"/>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nSpc>
                          <a:spcPct val="150000"/>
                        </a:lnSpc>
                        <a:spcAft>
                          <a:spcPts val="0"/>
                        </a:spcAft>
                      </a:pPr>
                      <a:endParaRPr lang="en-US" sz="1400" kern="100" dirty="0">
                        <a:latin typeface="標楷體"/>
                        <a:ea typeface="新細明體"/>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bl>
          </a:graphicData>
        </a:graphic>
      </p:graphicFrame>
      <p:sp>
        <p:nvSpPr>
          <p:cNvPr id="58369" name="Rectangle 1"/>
          <p:cNvSpPr>
            <a:spLocks noChangeArrowheads="1"/>
          </p:cNvSpPr>
          <p:nvPr/>
        </p:nvSpPr>
        <p:spPr bwMode="auto">
          <a:xfrm>
            <a:off x="847644" y="2017894"/>
            <a:ext cx="10495723"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dirty="0">
                <a:latin typeface="標楷體" pitchFamily="65" charset="-120"/>
                <a:ea typeface="標楷體" pitchFamily="65" charset="-120"/>
                <a:cs typeface="Times New Roman" pitchFamily="18" charset="0"/>
                <a:sym typeface="Wingdings" pitchFamily="2" charset="2"/>
              </a:rPr>
              <a:t>四</a:t>
            </a:r>
            <a:r>
              <a:rPr kumimoji="1" lang="en-US" altLang="zh-TW" sz="2800" dirty="0">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說出課文中鞋店老板的想法是：</a:t>
            </a:r>
            <a:endParaRPr kumimoji="1" lang="zh-TW" altLang="en-US"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1" lang="zh-TW" altLang="en-US" sz="16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endParaRPr>
          </a:p>
        </p:txBody>
      </p:sp>
      <p:sp>
        <p:nvSpPr>
          <p:cNvPr id="3" name="文字方塊 2"/>
          <p:cNvSpPr txBox="1"/>
          <p:nvPr/>
        </p:nvSpPr>
        <p:spPr>
          <a:xfrm>
            <a:off x="3540055" y="3618547"/>
            <a:ext cx="7803312" cy="523220"/>
          </a:xfrm>
          <a:prstGeom prst="rect">
            <a:avLst/>
          </a:prstGeom>
          <a:noFill/>
        </p:spPr>
        <p:txBody>
          <a:bodyPr wrap="square" rtlCol="0">
            <a:spAutoFit/>
          </a:bodyPr>
          <a:lstStyle/>
          <a:p>
            <a:r>
              <a:rPr lang="zh-TW" altLang="en-US" sz="2800" dirty="0" smtClean="0">
                <a:solidFill>
                  <a:srgbClr val="C00000"/>
                </a:solidFill>
                <a:latin typeface="標楷體" panose="03000509000000000000" pitchFamily="65" charset="-120"/>
                <a:ea typeface="標楷體" panose="03000509000000000000" pitchFamily="65" charset="-120"/>
              </a:rPr>
              <a:t>每個人欣賞</a:t>
            </a:r>
            <a:r>
              <a:rPr lang="zh-TW" altLang="en-US" sz="2800" dirty="0">
                <a:solidFill>
                  <a:srgbClr val="C00000"/>
                </a:solidFill>
                <a:latin typeface="標楷體" panose="03000509000000000000" pitchFamily="65" charset="-120"/>
                <a:ea typeface="標楷體" panose="03000509000000000000" pitchFamily="65" charset="-120"/>
              </a:rPr>
              <a:t>和</a:t>
            </a:r>
            <a:r>
              <a:rPr lang="zh-TW" altLang="en-US" sz="2800" dirty="0" smtClean="0">
                <a:solidFill>
                  <a:srgbClr val="C00000"/>
                </a:solidFill>
                <a:latin typeface="標楷體" panose="03000509000000000000" pitchFamily="65" charset="-120"/>
                <a:ea typeface="標楷體" panose="03000509000000000000" pitchFamily="65" charset="-120"/>
              </a:rPr>
              <a:t>喜歡的都不同 各有所好 </a:t>
            </a:r>
            <a:r>
              <a:rPr lang="en-US" altLang="zh-TW" sz="2800" dirty="0" smtClean="0">
                <a:solidFill>
                  <a:srgbClr val="C00000"/>
                </a:solidFill>
                <a:latin typeface="標楷體" panose="03000509000000000000" pitchFamily="65" charset="-120"/>
                <a:ea typeface="標楷體" panose="03000509000000000000" pitchFamily="65" charset="-120"/>
              </a:rPr>
              <a:t>……</a:t>
            </a:r>
            <a:endParaRPr lang="zh-TW" altLang="en-US" sz="2800" dirty="0">
              <a:solidFill>
                <a:srgbClr val="C00000"/>
              </a:solidFill>
              <a:latin typeface="標楷體" panose="03000509000000000000" pitchFamily="65" charset="-120"/>
              <a:ea typeface="標楷體" panose="03000509000000000000" pitchFamily="65" charset="-120"/>
            </a:endParaRPr>
          </a:p>
        </p:txBody>
      </p:sp>
      <p:sp>
        <p:nvSpPr>
          <p:cNvPr id="4" name="文字方塊 3"/>
          <p:cNvSpPr txBox="1"/>
          <p:nvPr/>
        </p:nvSpPr>
        <p:spPr>
          <a:xfrm>
            <a:off x="3540055" y="4733775"/>
            <a:ext cx="6954592" cy="523220"/>
          </a:xfrm>
          <a:prstGeom prst="rect">
            <a:avLst/>
          </a:prstGeom>
          <a:noFill/>
        </p:spPr>
        <p:txBody>
          <a:bodyPr wrap="square" rtlCol="0">
            <a:spAutoFit/>
          </a:bodyPr>
          <a:lstStyle/>
          <a:p>
            <a:r>
              <a:rPr lang="zh-TW" altLang="en-US" sz="2800" dirty="0" smtClean="0">
                <a:solidFill>
                  <a:srgbClr val="C00000"/>
                </a:solidFill>
                <a:latin typeface="標楷體" panose="03000509000000000000" pitchFamily="65" charset="-120"/>
                <a:ea typeface="標楷體" panose="03000509000000000000" pitchFamily="65" charset="-120"/>
              </a:rPr>
              <a:t>好比早餐店的樣式也很多提供不同人的選擇</a:t>
            </a:r>
            <a:r>
              <a:rPr lang="zh-TW" altLang="en-US" dirty="0" smtClean="0">
                <a:latin typeface="標楷體" panose="03000509000000000000" pitchFamily="65" charset="-120"/>
                <a:ea typeface="標楷體" panose="03000509000000000000" pitchFamily="65" charset="-120"/>
              </a:rPr>
              <a:t>  </a:t>
            </a:r>
            <a:endParaRPr lang="zh-TW" altLang="en-US" dirty="0">
              <a:latin typeface="標楷體" panose="03000509000000000000" pitchFamily="65" charset="-120"/>
              <a:ea typeface="標楷體" panose="03000509000000000000" pitchFamily="65" charset="-120"/>
            </a:endParaRPr>
          </a:p>
        </p:txBody>
      </p:sp>
      <p:sp>
        <p:nvSpPr>
          <p:cNvPr id="5" name="標題 4"/>
          <p:cNvSpPr>
            <a:spLocks noGrp="1"/>
          </p:cNvSpPr>
          <p:nvPr>
            <p:ph type="title"/>
          </p:nvPr>
        </p:nvSpPr>
        <p:spPr/>
        <p:txBody>
          <a:bodyPr/>
          <a:lstStyle/>
          <a:p>
            <a:r>
              <a:rPr lang="zh-TW" altLang="en-US" dirty="0" smtClean="0"/>
              <a:t>其實</a:t>
            </a:r>
            <a:r>
              <a:rPr lang="en-US" altLang="zh-TW" dirty="0" smtClean="0"/>
              <a:t>….</a:t>
            </a:r>
            <a:r>
              <a:rPr lang="zh-TW" altLang="en-US" dirty="0" smtClean="0"/>
              <a:t>一切可以更好？</a:t>
            </a:r>
            <a:endParaRPr lang="zh-TW" altLang="en-US" dirty="0"/>
          </a:p>
        </p:txBody>
      </p:sp>
      <p:sp>
        <p:nvSpPr>
          <p:cNvPr id="6" name="內容版面配置區 5"/>
          <p:cNvSpPr>
            <a:spLocks noGrp="1"/>
          </p:cNvSpPr>
          <p:nvPr>
            <p:ph idx="1"/>
          </p:nvPr>
        </p:nvSpPr>
        <p:spPr>
          <a:xfrm>
            <a:off x="618186" y="2047741"/>
            <a:ext cx="11203368" cy="4219576"/>
          </a:xfrm>
        </p:spPr>
        <p:txBody>
          <a:bodyPr/>
          <a:lstStyle/>
          <a:p>
            <a:endParaRPr lang="en-US" altLang="zh-TW" dirty="0" smtClean="0"/>
          </a:p>
          <a:p>
            <a:endParaRPr lang="en-US" altLang="zh-TW" dirty="0"/>
          </a:p>
          <a:p>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down)">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914541" y="2069750"/>
            <a:ext cx="9064487"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dirty="0">
                <a:latin typeface="標楷體" pitchFamily="65" charset="-120"/>
                <a:ea typeface="標楷體" pitchFamily="65" charset="-120"/>
                <a:cs typeface="Times New Roman" pitchFamily="18" charset="0"/>
                <a:sym typeface="Wingdings" pitchFamily="2" charset="2"/>
              </a:rPr>
              <a:t>五</a:t>
            </a: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請你舉</a:t>
            </a:r>
            <a:r>
              <a:rPr kumimoji="1" lang="zh-TW" altLang="en-US" sz="2800" dirty="0" smtClean="0">
                <a:latin typeface="標楷體" pitchFamily="65" charset="-120"/>
                <a:ea typeface="標楷體" pitchFamily="65" charset="-120"/>
                <a:cs typeface="Times New Roman" pitchFamily="18" charset="0"/>
                <a:sym typeface="Wingdings" pitchFamily="2" charset="2"/>
              </a:rPr>
              <a:t>出</a:t>
            </a:r>
            <a:r>
              <a:rPr kumimoji="1" lang="zh-TW" altLang="en-US" sz="2800" dirty="0">
                <a:latin typeface="標楷體" pitchFamily="65" charset="-120"/>
                <a:ea typeface="標楷體" pitchFamily="65" charset="-120"/>
                <a:cs typeface="Times New Roman" pitchFamily="18" charset="0"/>
                <a:sym typeface="Wingdings" pitchFamily="2" charset="2"/>
              </a:rPr>
              <a:t>在</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學校生活中，那些時候需要彼此包容與尊重的時候與課文的雅量相呼應？</a:t>
            </a:r>
          </a:p>
        </p:txBody>
      </p:sp>
      <p:graphicFrame>
        <p:nvGraphicFramePr>
          <p:cNvPr id="6" name="表格 5"/>
          <p:cNvGraphicFramePr>
            <a:graphicFrameLocks noGrp="1"/>
          </p:cNvGraphicFramePr>
          <p:nvPr>
            <p:extLst>
              <p:ext uri="{D42A27DB-BD31-4B8C-83A1-F6EECF244321}">
                <p14:modId xmlns:p14="http://schemas.microsoft.com/office/powerpoint/2010/main" val="3279179700"/>
              </p:ext>
            </p:extLst>
          </p:nvPr>
        </p:nvGraphicFramePr>
        <p:xfrm>
          <a:off x="914541" y="3338966"/>
          <a:ext cx="10116930" cy="1528235"/>
        </p:xfrm>
        <a:graphic>
          <a:graphicData uri="http://schemas.openxmlformats.org/drawingml/2006/table">
            <a:tbl>
              <a:tblPr firstRow="1" bandRow="1">
                <a:tableStyleId>{5C22544A-7EE6-4342-B048-85BDC9FD1C3A}</a:tableStyleId>
              </a:tblPr>
              <a:tblGrid>
                <a:gridCol w="10116930"/>
              </a:tblGrid>
              <a:tr h="1528235">
                <a:tc>
                  <a:txBody>
                    <a:bodyPr/>
                    <a:lstStyle/>
                    <a:p>
                      <a:endParaRPr lang="zh-TW" altLang="en-US" dirty="0"/>
                    </a:p>
                  </a:txBody>
                  <a:tcPr>
                    <a:solidFill>
                      <a:schemeClr val="accent1">
                        <a:lumMod val="20000"/>
                        <a:lumOff val="80000"/>
                      </a:schemeClr>
                    </a:solidFill>
                  </a:tcPr>
                </a:tc>
              </a:tr>
            </a:tbl>
          </a:graphicData>
        </a:graphic>
      </p:graphicFrame>
      <p:sp>
        <p:nvSpPr>
          <p:cNvPr id="7" name="文字方塊 6"/>
          <p:cNvSpPr txBox="1"/>
          <p:nvPr/>
        </p:nvSpPr>
        <p:spPr>
          <a:xfrm>
            <a:off x="1065572" y="3511413"/>
            <a:ext cx="9516951" cy="1261884"/>
          </a:xfrm>
          <a:prstGeom prst="rect">
            <a:avLst/>
          </a:prstGeom>
          <a:noFill/>
        </p:spPr>
        <p:txBody>
          <a:bodyPr wrap="square" rtlCol="0">
            <a:spAutoFit/>
          </a:bodyPr>
          <a:lstStyle/>
          <a:p>
            <a:r>
              <a:rPr lang="zh-TW" altLang="en-US" sz="2800" dirty="0">
                <a:solidFill>
                  <a:srgbClr val="C00000"/>
                </a:solidFill>
                <a:latin typeface="標楷體" panose="03000509000000000000" pitchFamily="65" charset="-120"/>
                <a:ea typeface="標楷體" panose="03000509000000000000" pitchFamily="65" charset="-120"/>
              </a:rPr>
              <a:t>例如：班會</a:t>
            </a:r>
            <a:r>
              <a:rPr lang="zh-TW" altLang="en-US" sz="2800" dirty="0" smtClean="0">
                <a:solidFill>
                  <a:srgbClr val="C00000"/>
                </a:solidFill>
                <a:latin typeface="標楷體" panose="03000509000000000000" pitchFamily="65" charset="-120"/>
                <a:ea typeface="標楷體" panose="03000509000000000000" pitchFamily="65" charset="-120"/>
              </a:rPr>
              <a:t>課討論畢旅的地點，針對此提案同學有推薦不同的點，當那入表決後多數來要尊重少數，少數人要服從多數。</a:t>
            </a:r>
            <a:endParaRPr lang="zh-TW" altLang="en-US" sz="2800" dirty="0">
              <a:solidFill>
                <a:srgbClr val="C00000"/>
              </a:solidFill>
              <a:latin typeface="標楷體" panose="03000509000000000000" pitchFamily="65" charset="-120"/>
              <a:ea typeface="標楷體" panose="03000509000000000000" pitchFamily="65" charset="-120"/>
            </a:endParaRPr>
          </a:p>
          <a:p>
            <a:endParaRPr lang="zh-TW" altLang="en-US" sz="2000" dirty="0">
              <a:latin typeface="標楷體" panose="03000509000000000000" pitchFamily="65" charset="-120"/>
              <a:ea typeface="標楷體" panose="03000509000000000000" pitchFamily="65" charset="-120"/>
            </a:endParaRPr>
          </a:p>
        </p:txBody>
      </p:sp>
      <p:sp>
        <p:nvSpPr>
          <p:cNvPr id="2" name="標題 1"/>
          <p:cNvSpPr>
            <a:spLocks noGrp="1"/>
          </p:cNvSpPr>
          <p:nvPr>
            <p:ph type="title"/>
          </p:nvPr>
        </p:nvSpPr>
        <p:spPr/>
        <p:txBody>
          <a:bodyPr/>
          <a:lstStyle/>
          <a:p>
            <a:r>
              <a:rPr lang="zh-TW" altLang="en-US" dirty="0" smtClean="0"/>
              <a:t>寫一齣更完美的</a:t>
            </a:r>
            <a:r>
              <a:rPr lang="zh-TW" altLang="en-US" dirty="0"/>
              <a:t>劇本</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836286" y="1734353"/>
            <a:ext cx="10336695"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dirty="0" smtClean="0">
                <a:latin typeface="標楷體" pitchFamily="65" charset="-120"/>
                <a:ea typeface="標楷體" pitchFamily="65" charset="-120"/>
                <a:cs typeface="Times New Roman" pitchFamily="18" charset="0"/>
                <a:sym typeface="Wingdings" pitchFamily="2" charset="2"/>
              </a:rPr>
              <a:t>六</a:t>
            </a: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當彼此欣賞的角度和看法不同時，要怎麼做，才能尊重對方呢？</a:t>
            </a:r>
          </a:p>
        </p:txBody>
      </p:sp>
      <p:graphicFrame>
        <p:nvGraphicFramePr>
          <p:cNvPr id="2" name="表格 1"/>
          <p:cNvGraphicFramePr>
            <a:graphicFrameLocks noGrp="1"/>
          </p:cNvGraphicFramePr>
          <p:nvPr>
            <p:extLst>
              <p:ext uri="{D42A27DB-BD31-4B8C-83A1-F6EECF244321}">
                <p14:modId xmlns:p14="http://schemas.microsoft.com/office/powerpoint/2010/main" val="2809709734"/>
              </p:ext>
            </p:extLst>
          </p:nvPr>
        </p:nvGraphicFramePr>
        <p:xfrm>
          <a:off x="565060" y="2826671"/>
          <a:ext cx="10680621" cy="3758369"/>
        </p:xfrm>
        <a:graphic>
          <a:graphicData uri="http://schemas.openxmlformats.org/drawingml/2006/table">
            <a:tbl>
              <a:tblPr firstRow="1" bandRow="1">
                <a:tableStyleId>{5C22544A-7EE6-4342-B048-85BDC9FD1C3A}</a:tableStyleId>
              </a:tblPr>
              <a:tblGrid>
                <a:gridCol w="10680621"/>
              </a:tblGrid>
              <a:tr h="3758369">
                <a:tc>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
        <p:nvSpPr>
          <p:cNvPr id="4" name="文字方塊 3"/>
          <p:cNvSpPr txBox="1"/>
          <p:nvPr/>
        </p:nvSpPr>
        <p:spPr>
          <a:xfrm>
            <a:off x="965032" y="2950081"/>
            <a:ext cx="9915425" cy="3108543"/>
          </a:xfrm>
          <a:prstGeom prst="rect">
            <a:avLst/>
          </a:prstGeom>
          <a:noFill/>
        </p:spPr>
        <p:txBody>
          <a:bodyPr wrap="square" rtlCol="0">
            <a:spAutoFit/>
          </a:bodyPr>
          <a:lstStyle/>
          <a:p>
            <a:r>
              <a:rPr lang="zh-TW" altLang="en-US" sz="2800" dirty="0" smtClean="0">
                <a:solidFill>
                  <a:srgbClr val="C00000"/>
                </a:solidFill>
                <a:latin typeface="標楷體" panose="03000509000000000000" pitchFamily="65" charset="-120"/>
                <a:ea typeface="標楷體" panose="03000509000000000000" pitchFamily="65" charset="-120"/>
              </a:rPr>
              <a:t>參考：</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en-US" altLang="zh-TW" sz="2800" dirty="0" smtClean="0">
                <a:solidFill>
                  <a:srgbClr val="C00000"/>
                </a:solidFill>
                <a:latin typeface="標楷體" panose="03000509000000000000" pitchFamily="65" charset="-120"/>
                <a:ea typeface="標楷體" panose="03000509000000000000" pitchFamily="65" charset="-120"/>
              </a:rPr>
              <a:t>1.</a:t>
            </a:r>
            <a:r>
              <a:rPr lang="zh-TW" altLang="en-US" sz="2800" dirty="0" smtClean="0">
                <a:solidFill>
                  <a:srgbClr val="C00000"/>
                </a:solidFill>
                <a:latin typeface="標楷體" panose="03000509000000000000" pitchFamily="65" charset="-120"/>
                <a:ea typeface="標楷體" panose="03000509000000000000" pitchFamily="65" charset="-120"/>
              </a:rPr>
              <a:t>思考到每人的個性和生活環境都不同，必定會有不同的價值觀和想法，往欣賞的方向去看</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en-US" altLang="zh-TW" sz="2800" dirty="0" smtClean="0">
                <a:solidFill>
                  <a:srgbClr val="C00000"/>
                </a:solidFill>
                <a:latin typeface="標楷體" panose="03000509000000000000" pitchFamily="65" charset="-120"/>
                <a:ea typeface="標楷體" panose="03000509000000000000" pitchFamily="65" charset="-120"/>
              </a:rPr>
              <a:t>2.</a:t>
            </a:r>
            <a:r>
              <a:rPr lang="zh-TW" altLang="en-US" sz="2800" dirty="0" smtClean="0">
                <a:solidFill>
                  <a:srgbClr val="C00000"/>
                </a:solidFill>
                <a:latin typeface="標楷體" panose="03000509000000000000" pitchFamily="65" charset="-120"/>
                <a:ea typeface="標楷體" panose="03000509000000000000" pitchFamily="65" charset="-120"/>
              </a:rPr>
              <a:t>以同理的方式站在對方的角度想</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en-US" altLang="zh-TW" sz="2800" dirty="0" smtClean="0">
                <a:solidFill>
                  <a:srgbClr val="C00000"/>
                </a:solidFill>
                <a:latin typeface="標楷體" panose="03000509000000000000" pitchFamily="65" charset="-120"/>
                <a:ea typeface="標楷體" panose="03000509000000000000" pitchFamily="65" charset="-120"/>
              </a:rPr>
              <a:t>3.</a:t>
            </a:r>
            <a:r>
              <a:rPr lang="zh-TW" altLang="en-US" sz="2800" dirty="0" smtClean="0">
                <a:solidFill>
                  <a:srgbClr val="C00000"/>
                </a:solidFill>
                <a:latin typeface="標楷體" panose="03000509000000000000" pitchFamily="65" charset="-120"/>
                <a:ea typeface="標楷體" panose="03000509000000000000" pitchFamily="65" charset="-120"/>
              </a:rPr>
              <a:t>他人所喜歡的不會妨礙或影響他人應予以尊重</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en-US" altLang="zh-TW" sz="2800" dirty="0" smtClean="0">
                <a:solidFill>
                  <a:srgbClr val="C00000"/>
                </a:solidFill>
                <a:latin typeface="標楷體" panose="03000509000000000000" pitchFamily="65" charset="-120"/>
                <a:ea typeface="標楷體" panose="03000509000000000000" pitchFamily="65" charset="-120"/>
              </a:rPr>
              <a:t>4.</a:t>
            </a:r>
            <a:r>
              <a:rPr lang="zh-TW" altLang="en-US" sz="2800" dirty="0" smtClean="0">
                <a:solidFill>
                  <a:srgbClr val="C00000"/>
                </a:solidFill>
                <a:latin typeface="標楷體" panose="03000509000000000000" pitchFamily="65" charset="-120"/>
                <a:ea typeface="標楷體" panose="03000509000000000000" pitchFamily="65" charset="-120"/>
              </a:rPr>
              <a:t>所喜歡的事物會影響他人，使人不悅則須有所節制，如在火車上使用手機聊天等</a:t>
            </a:r>
            <a:endParaRPr lang="zh-TW" altLang="en-US" sz="2800" dirty="0">
              <a:solidFill>
                <a:srgbClr val="C00000"/>
              </a:solidFill>
              <a:latin typeface="標楷體" panose="03000509000000000000" pitchFamily="65" charset="-120"/>
              <a:ea typeface="標楷體" panose="03000509000000000000" pitchFamily="65" charset="-120"/>
            </a:endParaRPr>
          </a:p>
        </p:txBody>
      </p:sp>
      <p:sp>
        <p:nvSpPr>
          <p:cNvPr id="3" name="標題 2"/>
          <p:cNvSpPr>
            <a:spLocks noGrp="1"/>
          </p:cNvSpPr>
          <p:nvPr>
            <p:ph type="title"/>
          </p:nvPr>
        </p:nvSpPr>
        <p:spPr/>
        <p:txBody>
          <a:bodyPr/>
          <a:lstStyle/>
          <a:p>
            <a:r>
              <a:rPr lang="zh-TW" altLang="en-US" dirty="0"/>
              <a:t>寫一齣更完美的劇本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arn(inVertical)">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3" end="3"/>
                                            </p:txEl>
                                          </p:spTgt>
                                        </p:tgtEl>
                                        <p:attrNameLst>
                                          <p:attrName>style.visibility</p:attrName>
                                        </p:attrNameLst>
                                      </p:cBhvr>
                                      <p:to>
                                        <p:strVal val="visible"/>
                                      </p:to>
                                    </p:set>
                                    <p:animEffect transition="in" filter="barn(inVertical)">
                                      <p:cBhvr>
                                        <p:cTn id="20" dur="500"/>
                                        <p:tgtEl>
                                          <p:spTgt spid="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barn(inVertical)">
                                      <p:cBhvr>
                                        <p:cTn id="2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951828" y="2487306"/>
            <a:ext cx="10376453"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2800" b="0" i="0" u="none" strike="noStrike" cap="none" normalizeH="0" baseline="0" dirty="0" smtClean="0">
                <a:ln>
                  <a:noFill/>
                </a:ln>
                <a:solidFill>
                  <a:srgbClr val="333333"/>
                </a:solidFill>
                <a:effectLst/>
                <a:latin typeface="Calibri" pitchFamily="34" charset="0"/>
                <a:ea typeface="新細明體" pitchFamily="18" charset="-120"/>
                <a:cs typeface="新細明體" pitchFamily="18" charset="-120"/>
              </a:rPr>
              <a:t> </a:t>
            </a: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dirty="0">
                <a:latin typeface="標楷體" pitchFamily="65" charset="-120"/>
                <a:ea typeface="標楷體" pitchFamily="65" charset="-120"/>
                <a:cs typeface="Times New Roman" pitchFamily="18" charset="0"/>
                <a:sym typeface="Wingdings" pitchFamily="2" charset="2"/>
              </a:rPr>
              <a:t>七</a:t>
            </a:r>
            <a:r>
              <a:rPr kumimoji="1" lang="en-US" altLang="zh-TW" sz="2800" dirty="0" smtClean="0">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有雅量的同學會為自己帶來什麼益處呢？</a:t>
            </a:r>
          </a:p>
        </p:txBody>
      </p:sp>
      <p:graphicFrame>
        <p:nvGraphicFramePr>
          <p:cNvPr id="3" name="表格 2"/>
          <p:cNvGraphicFramePr>
            <a:graphicFrameLocks noGrp="1"/>
          </p:cNvGraphicFramePr>
          <p:nvPr>
            <p:extLst>
              <p:ext uri="{D42A27DB-BD31-4B8C-83A1-F6EECF244321}">
                <p14:modId xmlns:p14="http://schemas.microsoft.com/office/powerpoint/2010/main" val="1930888945"/>
              </p:ext>
            </p:extLst>
          </p:nvPr>
        </p:nvGraphicFramePr>
        <p:xfrm>
          <a:off x="909297" y="3631842"/>
          <a:ext cx="10707445" cy="2794716"/>
        </p:xfrm>
        <a:graphic>
          <a:graphicData uri="http://schemas.openxmlformats.org/drawingml/2006/table">
            <a:tbl>
              <a:tblPr firstRow="1" bandRow="1">
                <a:tableStyleId>{5C22544A-7EE6-4342-B048-85BDC9FD1C3A}</a:tableStyleId>
              </a:tblPr>
              <a:tblGrid>
                <a:gridCol w="10707445"/>
              </a:tblGrid>
              <a:tr h="2794716">
                <a:tc>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
        <p:nvSpPr>
          <p:cNvPr id="4" name="文字方塊 3"/>
          <p:cNvSpPr txBox="1"/>
          <p:nvPr/>
        </p:nvSpPr>
        <p:spPr>
          <a:xfrm>
            <a:off x="1072157" y="3972069"/>
            <a:ext cx="10650828" cy="1815882"/>
          </a:xfrm>
          <a:prstGeom prst="rect">
            <a:avLst/>
          </a:prstGeom>
          <a:noFill/>
        </p:spPr>
        <p:txBody>
          <a:bodyPr wrap="square" rtlCol="0">
            <a:spAutoFit/>
          </a:bodyPr>
          <a:lstStyle/>
          <a:p>
            <a:r>
              <a:rPr lang="en-US" altLang="zh-TW" sz="2800" dirty="0" smtClean="0">
                <a:solidFill>
                  <a:srgbClr val="C00000"/>
                </a:solidFill>
                <a:latin typeface="標楷體" panose="03000509000000000000" pitchFamily="65" charset="-120"/>
                <a:ea typeface="標楷體" panose="03000509000000000000" pitchFamily="65" charset="-120"/>
              </a:rPr>
              <a:t>1.</a:t>
            </a:r>
            <a:r>
              <a:rPr lang="zh-TW" altLang="en-US" sz="2800" dirty="0" smtClean="0">
                <a:solidFill>
                  <a:srgbClr val="C00000"/>
                </a:solidFill>
                <a:latin typeface="標楷體" panose="03000509000000000000" pitchFamily="65" charset="-120"/>
                <a:ea typeface="標楷體" panose="03000509000000000000" pitchFamily="65" charset="-120"/>
              </a:rPr>
              <a:t>不與他人計較─與他人相處融洽，快樂會多更多</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en-US" altLang="zh-TW" sz="2800" dirty="0" smtClean="0">
                <a:solidFill>
                  <a:srgbClr val="C00000"/>
                </a:solidFill>
                <a:latin typeface="標楷體" panose="03000509000000000000" pitchFamily="65" charset="-120"/>
                <a:ea typeface="標楷體" panose="03000509000000000000" pitchFamily="65" charset="-120"/>
              </a:rPr>
              <a:t>2.</a:t>
            </a:r>
            <a:r>
              <a:rPr lang="zh-TW" altLang="en-US" sz="2800" dirty="0" smtClean="0">
                <a:solidFill>
                  <a:srgbClr val="C00000"/>
                </a:solidFill>
                <a:latin typeface="標楷體" panose="03000509000000000000" pitchFamily="65" charset="-120"/>
                <a:ea typeface="標楷體" panose="03000509000000000000" pitchFamily="65" charset="-120"/>
              </a:rPr>
              <a:t>尊重他人─他人喜歡與他合作、共事；尊重個別差異，自己的眼界更寬廣</a:t>
            </a:r>
            <a:endParaRPr lang="en-US" altLang="zh-TW" sz="2800" dirty="0" smtClean="0">
              <a:solidFill>
                <a:srgbClr val="C00000"/>
              </a:solidFill>
              <a:latin typeface="標楷體" panose="03000509000000000000" pitchFamily="65" charset="-120"/>
              <a:ea typeface="標楷體" panose="03000509000000000000" pitchFamily="65" charset="-120"/>
            </a:endParaRPr>
          </a:p>
          <a:p>
            <a:r>
              <a:rPr lang="en-US" altLang="zh-TW" sz="2800" dirty="0" smtClean="0">
                <a:solidFill>
                  <a:srgbClr val="C00000"/>
                </a:solidFill>
                <a:latin typeface="標楷體" panose="03000509000000000000" pitchFamily="65" charset="-120"/>
                <a:ea typeface="標楷體" panose="03000509000000000000" pitchFamily="65" charset="-120"/>
              </a:rPr>
              <a:t>3.</a:t>
            </a:r>
            <a:r>
              <a:rPr lang="zh-TW" altLang="en-US" sz="2800" dirty="0">
                <a:solidFill>
                  <a:srgbClr val="C00000"/>
                </a:solidFill>
                <a:latin typeface="標楷體" panose="03000509000000000000" pitchFamily="65" charset="-120"/>
                <a:ea typeface="標楷體" panose="03000509000000000000" pitchFamily="65" charset="-120"/>
              </a:rPr>
              <a:t>待人厚道</a:t>
            </a:r>
            <a:r>
              <a:rPr lang="zh-TW" altLang="en-US" sz="2800" dirty="0" smtClean="0">
                <a:solidFill>
                  <a:srgbClr val="C00000"/>
                </a:solidFill>
                <a:latin typeface="標楷體" panose="03000509000000000000" pitchFamily="65" charset="-120"/>
                <a:ea typeface="標楷體" panose="03000509000000000000" pitchFamily="65" charset="-120"/>
              </a:rPr>
              <a:t>─有人緣與朋友關係緊密，容易交朋友</a:t>
            </a:r>
            <a:endParaRPr lang="zh-TW" altLang="en-US" dirty="0">
              <a:latin typeface="標楷體" panose="03000509000000000000" pitchFamily="65" charset="-120"/>
              <a:ea typeface="標楷體" panose="03000509000000000000" pitchFamily="65" charset="-120"/>
            </a:endParaRPr>
          </a:p>
        </p:txBody>
      </p:sp>
      <p:sp>
        <p:nvSpPr>
          <p:cNvPr id="2" name="標題 1"/>
          <p:cNvSpPr>
            <a:spLocks noGrp="1"/>
          </p:cNvSpPr>
          <p:nvPr>
            <p:ph type="title"/>
          </p:nvPr>
        </p:nvSpPr>
        <p:spPr/>
        <p:txBody>
          <a:bodyPr/>
          <a:lstStyle/>
          <a:p>
            <a:r>
              <a:rPr lang="zh-TW" altLang="en-US" dirty="0"/>
              <a:t>寫一齣更完美的劇本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down)">
                                      <p:cBhvr>
                                        <p:cTn id="10" dur="500"/>
                                        <p:tgtEl>
                                          <p:spTgt spid="4">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wipe(down)">
                                      <p:cBhvr>
                                        <p:cTn id="1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a:t>寫一齣更完美的劇本</a:t>
            </a:r>
            <a:br>
              <a:rPr lang="zh-TW" altLang="en-US" dirty="0"/>
            </a:br>
            <a:r>
              <a:rPr lang="zh-TW" altLang="en-US" dirty="0"/>
              <a:t>─ 延 伸 寫 作</a:t>
            </a:r>
            <a:br>
              <a:rPr lang="zh-TW" altLang="en-US" dirty="0"/>
            </a:br>
            <a:endParaRPr lang="zh-TW" altLang="en-US" dirty="0"/>
          </a:p>
        </p:txBody>
      </p:sp>
    </p:spTree>
    <p:extLst>
      <p:ext uri="{BB962C8B-B14F-4D97-AF65-F5344CB8AC3E}">
        <p14:creationId xmlns:p14="http://schemas.microsoft.com/office/powerpoint/2010/main" val="4058012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half" idx="2"/>
          </p:nvPr>
        </p:nvSpPr>
        <p:spPr/>
        <p:txBody>
          <a:bodyPr/>
          <a:lstStyle/>
          <a:p>
            <a:endParaRPr lang="zh-TW" altLang="en-US" dirty="0"/>
          </a:p>
        </p:txBody>
      </p:sp>
      <p:sp>
        <p:nvSpPr>
          <p:cNvPr id="4" name="標題 3"/>
          <p:cNvSpPr>
            <a:spLocks noGrp="1"/>
          </p:cNvSpPr>
          <p:nvPr>
            <p:ph type="title"/>
          </p:nvPr>
        </p:nvSpPr>
        <p:spPr/>
        <p:txBody>
          <a:bodyPr/>
          <a:lstStyle/>
          <a:p>
            <a:r>
              <a:rPr lang="zh-TW" altLang="en-US" dirty="0"/>
              <a:t>寫一齣更完美的劇本</a:t>
            </a:r>
          </a:p>
        </p:txBody>
      </p:sp>
      <p:graphicFrame>
        <p:nvGraphicFramePr>
          <p:cNvPr id="7" name="內容版面配置區 6"/>
          <p:cNvGraphicFramePr>
            <a:graphicFrameLocks noGrp="1"/>
          </p:cNvGraphicFramePr>
          <p:nvPr>
            <p:ph sz="half" idx="1"/>
            <p:extLst>
              <p:ext uri="{D42A27DB-BD31-4B8C-83A1-F6EECF244321}">
                <p14:modId xmlns:p14="http://schemas.microsoft.com/office/powerpoint/2010/main" val="1473502509"/>
              </p:ext>
            </p:extLst>
          </p:nvPr>
        </p:nvGraphicFramePr>
        <p:xfrm>
          <a:off x="605307" y="1719072"/>
          <a:ext cx="10977093" cy="4897062"/>
        </p:xfrm>
        <a:graphic>
          <a:graphicData uri="http://schemas.openxmlformats.org/drawingml/2006/table">
            <a:tbl>
              <a:tblPr firstRow="1" bandRow="1">
                <a:tableStyleId>{5C22544A-7EE6-4342-B048-85BDC9FD1C3A}</a:tableStyleId>
              </a:tblPr>
              <a:tblGrid>
                <a:gridCol w="3659031"/>
                <a:gridCol w="3659031"/>
                <a:gridCol w="3659031"/>
              </a:tblGrid>
              <a:tr h="1144674">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事件一</a:t>
                      </a:r>
                      <a:r>
                        <a:rPr lang="en-US" altLang="zh-TW" baseline="0" dirty="0" smtClean="0">
                          <a:solidFill>
                            <a:schemeClr val="tx1"/>
                          </a:solidFill>
                          <a:latin typeface="標楷體" panose="03000509000000000000" pitchFamily="65" charset="-120"/>
                          <a:ea typeface="標楷體" panose="03000509000000000000" pitchFamily="65" charset="-120"/>
                        </a:rPr>
                        <a:t>〉</a:t>
                      </a:r>
                    </a:p>
                    <a:p>
                      <a:r>
                        <a:rPr lang="zh-TW" altLang="en-US" baseline="0" dirty="0" smtClean="0">
                          <a:solidFill>
                            <a:schemeClr val="tx1"/>
                          </a:solidFill>
                          <a:latin typeface="標楷體" panose="03000509000000000000" pitchFamily="65" charset="-120"/>
                          <a:ea typeface="標楷體" panose="03000509000000000000" pitchFamily="65" charset="-120"/>
                        </a:rPr>
                        <a:t>朋友的布料引來大家的討論</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原文狀態</a:t>
                      </a:r>
                      <a:r>
                        <a:rPr lang="en-US" altLang="zh-TW" baseline="0" dirty="0" smtClean="0">
                          <a:solidFill>
                            <a:schemeClr val="tx1"/>
                          </a:solidFill>
                          <a:latin typeface="標楷體" panose="03000509000000000000" pitchFamily="65" charset="-120"/>
                          <a:ea typeface="標楷體" panose="03000509000000000000" pitchFamily="65" charset="-120"/>
                        </a:rPr>
                        <a:t>〉</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baseline="0" dirty="0" smtClean="0">
                          <a:solidFill>
                            <a:schemeClr val="tx1"/>
                          </a:solidFill>
                          <a:latin typeface="標楷體" panose="03000509000000000000" pitchFamily="65" charset="-120"/>
                          <a:ea typeface="標楷體" panose="03000509000000000000" pitchFamily="65" charset="-120"/>
                        </a:rPr>
                        <a:t>朋友的布料引來大家的討論，</a:t>
                      </a:r>
                      <a:r>
                        <a:rPr lang="zh-TW" altLang="zh-TW" sz="1800" b="1" baseline="0" dirty="0" smtClean="0">
                          <a:solidFill>
                            <a:schemeClr val="tx1"/>
                          </a:solidFill>
                          <a:latin typeface="標楷體" panose="03000509000000000000" pitchFamily="65" charset="-120"/>
                          <a:ea typeface="標楷體" panose="03000509000000000000" pitchFamily="65" charset="-120"/>
                        </a:rPr>
                        <a:t>「啊，好像棋盤似的。」「我看倒有點像稿紙。」我說。「真像一塊塊綠豆糕。」</a:t>
                      </a:r>
                      <a:endParaRPr lang="zh-TW" altLang="en-US" baseline="0" dirty="0" smtClean="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原文結果</a:t>
                      </a:r>
                      <a:r>
                        <a:rPr lang="en-US" altLang="zh-TW" baseline="0" dirty="0" smtClean="0">
                          <a:solidFill>
                            <a:schemeClr val="tx1"/>
                          </a:solidFill>
                          <a:latin typeface="標楷體" panose="03000509000000000000" pitchFamily="65" charset="-120"/>
                          <a:ea typeface="標楷體" panose="03000509000000000000" pitchFamily="65" charset="-120"/>
                        </a:rPr>
                        <a:t>〉</a:t>
                      </a:r>
                    </a:p>
                    <a:p>
                      <a:r>
                        <a:rPr lang="zh-TW" altLang="zh-TW" sz="1800" b="1" baseline="0" dirty="0" smtClean="0">
                          <a:solidFill>
                            <a:schemeClr val="tx1"/>
                          </a:solidFill>
                          <a:latin typeface="標楷體" panose="03000509000000000000" pitchFamily="65" charset="-120"/>
                          <a:ea typeface="標楷體" panose="03000509000000000000" pitchFamily="65" charset="-120"/>
                        </a:rPr>
                        <a:t>那位朋友連忙把衣料用紙包好，她覺得衣料就是衣料，不是棋盤，也不是稿紙，更不是綠豆糕。</a:t>
                      </a:r>
                      <a:br>
                        <a:rPr lang="zh-TW" altLang="zh-TW" sz="1800" b="1" baseline="0" dirty="0" smtClean="0">
                          <a:solidFill>
                            <a:schemeClr val="tx1"/>
                          </a:solidFill>
                          <a:latin typeface="標楷體" panose="03000509000000000000" pitchFamily="65" charset="-120"/>
                          <a:ea typeface="標楷體" panose="03000509000000000000" pitchFamily="65" charset="-120"/>
                        </a:rPr>
                      </a:br>
                      <a:endParaRPr lang="zh-TW" altLang="en-US" baseline="0" dirty="0">
                        <a:solidFill>
                          <a:schemeClr val="tx1"/>
                        </a:solidFill>
                        <a:latin typeface="標楷體" panose="03000509000000000000" pitchFamily="65" charset="-120"/>
                        <a:ea typeface="標楷體" panose="03000509000000000000" pitchFamily="65" charset="-120"/>
                      </a:endParaRPr>
                    </a:p>
                  </a:txBody>
                  <a:tcPr/>
                </a:tc>
              </a:tr>
              <a:tr h="1144674">
                <a:tc>
                  <a:txBody>
                    <a:bodyPr/>
                    <a:lstStyle/>
                    <a:p>
                      <a:endParaRPr lang="zh-TW" altLang="en-US">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正向面對態度一</a:t>
                      </a:r>
                      <a:r>
                        <a:rPr lang="en-US" altLang="zh-TW" baseline="0" dirty="0" smtClean="0">
                          <a:solidFill>
                            <a:schemeClr val="tx1"/>
                          </a:solidFill>
                          <a:latin typeface="標楷體" panose="03000509000000000000" pitchFamily="65" charset="-120"/>
                          <a:ea typeface="標楷體" panose="03000509000000000000" pitchFamily="65" charset="-120"/>
                        </a:rPr>
                        <a:t>〉</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結果一</a:t>
                      </a:r>
                      <a:r>
                        <a:rPr lang="en-US" altLang="zh-TW" baseline="0" dirty="0" smtClean="0">
                          <a:solidFill>
                            <a:schemeClr val="tx1"/>
                          </a:solidFill>
                          <a:latin typeface="標楷體" panose="03000509000000000000" pitchFamily="65" charset="-120"/>
                          <a:ea typeface="標楷體" panose="03000509000000000000" pitchFamily="65" charset="-120"/>
                        </a:rPr>
                        <a:t>〉</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r>
              <a:tr h="1144674">
                <a:tc>
                  <a:txBody>
                    <a:bodyPr/>
                    <a:lstStyle/>
                    <a:p>
                      <a:endParaRPr lang="zh-TW" altLang="en-US">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正向面對態度二</a:t>
                      </a:r>
                      <a:r>
                        <a:rPr lang="en-US" altLang="zh-TW" baseline="0" dirty="0" smtClean="0">
                          <a:solidFill>
                            <a:schemeClr val="tx1"/>
                          </a:solidFill>
                          <a:latin typeface="標楷體" panose="03000509000000000000" pitchFamily="65" charset="-120"/>
                          <a:ea typeface="標楷體" panose="03000509000000000000" pitchFamily="65" charset="-120"/>
                        </a:rPr>
                        <a:t>〉</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結果二</a:t>
                      </a:r>
                      <a:r>
                        <a:rPr lang="en-US" altLang="zh-TW" baseline="0" dirty="0" smtClean="0">
                          <a:solidFill>
                            <a:schemeClr val="tx1"/>
                          </a:solidFill>
                          <a:latin typeface="標楷體" panose="03000509000000000000" pitchFamily="65" charset="-120"/>
                          <a:ea typeface="標楷體" panose="03000509000000000000" pitchFamily="65" charset="-120"/>
                        </a:rPr>
                        <a:t>〉</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r>
              <a:tr h="1144674">
                <a:tc>
                  <a:txBody>
                    <a:bodyPr/>
                    <a:lstStyle/>
                    <a:p>
                      <a:endParaRPr lang="zh-TW" altLang="en-US">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正向面對態度三</a:t>
                      </a:r>
                      <a:r>
                        <a:rPr lang="en-US" altLang="zh-TW" baseline="0" dirty="0" smtClean="0">
                          <a:solidFill>
                            <a:schemeClr val="tx1"/>
                          </a:solidFill>
                          <a:latin typeface="標楷體" panose="03000509000000000000" pitchFamily="65" charset="-120"/>
                          <a:ea typeface="標楷體" panose="03000509000000000000" pitchFamily="65" charset="-120"/>
                        </a:rPr>
                        <a:t>〉</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dirty="0" smtClean="0">
                          <a:solidFill>
                            <a:schemeClr val="tx1"/>
                          </a:solidFill>
                          <a:latin typeface="標楷體" panose="03000509000000000000" pitchFamily="65" charset="-120"/>
                          <a:ea typeface="標楷體" panose="03000509000000000000" pitchFamily="65" charset="-120"/>
                        </a:rPr>
                        <a:t>〈</a:t>
                      </a:r>
                      <a:r>
                        <a:rPr lang="zh-TW" altLang="en-US" baseline="0" dirty="0" smtClean="0">
                          <a:solidFill>
                            <a:schemeClr val="tx1"/>
                          </a:solidFill>
                          <a:latin typeface="標楷體" panose="03000509000000000000" pitchFamily="65" charset="-120"/>
                          <a:ea typeface="標楷體" panose="03000509000000000000" pitchFamily="65" charset="-120"/>
                        </a:rPr>
                        <a:t>結果三</a:t>
                      </a:r>
                      <a:r>
                        <a:rPr lang="en-US" altLang="zh-TW" baseline="0" dirty="0" smtClean="0">
                          <a:solidFill>
                            <a:schemeClr val="tx1"/>
                          </a:solidFill>
                          <a:latin typeface="標楷體" panose="03000509000000000000" pitchFamily="65" charset="-120"/>
                          <a:ea typeface="標楷體" panose="03000509000000000000" pitchFamily="65" charset="-120"/>
                        </a:rPr>
                        <a:t>〉</a:t>
                      </a:r>
                      <a:endParaRPr lang="zh-TW" altLang="en-US" baseline="0" dirty="0">
                        <a:solidFill>
                          <a:schemeClr val="tx1"/>
                        </a:solidFill>
                        <a:latin typeface="標楷體" panose="03000509000000000000" pitchFamily="65" charset="-120"/>
                        <a:ea typeface="標楷體" panose="03000509000000000000" pitchFamily="65" charset="-120"/>
                      </a:endParaRPr>
                    </a:p>
                  </a:txBody>
                  <a:tcPr/>
                </a:tc>
              </a:tr>
            </a:tbl>
          </a:graphicData>
        </a:graphic>
      </p:graphicFrame>
    </p:spTree>
    <p:extLst>
      <p:ext uri="{BB962C8B-B14F-4D97-AF65-F5344CB8AC3E}">
        <p14:creationId xmlns:p14="http://schemas.microsoft.com/office/powerpoint/2010/main" val="558427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sz="half" idx="1"/>
            <p:extLst>
              <p:ext uri="{D42A27DB-BD31-4B8C-83A1-F6EECF244321}">
                <p14:modId xmlns:p14="http://schemas.microsoft.com/office/powerpoint/2010/main" val="4084735928"/>
              </p:ext>
            </p:extLst>
          </p:nvPr>
        </p:nvGraphicFramePr>
        <p:xfrm>
          <a:off x="609600" y="1719261"/>
          <a:ext cx="11238963" cy="4993512"/>
        </p:xfrm>
        <a:graphic>
          <a:graphicData uri="http://schemas.openxmlformats.org/drawingml/2006/table">
            <a:tbl>
              <a:tblPr firstRow="1" bandRow="1">
                <a:tableStyleId>{5C22544A-7EE6-4342-B048-85BDC9FD1C3A}</a:tableStyleId>
              </a:tblPr>
              <a:tblGrid>
                <a:gridCol w="3746321"/>
                <a:gridCol w="3746321"/>
                <a:gridCol w="3746321"/>
              </a:tblGrid>
              <a:tr h="1176824">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事件二</a:t>
                      </a:r>
                      <a:r>
                        <a:rPr lang="en-US" altLang="zh-TW" baseline="0" dirty="0" smtClean="0">
                          <a:solidFill>
                            <a:schemeClr val="tx1"/>
                          </a:solidFill>
                          <a:ea typeface="標楷體" panose="03000509000000000000" pitchFamily="65" charset="-120"/>
                        </a:rPr>
                        <a:t>〉</a:t>
                      </a:r>
                    </a:p>
                    <a:p>
                      <a:pPr marL="45720" indent="0">
                        <a:buNone/>
                      </a:pPr>
                      <a:r>
                        <a:rPr lang="zh-TW" altLang="en-US" sz="1800" b="1" dirty="0" smtClean="0">
                          <a:solidFill>
                            <a:schemeClr val="tx1"/>
                          </a:solidFill>
                          <a:latin typeface="標楷體" panose="03000509000000000000" pitchFamily="65" charset="-120"/>
                          <a:ea typeface="標楷體" panose="03000509000000000000" pitchFamily="65" charset="-120"/>
                        </a:rPr>
                        <a:t>每個人的看法或觀點不同</a:t>
                      </a:r>
                      <a:endParaRPr lang="en-US" altLang="zh-TW" sz="1800" b="1" dirty="0" smtClean="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smtClean="0">
                          <a:solidFill>
                            <a:schemeClr val="tx1"/>
                          </a:solidFill>
                          <a:ea typeface="標楷體" panose="03000509000000000000" pitchFamily="65" charset="-120"/>
                        </a:rPr>
                        <a:t>〈</a:t>
                      </a:r>
                      <a:r>
                        <a:rPr lang="zh-TW" altLang="en-US" baseline="0" smtClean="0">
                          <a:solidFill>
                            <a:schemeClr val="tx1"/>
                          </a:solidFill>
                          <a:ea typeface="標楷體" panose="03000509000000000000" pitchFamily="65" charset="-120"/>
                        </a:rPr>
                        <a:t>原文狀態</a:t>
                      </a:r>
                      <a:r>
                        <a:rPr lang="en-US" altLang="zh-TW" baseline="0" smtClean="0">
                          <a:solidFill>
                            <a:schemeClr val="tx1"/>
                          </a:solidFill>
                          <a:ea typeface="標楷體" panose="03000509000000000000" pitchFamily="65" charset="-12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800" b="1" cap="all" spc="200" smtClean="0">
                          <a:solidFill>
                            <a:schemeClr val="tx1"/>
                          </a:solidFill>
                          <a:latin typeface="標楷體" panose="03000509000000000000" pitchFamily="65" charset="-120"/>
                          <a:ea typeface="標楷體" panose="03000509000000000000" pitchFamily="65" charset="-120"/>
                        </a:rPr>
                        <a:t>也許我們看某人不順眼，但是在他的男友和女友心中，往往認為他如「天仙」或「白馬王子」般地完美無缺。</a:t>
                      </a:r>
                      <a:endParaRPr lang="en-US" altLang="zh-TW" sz="1800" b="1" cap="all" spc="200" dirty="0" smtClean="0">
                        <a:solidFill>
                          <a:schemeClr val="tx1"/>
                        </a:solidFill>
                        <a:latin typeface="標楷體" panose="03000509000000000000" pitchFamily="65" charset="-120"/>
                        <a:ea typeface="標楷體" panose="03000509000000000000" pitchFamily="65" charset="-120"/>
                      </a:endParaRPr>
                    </a:p>
                  </a:txBody>
                  <a:tcPr/>
                </a:tc>
                <a:tc>
                  <a:txBody>
                    <a:bodyPr/>
                    <a:lstStyle/>
                    <a:p>
                      <a:r>
                        <a:rPr lang="en-US" altLang="zh-TW" baseline="0" smtClean="0">
                          <a:solidFill>
                            <a:schemeClr val="tx1"/>
                          </a:solidFill>
                          <a:ea typeface="標楷體" panose="03000509000000000000" pitchFamily="65" charset="-120"/>
                        </a:rPr>
                        <a:t>〈</a:t>
                      </a:r>
                      <a:r>
                        <a:rPr lang="zh-TW" altLang="en-US" baseline="0" smtClean="0">
                          <a:solidFill>
                            <a:schemeClr val="tx1"/>
                          </a:solidFill>
                          <a:ea typeface="標楷體" panose="03000509000000000000" pitchFamily="65" charset="-120"/>
                        </a:rPr>
                        <a:t>原文結果</a:t>
                      </a:r>
                      <a:r>
                        <a:rPr lang="en-US" altLang="zh-TW" baseline="0" smtClean="0">
                          <a:solidFill>
                            <a:schemeClr val="tx1"/>
                          </a:solidFill>
                          <a:ea typeface="標楷體" panose="03000509000000000000" pitchFamily="65" charset="-120"/>
                        </a:rPr>
                        <a:t>〉</a:t>
                      </a:r>
                    </a:p>
                    <a:p>
                      <a:r>
                        <a:rPr lang="zh-TW" altLang="en-US" sz="1800" b="1" smtClean="0">
                          <a:solidFill>
                            <a:schemeClr val="tx1"/>
                          </a:solidFill>
                          <a:latin typeface="標楷體" panose="03000509000000000000" pitchFamily="65" charset="-120"/>
                          <a:ea typeface="標楷體" panose="03000509000000000000" pitchFamily="65" charset="-120"/>
                        </a:rPr>
                        <a:t>人總會去尋求自己喜歡的事物，每個人的看法或觀點不同，應該有彼此容忍和尊重對方的看法與觀點的雅量。</a:t>
                      </a:r>
                      <a:endParaRPr lang="zh-TW" altLang="en-US" baseline="0" dirty="0">
                        <a:solidFill>
                          <a:schemeClr val="tx1"/>
                        </a:solidFill>
                        <a:ea typeface="標楷體" panose="03000509000000000000" pitchFamily="65" charset="-120"/>
                      </a:endParaRPr>
                    </a:p>
                  </a:txBody>
                  <a:tcPr/>
                </a:tc>
              </a:tr>
              <a:tr h="1176824">
                <a:tc>
                  <a:txBody>
                    <a:bodyPr/>
                    <a:lstStyle/>
                    <a:p>
                      <a:endParaRPr lang="zh-TW" altLang="en-US" baseline="0" dirty="0">
                        <a:solidFill>
                          <a:schemeClr val="tx1"/>
                        </a:solidFill>
                        <a:ea typeface="標楷體" panose="03000509000000000000" pitchFamily="65" charset="-120"/>
                      </a:endParaRPr>
                    </a:p>
                  </a:txBody>
                  <a:tcPr/>
                </a:tc>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面對態度一</a:t>
                      </a:r>
                      <a:r>
                        <a:rPr lang="en-US" altLang="zh-TW" baseline="0" dirty="0" smtClean="0">
                          <a:solidFill>
                            <a:schemeClr val="tx1"/>
                          </a:solidFill>
                          <a:ea typeface="標楷體" panose="03000509000000000000" pitchFamily="65" charset="-120"/>
                        </a:rPr>
                        <a:t>〉</a:t>
                      </a:r>
                      <a:endParaRPr lang="zh-TW" altLang="en-US" baseline="0" dirty="0">
                        <a:solidFill>
                          <a:schemeClr val="tx1"/>
                        </a:solidFill>
                        <a:ea typeface="標楷體" panose="03000509000000000000" pitchFamily="65" charset="-120"/>
                      </a:endParaRPr>
                    </a:p>
                  </a:txBody>
                  <a:tcPr/>
                </a:tc>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結果一</a:t>
                      </a:r>
                      <a:r>
                        <a:rPr lang="en-US" altLang="zh-TW" baseline="0" dirty="0" smtClean="0">
                          <a:solidFill>
                            <a:schemeClr val="tx1"/>
                          </a:solidFill>
                          <a:ea typeface="標楷體" panose="03000509000000000000" pitchFamily="65" charset="-120"/>
                        </a:rPr>
                        <a:t>〉</a:t>
                      </a:r>
                      <a:endParaRPr lang="zh-TW" altLang="en-US" baseline="0" dirty="0">
                        <a:solidFill>
                          <a:schemeClr val="tx1"/>
                        </a:solidFill>
                        <a:ea typeface="標楷體" panose="03000509000000000000" pitchFamily="65" charset="-120"/>
                      </a:endParaRPr>
                    </a:p>
                  </a:txBody>
                  <a:tcPr/>
                </a:tc>
              </a:tr>
              <a:tr h="1176824">
                <a:tc>
                  <a:txBody>
                    <a:bodyPr/>
                    <a:lstStyle/>
                    <a:p>
                      <a:endParaRPr lang="zh-TW" altLang="en-US" baseline="0">
                        <a:solidFill>
                          <a:schemeClr val="tx1"/>
                        </a:solidFill>
                        <a:ea typeface="標楷體" panose="03000509000000000000" pitchFamily="65" charset="-120"/>
                      </a:endParaRPr>
                    </a:p>
                  </a:txBody>
                  <a:tcPr/>
                </a:tc>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面對態度二</a:t>
                      </a:r>
                      <a:r>
                        <a:rPr lang="en-US" altLang="zh-TW" baseline="0" dirty="0" smtClean="0">
                          <a:solidFill>
                            <a:schemeClr val="tx1"/>
                          </a:solidFill>
                          <a:ea typeface="標楷體" panose="03000509000000000000" pitchFamily="65" charset="-120"/>
                        </a:rPr>
                        <a:t>〉</a:t>
                      </a:r>
                      <a:endParaRPr lang="zh-TW" altLang="en-US" baseline="0" dirty="0">
                        <a:solidFill>
                          <a:schemeClr val="tx1"/>
                        </a:solidFill>
                        <a:ea typeface="標楷體" panose="03000509000000000000" pitchFamily="65" charset="-120"/>
                      </a:endParaRPr>
                    </a:p>
                  </a:txBody>
                  <a:tcPr/>
                </a:tc>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結果二</a:t>
                      </a:r>
                      <a:r>
                        <a:rPr lang="en-US" altLang="zh-TW" baseline="0" dirty="0" smtClean="0">
                          <a:solidFill>
                            <a:schemeClr val="tx1"/>
                          </a:solidFill>
                          <a:ea typeface="標楷體" panose="03000509000000000000" pitchFamily="65" charset="-120"/>
                        </a:rPr>
                        <a:t>〉</a:t>
                      </a:r>
                      <a:endParaRPr lang="zh-TW" altLang="en-US" baseline="0" dirty="0">
                        <a:solidFill>
                          <a:schemeClr val="tx1"/>
                        </a:solidFill>
                        <a:ea typeface="標楷體" panose="03000509000000000000" pitchFamily="65" charset="-120"/>
                      </a:endParaRPr>
                    </a:p>
                  </a:txBody>
                  <a:tcPr/>
                </a:tc>
              </a:tr>
              <a:tr h="1176824">
                <a:tc>
                  <a:txBody>
                    <a:bodyPr/>
                    <a:lstStyle/>
                    <a:p>
                      <a:endParaRPr lang="zh-TW" altLang="en-US"/>
                    </a:p>
                  </a:txBody>
                  <a:tcPr/>
                </a:tc>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面對態度三</a:t>
                      </a:r>
                      <a:r>
                        <a:rPr lang="en-US" altLang="zh-TW" baseline="0" dirty="0" smtClean="0">
                          <a:solidFill>
                            <a:schemeClr val="tx1"/>
                          </a:solidFill>
                          <a:ea typeface="標楷體" panose="03000509000000000000" pitchFamily="65" charset="-120"/>
                        </a:rPr>
                        <a:t>〉</a:t>
                      </a:r>
                      <a:endParaRPr lang="zh-TW" altLang="en-US" baseline="0" dirty="0">
                        <a:solidFill>
                          <a:schemeClr val="tx1"/>
                        </a:solidFill>
                        <a:ea typeface="標楷體" panose="03000509000000000000" pitchFamily="65" charset="-120"/>
                      </a:endParaRPr>
                    </a:p>
                  </a:txBody>
                  <a:tcPr/>
                </a:tc>
                <a:tc>
                  <a:txBody>
                    <a:bodyPr/>
                    <a:lstStyle/>
                    <a:p>
                      <a:r>
                        <a:rPr lang="en-US" altLang="zh-TW" baseline="0" dirty="0" smtClean="0">
                          <a:solidFill>
                            <a:schemeClr val="tx1"/>
                          </a:solidFill>
                          <a:ea typeface="標楷體" panose="03000509000000000000" pitchFamily="65" charset="-120"/>
                        </a:rPr>
                        <a:t>〈</a:t>
                      </a:r>
                      <a:r>
                        <a:rPr lang="zh-TW" altLang="en-US" baseline="0" dirty="0" smtClean="0">
                          <a:solidFill>
                            <a:schemeClr val="tx1"/>
                          </a:solidFill>
                          <a:ea typeface="標楷體" panose="03000509000000000000" pitchFamily="65" charset="-120"/>
                        </a:rPr>
                        <a:t>結果三</a:t>
                      </a:r>
                      <a:r>
                        <a:rPr lang="en-US" altLang="zh-TW" baseline="0" dirty="0" smtClean="0">
                          <a:solidFill>
                            <a:schemeClr val="tx1"/>
                          </a:solidFill>
                          <a:ea typeface="標楷體" panose="03000509000000000000" pitchFamily="65" charset="-120"/>
                        </a:rPr>
                        <a:t>〉</a:t>
                      </a:r>
                      <a:endParaRPr lang="zh-TW" altLang="en-US" baseline="0" dirty="0">
                        <a:solidFill>
                          <a:schemeClr val="tx1"/>
                        </a:solidFill>
                        <a:ea typeface="標楷體" panose="03000509000000000000" pitchFamily="65" charset="-120"/>
                      </a:endParaRPr>
                    </a:p>
                  </a:txBody>
                  <a:tcPr/>
                </a:tc>
              </a:tr>
            </a:tbl>
          </a:graphicData>
        </a:graphic>
      </p:graphicFrame>
      <p:sp>
        <p:nvSpPr>
          <p:cNvPr id="4" name="標題 3"/>
          <p:cNvSpPr>
            <a:spLocks noGrp="1"/>
          </p:cNvSpPr>
          <p:nvPr>
            <p:ph type="title"/>
          </p:nvPr>
        </p:nvSpPr>
        <p:spPr/>
        <p:txBody>
          <a:bodyPr/>
          <a:lstStyle/>
          <a:p>
            <a:r>
              <a:rPr lang="zh-TW" altLang="en-US" dirty="0"/>
              <a:t>寫一齣更完美的劇本</a:t>
            </a:r>
          </a:p>
        </p:txBody>
      </p:sp>
    </p:spTree>
    <p:extLst>
      <p:ext uri="{BB962C8B-B14F-4D97-AF65-F5344CB8AC3E}">
        <p14:creationId xmlns:p14="http://schemas.microsoft.com/office/powerpoint/2010/main" val="37593398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5400" dirty="0" smtClean="0"/>
              <a:t>扭轉我的人生</a:t>
            </a:r>
            <a:r>
              <a:rPr lang="en-US" altLang="zh-TW" sz="5400" dirty="0" smtClean="0"/>
              <a:t/>
            </a:r>
            <a:br>
              <a:rPr lang="en-US" altLang="zh-TW" sz="5400" dirty="0" smtClean="0"/>
            </a:br>
            <a:r>
              <a:rPr lang="en-US" altLang="zh-TW" sz="5400" dirty="0"/>
              <a:t/>
            </a:r>
            <a:br>
              <a:rPr lang="en-US" altLang="zh-TW" sz="5400" dirty="0"/>
            </a:br>
            <a:r>
              <a:rPr lang="en-US" altLang="zh-TW" dirty="0" smtClean="0"/>
              <a:t/>
            </a:r>
            <a:br>
              <a:rPr lang="en-US" altLang="zh-TW" dirty="0" smtClean="0"/>
            </a:br>
            <a:r>
              <a:rPr lang="zh-TW" altLang="en-US" sz="3600" dirty="0" smtClean="0"/>
              <a:t>結合生活經驗</a:t>
            </a:r>
            <a:endParaRPr lang="zh-TW" altLang="en-US" sz="3600" dirty="0"/>
          </a:p>
        </p:txBody>
      </p:sp>
    </p:spTree>
    <p:extLst>
      <p:ext uri="{BB962C8B-B14F-4D97-AF65-F5344CB8AC3E}">
        <p14:creationId xmlns:p14="http://schemas.microsoft.com/office/powerpoint/2010/main" val="1976357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ChangeArrowheads="1"/>
          </p:cNvSpPr>
          <p:nvPr/>
        </p:nvSpPr>
        <p:spPr bwMode="auto">
          <a:xfrm>
            <a:off x="416416" y="2142638"/>
            <a:ext cx="11078817"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一</a:t>
            </a: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請說明日常生活中你曾做了那些包容他人的事情，請寫出一項？</a:t>
            </a:r>
            <a:endParaRPr kumimoji="1" lang="zh-TW" altLang="en-US"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2800" b="0" i="1"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 例如：打掃時間同學拿拖地的汙水弄濕了你的衣服，你將如何來面對？</a:t>
            </a:r>
            <a:endPar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endParaRPr>
          </a:p>
        </p:txBody>
      </p:sp>
      <p:graphicFrame>
        <p:nvGraphicFramePr>
          <p:cNvPr id="3" name="表格 2"/>
          <p:cNvGraphicFramePr>
            <a:graphicFrameLocks noGrp="1"/>
          </p:cNvGraphicFramePr>
          <p:nvPr>
            <p:extLst>
              <p:ext uri="{D42A27DB-BD31-4B8C-83A1-F6EECF244321}">
                <p14:modId xmlns:p14="http://schemas.microsoft.com/office/powerpoint/2010/main" val="2223908471"/>
              </p:ext>
            </p:extLst>
          </p:nvPr>
        </p:nvGraphicFramePr>
        <p:xfrm>
          <a:off x="597559" y="4146995"/>
          <a:ext cx="10897674" cy="1944711"/>
        </p:xfrm>
        <a:graphic>
          <a:graphicData uri="http://schemas.openxmlformats.org/drawingml/2006/table">
            <a:tbl>
              <a:tblPr firstRow="1" bandRow="1">
                <a:tableStyleId>{5C22544A-7EE6-4342-B048-85BDC9FD1C3A}</a:tableStyleId>
              </a:tblPr>
              <a:tblGrid>
                <a:gridCol w="10897674"/>
              </a:tblGrid>
              <a:tr h="1944711">
                <a:tc>
                  <a:txBody>
                    <a:bodyPr/>
                    <a:lstStyle/>
                    <a:p>
                      <a:r>
                        <a:rPr lang="zh-TW" altLang="en-US" dirty="0" smtClean="0">
                          <a:solidFill>
                            <a:schemeClr val="tx1"/>
                          </a:solidFill>
                        </a:rPr>
                        <a:t>請同學想想自己日常生活的例子</a:t>
                      </a:r>
                      <a:endParaRPr lang="zh-TW"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2" name="標題 1"/>
          <p:cNvSpPr>
            <a:spLocks noGrp="1"/>
          </p:cNvSpPr>
          <p:nvPr>
            <p:ph type="title"/>
          </p:nvPr>
        </p:nvSpPr>
        <p:spPr/>
        <p:txBody>
          <a:bodyPr/>
          <a:lstStyle/>
          <a:p>
            <a:r>
              <a:rPr lang="zh-TW" altLang="en-US" dirty="0"/>
              <a:t>扭轉我的人生</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834471" y="4718080"/>
            <a:ext cx="5121084" cy="536494"/>
          </a:xfrm>
          <a:prstGeom prst="rect">
            <a:avLst/>
          </a:prstGeom>
        </p:spPr>
      </p:pic>
      <p:graphicFrame>
        <p:nvGraphicFramePr>
          <p:cNvPr id="3" name="表格 2"/>
          <p:cNvGraphicFramePr>
            <a:graphicFrameLocks noGrp="1"/>
          </p:cNvGraphicFramePr>
          <p:nvPr>
            <p:extLst>
              <p:ext uri="{D42A27DB-BD31-4B8C-83A1-F6EECF244321}">
                <p14:modId xmlns:p14="http://schemas.microsoft.com/office/powerpoint/2010/main" val="4256858174"/>
              </p:ext>
            </p:extLst>
          </p:nvPr>
        </p:nvGraphicFramePr>
        <p:xfrm>
          <a:off x="937503" y="5414698"/>
          <a:ext cx="10796103" cy="561193"/>
        </p:xfrm>
        <a:graphic>
          <a:graphicData uri="http://schemas.openxmlformats.org/drawingml/2006/table">
            <a:tbl>
              <a:tblPr firstRow="1" bandRow="1">
                <a:tableStyleId>{5C22544A-7EE6-4342-B048-85BDC9FD1C3A}</a:tableStyleId>
              </a:tblPr>
              <a:tblGrid>
                <a:gridCol w="3598701"/>
                <a:gridCol w="7197402"/>
              </a:tblGrid>
              <a:tr h="561193">
                <a:tc>
                  <a:txBody>
                    <a:bodyPr/>
                    <a:lstStyle/>
                    <a:p>
                      <a:pPr marL="304800" algn="ctr">
                        <a:spcAft>
                          <a:spcPts val="0"/>
                        </a:spcAft>
                      </a:pPr>
                      <a:endParaRPr lang="zh-TW" sz="2400" kern="100" dirty="0">
                        <a:solidFill>
                          <a:schemeClr val="tx1"/>
                        </a:solidFill>
                        <a:latin typeface="Calibri"/>
                        <a:ea typeface="新細明體"/>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304800" algn="ctr">
                        <a:spcAft>
                          <a:spcPts val="0"/>
                        </a:spcAft>
                      </a:pPr>
                      <a:endParaRPr lang="zh-TW" sz="2400" kern="100" dirty="0">
                        <a:solidFill>
                          <a:schemeClr val="tx1"/>
                        </a:solidFill>
                        <a:latin typeface="Calibri"/>
                        <a:ea typeface="新細明體"/>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矩形 3"/>
          <p:cNvSpPr/>
          <p:nvPr/>
        </p:nvSpPr>
        <p:spPr>
          <a:xfrm>
            <a:off x="834470" y="1885816"/>
            <a:ext cx="10790855" cy="954107"/>
          </a:xfrm>
          <a:prstGeom prst="rect">
            <a:avLst/>
          </a:prstGeom>
        </p:spPr>
        <p:txBody>
          <a:bodyPr wrap="square">
            <a:spAutoFit/>
          </a:bodyPr>
          <a:lstStyle/>
          <a:p>
            <a:r>
              <a:rPr lang="en-US" altLang="zh-TW" sz="2800" dirty="0" smtClean="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二</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同上題，你生活中曾經發生哪些事情是他人包容你，你有什麼發現嗎？</a:t>
            </a:r>
          </a:p>
        </p:txBody>
      </p:sp>
      <p:pic>
        <p:nvPicPr>
          <p:cNvPr id="5" name="圖片 4"/>
          <p:cNvPicPr>
            <a:picLocks noChangeAspect="1"/>
          </p:cNvPicPr>
          <p:nvPr/>
        </p:nvPicPr>
        <p:blipFill>
          <a:blip r:embed="rId3"/>
          <a:stretch>
            <a:fillRect/>
          </a:stretch>
        </p:blipFill>
        <p:spPr>
          <a:xfrm>
            <a:off x="834471" y="2896966"/>
            <a:ext cx="10790855" cy="1707028"/>
          </a:xfrm>
          <a:prstGeom prst="rect">
            <a:avLst/>
          </a:prstGeom>
        </p:spPr>
      </p:pic>
      <p:sp>
        <p:nvSpPr>
          <p:cNvPr id="6" name="標題 5"/>
          <p:cNvSpPr>
            <a:spLocks noGrp="1"/>
          </p:cNvSpPr>
          <p:nvPr>
            <p:ph type="title"/>
          </p:nvPr>
        </p:nvSpPr>
        <p:spPr/>
        <p:txBody>
          <a:bodyPr/>
          <a:lstStyle/>
          <a:p>
            <a:r>
              <a:rPr lang="zh-TW" altLang="en-US" dirty="0"/>
              <a:t>扭轉我的人生</a:t>
            </a:r>
          </a:p>
        </p:txBody>
      </p:sp>
    </p:spTree>
    <p:extLst>
      <p:ext uri="{BB962C8B-B14F-4D97-AF65-F5344CB8AC3E}">
        <p14:creationId xmlns:p14="http://schemas.microsoft.com/office/powerpoint/2010/main" val="22638086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853343" y="2069692"/>
            <a:ext cx="10517933"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rPr>
              <a:t>(</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三</a:t>
            </a:r>
            <a:r>
              <a:rPr kumimoji="1" lang="en-US" altLang="zh-TW"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 </a:t>
            </a:r>
            <a:r>
              <a:rPr kumimoji="1" lang="zh-TW" altLang="en-US" sz="2800" b="0" i="0"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請舉例你在學校看到自己、同學或老師，曾經因為包容或尊重而有好的故事結局產生，請舉出</a:t>
            </a:r>
            <a:r>
              <a:rPr kumimoji="1" lang="zh-TW" altLang="en-US" sz="2800" dirty="0">
                <a:latin typeface="標楷體" pitchFamily="65" charset="-120"/>
                <a:ea typeface="標楷體" pitchFamily="65" charset="-120"/>
                <a:cs typeface="Times New Roman" pitchFamily="18" charset="0"/>
                <a:sym typeface="Wingdings" pitchFamily="2" charset="2"/>
              </a:rPr>
              <a:t>兩例？</a:t>
            </a:r>
            <a:endParaRPr kumimoji="1" lang="zh-TW" altLang="en-US" sz="2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sym typeface="Wingdings"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en-US" sz="2800" b="0" i="1" u="none" strike="noStrike" cap="none" normalizeH="0" baseline="0" dirty="0" smtClean="0">
                <a:ln>
                  <a:noFill/>
                </a:ln>
                <a:solidFill>
                  <a:schemeClr val="tx1"/>
                </a:solidFill>
                <a:effectLst/>
                <a:latin typeface="標楷體" pitchFamily="65" charset="-120"/>
                <a:ea typeface="標楷體" pitchFamily="65" charset="-120"/>
                <a:cs typeface="Times New Roman" pitchFamily="18" charset="0"/>
                <a:sym typeface="Wingdings" pitchFamily="2" charset="2"/>
              </a:rPr>
              <a:t>例如：討論教室布置因同學專長不同而能有多樣化的設計凸顯出自己班的特色等。</a:t>
            </a:r>
          </a:p>
        </p:txBody>
      </p:sp>
      <p:graphicFrame>
        <p:nvGraphicFramePr>
          <p:cNvPr id="4" name="表格 3"/>
          <p:cNvGraphicFramePr>
            <a:graphicFrameLocks noGrp="1"/>
          </p:cNvGraphicFramePr>
          <p:nvPr>
            <p:extLst>
              <p:ext uri="{D42A27DB-BD31-4B8C-83A1-F6EECF244321}">
                <p14:modId xmlns:p14="http://schemas.microsoft.com/office/powerpoint/2010/main" val="4022183239"/>
              </p:ext>
            </p:extLst>
          </p:nvPr>
        </p:nvGraphicFramePr>
        <p:xfrm>
          <a:off x="944264" y="4487203"/>
          <a:ext cx="10124661" cy="1926476"/>
        </p:xfrm>
        <a:graphic>
          <a:graphicData uri="http://schemas.openxmlformats.org/drawingml/2006/table">
            <a:tbl>
              <a:tblPr firstRow="1" bandRow="1">
                <a:tableStyleId>{5C22544A-7EE6-4342-B048-85BDC9FD1C3A}</a:tableStyleId>
              </a:tblPr>
              <a:tblGrid>
                <a:gridCol w="10124661"/>
              </a:tblGrid>
              <a:tr h="1926476">
                <a:tc>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r>
            </a:tbl>
          </a:graphicData>
        </a:graphic>
      </p:graphicFrame>
      <p:sp>
        <p:nvSpPr>
          <p:cNvPr id="2" name="標題 1"/>
          <p:cNvSpPr>
            <a:spLocks noGrp="1"/>
          </p:cNvSpPr>
          <p:nvPr>
            <p:ph type="title"/>
          </p:nvPr>
        </p:nvSpPr>
        <p:spPr/>
        <p:txBody>
          <a:bodyPr/>
          <a:lstStyle/>
          <a:p>
            <a:r>
              <a:rPr lang="zh-TW" altLang="en-US" dirty="0"/>
              <a:t>扭轉我的人生</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729" y="1738647"/>
            <a:ext cx="11335284" cy="861774"/>
          </a:xfrm>
          <a:prstGeom prst="rect">
            <a:avLst/>
          </a:prstGeom>
        </p:spPr>
        <p:txBody>
          <a:bodyPr wrap="square">
            <a:spAutoFit/>
          </a:bodyPr>
          <a:lstStyle/>
          <a:p>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四</a:t>
            </a:r>
            <a:r>
              <a:rPr lang="en-US" altLang="zh-TW" sz="2400" dirty="0" smtClean="0">
                <a:latin typeface="標楷體" panose="03000509000000000000" pitchFamily="65" charset="-120"/>
                <a:ea typeface="標楷體" panose="03000509000000000000" pitchFamily="65" charset="-120"/>
              </a:rPr>
              <a:t>)</a:t>
            </a:r>
            <a:r>
              <a:rPr lang="zh-TW" altLang="en-US" sz="2400" dirty="0" smtClean="0">
                <a:latin typeface="標楷體" panose="03000509000000000000" pitchFamily="65" charset="-120"/>
                <a:ea typeface="標楷體" panose="03000509000000000000" pitchFamily="65" charset="-120"/>
              </a:rPr>
              <a:t>請和大家分享一個自己曾經發生的經驗，如你支持的球隊、欣賞的明星、手機或主題但與他人有很大差距，卻因為彼此包容與尊重，讓彼此擁有很愉快的經驗。</a:t>
            </a:r>
            <a:endParaRPr lang="zh-TW" altLang="en-US" sz="2400" dirty="0">
              <a:latin typeface="標楷體" panose="03000509000000000000" pitchFamily="65" charset="-120"/>
              <a:ea typeface="標楷體" panose="03000509000000000000" pitchFamily="65" charset="-120"/>
            </a:endParaRPr>
          </a:p>
        </p:txBody>
      </p:sp>
      <p:graphicFrame>
        <p:nvGraphicFramePr>
          <p:cNvPr id="6" name="表格 5"/>
          <p:cNvGraphicFramePr>
            <a:graphicFrameLocks noGrp="1"/>
          </p:cNvGraphicFramePr>
          <p:nvPr>
            <p:extLst>
              <p:ext uri="{D42A27DB-BD31-4B8C-83A1-F6EECF244321}">
                <p14:modId xmlns:p14="http://schemas.microsoft.com/office/powerpoint/2010/main" val="1788739186"/>
              </p:ext>
            </p:extLst>
          </p:nvPr>
        </p:nvGraphicFramePr>
        <p:xfrm>
          <a:off x="647985" y="2605744"/>
          <a:ext cx="10728100" cy="3657600"/>
        </p:xfrm>
        <a:graphic>
          <a:graphicData uri="http://schemas.openxmlformats.org/drawingml/2006/table">
            <a:tbl>
              <a:tblPr firstRow="1" firstCol="1" bandRow="1">
                <a:tableStyleId>{5C22544A-7EE6-4342-B048-85BDC9FD1C3A}</a:tableStyleId>
              </a:tblPr>
              <a:tblGrid>
                <a:gridCol w="624992"/>
                <a:gridCol w="1214829"/>
                <a:gridCol w="8888279"/>
              </a:tblGrid>
              <a:tr h="328525">
                <a:tc gridSpan="2">
                  <a:txBody>
                    <a:bodyPr/>
                    <a:lstStyle/>
                    <a:p>
                      <a:pPr algn="ct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起因</a:t>
                      </a:r>
                    </a:p>
                  </a:txBody>
                  <a:tcPr marL="68580" marR="68580" marT="0" marB="0" anchor="ctr">
                    <a:solidFill>
                      <a:schemeClr val="tx2">
                        <a:lumMod val="20000"/>
                        <a:lumOff val="80000"/>
                      </a:schemeClr>
                    </a:solidFill>
                  </a:tcPr>
                </a:tc>
                <a:tc hMerge="1">
                  <a:txBody>
                    <a:bodyPr/>
                    <a:lstStyle/>
                    <a:p>
                      <a:endParaRPr lang="zh-TW" altLang="en-US"/>
                    </a:p>
                  </a:txBody>
                  <a:tcPr/>
                </a:tc>
                <a:tc>
                  <a:txBody>
                    <a:bodyPr/>
                    <a:lstStyle/>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與同學分享我最喜歡的</a:t>
                      </a:r>
                      <a:r>
                        <a:rPr lang="zh-TW" sz="2000" b="1" i="0" dirty="0" smtClean="0">
                          <a:solidFill>
                            <a:srgbClr val="002060"/>
                          </a:solidFill>
                          <a:latin typeface="標楷體" panose="03000509000000000000" pitchFamily="65" charset="-120"/>
                          <a:ea typeface="標楷體" panose="03000509000000000000" pitchFamily="65" charset="-120"/>
                        </a:rPr>
                        <a:t>歌星</a:t>
                      </a:r>
                      <a:endParaRPr lang="zh-TW" sz="2000" b="1" i="0" dirty="0">
                        <a:solidFill>
                          <a:srgbClr val="002060"/>
                        </a:solidFill>
                        <a:latin typeface="標楷體" panose="03000509000000000000" pitchFamily="65" charset="-120"/>
                        <a:ea typeface="標楷體" panose="03000509000000000000" pitchFamily="65" charset="-120"/>
                      </a:endParaRPr>
                    </a:p>
                  </a:txBody>
                  <a:tcPr marL="68580" marR="68580" marT="0" marB="0">
                    <a:solidFill>
                      <a:schemeClr val="tx2">
                        <a:lumMod val="20000"/>
                        <a:lumOff val="80000"/>
                      </a:schemeClr>
                    </a:solidFill>
                  </a:tcPr>
                </a:tc>
              </a:tr>
              <a:tr h="831134">
                <a:tc rowSpan="2">
                  <a:txBody>
                    <a:bodyPr/>
                    <a:lstStyle/>
                    <a:p>
                      <a:pPr algn="ctr">
                        <a:spcAft>
                          <a:spcPts val="0"/>
                        </a:spcAft>
                      </a:pPr>
                      <a:r>
                        <a:rPr lang="zh-TW" sz="2000" b="1" i="0" dirty="0">
                          <a:solidFill>
                            <a:srgbClr val="002060"/>
                          </a:solidFill>
                          <a:latin typeface="標楷體" panose="03000509000000000000" pitchFamily="65" charset="-120"/>
                          <a:ea typeface="標楷體" panose="03000509000000000000" pitchFamily="65" charset="-120"/>
                        </a:rPr>
                        <a:t>心情與</a:t>
                      </a:r>
                    </a:p>
                    <a:p>
                      <a:pPr algn="ctr">
                        <a:spcAft>
                          <a:spcPts val="0"/>
                        </a:spcAft>
                      </a:pPr>
                      <a:r>
                        <a:rPr lang="zh-TW" sz="2000" b="1" i="0" dirty="0">
                          <a:solidFill>
                            <a:srgbClr val="002060"/>
                          </a:solidFill>
                          <a:latin typeface="標楷體" panose="03000509000000000000" pitchFamily="65" charset="-120"/>
                          <a:ea typeface="標楷體" panose="03000509000000000000" pitchFamily="65" charset="-120"/>
                        </a:rPr>
                        <a:t>想法</a:t>
                      </a:r>
                    </a:p>
                  </a:txBody>
                  <a:tcPr marL="68580" marR="68580" marT="0" marB="0" anchor="ctr">
                    <a:solidFill>
                      <a:schemeClr val="tx2">
                        <a:lumMod val="20000"/>
                        <a:lumOff val="80000"/>
                      </a:schemeClr>
                    </a:solidFill>
                  </a:tcPr>
                </a:tc>
                <a:tc>
                  <a:txBody>
                    <a:bodyPr/>
                    <a:lstStyle/>
                    <a:p>
                      <a:pPr algn="ctr">
                        <a:spcAft>
                          <a:spcPts val="0"/>
                        </a:spcAft>
                      </a:pPr>
                      <a:r>
                        <a:rPr lang="zh-TW" sz="2000" b="1" i="0" dirty="0">
                          <a:solidFill>
                            <a:srgbClr val="002060"/>
                          </a:solidFill>
                          <a:latin typeface="標楷體" panose="03000509000000000000" pitchFamily="65" charset="-120"/>
                          <a:ea typeface="標楷體" panose="03000509000000000000" pitchFamily="65" charset="-120"/>
                        </a:rPr>
                        <a:t>同學</a:t>
                      </a:r>
                    </a:p>
                  </a:txBody>
                  <a:tcPr marL="68580" marR="68580" marT="0" marB="0" anchor="ctr">
                    <a:solidFill>
                      <a:schemeClr val="tx2">
                        <a:lumMod val="20000"/>
                        <a:lumOff val="80000"/>
                      </a:schemeClr>
                    </a:solidFill>
                  </a:tcPr>
                </a:tc>
                <a:tc>
                  <a:txBody>
                    <a:bodyPr/>
                    <a:lstStyle/>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心情</a:t>
                      </a:r>
                    </a:p>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想法</a:t>
                      </a:r>
                    </a:p>
                  </a:txBody>
                  <a:tcPr marL="68580" marR="68580" marT="0" marB="0">
                    <a:solidFill>
                      <a:schemeClr val="tx2">
                        <a:lumMod val="20000"/>
                        <a:lumOff val="80000"/>
                      </a:schemeClr>
                    </a:solidFill>
                  </a:tcPr>
                </a:tc>
              </a:tr>
              <a:tr h="831134">
                <a:tc vMerge="1">
                  <a:txBody>
                    <a:bodyPr/>
                    <a:lstStyle/>
                    <a:p>
                      <a:endParaRPr lang="zh-TW" altLang="en-US"/>
                    </a:p>
                  </a:txBody>
                  <a:tcPr/>
                </a:tc>
                <a:tc>
                  <a:txBody>
                    <a:bodyPr/>
                    <a:lstStyle/>
                    <a:p>
                      <a:pPr algn="ct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自己</a:t>
                      </a:r>
                    </a:p>
                  </a:txBody>
                  <a:tcPr marL="68580" marR="68580" marT="0" marB="0" anchor="ctr">
                    <a:solidFill>
                      <a:schemeClr val="tx2">
                        <a:lumMod val="20000"/>
                        <a:lumOff val="80000"/>
                      </a:schemeClr>
                    </a:solidFill>
                  </a:tcPr>
                </a:tc>
                <a:tc>
                  <a:txBody>
                    <a:bodyPr/>
                    <a:lstStyle/>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心情</a:t>
                      </a:r>
                    </a:p>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想法</a:t>
                      </a:r>
                    </a:p>
                  </a:txBody>
                  <a:tcPr marL="68580" marR="68580" marT="0" marB="0">
                    <a:solidFill>
                      <a:schemeClr val="tx2">
                        <a:lumMod val="20000"/>
                        <a:lumOff val="80000"/>
                      </a:schemeClr>
                    </a:solidFill>
                  </a:tcPr>
                </a:tc>
              </a:tr>
              <a:tr h="831134">
                <a:tc gridSpan="2">
                  <a:txBody>
                    <a:bodyPr/>
                    <a:lstStyle/>
                    <a:p>
                      <a:pPr algn="ct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結果</a:t>
                      </a:r>
                    </a:p>
                  </a:txBody>
                  <a:tcPr marL="68580" marR="68580" marT="0" marB="0" anchor="ctr">
                    <a:solidFill>
                      <a:schemeClr val="tx2">
                        <a:lumMod val="20000"/>
                        <a:lumOff val="80000"/>
                      </a:schemeClr>
                    </a:solidFill>
                  </a:tcPr>
                </a:tc>
                <a:tc hMerge="1">
                  <a:txBody>
                    <a:bodyPr/>
                    <a:lstStyle/>
                    <a:p>
                      <a:endParaRPr lang="zh-TW" altLang="en-US"/>
                    </a:p>
                  </a:txBody>
                  <a:tcPr/>
                </a:tc>
                <a:tc>
                  <a:txBody>
                    <a:bodyPr/>
                    <a:lstStyle/>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這是你所期待的結果嗎？</a:t>
                      </a:r>
                    </a:p>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和同學分享時如何讓彼此都很開心的討論</a:t>
                      </a:r>
                      <a:r>
                        <a:rPr lang="zh-TW" sz="2000" b="1" i="0" dirty="0" smtClean="0">
                          <a:solidFill>
                            <a:srgbClr val="002060"/>
                          </a:solidFill>
                          <a:latin typeface="標楷體" panose="03000509000000000000" pitchFamily="65" charset="-120"/>
                          <a:ea typeface="標楷體" panose="03000509000000000000" pitchFamily="65" charset="-120"/>
                        </a:rPr>
                        <a:t>？</a:t>
                      </a:r>
                      <a:r>
                        <a:rPr lang="en-US" sz="2000" b="1" i="0" dirty="0">
                          <a:solidFill>
                            <a:srgbClr val="002060"/>
                          </a:solidFill>
                          <a:latin typeface="標楷體" panose="03000509000000000000" pitchFamily="65" charset="-120"/>
                          <a:ea typeface="標楷體" panose="03000509000000000000" pitchFamily="65" charset="-120"/>
                        </a:rPr>
                        <a:t> </a:t>
                      </a:r>
                      <a:endParaRPr lang="zh-TW" sz="2000" b="1" i="0" dirty="0">
                        <a:solidFill>
                          <a:srgbClr val="002060"/>
                        </a:solidFill>
                        <a:latin typeface="標楷體" panose="03000509000000000000" pitchFamily="65" charset="-120"/>
                        <a:ea typeface="標楷體" panose="03000509000000000000" pitchFamily="65" charset="-120"/>
                      </a:endParaRPr>
                    </a:p>
                  </a:txBody>
                  <a:tcPr marL="68580" marR="68580" marT="0" marB="0">
                    <a:solidFill>
                      <a:schemeClr val="tx2">
                        <a:lumMod val="20000"/>
                        <a:lumOff val="80000"/>
                      </a:schemeClr>
                    </a:solidFill>
                  </a:tcPr>
                </a:tc>
              </a:tr>
              <a:tr h="431322">
                <a:tc gridSpan="2">
                  <a:txBody>
                    <a:bodyPr/>
                    <a:lstStyle/>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扭轉</a:t>
                      </a:r>
                      <a:r>
                        <a:rPr lang="zh-TW" sz="2000" b="1" i="0" dirty="0" smtClean="0">
                          <a:solidFill>
                            <a:srgbClr val="002060"/>
                          </a:solidFill>
                          <a:latin typeface="標楷體" panose="03000509000000000000" pitchFamily="65" charset="-120"/>
                          <a:ea typeface="標楷體" panose="03000509000000000000" pitchFamily="65" charset="-120"/>
                        </a:rPr>
                        <a:t>人生</a:t>
                      </a:r>
                      <a:endParaRPr lang="zh-TW" sz="2000" b="1" i="0" dirty="0">
                        <a:solidFill>
                          <a:srgbClr val="002060"/>
                        </a:solidFill>
                        <a:latin typeface="標楷體" panose="03000509000000000000" pitchFamily="65" charset="-120"/>
                        <a:ea typeface="標楷體" panose="03000509000000000000" pitchFamily="65" charset="-120"/>
                      </a:endParaRPr>
                    </a:p>
                  </a:txBody>
                  <a:tcPr marL="68580" marR="68580" marT="0" marB="0" anchor="ctr">
                    <a:solidFill>
                      <a:schemeClr val="tx2">
                        <a:lumMod val="20000"/>
                        <a:lumOff val="80000"/>
                      </a:schemeClr>
                    </a:solidFill>
                  </a:tcPr>
                </a:tc>
                <a:tc hMerge="1">
                  <a:txBody>
                    <a:bodyPr/>
                    <a:lstStyle/>
                    <a:p>
                      <a:endParaRPr lang="zh-TW" altLang="en-US"/>
                    </a:p>
                  </a:txBody>
                  <a:tcPr/>
                </a:tc>
                <a:tc>
                  <a:txBody>
                    <a:bodyPr/>
                    <a:lstStyle/>
                    <a:p>
                      <a:pPr>
                        <a:lnSpc>
                          <a:spcPct val="150000"/>
                        </a:lnSpc>
                        <a:spcAft>
                          <a:spcPts val="0"/>
                        </a:spcAft>
                      </a:pPr>
                      <a:r>
                        <a:rPr lang="zh-TW" sz="2000" b="1" i="0" dirty="0">
                          <a:solidFill>
                            <a:srgbClr val="002060"/>
                          </a:solidFill>
                          <a:latin typeface="標楷體" panose="03000509000000000000" pitchFamily="65" charset="-120"/>
                          <a:ea typeface="標楷體" panose="03000509000000000000" pitchFamily="65" charset="-120"/>
                        </a:rPr>
                        <a:t>你會用什麼方式來與同學分享彼此的心得呢？</a:t>
                      </a:r>
                    </a:p>
                  </a:txBody>
                  <a:tcPr marL="68580" marR="68580" marT="0" marB="0">
                    <a:solidFill>
                      <a:schemeClr val="tx2">
                        <a:lumMod val="20000"/>
                        <a:lumOff val="80000"/>
                      </a:schemeClr>
                    </a:solidFill>
                  </a:tcPr>
                </a:tc>
              </a:tr>
            </a:tbl>
          </a:graphicData>
        </a:graphic>
      </p:graphicFrame>
      <p:sp>
        <p:nvSpPr>
          <p:cNvPr id="5" name="標題 4"/>
          <p:cNvSpPr>
            <a:spLocks noGrp="1"/>
          </p:cNvSpPr>
          <p:nvPr>
            <p:ph type="title"/>
          </p:nvPr>
        </p:nvSpPr>
        <p:spPr/>
        <p:txBody>
          <a:bodyPr/>
          <a:lstStyle/>
          <a:p>
            <a:r>
              <a:rPr lang="zh-TW" altLang="en-US" dirty="0" smtClean="0"/>
              <a:t>扭轉我的人生</a:t>
            </a:r>
            <a:endParaRPr lang="zh-TW"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2208" y="1611542"/>
            <a:ext cx="11031470" cy="461665"/>
          </a:xfrm>
          <a:prstGeom prst="rect">
            <a:avLst/>
          </a:prstGeom>
        </p:spPr>
        <p:txBody>
          <a:bodyPr wrap="square">
            <a:spAutoFit/>
          </a:bodyPr>
          <a:lstStyle/>
          <a:p>
            <a:pPr>
              <a:spcAft>
                <a:spcPts val="0"/>
              </a:spcAft>
              <a:tabLst>
                <a:tab pos="857250" algn="l"/>
              </a:tabLst>
            </a:pPr>
            <a:r>
              <a:rPr lang="en-US"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五</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 </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假設</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你</a:t>
            </a:r>
            <a:r>
              <a:rPr lang="zh-TW" altLang="en-US" sz="2400" kern="100" dirty="0" smtClean="0">
                <a:latin typeface="標楷體" panose="03000509000000000000" pitchFamily="65" charset="-120"/>
                <a:ea typeface="標楷體" panose="03000509000000000000" pitchFamily="65" charset="-120"/>
                <a:cs typeface="Times New Roman" panose="02020603050405020304" pitchFamily="18" charset="0"/>
              </a:rPr>
              <a:t>上學戴著剛配好的眼鏡</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2400" kern="100" dirty="0" smtClean="0">
                <a:latin typeface="標楷體" panose="03000509000000000000" pitchFamily="65" charset="-120"/>
                <a:ea typeface="標楷體" panose="03000509000000000000" pitchFamily="65" charset="-120"/>
                <a:cs typeface="Times New Roman" panose="02020603050405020304" pitchFamily="18" charset="0"/>
              </a:rPr>
              <a:t>同學們卻</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大肆</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批評，這時的</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你</a:t>
            </a:r>
            <a:r>
              <a:rPr lang="zh-TW" altLang="en-US" sz="2400" kern="100" dirty="0" smtClean="0">
                <a:latin typeface="標楷體" panose="03000509000000000000" pitchFamily="65" charset="-120"/>
                <a:ea typeface="標楷體" panose="03000509000000000000" pitchFamily="65" charset="-120"/>
                <a:cs typeface="Times New Roman" panose="02020603050405020304" pitchFamily="18" charset="0"/>
              </a:rPr>
              <a:t>正向</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反應</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為何？</a:t>
            </a:r>
          </a:p>
        </p:txBody>
      </p:sp>
      <p:graphicFrame>
        <p:nvGraphicFramePr>
          <p:cNvPr id="4" name="表格 3"/>
          <p:cNvGraphicFramePr>
            <a:graphicFrameLocks noGrp="1"/>
          </p:cNvGraphicFramePr>
          <p:nvPr>
            <p:extLst>
              <p:ext uri="{D42A27DB-BD31-4B8C-83A1-F6EECF244321}">
                <p14:modId xmlns:p14="http://schemas.microsoft.com/office/powerpoint/2010/main" val="487603471"/>
              </p:ext>
            </p:extLst>
          </p:nvPr>
        </p:nvGraphicFramePr>
        <p:xfrm>
          <a:off x="592624" y="2512149"/>
          <a:ext cx="11000661" cy="3735540"/>
        </p:xfrm>
        <a:graphic>
          <a:graphicData uri="http://schemas.openxmlformats.org/drawingml/2006/table">
            <a:tbl>
              <a:tblPr firstRow="1" firstCol="1" bandRow="1">
                <a:tableStyleId>{5C22544A-7EE6-4342-B048-85BDC9FD1C3A}</a:tableStyleId>
              </a:tblPr>
              <a:tblGrid>
                <a:gridCol w="620166"/>
                <a:gridCol w="977162"/>
                <a:gridCol w="9403333"/>
              </a:tblGrid>
              <a:tr h="394822">
                <a:tc gridSpan="2">
                  <a:txBody>
                    <a:bodyPr/>
                    <a:lstStyle/>
                    <a:p>
                      <a:pPr algn="ct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起因</a:t>
                      </a:r>
                    </a:p>
                  </a:txBody>
                  <a:tcPr marL="67453" marR="674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a:txBody>
                    <a:bodyPr/>
                    <a:lstStyle/>
                    <a:p>
                      <a:pP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同學笑</a:t>
                      </a:r>
                      <a:r>
                        <a:rPr lang="zh-TW" sz="2000" b="1" dirty="0" smtClean="0">
                          <a:solidFill>
                            <a:srgbClr val="002060"/>
                          </a:solidFill>
                          <a:latin typeface="標楷體" panose="03000509000000000000" pitchFamily="65" charset="-120"/>
                          <a:ea typeface="標楷體" panose="03000509000000000000" pitchFamily="65" charset="-120"/>
                        </a:rPr>
                        <a:t>我很</a:t>
                      </a:r>
                      <a:r>
                        <a:rPr lang="zh-TW" sz="2000" b="1" dirty="0">
                          <a:solidFill>
                            <a:srgbClr val="002060"/>
                          </a:solidFill>
                          <a:latin typeface="標楷體" panose="03000509000000000000" pitchFamily="65" charset="-120"/>
                          <a:ea typeface="標楷體" panose="03000509000000000000" pitchFamily="65" charset="-120"/>
                        </a:rPr>
                        <a:t>俗氣</a:t>
                      </a:r>
                    </a:p>
                  </a:txBody>
                  <a:tcPr marL="67453" marR="674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789643">
                <a:tc rowSpan="2">
                  <a:txBody>
                    <a:bodyPr/>
                    <a:lstStyle/>
                    <a:p>
                      <a:pPr algn="ctr">
                        <a:spcAft>
                          <a:spcPts val="0"/>
                        </a:spcAft>
                      </a:pPr>
                      <a:r>
                        <a:rPr lang="zh-TW" sz="2000" b="1" dirty="0">
                          <a:solidFill>
                            <a:srgbClr val="002060"/>
                          </a:solidFill>
                          <a:latin typeface="標楷體" panose="03000509000000000000" pitchFamily="65" charset="-120"/>
                          <a:ea typeface="標楷體" panose="03000509000000000000" pitchFamily="65" charset="-120"/>
                        </a:rPr>
                        <a:t>心情與</a:t>
                      </a:r>
                    </a:p>
                    <a:p>
                      <a:pPr algn="ctr">
                        <a:spcAft>
                          <a:spcPts val="0"/>
                        </a:spcAft>
                      </a:pPr>
                      <a:r>
                        <a:rPr lang="zh-TW" sz="2000" b="1" dirty="0">
                          <a:solidFill>
                            <a:srgbClr val="002060"/>
                          </a:solidFill>
                          <a:latin typeface="標楷體" panose="03000509000000000000" pitchFamily="65" charset="-120"/>
                          <a:ea typeface="標楷體" panose="03000509000000000000" pitchFamily="65" charset="-120"/>
                        </a:rPr>
                        <a:t>想法</a:t>
                      </a:r>
                    </a:p>
                  </a:txBody>
                  <a:tcPr marL="67453" marR="674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spcAft>
                          <a:spcPts val="0"/>
                        </a:spcAft>
                      </a:pPr>
                      <a:r>
                        <a:rPr lang="zh-TW" sz="2000" b="1" dirty="0">
                          <a:solidFill>
                            <a:srgbClr val="002060"/>
                          </a:solidFill>
                          <a:latin typeface="標楷體" panose="03000509000000000000" pitchFamily="65" charset="-120"/>
                          <a:ea typeface="標楷體" panose="03000509000000000000" pitchFamily="65" charset="-120"/>
                        </a:rPr>
                        <a:t>同學</a:t>
                      </a:r>
                    </a:p>
                  </a:txBody>
                  <a:tcPr marL="67453" marR="674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心情</a:t>
                      </a:r>
                    </a:p>
                    <a:p>
                      <a:pP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想法</a:t>
                      </a:r>
                    </a:p>
                  </a:txBody>
                  <a:tcPr marL="67453" marR="674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789643">
                <a:tc vMerge="1">
                  <a:txBody>
                    <a:bodyPr/>
                    <a:lstStyle/>
                    <a:p>
                      <a:endParaRPr lang="zh-TW" altLang="en-US"/>
                    </a:p>
                  </a:txBody>
                  <a:tcPr/>
                </a:tc>
                <a:tc>
                  <a:txBody>
                    <a:bodyPr/>
                    <a:lstStyle/>
                    <a:p>
                      <a:pPr algn="ctr">
                        <a:spcAft>
                          <a:spcPts val="0"/>
                        </a:spcAft>
                      </a:pPr>
                      <a:r>
                        <a:rPr lang="zh-TW" sz="2000" b="1" dirty="0">
                          <a:solidFill>
                            <a:srgbClr val="002060"/>
                          </a:solidFill>
                          <a:latin typeface="標楷體" panose="03000509000000000000" pitchFamily="65" charset="-120"/>
                          <a:ea typeface="標楷體" panose="03000509000000000000" pitchFamily="65" charset="-120"/>
                        </a:rPr>
                        <a:t>自己</a:t>
                      </a:r>
                    </a:p>
                  </a:txBody>
                  <a:tcPr marL="67453" marR="674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心情</a:t>
                      </a:r>
                    </a:p>
                    <a:p>
                      <a:pP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想法</a:t>
                      </a:r>
                    </a:p>
                  </a:txBody>
                  <a:tcPr marL="67453" marR="674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930384">
                <a:tc gridSpan="2">
                  <a:txBody>
                    <a:bodyPr/>
                    <a:lstStyle/>
                    <a:p>
                      <a:pPr algn="ct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結果</a:t>
                      </a:r>
                    </a:p>
                  </a:txBody>
                  <a:tcPr marL="67453" marR="674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a:txBody>
                    <a:bodyPr/>
                    <a:lstStyle/>
                    <a:p>
                      <a:pP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這是你所期待的結果嗎？</a:t>
                      </a:r>
                    </a:p>
                    <a:p>
                      <a:pPr>
                        <a:lnSpc>
                          <a:spcPct val="150000"/>
                        </a:lnSpc>
                        <a:spcAft>
                          <a:spcPts val="0"/>
                        </a:spcAft>
                      </a:pPr>
                      <a:r>
                        <a:rPr lang="zh-TW" altLang="en-US" sz="2000" b="1" dirty="0" smtClean="0">
                          <a:solidFill>
                            <a:srgbClr val="002060"/>
                          </a:solidFill>
                          <a:latin typeface="標楷體" panose="03000509000000000000" pitchFamily="65" charset="-120"/>
                          <a:ea typeface="標楷體" panose="03000509000000000000" pitchFamily="65" charset="-120"/>
                        </a:rPr>
                        <a:t>此時</a:t>
                      </a:r>
                      <a:r>
                        <a:rPr lang="zh-TW" sz="2000" b="1" dirty="0" smtClean="0">
                          <a:solidFill>
                            <a:srgbClr val="002060"/>
                          </a:solidFill>
                          <a:latin typeface="標楷體" panose="03000509000000000000" pitchFamily="65" charset="-120"/>
                          <a:ea typeface="標楷體" panose="03000509000000000000" pitchFamily="65" charset="-120"/>
                        </a:rPr>
                        <a:t>你</a:t>
                      </a:r>
                      <a:r>
                        <a:rPr lang="zh-TW" altLang="en-US" sz="2000" b="1" dirty="0" smtClean="0">
                          <a:solidFill>
                            <a:srgbClr val="002060"/>
                          </a:solidFill>
                          <a:latin typeface="標楷體" panose="03000509000000000000" pitchFamily="65" charset="-120"/>
                          <a:ea typeface="標楷體" panose="03000509000000000000" pitchFamily="65" charset="-120"/>
                        </a:rPr>
                        <a:t>要</a:t>
                      </a:r>
                      <a:r>
                        <a:rPr lang="zh-TW" sz="2000" b="1" dirty="0" smtClean="0">
                          <a:solidFill>
                            <a:srgbClr val="002060"/>
                          </a:solidFill>
                          <a:latin typeface="標楷體" panose="03000509000000000000" pitchFamily="65" charset="-120"/>
                          <a:ea typeface="標楷體" panose="03000509000000000000" pitchFamily="65" charset="-120"/>
                        </a:rPr>
                        <a:t>如何</a:t>
                      </a:r>
                      <a:r>
                        <a:rPr lang="zh-TW" sz="2000" b="1" dirty="0">
                          <a:solidFill>
                            <a:srgbClr val="002060"/>
                          </a:solidFill>
                          <a:latin typeface="標楷體" panose="03000509000000000000" pitchFamily="65" charset="-120"/>
                          <a:ea typeface="標楷體" panose="03000509000000000000" pitchFamily="65" charset="-120"/>
                        </a:rPr>
                        <a:t>維持好心情</a:t>
                      </a:r>
                      <a:r>
                        <a:rPr lang="zh-TW" sz="2000" b="1" dirty="0" smtClean="0">
                          <a:solidFill>
                            <a:srgbClr val="002060"/>
                          </a:solidFill>
                          <a:latin typeface="標楷體" panose="03000509000000000000" pitchFamily="65" charset="-120"/>
                          <a:ea typeface="標楷體" panose="03000509000000000000" pitchFamily="65" charset="-120"/>
                        </a:rPr>
                        <a:t>？</a:t>
                      </a:r>
                      <a:r>
                        <a:rPr lang="en-US" sz="2000" b="1" dirty="0">
                          <a:solidFill>
                            <a:srgbClr val="002060"/>
                          </a:solidFill>
                          <a:latin typeface="標楷體" panose="03000509000000000000" pitchFamily="65" charset="-120"/>
                          <a:ea typeface="標楷體" panose="03000509000000000000" pitchFamily="65" charset="-120"/>
                        </a:rPr>
                        <a:t> </a:t>
                      </a:r>
                      <a:endParaRPr lang="zh-TW" sz="2000" b="1" dirty="0">
                        <a:solidFill>
                          <a:srgbClr val="002060"/>
                        </a:solidFill>
                        <a:latin typeface="標楷體" panose="03000509000000000000" pitchFamily="65" charset="-120"/>
                        <a:ea typeface="標楷體" panose="03000509000000000000" pitchFamily="65" charset="-120"/>
                      </a:endParaRPr>
                    </a:p>
                  </a:txBody>
                  <a:tcPr marL="67453" marR="674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519156">
                <a:tc gridSpan="2">
                  <a:txBody>
                    <a:bodyPr/>
                    <a:lstStyle/>
                    <a:p>
                      <a:pPr algn="ctr">
                        <a:lnSpc>
                          <a:spcPct val="150000"/>
                        </a:lnSpc>
                        <a:spcAft>
                          <a:spcPts val="0"/>
                        </a:spcAft>
                      </a:pPr>
                      <a:r>
                        <a:rPr lang="zh-TW" sz="2000" b="1" dirty="0">
                          <a:solidFill>
                            <a:srgbClr val="002060"/>
                          </a:solidFill>
                          <a:latin typeface="標楷體" panose="03000509000000000000" pitchFamily="65" charset="-120"/>
                          <a:ea typeface="標楷體" panose="03000509000000000000" pitchFamily="65" charset="-120"/>
                        </a:rPr>
                        <a:t>扭轉人生</a:t>
                      </a:r>
                    </a:p>
                  </a:txBody>
                  <a:tcPr marL="67453" marR="6745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zh-TW" altLang="en-US"/>
                    </a:p>
                  </a:txBody>
                  <a:tcPr/>
                </a:tc>
                <a:tc>
                  <a:txBody>
                    <a:bodyPr/>
                    <a:lstStyle/>
                    <a:p>
                      <a:pPr>
                        <a:lnSpc>
                          <a:spcPct val="150000"/>
                        </a:lnSpc>
                        <a:spcAft>
                          <a:spcPts val="0"/>
                        </a:spcAft>
                      </a:pPr>
                      <a:r>
                        <a:rPr lang="en-US" sz="2000" b="1" dirty="0">
                          <a:solidFill>
                            <a:srgbClr val="002060"/>
                          </a:solidFill>
                          <a:latin typeface="標楷體" panose="03000509000000000000" pitchFamily="65" charset="-120"/>
                          <a:ea typeface="標楷體" panose="03000509000000000000" pitchFamily="65" charset="-120"/>
                        </a:rPr>
                        <a:t> </a:t>
                      </a:r>
                      <a:r>
                        <a:rPr lang="zh-TW" sz="2000" b="1" dirty="0" smtClean="0">
                          <a:solidFill>
                            <a:srgbClr val="002060"/>
                          </a:solidFill>
                          <a:latin typeface="標楷體" panose="03000509000000000000" pitchFamily="65" charset="-120"/>
                          <a:ea typeface="標楷體" panose="03000509000000000000" pitchFamily="65" charset="-120"/>
                        </a:rPr>
                        <a:t>你會如何來</a:t>
                      </a:r>
                      <a:r>
                        <a:rPr lang="zh-TW" sz="2000" b="1" dirty="0">
                          <a:solidFill>
                            <a:srgbClr val="002060"/>
                          </a:solidFill>
                          <a:latin typeface="標楷體" panose="03000509000000000000" pitchFamily="65" charset="-120"/>
                          <a:ea typeface="標楷體" panose="03000509000000000000" pitchFamily="65" charset="-120"/>
                        </a:rPr>
                        <a:t>告訴</a:t>
                      </a:r>
                      <a:r>
                        <a:rPr lang="zh-TW" sz="2000" b="1" dirty="0" smtClean="0">
                          <a:solidFill>
                            <a:srgbClr val="002060"/>
                          </a:solidFill>
                          <a:latin typeface="標楷體" panose="03000509000000000000" pitchFamily="65" charset="-120"/>
                          <a:ea typeface="標楷體" panose="03000509000000000000" pitchFamily="65" charset="-120"/>
                        </a:rPr>
                        <a:t>同學</a:t>
                      </a:r>
                      <a:r>
                        <a:rPr lang="zh-TW" altLang="en-US" sz="2000" b="1" dirty="0" smtClean="0">
                          <a:solidFill>
                            <a:srgbClr val="002060"/>
                          </a:solidFill>
                          <a:latin typeface="標楷體" panose="03000509000000000000" pitchFamily="65" charset="-120"/>
                          <a:ea typeface="標楷體" panose="03000509000000000000" pitchFamily="65" charset="-120"/>
                        </a:rPr>
                        <a:t>扭轉</a:t>
                      </a:r>
                      <a:r>
                        <a:rPr lang="zh-TW" sz="2000" b="1" dirty="0" smtClean="0">
                          <a:solidFill>
                            <a:srgbClr val="002060"/>
                          </a:solidFill>
                          <a:latin typeface="標楷體" panose="03000509000000000000" pitchFamily="65" charset="-120"/>
                          <a:ea typeface="標楷體" panose="03000509000000000000" pitchFamily="65" charset="-120"/>
                        </a:rPr>
                        <a:t>你</a:t>
                      </a:r>
                      <a:r>
                        <a:rPr lang="zh-TW" sz="2000" b="1" dirty="0">
                          <a:solidFill>
                            <a:srgbClr val="002060"/>
                          </a:solidFill>
                          <a:latin typeface="標楷體" panose="03000509000000000000" pitchFamily="65" charset="-120"/>
                          <a:ea typeface="標楷體" panose="03000509000000000000" pitchFamily="65" charset="-120"/>
                        </a:rPr>
                        <a:t>的感受呢</a:t>
                      </a:r>
                      <a:r>
                        <a:rPr lang="zh-TW" sz="2000" b="1" dirty="0" smtClean="0">
                          <a:solidFill>
                            <a:srgbClr val="002060"/>
                          </a:solidFill>
                          <a:latin typeface="標楷體" panose="03000509000000000000" pitchFamily="65" charset="-120"/>
                          <a:ea typeface="標楷體" panose="03000509000000000000" pitchFamily="65" charset="-120"/>
                        </a:rPr>
                        <a:t>？</a:t>
                      </a:r>
                      <a:endParaRPr lang="zh-TW" sz="2000" b="1" dirty="0">
                        <a:solidFill>
                          <a:srgbClr val="002060"/>
                        </a:solidFill>
                        <a:latin typeface="標楷體" panose="03000509000000000000" pitchFamily="65" charset="-120"/>
                        <a:ea typeface="標楷體" panose="03000509000000000000" pitchFamily="65" charset="-120"/>
                      </a:endParaRPr>
                    </a:p>
                  </a:txBody>
                  <a:tcPr marL="67453" marR="674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bl>
          </a:graphicData>
        </a:graphic>
      </p:graphicFrame>
      <p:sp>
        <p:nvSpPr>
          <p:cNvPr id="7" name="標題 6"/>
          <p:cNvSpPr>
            <a:spLocks noGrp="1"/>
          </p:cNvSpPr>
          <p:nvPr>
            <p:ph type="title"/>
          </p:nvPr>
        </p:nvSpPr>
        <p:spPr/>
        <p:txBody>
          <a:bodyPr/>
          <a:lstStyle/>
          <a:p>
            <a:r>
              <a:rPr lang="zh-TW" altLang="en-US" dirty="0" smtClean="0"/>
              <a:t>扭轉我的人生</a:t>
            </a:r>
            <a:endParaRPr lang="zh-TW"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68192" y="1184856"/>
            <a:ext cx="4931737" cy="369332"/>
          </a:xfrm>
          <a:prstGeom prst="rect">
            <a:avLst/>
          </a:prstGeom>
        </p:spPr>
        <p:txBody>
          <a:bodyPr wrap="square">
            <a:spAutoFit/>
          </a:bodyPr>
          <a:lstStyle/>
          <a:p>
            <a:pPr marL="304800">
              <a:spcAft>
                <a:spcPts val="0"/>
              </a:spcAft>
            </a:pPr>
            <a:r>
              <a:rPr lang="en-US" altLang="zh-TW" kern="100" dirty="0">
                <a:latin typeface="標楷體" panose="03000509000000000000" pitchFamily="65" charset="-120"/>
                <a:cs typeface="Times New Roman" panose="02020603050405020304" pitchFamily="18" charset="0"/>
              </a:rPr>
              <a:t> </a:t>
            </a:r>
            <a:endParaRPr lang="zh-TW" altLang="zh-TW" sz="1600" kern="100" dirty="0">
              <a:latin typeface="Calibri" panose="020F0502020204030204" pitchFamily="34" charset="0"/>
              <a:cs typeface="Times New Roman" panose="02020603050405020304" pitchFamily="18" charset="0"/>
            </a:endParaRPr>
          </a:p>
        </p:txBody>
      </p:sp>
      <p:sp>
        <p:nvSpPr>
          <p:cNvPr id="3" name="矩形 2"/>
          <p:cNvSpPr/>
          <p:nvPr/>
        </p:nvSpPr>
        <p:spPr>
          <a:xfrm>
            <a:off x="362787" y="1691494"/>
            <a:ext cx="10869320" cy="830997"/>
          </a:xfrm>
          <a:prstGeom prst="rect">
            <a:avLst/>
          </a:prstGeom>
        </p:spPr>
        <p:txBody>
          <a:bodyPr wrap="square">
            <a:spAutoFit/>
          </a:bodyPr>
          <a:lstStyle/>
          <a:p>
            <a:pPr marL="304800">
              <a:spcAft>
                <a:spcPts val="0"/>
              </a:spcAft>
            </a:pPr>
            <a:r>
              <a:rPr lang="en-US"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六</a:t>
            </a:r>
            <a:r>
              <a:rPr lang="en-US" altLang="zh-TW" sz="2400" kern="100" dirty="0">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今天你</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媽媽</a:t>
            </a:r>
            <a:r>
              <a:rPr lang="zh-TW" altLang="en-US" sz="2400" kern="100" dirty="0" smtClean="0">
                <a:latin typeface="標楷體" panose="03000509000000000000" pitchFamily="65" charset="-120"/>
                <a:ea typeface="標楷體" panose="03000509000000000000" pitchFamily="65" charset="-120"/>
                <a:cs typeface="Times New Roman" panose="02020603050405020304" pitchFamily="18" charset="0"/>
              </a:rPr>
              <a:t>用心</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打扮與</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妳一起去逛街，出門前對你對媽媽的穿著大肆批評，這時會</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發生</a:t>
            </a:r>
            <a:r>
              <a:rPr lang="zh-TW" altLang="en-US" sz="2400" dirty="0">
                <a:latin typeface="標楷體" panose="03000509000000000000" pitchFamily="65" charset="-120"/>
                <a:ea typeface="標楷體" panose="03000509000000000000" pitchFamily="65" charset="-120"/>
              </a:rPr>
              <a:t>什麼</a:t>
            </a:r>
            <a:r>
              <a:rPr lang="zh-TW" altLang="zh-TW" sz="2400" kern="100" dirty="0" smtClean="0">
                <a:latin typeface="標楷體" panose="03000509000000000000" pitchFamily="65" charset="-120"/>
                <a:ea typeface="標楷體" panose="03000509000000000000" pitchFamily="65" charset="-120"/>
                <a:cs typeface="Times New Roman" panose="02020603050405020304" pitchFamily="18" charset="0"/>
              </a:rPr>
              <a:t>事</a:t>
            </a:r>
            <a:r>
              <a:rPr lang="zh-TW" altLang="zh-TW" sz="2400" kern="100" dirty="0">
                <a:latin typeface="標楷體" panose="03000509000000000000" pitchFamily="65" charset="-120"/>
                <a:ea typeface="標楷體" panose="03000509000000000000" pitchFamily="65" charset="-120"/>
                <a:cs typeface="Times New Roman" panose="02020603050405020304" pitchFamily="18" charset="0"/>
              </a:rPr>
              <a:t>？</a:t>
            </a:r>
          </a:p>
        </p:txBody>
      </p:sp>
      <p:graphicFrame>
        <p:nvGraphicFramePr>
          <p:cNvPr id="6" name="表格 5"/>
          <p:cNvGraphicFramePr>
            <a:graphicFrameLocks noGrp="1"/>
          </p:cNvGraphicFramePr>
          <p:nvPr>
            <p:extLst>
              <p:ext uri="{D42A27DB-BD31-4B8C-83A1-F6EECF244321}">
                <p14:modId xmlns:p14="http://schemas.microsoft.com/office/powerpoint/2010/main" val="2886682055"/>
              </p:ext>
            </p:extLst>
          </p:nvPr>
        </p:nvGraphicFramePr>
        <p:xfrm>
          <a:off x="720351" y="2604379"/>
          <a:ext cx="10801985" cy="3871070"/>
        </p:xfrm>
        <a:graphic>
          <a:graphicData uri="http://schemas.openxmlformats.org/drawingml/2006/table">
            <a:tbl>
              <a:tblPr firstRow="1" firstCol="1" bandRow="1">
                <a:tableStyleId>{5C22544A-7EE6-4342-B048-85BDC9FD1C3A}</a:tableStyleId>
              </a:tblPr>
              <a:tblGrid>
                <a:gridCol w="608965"/>
                <a:gridCol w="919489"/>
                <a:gridCol w="9273531"/>
              </a:tblGrid>
              <a:tr h="375486">
                <a:tc gridSpan="2">
                  <a:txBody>
                    <a:bodyPr/>
                    <a:lstStyle/>
                    <a:p>
                      <a:pPr algn="ct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起因</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a:txBody>
                    <a:bodyPr/>
                    <a:lstStyle/>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我不喜歡媽媽的穿著打扮</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750972">
                <a:tc rowSpan="2">
                  <a:txBody>
                    <a:bodyPr/>
                    <a:lstStyle/>
                    <a:p>
                      <a:pPr algn="ctr">
                        <a:spcAft>
                          <a:spcPts val="0"/>
                        </a:spcAft>
                      </a:pPr>
                      <a:r>
                        <a:rPr lang="zh-TW" sz="2000" b="1" kern="100">
                          <a:solidFill>
                            <a:srgbClr val="002060"/>
                          </a:solidFill>
                          <a:effectLst/>
                          <a:latin typeface="標楷體" panose="03000509000000000000" pitchFamily="65" charset="-120"/>
                          <a:ea typeface="標楷體" panose="03000509000000000000" pitchFamily="65" charset="-120"/>
                        </a:rPr>
                        <a:t>心情與</a:t>
                      </a:r>
                    </a:p>
                    <a:p>
                      <a:pPr algn="ctr">
                        <a:spcAft>
                          <a:spcPts val="0"/>
                        </a:spcAft>
                      </a:pPr>
                      <a:r>
                        <a:rPr lang="zh-TW" sz="2000" b="1" kern="100">
                          <a:solidFill>
                            <a:srgbClr val="002060"/>
                          </a:solidFill>
                          <a:effectLst/>
                          <a:latin typeface="標楷體" panose="03000509000000000000" pitchFamily="65" charset="-120"/>
                          <a:ea typeface="標楷體" panose="03000509000000000000" pitchFamily="65" charset="-120"/>
                        </a:rPr>
                        <a:t>想法</a:t>
                      </a:r>
                      <a:endParaRPr lang="zh-TW" sz="2000" b="1" kern="10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spcAft>
                          <a:spcPts val="0"/>
                        </a:spcAft>
                      </a:pPr>
                      <a:r>
                        <a:rPr lang="zh-TW" sz="2000" b="1" kern="100" dirty="0" smtClean="0">
                          <a:solidFill>
                            <a:srgbClr val="002060"/>
                          </a:solidFill>
                          <a:effectLst/>
                          <a:latin typeface="標楷體" panose="03000509000000000000" pitchFamily="65" charset="-120"/>
                          <a:ea typeface="標楷體" panose="03000509000000000000" pitchFamily="65" charset="-120"/>
                        </a:rPr>
                        <a:t>媽媽</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心情</a:t>
                      </a:r>
                    </a:p>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想法</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750972">
                <a:tc vMerge="1">
                  <a:txBody>
                    <a:bodyPr/>
                    <a:lstStyle/>
                    <a:p>
                      <a:endParaRPr lang="zh-TW" altLang="en-US"/>
                    </a:p>
                  </a:txBody>
                  <a:tcPr/>
                </a:tc>
                <a:tc>
                  <a:txBody>
                    <a:bodyPr/>
                    <a:lstStyle/>
                    <a:p>
                      <a:pPr algn="ctr">
                        <a:lnSpc>
                          <a:spcPct val="150000"/>
                        </a:lnSpc>
                        <a:spcAft>
                          <a:spcPts val="0"/>
                        </a:spcAft>
                      </a:pPr>
                      <a:r>
                        <a:rPr lang="zh-TW" sz="2000" b="1" kern="100">
                          <a:solidFill>
                            <a:srgbClr val="002060"/>
                          </a:solidFill>
                          <a:effectLst/>
                          <a:latin typeface="標楷體" panose="03000509000000000000" pitchFamily="65" charset="-120"/>
                          <a:ea typeface="標楷體" panose="03000509000000000000" pitchFamily="65" charset="-120"/>
                        </a:rPr>
                        <a:t>自己</a:t>
                      </a:r>
                      <a:endParaRPr lang="zh-TW" sz="2000" b="1" kern="10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心情</a:t>
                      </a:r>
                    </a:p>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想法</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1045191">
                <a:tc gridSpan="2">
                  <a:txBody>
                    <a:bodyPr/>
                    <a:lstStyle/>
                    <a:p>
                      <a:pPr algn="ct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結果</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a:txBody>
                    <a:bodyPr/>
                    <a:lstStyle/>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這是你所期待的結果嗎？</a:t>
                      </a:r>
                    </a:p>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當繼續逛街時你如何幫助媽媽維持好心情？</a:t>
                      </a:r>
                    </a:p>
                    <a:p>
                      <a:pPr>
                        <a:lnSpc>
                          <a:spcPct val="150000"/>
                        </a:lnSpc>
                        <a:spcAft>
                          <a:spcPts val="0"/>
                        </a:spcAft>
                      </a:pPr>
                      <a:r>
                        <a:rPr lang="en-US" sz="2000" b="1" kern="100" dirty="0">
                          <a:solidFill>
                            <a:srgbClr val="002060"/>
                          </a:solidFill>
                          <a:effectLst/>
                          <a:latin typeface="標楷體" panose="03000509000000000000" pitchFamily="65" charset="-120"/>
                          <a:ea typeface="標楷體" panose="03000509000000000000" pitchFamily="65" charset="-120"/>
                        </a:rPr>
                        <a:t> </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427846">
                <a:tc gridSpan="2">
                  <a:txBody>
                    <a:bodyPr/>
                    <a:lstStyle/>
                    <a:p>
                      <a:pPr algn="ct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扭轉</a:t>
                      </a:r>
                      <a:r>
                        <a:rPr lang="zh-TW" sz="2000" b="1" kern="100" dirty="0" smtClean="0">
                          <a:solidFill>
                            <a:srgbClr val="002060"/>
                          </a:solidFill>
                          <a:effectLst/>
                          <a:latin typeface="標楷體" panose="03000509000000000000" pitchFamily="65" charset="-120"/>
                          <a:ea typeface="標楷體" panose="03000509000000000000" pitchFamily="65" charset="-120"/>
                        </a:rPr>
                        <a:t>人生</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endParaRPr lang="zh-TW" altLang="en-US"/>
                    </a:p>
                  </a:txBody>
                  <a:tcPr/>
                </a:tc>
                <a:tc>
                  <a:txBody>
                    <a:bodyPr/>
                    <a:lstStyle/>
                    <a:p>
                      <a:pPr>
                        <a:lnSpc>
                          <a:spcPct val="150000"/>
                        </a:lnSpc>
                        <a:spcAft>
                          <a:spcPts val="0"/>
                        </a:spcAft>
                      </a:pPr>
                      <a:r>
                        <a:rPr lang="zh-TW" sz="2000" b="1" kern="100" dirty="0">
                          <a:solidFill>
                            <a:srgbClr val="002060"/>
                          </a:solidFill>
                          <a:effectLst/>
                          <a:latin typeface="標楷體" panose="03000509000000000000" pitchFamily="65" charset="-120"/>
                          <a:ea typeface="標楷體" panose="03000509000000000000" pitchFamily="65" charset="-120"/>
                        </a:rPr>
                        <a:t>你會怎麼如何婉轉來告訴媽媽你的看法呢？</a:t>
                      </a:r>
                      <a:endParaRPr lang="zh-TW" sz="2000" b="1" kern="100" dirty="0">
                        <a:solidFill>
                          <a:srgbClr val="00206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
        <p:nvSpPr>
          <p:cNvPr id="4" name="標題 3"/>
          <p:cNvSpPr>
            <a:spLocks noGrp="1"/>
          </p:cNvSpPr>
          <p:nvPr>
            <p:ph type="title"/>
          </p:nvPr>
        </p:nvSpPr>
        <p:spPr/>
        <p:txBody>
          <a:bodyPr/>
          <a:lstStyle/>
          <a:p>
            <a:r>
              <a:rPr lang="zh-TW" altLang="en-US" dirty="0" smtClean="0"/>
              <a:t>扭轉我的人生</a:t>
            </a:r>
            <a:endParaRPr lang="zh-TW"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31842" y="4661010"/>
            <a:ext cx="6697015" cy="523220"/>
          </a:xfrm>
          <a:prstGeom prst="rect">
            <a:avLst/>
          </a:prstGeom>
        </p:spPr>
        <p:txBody>
          <a:bodyPr wrap="square">
            <a:spAutoFit/>
          </a:bodyPr>
          <a:lstStyle/>
          <a:p>
            <a:pPr>
              <a:spcAft>
                <a:spcPts val="0"/>
              </a:spcAft>
              <a:tabLst>
                <a:tab pos="857250" algn="l"/>
              </a:tabLst>
            </a:pPr>
            <a:r>
              <a:rPr lang="zh-TW" altLang="en-US" sz="2800" dirty="0" smtClean="0">
                <a:solidFill>
                  <a:schemeClr val="bg1">
                    <a:lumMod val="95000"/>
                  </a:schemeClr>
                </a:solidFill>
              </a:rPr>
              <a:t>相關主題延伸閱讀</a:t>
            </a:r>
            <a:endParaRPr lang="zh-TW" altLang="zh-TW" sz="2800" dirty="0">
              <a:solidFill>
                <a:schemeClr val="bg1">
                  <a:lumMod val="95000"/>
                </a:schemeClr>
              </a:solidFill>
            </a:endParaRPr>
          </a:p>
        </p:txBody>
      </p:sp>
      <p:sp>
        <p:nvSpPr>
          <p:cNvPr id="5" name="文字方塊 4"/>
          <p:cNvSpPr txBox="1"/>
          <p:nvPr/>
        </p:nvSpPr>
        <p:spPr>
          <a:xfrm>
            <a:off x="1503028" y="1935834"/>
            <a:ext cx="7753082" cy="830997"/>
          </a:xfrm>
          <a:prstGeom prst="rect">
            <a:avLst/>
          </a:prstGeom>
          <a:noFill/>
        </p:spPr>
        <p:txBody>
          <a:bodyPr wrap="square" rtlCol="0">
            <a:spAutoFit/>
          </a:bodyPr>
          <a:lstStyle/>
          <a:p>
            <a:r>
              <a:rPr lang="en-US" altLang="zh-TW" sz="4800" dirty="0" smtClean="0">
                <a:solidFill>
                  <a:schemeClr val="bg1"/>
                </a:solidFill>
              </a:rPr>
              <a:t>Something Interesting</a:t>
            </a:r>
            <a:endParaRPr lang="zh-TW" altLang="en-US" sz="4800" dirty="0">
              <a:solidFill>
                <a:schemeClr val="bg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8000" y="1866248"/>
            <a:ext cx="11070107" cy="3447098"/>
          </a:xfrm>
          <a:prstGeom prst="rect">
            <a:avLst/>
          </a:prstGeom>
        </p:spPr>
        <p:txBody>
          <a:bodyPr wrap="square">
            <a:spAutoFit/>
          </a:bodyPr>
          <a:lstStyle/>
          <a:p>
            <a:pPr marL="432000">
              <a:spcBef>
                <a:spcPts val="3000"/>
              </a:spcBef>
              <a:spcAft>
                <a:spcPts val="3000"/>
              </a:spcAft>
            </a:pPr>
            <a:r>
              <a:rPr lang="en-US"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美國</a:t>
            </a:r>
            <a:r>
              <a:rPr lang="zh-TW" altLang="zh-TW" sz="2800" kern="100" dirty="0">
                <a:latin typeface="標楷體" panose="03000509000000000000" pitchFamily="65" charset="-120"/>
                <a:ea typeface="標楷體" panose="03000509000000000000" pitchFamily="65" charset="-120"/>
                <a:cs typeface="Times New Roman" panose="02020603050405020304" pitchFamily="18" charset="0"/>
              </a:rPr>
              <a:t>前總統林肯的臉長得很難看，但是他不僅不避諱，有時候還會以此自嘲。那時，林肯跟史蒂芬生·道格拉斯一起競選總統，在進行辯論的時候，道格拉斯指責林肯是個兩面派，有兩張臉孔。林肯聽了之後，不慌不忙地回答說：「如果我有兩張臉孔的話，我還會情願戴這一副嗎？</a:t>
            </a:r>
            <a:r>
              <a:rPr lang="zh-TW"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a:t>
            </a:r>
            <a:endParaRPr lang="en-US" altLang="zh-TW" sz="2800" kern="100" dirty="0">
              <a:latin typeface="標楷體" panose="03000509000000000000" pitchFamily="65" charset="-120"/>
              <a:ea typeface="標楷體" panose="03000509000000000000" pitchFamily="65" charset="-120"/>
              <a:cs typeface="Times New Roman" panose="02020603050405020304" pitchFamily="18" charset="0"/>
            </a:endParaRPr>
          </a:p>
          <a:p>
            <a:pPr marL="432000">
              <a:spcBef>
                <a:spcPts val="3000"/>
              </a:spcBef>
              <a:spcAft>
                <a:spcPts val="3000"/>
              </a:spcAft>
            </a:pPr>
            <a:r>
              <a:rPr lang="en-US"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kern="100" dirty="0" smtClean="0">
                <a:latin typeface="標楷體" panose="03000509000000000000" pitchFamily="65" charset="-120"/>
                <a:ea typeface="標楷體" panose="03000509000000000000" pitchFamily="65" charset="-120"/>
                <a:cs typeface="Times New Roman" panose="02020603050405020304" pitchFamily="18" charset="0"/>
              </a:rPr>
              <a:t>想一想？你看到了什麼？林肯總統如何化解他人對他的攻擊呢？</a:t>
            </a:r>
            <a:endParaRPr lang="zh-TW" altLang="zh-TW" sz="2800" kern="1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7" name="文字方塊 6"/>
          <p:cNvSpPr txBox="1"/>
          <p:nvPr/>
        </p:nvSpPr>
        <p:spPr>
          <a:xfrm>
            <a:off x="334939" y="377135"/>
            <a:ext cx="7237927" cy="707886"/>
          </a:xfrm>
          <a:prstGeom prst="rect">
            <a:avLst/>
          </a:prstGeom>
          <a:noFill/>
        </p:spPr>
        <p:txBody>
          <a:bodyPr wrap="square" rtlCol="0">
            <a:spAutoFit/>
          </a:bodyPr>
          <a:lstStyle/>
          <a:p>
            <a:pPr lvl="0"/>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1</a:t>
            </a:r>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林肯</a:t>
            </a:r>
            <a:endParaRPr lang="zh-TW" altLang="en-US" dirty="0">
              <a:solidFill>
                <a:schemeClr val="bg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80090" y="1774945"/>
            <a:ext cx="10829441" cy="4785926"/>
          </a:xfrm>
          <a:prstGeom prst="rect">
            <a:avLst/>
          </a:prstGeom>
        </p:spPr>
        <p:txBody>
          <a:bodyPr wrap="square">
            <a:spAutoFit/>
          </a:bodyPr>
          <a:lstStyle/>
          <a:p>
            <a:pPr marL="432000"/>
            <a:r>
              <a:rPr lang="en-US"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    </a:t>
            </a:r>
            <a:r>
              <a:rPr lang="zh-TW"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牛頓</a:t>
            </a:r>
            <a:r>
              <a:rPr lang="zh-TW" altLang="zh-TW" sz="2800" kern="100" dirty="0">
                <a:latin typeface="標楷體" panose="03000509000000000000" pitchFamily="65" charset="-120"/>
                <a:ea typeface="標楷體" panose="03000509000000000000" pitchFamily="65" charset="-120"/>
                <a:cs typeface="Times New Roman" panose="02020603050405020304" pitchFamily="18" charset="0"/>
              </a:rPr>
              <a:t>在晚年猶從事研究一個大問題，欲於未死之前修改一番而發表，那原稿大半都已成功了。有一天他一隻心愛的小狗伏在他身旁看他實驗，不知為了什麼受了一驚，急忙跳出，無意中把前面點著的酒精燈給打翻，引起火來。那時燈旁正好堆積着許許多多稿子，一瞬之間便被燒個精光。牛頓費了多年心血的研究頃刻化為烏有，心中的懊喪可想而知。但他看看那小狗，看看那燒餘的殘跡，只是嘆口氣道：「小狗無心闖了禍，真是沒有辦法！」</a:t>
            </a:r>
            <a:r>
              <a:rPr lang="zh-TW"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絲毫都</a:t>
            </a:r>
            <a:r>
              <a:rPr lang="zh-TW" altLang="zh-TW" sz="2800" kern="100" dirty="0">
                <a:latin typeface="標楷體" panose="03000509000000000000" pitchFamily="65" charset="-120"/>
                <a:ea typeface="標楷體" panose="03000509000000000000" pitchFamily="65" charset="-120"/>
                <a:cs typeface="Times New Roman" panose="02020603050405020304" pitchFamily="18" charset="0"/>
              </a:rPr>
              <a:t>不加以責打</a:t>
            </a:r>
            <a:r>
              <a:rPr lang="zh-TW"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800" kern="100" dirty="0">
                <a:latin typeface="標楷體" panose="03000509000000000000" pitchFamily="65" charset="-120"/>
                <a:ea typeface="標楷體" panose="03000509000000000000" pitchFamily="65" charset="-120"/>
                <a:cs typeface="Times New Roman" panose="02020603050405020304" pitchFamily="18" charset="0"/>
              </a:rPr>
              <a:t/>
            </a:r>
            <a:br>
              <a:rPr lang="en-US" altLang="zh-TW" sz="2800" kern="100" dirty="0">
                <a:latin typeface="標楷體" panose="03000509000000000000" pitchFamily="65" charset="-120"/>
                <a:ea typeface="標楷體" panose="03000509000000000000" pitchFamily="65" charset="-120"/>
                <a:cs typeface="Times New Roman" panose="02020603050405020304" pitchFamily="18" charset="0"/>
              </a:rPr>
            </a:br>
            <a:endParaRPr lang="en-US" altLang="zh-TW" sz="2800" kern="100" dirty="0" smtClean="0">
              <a:latin typeface="標楷體" panose="03000509000000000000" pitchFamily="65" charset="-120"/>
              <a:ea typeface="標楷體" panose="03000509000000000000" pitchFamily="65" charset="-120"/>
              <a:cs typeface="Times New Roman" panose="02020603050405020304" pitchFamily="18" charset="0"/>
            </a:endParaRPr>
          </a:p>
          <a:p>
            <a:pPr marL="432000">
              <a:spcBef>
                <a:spcPts val="3000"/>
              </a:spcBef>
              <a:spcAft>
                <a:spcPts val="3000"/>
              </a:spcAft>
            </a:pPr>
            <a:r>
              <a:rPr lang="en-US" altLang="zh-TW" sz="2800" kern="100" dirty="0" smtClean="0">
                <a:latin typeface="標楷體" panose="03000509000000000000" pitchFamily="65" charset="-120"/>
                <a:ea typeface="標楷體" panose="03000509000000000000" pitchFamily="65" charset="-120"/>
                <a:cs typeface="Times New Roman" panose="02020603050405020304" pitchFamily="18" charset="0"/>
              </a:rPr>
              <a:t>■</a:t>
            </a:r>
            <a:r>
              <a:rPr lang="zh-TW" altLang="en-US" sz="2800" kern="100" dirty="0" smtClean="0">
                <a:latin typeface="標楷體" panose="03000509000000000000" pitchFamily="65" charset="-120"/>
                <a:ea typeface="標楷體" panose="03000509000000000000" pitchFamily="65" charset="-120"/>
                <a:cs typeface="Times New Roman" panose="02020603050405020304" pitchFamily="18" charset="0"/>
              </a:rPr>
              <a:t>想一想</a:t>
            </a:r>
            <a:r>
              <a:rPr lang="zh-TW" altLang="en-US" sz="2800" kern="100" dirty="0">
                <a:latin typeface="標楷體" panose="03000509000000000000" pitchFamily="65" charset="-120"/>
                <a:ea typeface="標楷體" panose="03000509000000000000" pitchFamily="65" charset="-120"/>
                <a:cs typeface="Times New Roman" panose="02020603050405020304" pitchFamily="18" charset="0"/>
              </a:rPr>
              <a:t>？你看到了什麼</a:t>
            </a:r>
            <a:r>
              <a:rPr lang="zh-TW" altLang="en-US" sz="2800" kern="100" dirty="0" smtClean="0">
                <a:latin typeface="標楷體" panose="03000509000000000000" pitchFamily="65" charset="-120"/>
                <a:ea typeface="標楷體" panose="03000509000000000000" pitchFamily="65" charset="-120"/>
                <a:cs typeface="Times New Roman" panose="02020603050405020304" pitchFamily="18" charset="0"/>
              </a:rPr>
              <a:t>？如果牛</a:t>
            </a:r>
            <a:r>
              <a:rPr lang="zh-TW" altLang="en-US" sz="2800" kern="100" dirty="0">
                <a:latin typeface="標楷體" panose="03000509000000000000" pitchFamily="65" charset="-120"/>
                <a:ea typeface="標楷體" panose="03000509000000000000" pitchFamily="65" charset="-120"/>
                <a:cs typeface="Times New Roman" panose="02020603050405020304" pitchFamily="18" charset="0"/>
              </a:rPr>
              <a:t>頓</a:t>
            </a:r>
            <a:r>
              <a:rPr lang="zh-TW" altLang="en-US" sz="2800" kern="100" dirty="0" smtClean="0">
                <a:latin typeface="標楷體" panose="03000509000000000000" pitchFamily="65" charset="-120"/>
                <a:ea typeface="標楷體" panose="03000509000000000000" pitchFamily="65" charset="-120"/>
                <a:cs typeface="Times New Roman" panose="02020603050405020304" pitchFamily="18" charset="0"/>
              </a:rPr>
              <a:t>處罰了小狗結局會改變嗎？</a:t>
            </a:r>
            <a:endParaRPr lang="zh-TW" altLang="zh-TW" sz="2800" kern="100"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3" name="標題 2"/>
          <p:cNvSpPr>
            <a:spLocks noGrp="1"/>
          </p:cNvSpPr>
          <p:nvPr>
            <p:ph type="title"/>
          </p:nvPr>
        </p:nvSpPr>
        <p:spPr/>
        <p:txBody>
          <a:bodyPr/>
          <a:lstStyle/>
          <a:p>
            <a:r>
              <a:rPr lang="zh-TW" altLang="en-US" dirty="0"/>
              <a:t/>
            </a:r>
            <a:br>
              <a:rPr lang="zh-TW" altLang="en-US" dirty="0"/>
            </a:br>
            <a:endParaRPr lang="zh-TW" altLang="en-US" dirty="0"/>
          </a:p>
        </p:txBody>
      </p:sp>
      <p:sp>
        <p:nvSpPr>
          <p:cNvPr id="6" name="文字方塊 5"/>
          <p:cNvSpPr txBox="1"/>
          <p:nvPr/>
        </p:nvSpPr>
        <p:spPr>
          <a:xfrm>
            <a:off x="334939" y="360806"/>
            <a:ext cx="7237927" cy="707886"/>
          </a:xfrm>
          <a:prstGeom prst="rect">
            <a:avLst/>
          </a:prstGeom>
          <a:noFill/>
        </p:spPr>
        <p:txBody>
          <a:bodyPr wrap="square" rtlCol="0">
            <a:spAutoFit/>
          </a:bodyPr>
          <a:lstStyle/>
          <a:p>
            <a:pPr lvl="0"/>
            <a:r>
              <a:rPr lang="en-US" altLang="zh-TW" sz="4000" b="1" kern="10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2</a:t>
            </a:r>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4000" b="1" kern="100" dirty="0">
                <a:solidFill>
                  <a:schemeClr val="bg1"/>
                </a:solidFill>
                <a:latin typeface="標楷體" panose="03000509000000000000" pitchFamily="65" charset="-120"/>
                <a:ea typeface="標楷體" panose="03000509000000000000" pitchFamily="65" charset="-120"/>
                <a:cs typeface="Times New Roman" panose="02020603050405020304" pitchFamily="18" charset="0"/>
              </a:rPr>
              <a:t>牛頓的雅量</a:t>
            </a:r>
            <a:endParaRPr lang="zh-TW" altLang="en-US" dirty="0">
              <a:solidFill>
                <a:schemeClr val="bg1"/>
              </a:solidFill>
            </a:endParaRPr>
          </a:p>
        </p:txBody>
      </p:sp>
    </p:spTree>
    <p:extLst>
      <p:ext uri="{BB962C8B-B14F-4D97-AF65-F5344CB8AC3E}">
        <p14:creationId xmlns:p14="http://schemas.microsoft.com/office/powerpoint/2010/main" val="17232419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08000" y="1179564"/>
            <a:ext cx="11175013" cy="984885"/>
          </a:xfrm>
          <a:prstGeom prst="rect">
            <a:avLst/>
          </a:prstGeom>
        </p:spPr>
        <p:txBody>
          <a:bodyPr wrap="square">
            <a:spAutoFit/>
          </a:bodyPr>
          <a:lstStyle/>
          <a:p>
            <a:pPr marL="228600">
              <a:spcAft>
                <a:spcPts val="1200"/>
              </a:spcAft>
            </a:pPr>
            <a:endParaRPr lang="en-US" altLang="zh-TW" sz="2400" kern="100" dirty="0" smtClean="0">
              <a:latin typeface="Calibri" panose="020F0502020204030204" pitchFamily="34" charset="0"/>
              <a:cs typeface="Times New Roman" panose="02020603050405020304" pitchFamily="18" charset="0"/>
            </a:endParaRPr>
          </a:p>
          <a:p>
            <a:pPr marL="228600">
              <a:spcAft>
                <a:spcPts val="1200"/>
              </a:spcAft>
            </a:pPr>
            <a:endParaRPr lang="zh-TW" altLang="zh-TW" sz="2400" kern="100" dirty="0">
              <a:latin typeface="Calibri" panose="020F0502020204030204" pitchFamily="34" charset="0"/>
              <a:cs typeface="Times New Roman" panose="02020603050405020304" pitchFamily="18" charset="0"/>
            </a:endParaRPr>
          </a:p>
        </p:txBody>
      </p:sp>
      <p:sp>
        <p:nvSpPr>
          <p:cNvPr id="4" name="內容版面配置區 3"/>
          <p:cNvSpPr>
            <a:spLocks noGrp="1"/>
          </p:cNvSpPr>
          <p:nvPr>
            <p:ph idx="1"/>
          </p:nvPr>
        </p:nvSpPr>
        <p:spPr>
          <a:xfrm>
            <a:off x="508000" y="1672006"/>
            <a:ext cx="10844010" cy="4974454"/>
          </a:xfrm>
        </p:spPr>
        <p:txBody>
          <a:bodyPr>
            <a:normAutofit fontScale="92500"/>
          </a:bodyPr>
          <a:lstStyle/>
          <a:p>
            <a:pPr marL="45720" indent="0" fontAlgn="base">
              <a:buNone/>
            </a:pPr>
            <a:r>
              <a:rPr lang="en-US" altLang="zh-TW" sz="2400" dirty="0" smtClean="0">
                <a:solidFill>
                  <a:schemeClr val="tx1"/>
                </a:solidFill>
                <a:latin typeface="標楷體" panose="03000509000000000000" pitchFamily="65" charset="-120"/>
                <a:ea typeface="標楷體" panose="03000509000000000000" pitchFamily="65" charset="-120"/>
              </a:rPr>
              <a:t>    1984</a:t>
            </a:r>
            <a:r>
              <a:rPr lang="zh-TW" altLang="en-US" sz="2400" dirty="0" smtClean="0">
                <a:solidFill>
                  <a:schemeClr val="tx1"/>
                </a:solidFill>
                <a:latin typeface="標楷體" panose="03000509000000000000" pitchFamily="65" charset="-120"/>
                <a:ea typeface="標楷體" panose="03000509000000000000" pitchFamily="65" charset="-120"/>
              </a:rPr>
              <a:t>年，正值</a:t>
            </a:r>
            <a:r>
              <a:rPr lang="zh-TW" altLang="en-US" sz="2400" dirty="0">
                <a:solidFill>
                  <a:schemeClr val="tx1"/>
                </a:solidFill>
                <a:latin typeface="標楷體" panose="03000509000000000000" pitchFamily="65" charset="-120"/>
                <a:ea typeface="標楷體" panose="03000509000000000000" pitchFamily="65" charset="-120"/>
              </a:rPr>
              <a:t>美國總統大選年。當時競選連任的美國總統雷根（</a:t>
            </a:r>
            <a:r>
              <a:rPr lang="en-US" altLang="zh-TW" sz="2400" dirty="0">
                <a:solidFill>
                  <a:schemeClr val="tx1"/>
                </a:solidFill>
                <a:latin typeface="標楷體" panose="03000509000000000000" pitchFamily="65" charset="-120"/>
                <a:ea typeface="標楷體" panose="03000509000000000000" pitchFamily="65" charset="-120"/>
              </a:rPr>
              <a:t>Ronald Reagan</a:t>
            </a:r>
            <a:r>
              <a:rPr lang="zh-TW" altLang="en-US" sz="2400" dirty="0">
                <a:solidFill>
                  <a:schemeClr val="tx1"/>
                </a:solidFill>
                <a:latin typeface="標楷體" panose="03000509000000000000" pitchFamily="65" charset="-120"/>
                <a:ea typeface="標楷體" panose="03000509000000000000" pitchFamily="65" charset="-120"/>
              </a:rPr>
              <a:t>）已經</a:t>
            </a:r>
            <a:r>
              <a:rPr lang="en-US" altLang="zh-TW" sz="2400" dirty="0">
                <a:solidFill>
                  <a:schemeClr val="tx1"/>
                </a:solidFill>
                <a:latin typeface="標楷體" panose="03000509000000000000" pitchFamily="65" charset="-120"/>
                <a:ea typeface="標楷體" panose="03000509000000000000" pitchFamily="65" charset="-120"/>
              </a:rPr>
              <a:t>73</a:t>
            </a:r>
            <a:r>
              <a:rPr lang="zh-TW" altLang="en-US" sz="2400" dirty="0">
                <a:solidFill>
                  <a:schemeClr val="tx1"/>
                </a:solidFill>
                <a:latin typeface="標楷體" panose="03000509000000000000" pitchFamily="65" charset="-120"/>
                <a:ea typeface="標楷體" panose="03000509000000000000" pitchFamily="65" charset="-120"/>
              </a:rPr>
              <a:t>歲，在和民主黨的對手孟岱爾（</a:t>
            </a:r>
            <a:r>
              <a:rPr lang="en-US" altLang="zh-TW" sz="2400" dirty="0">
                <a:solidFill>
                  <a:schemeClr val="tx1"/>
                </a:solidFill>
                <a:latin typeface="標楷體" panose="03000509000000000000" pitchFamily="65" charset="-120"/>
                <a:ea typeface="標楷體" panose="03000509000000000000" pitchFamily="65" charset="-120"/>
              </a:rPr>
              <a:t>Walter F. Mondale</a:t>
            </a:r>
            <a:r>
              <a:rPr lang="zh-TW" altLang="en-US" sz="2400" dirty="0">
                <a:solidFill>
                  <a:schemeClr val="tx1"/>
                </a:solidFill>
                <a:latin typeface="標楷體" panose="03000509000000000000" pitchFamily="65" charset="-120"/>
                <a:ea typeface="標楷體" panose="03000509000000000000" pitchFamily="65" charset="-120"/>
              </a:rPr>
              <a:t>）進行第一場辯論時，在電視上看起來老態龍鍾。第一場辯論後，</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華爾街日報</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的頭版出現了這樣的標題：「健康議題</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選戰新問題：美國最年長總統是否開始顯露老態？」選民也開始產生懷疑，跑票給孟岱爾的傾向逐漸升高。</a:t>
            </a:r>
          </a:p>
          <a:p>
            <a:pPr marL="45720" indent="0" fontAlgn="base">
              <a:buNone/>
            </a:pPr>
            <a:r>
              <a:rPr lang="zh-TW" altLang="en-US" sz="2400" dirty="0">
                <a:solidFill>
                  <a:schemeClr val="tx1"/>
                </a:solidFill>
                <a:latin typeface="標楷體" panose="03000509000000000000" pitchFamily="65" charset="-120"/>
                <a:ea typeface="標楷體" panose="03000509000000000000" pitchFamily="65" charset="-120"/>
              </a:rPr>
              <a:t>到了第二次辯論時，</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巴爾的摩太陽報</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的記者就直接詢問雷根，他是否覺得年紀太大不適合當總統。結果雷根回答：「我不會拿年紀做選戰的議題。我不會為了政治的目的，而拿對手的年輕、沒經驗大作文章。」這個幽默的答案博得滿堂彩，也無形中化解了選民對雷根的疑慮。（取材自</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美國總統的七門課</a:t>
            </a:r>
            <a:r>
              <a:rPr lang="en-US" altLang="zh-TW" sz="2400" dirty="0">
                <a:solidFill>
                  <a:schemeClr val="tx1"/>
                </a:solidFill>
                <a:latin typeface="標楷體" panose="03000509000000000000" pitchFamily="65" charset="-120"/>
                <a:ea typeface="標楷體" panose="03000509000000000000" pitchFamily="65" charset="-120"/>
              </a:rPr>
              <a:t>》</a:t>
            </a:r>
            <a:r>
              <a:rPr lang="zh-TW" altLang="en-US" sz="2400" dirty="0">
                <a:solidFill>
                  <a:schemeClr val="tx1"/>
                </a:solidFill>
                <a:latin typeface="標楷體" panose="03000509000000000000" pitchFamily="65" charset="-120"/>
                <a:ea typeface="標楷體" panose="03000509000000000000" pitchFamily="65" charset="-120"/>
              </a:rPr>
              <a:t>，時報出版</a:t>
            </a:r>
            <a:r>
              <a:rPr lang="zh-TW" altLang="en-US" sz="2400" dirty="0" smtClean="0">
                <a:solidFill>
                  <a:schemeClr val="tx1"/>
                </a:solidFill>
                <a:latin typeface="標楷體" panose="03000509000000000000" pitchFamily="65" charset="-120"/>
                <a:ea typeface="標楷體" panose="03000509000000000000" pitchFamily="65" charset="-120"/>
              </a:rPr>
              <a:t>）</a:t>
            </a:r>
            <a:endParaRPr lang="zh-TW" altLang="en-US" sz="2400" dirty="0">
              <a:solidFill>
                <a:schemeClr val="tx1"/>
              </a:solidFill>
              <a:latin typeface="標楷體" panose="03000509000000000000" pitchFamily="65" charset="-120"/>
              <a:ea typeface="標楷體" panose="03000509000000000000" pitchFamily="65" charset="-120"/>
            </a:endParaRPr>
          </a:p>
          <a:p>
            <a:pPr marL="45720" indent="0" fontAlgn="base">
              <a:buNone/>
            </a:pPr>
            <a:r>
              <a:rPr lang="en-US" altLang="zh-TW" sz="30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30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想一想？你看到了什麼</a:t>
            </a:r>
            <a:r>
              <a:rPr lang="zh-TW" altLang="en-US" sz="30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？雷根總統用什麼方式來回應他人對他年紀的質疑？如果你是雷根總統，你還可以用什麼正向或幽默的方</a:t>
            </a:r>
            <a:r>
              <a:rPr lang="zh-TW" altLang="en-US" sz="30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式</a:t>
            </a:r>
            <a:r>
              <a:rPr lang="zh-TW" altLang="en-US" sz="30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來回答呢？</a:t>
            </a:r>
            <a:endParaRPr lang="zh-TW" altLang="en-US" sz="3000" dirty="0">
              <a:solidFill>
                <a:schemeClr val="tx1"/>
              </a:solidFill>
              <a:latin typeface="標楷體" panose="03000509000000000000" pitchFamily="65" charset="-120"/>
              <a:ea typeface="標楷體" panose="03000509000000000000" pitchFamily="65" charset="-120"/>
            </a:endParaRPr>
          </a:p>
        </p:txBody>
      </p:sp>
      <p:sp>
        <p:nvSpPr>
          <p:cNvPr id="6" name="文字方塊 5"/>
          <p:cNvSpPr txBox="1"/>
          <p:nvPr/>
        </p:nvSpPr>
        <p:spPr>
          <a:xfrm>
            <a:off x="334939" y="377135"/>
            <a:ext cx="7237927" cy="707886"/>
          </a:xfrm>
          <a:prstGeom prst="rect">
            <a:avLst/>
          </a:prstGeom>
          <a:noFill/>
        </p:spPr>
        <p:txBody>
          <a:bodyPr wrap="square" rtlCol="0">
            <a:spAutoFit/>
          </a:bodyPr>
          <a:lstStyle/>
          <a:p>
            <a:pPr marL="45720" indent="0" fontAlgn="base">
              <a:buNone/>
            </a:pPr>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3</a:t>
            </a:r>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4000" b="1" dirty="0" smtClean="0">
                <a:solidFill>
                  <a:schemeClr val="bg1"/>
                </a:solidFill>
                <a:latin typeface="標楷體" panose="03000509000000000000" pitchFamily="65" charset="-120"/>
                <a:ea typeface="標楷體" panose="03000509000000000000" pitchFamily="65" charset="-120"/>
              </a:rPr>
              <a:t>雷根</a:t>
            </a:r>
            <a:r>
              <a:rPr lang="en-US" altLang="zh-TW" sz="4000" b="1" dirty="0" smtClean="0">
                <a:solidFill>
                  <a:schemeClr val="bg1"/>
                </a:solidFill>
                <a:latin typeface="標楷體" panose="03000509000000000000" pitchFamily="65" charset="-120"/>
                <a:ea typeface="標楷體" panose="03000509000000000000" pitchFamily="65" charset="-120"/>
              </a:rPr>
              <a:t>(1)</a:t>
            </a:r>
            <a:endParaRPr lang="en-US" altLang="zh-TW" sz="4000" b="1" dirty="0">
              <a:solidFill>
                <a:schemeClr val="bg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943529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Autofit/>
          </a:bodyPr>
          <a:lstStyle/>
          <a:p>
            <a:pPr marL="45720" indent="0">
              <a:buNone/>
            </a:pPr>
            <a:r>
              <a:rPr lang="zh-TW" altLang="en-US" sz="2400" dirty="0" smtClean="0">
                <a:solidFill>
                  <a:schemeClr val="tx1"/>
                </a:solidFill>
                <a:latin typeface="標楷體" panose="03000509000000000000" pitchFamily="65" charset="-120"/>
                <a:ea typeface="標楷體" panose="03000509000000000000" pitchFamily="65" charset="-120"/>
              </a:rPr>
              <a:t>    談到</a:t>
            </a:r>
            <a:r>
              <a:rPr lang="zh-TW" altLang="en-US" sz="2400" dirty="0">
                <a:solidFill>
                  <a:schemeClr val="tx1"/>
                </a:solidFill>
                <a:latin typeface="標楷體" panose="03000509000000000000" pitchFamily="65" charset="-120"/>
                <a:ea typeface="標楷體" panose="03000509000000000000" pitchFamily="65" charset="-120"/>
              </a:rPr>
              <a:t>他的職業時雷根總統開玩笑道：「政治不是什麼糟糕的職業。如果你成功了將會獲得許多獎勵，如果你可恥的失敗了那你也可以出版一本書。」 </a:t>
            </a:r>
          </a:p>
          <a:p>
            <a:pPr marL="45720" indent="0">
              <a:buNone/>
            </a:pPr>
            <a:r>
              <a:rPr lang="zh-TW" altLang="en-US" sz="2400" dirty="0">
                <a:solidFill>
                  <a:schemeClr val="tx1"/>
                </a:solidFill>
                <a:latin typeface="標楷體" panose="03000509000000000000" pitchFamily="65" charset="-120"/>
                <a:ea typeface="標楷體" panose="03000509000000000000" pitchFamily="65" charset="-120"/>
              </a:rPr>
              <a:t> </a:t>
            </a:r>
            <a:r>
              <a:rPr lang="zh-TW" altLang="en-US" sz="2400" dirty="0" smtClean="0">
                <a:solidFill>
                  <a:schemeClr val="tx1"/>
                </a:solidFill>
                <a:latin typeface="標楷體" panose="03000509000000000000" pitchFamily="65" charset="-120"/>
                <a:ea typeface="標楷體" panose="03000509000000000000" pitchFamily="65" charset="-120"/>
              </a:rPr>
              <a:t>   在</a:t>
            </a:r>
            <a:r>
              <a:rPr lang="zh-TW" altLang="en-US" sz="2400" dirty="0">
                <a:solidFill>
                  <a:schemeClr val="tx1"/>
                </a:solidFill>
                <a:latin typeface="標楷體" panose="03000509000000000000" pitchFamily="65" charset="-120"/>
                <a:ea typeface="標楷體" panose="03000509000000000000" pitchFamily="65" charset="-120"/>
              </a:rPr>
              <a:t>雷根總統就任第</a:t>
            </a:r>
            <a:r>
              <a:rPr lang="en-US" altLang="zh-TW" sz="2400" dirty="0">
                <a:solidFill>
                  <a:schemeClr val="tx1"/>
                </a:solidFill>
                <a:latin typeface="標楷體" panose="03000509000000000000" pitchFamily="65" charset="-120"/>
                <a:ea typeface="標楷體" panose="03000509000000000000" pitchFamily="65" charset="-120"/>
              </a:rPr>
              <a:t>69</a:t>
            </a:r>
            <a:r>
              <a:rPr lang="zh-TW" altLang="en-US" sz="2400" dirty="0">
                <a:solidFill>
                  <a:schemeClr val="tx1"/>
                </a:solidFill>
                <a:latin typeface="標楷體" panose="03000509000000000000" pitchFamily="65" charset="-120"/>
                <a:ea typeface="標楷體" panose="03000509000000000000" pitchFamily="65" charset="-120"/>
              </a:rPr>
              <a:t>天時，他遭遇到了槍擊事件，身中槍傷、命在旦夕之際，依然與手術醫療小組談笑風生</a:t>
            </a:r>
            <a:r>
              <a:rPr lang="zh-TW" altLang="en-US" sz="2400" dirty="0" smtClean="0">
                <a:solidFill>
                  <a:schemeClr val="tx1"/>
                </a:solidFill>
                <a:latin typeface="標楷體" panose="03000509000000000000" pitchFamily="65" charset="-120"/>
                <a:ea typeface="標楷體" panose="03000509000000000000" pitchFamily="65" charset="-120"/>
              </a:rPr>
              <a:t>。</a:t>
            </a:r>
            <a:endParaRPr lang="en-US" altLang="zh-TW" sz="2400" dirty="0" smtClean="0">
              <a:solidFill>
                <a:schemeClr val="tx1"/>
              </a:solidFill>
              <a:latin typeface="標楷體" panose="03000509000000000000" pitchFamily="65" charset="-120"/>
              <a:ea typeface="標楷體" panose="03000509000000000000" pitchFamily="65" charset="-120"/>
            </a:endParaRPr>
          </a:p>
          <a:p>
            <a:pPr marL="45720" indent="0">
              <a:buNone/>
            </a:pPr>
            <a:r>
              <a:rPr lang="zh-TW" altLang="en-US" sz="2400" dirty="0" smtClean="0">
                <a:solidFill>
                  <a:schemeClr val="tx1"/>
                </a:solidFill>
                <a:latin typeface="標楷體" panose="03000509000000000000" pitchFamily="65" charset="-120"/>
                <a:ea typeface="標楷體" panose="03000509000000000000" pitchFamily="65" charset="-120"/>
              </a:rPr>
              <a:t>雷根</a:t>
            </a:r>
            <a:r>
              <a:rPr lang="zh-TW" altLang="en-US" sz="2400" dirty="0">
                <a:solidFill>
                  <a:schemeClr val="tx1"/>
                </a:solidFill>
                <a:latin typeface="標楷體" panose="03000509000000000000" pitchFamily="65" charset="-120"/>
                <a:ea typeface="標楷體" panose="03000509000000000000" pitchFamily="65" charset="-120"/>
              </a:rPr>
              <a:t>說：「希望你們都是共和黨員」。</a:t>
            </a:r>
          </a:p>
          <a:p>
            <a:pPr marL="45720" indent="0">
              <a:buNone/>
            </a:pPr>
            <a:r>
              <a:rPr lang="zh-TW" altLang="en-US" sz="2400" dirty="0">
                <a:solidFill>
                  <a:schemeClr val="tx1"/>
                </a:solidFill>
                <a:latin typeface="標楷體" panose="03000509000000000000" pitchFamily="65" charset="-120"/>
                <a:ea typeface="標楷體" panose="03000509000000000000" pitchFamily="65" charset="-120"/>
              </a:rPr>
              <a:t>而當時的醫生也幽默的回答說：「總統先生，我們今天都是共和黨員」</a:t>
            </a:r>
            <a:r>
              <a:rPr lang="zh-TW" altLang="en-US" sz="2400" dirty="0" smtClean="0">
                <a:solidFill>
                  <a:schemeClr val="tx1"/>
                </a:solidFill>
                <a:latin typeface="標楷體" panose="03000509000000000000" pitchFamily="65" charset="-120"/>
                <a:ea typeface="標楷體" panose="03000509000000000000" pitchFamily="65" charset="-120"/>
              </a:rPr>
              <a:t>。</a:t>
            </a:r>
            <a:endParaRPr lang="en-US" altLang="zh-TW" sz="2400" dirty="0" smtClean="0">
              <a:solidFill>
                <a:schemeClr val="tx1"/>
              </a:solidFill>
              <a:latin typeface="標楷體" panose="03000509000000000000" pitchFamily="65" charset="-120"/>
              <a:ea typeface="標楷體" panose="03000509000000000000" pitchFamily="65" charset="-120"/>
            </a:endParaRPr>
          </a:p>
          <a:p>
            <a:pPr marL="45720" indent="0">
              <a:buNone/>
            </a:pPr>
            <a:endParaRPr lang="en-US" altLang="zh-TW" sz="28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marL="45720" indent="0">
              <a:buNone/>
            </a:pPr>
            <a:r>
              <a:rPr lang="en-US" altLang="zh-TW" sz="28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想一想？你看到了什麼？雷根總統用</a:t>
            </a:r>
            <a:r>
              <a:rPr lang="zh-TW" altLang="en-US" sz="28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什麼正向</a:t>
            </a:r>
            <a:r>
              <a:rPr lang="zh-TW" altLang="en-US" sz="28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的</a:t>
            </a:r>
            <a:r>
              <a:rPr lang="zh-TW" altLang="en-US" sz="28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態度來看待自己的職業？如果</a:t>
            </a:r>
            <a:r>
              <a:rPr lang="zh-TW" altLang="en-US" sz="28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你是雷根總統</a:t>
            </a:r>
            <a:r>
              <a:rPr lang="zh-TW" altLang="en-US" sz="2800" kern="100" dirty="0" smtClean="0">
                <a:solidFill>
                  <a:schemeClr val="tx1"/>
                </a:solidFill>
                <a:latin typeface="標楷體" panose="03000509000000000000" pitchFamily="65" charset="-120"/>
                <a:ea typeface="標楷體" panose="03000509000000000000" pitchFamily="65" charset="-120"/>
                <a:cs typeface="Times New Roman" panose="02020603050405020304" pitchFamily="18" charset="0"/>
              </a:rPr>
              <a:t>，當你身中槍傷時你會跟醫療人員說甚麼呢？你的用意為何？</a:t>
            </a:r>
            <a:endParaRPr lang="en-US" altLang="zh-TW" sz="2800" kern="1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5" name="文字方塊 4"/>
          <p:cNvSpPr txBox="1"/>
          <p:nvPr/>
        </p:nvSpPr>
        <p:spPr>
          <a:xfrm>
            <a:off x="334939" y="393464"/>
            <a:ext cx="7237927" cy="707886"/>
          </a:xfrm>
          <a:prstGeom prst="rect">
            <a:avLst/>
          </a:prstGeom>
          <a:noFill/>
        </p:spPr>
        <p:txBody>
          <a:bodyPr wrap="square" rtlCol="0">
            <a:spAutoFit/>
          </a:bodyPr>
          <a:lstStyle/>
          <a:p>
            <a:pPr marL="45720" indent="0" fontAlgn="base">
              <a:buNone/>
            </a:pPr>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3</a:t>
            </a:r>
            <a:r>
              <a:rPr lang="en-US" altLang="zh-TW" sz="4000" b="1" kern="100" dirty="0" smtClean="0">
                <a:solidFill>
                  <a:schemeClr val="bg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4000" b="1" dirty="0" smtClean="0">
                <a:solidFill>
                  <a:schemeClr val="bg1"/>
                </a:solidFill>
                <a:latin typeface="標楷體" panose="03000509000000000000" pitchFamily="65" charset="-120"/>
                <a:ea typeface="標楷體" panose="03000509000000000000" pitchFamily="65" charset="-120"/>
              </a:rPr>
              <a:t>雷根</a:t>
            </a:r>
            <a:r>
              <a:rPr lang="en-US" altLang="zh-TW" sz="4000" b="1" dirty="0" smtClean="0">
                <a:solidFill>
                  <a:schemeClr val="bg1"/>
                </a:solidFill>
                <a:latin typeface="標楷體" panose="03000509000000000000" pitchFamily="65" charset="-120"/>
                <a:ea typeface="標楷體" panose="03000509000000000000" pitchFamily="65" charset="-120"/>
              </a:rPr>
              <a:t>(2)</a:t>
            </a:r>
            <a:endParaRPr lang="en-US" altLang="zh-TW" sz="4000" b="1" dirty="0">
              <a:solidFill>
                <a:schemeClr val="bg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963732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格線">
  <a:themeElements>
    <a:clrScheme name="格線">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格線">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格線">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1278</TotalTime>
  <Words>2288</Words>
  <Application>Microsoft Office PowerPoint</Application>
  <PresentationFormat>自訂</PresentationFormat>
  <Paragraphs>186</Paragraphs>
  <Slides>30</Slides>
  <Notes>0</Notes>
  <HiddenSlides>0</HiddenSlides>
  <MMClips>0</MMClips>
  <ScaleCrop>false</ScaleCrop>
  <HeadingPairs>
    <vt:vector size="4" baseType="variant">
      <vt:variant>
        <vt:lpstr>佈景主題</vt:lpstr>
      </vt:variant>
      <vt:variant>
        <vt:i4>1</vt:i4>
      </vt:variant>
      <vt:variant>
        <vt:lpstr>投影片標題</vt:lpstr>
      </vt:variant>
      <vt:variant>
        <vt:i4>30</vt:i4>
      </vt:variant>
    </vt:vector>
  </HeadingPairs>
  <TitlesOfParts>
    <vt:vector size="31" baseType="lpstr">
      <vt:lpstr>格線</vt:lpstr>
      <vt:lpstr>PowerPoint 簡報</vt:lpstr>
      <vt:lpstr>     朋友買了一件衣料，綠色的底子帶白色方格，當她拿給我們看時，一位對圍棋十分感與趣的同學說：「啊，好像棋盤似的。」「我看倒有點像稿紙。」我說。「真像一塊塊綠豆糕。」一位外號叫「大食客」的同學緊接著說。     我們不禁哄堂大笑，同樣的一件衣料，每個人卻有不同的感覺。那位朋友連忙把衣料用紙包好，她覺得衣料就是衣料，不是棋盤，也不是稿紙，更不是綠豆糕。     人人的欣賞觀點不盡相同，那是和個人的性格與生活環境有關。</vt:lpstr>
      <vt:lpstr>     朋友買了一件衣料，綠色的底子帶白色方格，當她拿給我們看時，一位對圍棋十分感與趣的同學說：「啊，好像棋盤似的。」「我看倒有點像稿紙。」我說。「真像一塊塊綠豆糕。」一位外號叫「大食客」的同學緊接著說。     我們不禁哄堂大笑，同樣的一件衣料，每個人卻有不同的感覺。那位朋友連忙把衣料用紙包好，她覺得衣料就是衣料，不是棋盤，也不是稿紙，更不是綠豆糕。     人人的欣賞觀點不盡相同，那是和個人的性格與生活環境有關。</vt:lpstr>
      <vt:lpstr>PowerPoint 簡報</vt:lpstr>
      <vt:lpstr>PowerPoint 簡報</vt:lpstr>
      <vt:lpstr>PowerPoint 簡報</vt:lpstr>
      <vt:lpstr>PowerPoint 簡報</vt:lpstr>
      <vt:lpstr>其實…..一切可以更好？  </vt:lpstr>
      <vt:lpstr>其實 ……一切可以更好？</vt:lpstr>
      <vt:lpstr>其實…….一切可以更好？</vt:lpstr>
      <vt:lpstr>其實….一切可以更好？</vt:lpstr>
      <vt:lpstr>其實….一切可以更好？</vt:lpstr>
      <vt:lpstr>寫一齣更完美的劇本</vt:lpstr>
      <vt:lpstr>寫一齣更完美的劇本</vt:lpstr>
      <vt:lpstr>寫一齣更完美的劇本</vt:lpstr>
      <vt:lpstr>寫一齣更完美的劇本 ─ 延 伸 寫 作 </vt:lpstr>
      <vt:lpstr>寫一齣更完美的劇本</vt:lpstr>
      <vt:lpstr>寫一齣更完美的劇本</vt:lpstr>
      <vt:lpstr>扭轉我的人生   結合生活經驗</vt:lpstr>
      <vt:lpstr>扭轉我的人生</vt:lpstr>
      <vt:lpstr>扭轉我的人生</vt:lpstr>
      <vt:lpstr>扭轉我的人生</vt:lpstr>
      <vt:lpstr>扭轉我的人生</vt:lpstr>
      <vt:lpstr>扭轉我的人生</vt:lpstr>
      <vt:lpstr>扭轉我的人生</vt:lpstr>
      <vt:lpstr>PowerPoint 簡報</vt:lpstr>
      <vt:lpstr>PowerPoint 簡報</vt:lpstr>
      <vt:lpstr> </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103學年度新竹市特教教材編輯第六組</dc:title>
  <dc:creator>user</dc:creator>
  <cp:lastModifiedBy>黃麗君</cp:lastModifiedBy>
  <cp:revision>81</cp:revision>
  <cp:lastPrinted>2017-11-14T07:48:02Z</cp:lastPrinted>
  <dcterms:created xsi:type="dcterms:W3CDTF">2015-01-10T01:11:33Z</dcterms:created>
  <dcterms:modified xsi:type="dcterms:W3CDTF">2017-11-14T07:48:12Z</dcterms:modified>
</cp:coreProperties>
</file>