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  <p:sldId id="260" r:id="rId3"/>
    <p:sldId id="320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8" r:id="rId12"/>
    <p:sldId id="349" r:id="rId13"/>
    <p:sldId id="323" r:id="rId14"/>
    <p:sldId id="325" r:id="rId15"/>
    <p:sldId id="332" r:id="rId16"/>
    <p:sldId id="341" r:id="rId17"/>
    <p:sldId id="329" r:id="rId18"/>
    <p:sldId id="330" r:id="rId19"/>
    <p:sldId id="327" r:id="rId20"/>
    <p:sldId id="328" r:id="rId21"/>
    <p:sldId id="343" r:id="rId22"/>
    <p:sldId id="350" r:id="rId23"/>
    <p:sldId id="351" r:id="rId24"/>
    <p:sldId id="352" r:id="rId25"/>
    <p:sldId id="326" r:id="rId26"/>
    <p:sldId id="346" r:id="rId27"/>
    <p:sldId id="347" r:id="rId28"/>
    <p:sldId id="345" r:id="rId2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4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/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31B4ECE-95FD-42DD-A346-5CC231006D40}" type="datetimeFigureOut">
              <a:rPr lang="zh-TW" altLang="en-US"/>
              <a:pPr>
                <a:defRPr/>
              </a:pPr>
              <a:t>2017/11/14</a:t>
            </a:fld>
            <a:endParaRPr lang="zh-TW" altLang="en-US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F3199A-D51D-488E-AB06-7ED8CFE4B9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B39E-019E-402B-8676-1258FFF863C5}" type="datetimeFigureOut">
              <a:rPr lang="zh-TW" altLang="en-US"/>
              <a:pPr>
                <a:defRPr/>
              </a:pPr>
              <a:t>2017/11/14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FA5E3-F02B-4ED4-A9D0-C01A7F1BB75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52400" y="147638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010400" y="147638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F8834-C3EB-4F06-B82B-0F700D23D672}" type="datetimeFigureOut">
              <a:rPr lang="zh-TW" altLang="en-US"/>
              <a:pPr>
                <a:defRPr/>
              </a:pPr>
              <a:t>2017/11/14</a:t>
            </a:fld>
            <a:endParaRPr lang="zh-TW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D4066EC-321B-4858-97A8-8B10C2C6E15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2C2B4-1214-4020-BE49-588001AF03A9}" type="datetimeFigureOut">
              <a:rPr lang="zh-TW" altLang="en-US"/>
              <a:pPr>
                <a:defRPr/>
              </a:pPr>
              <a:t>2017/11/14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F245C-350F-4563-8D0A-8806CB2D1F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FFE2F67-8229-4C79-BA01-0994DF9642C7}" type="datetimeFigureOut">
              <a:rPr lang="zh-TW" altLang="en-US"/>
              <a:pPr>
                <a:defRPr/>
              </a:pPr>
              <a:t>2017/11/14</a:t>
            </a:fld>
            <a:endParaRPr lang="zh-TW" alt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4E15D35-324B-49E0-B77C-51EAFEEE530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2665A-27BE-4DFE-A2AB-B9C01D08FF8D}" type="datetimeFigureOut">
              <a:rPr lang="zh-TW" altLang="en-US"/>
              <a:pPr>
                <a:defRPr/>
              </a:pPr>
              <a:t>2017/11/14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FB4D2-8A16-4427-92FB-CD55C9F65A7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02F65-19C4-4AAE-9C0A-BBD84F197226}" type="datetimeFigureOut">
              <a:rPr lang="zh-TW" altLang="en-US"/>
              <a:pPr>
                <a:defRPr/>
              </a:pPr>
              <a:t>2017/11/14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33259-58B6-4794-86F8-5C76BBB2F9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E8246-FF33-4C53-96FF-F0C6FA4DEFBC}" type="datetimeFigureOut">
              <a:rPr lang="zh-TW" altLang="en-US"/>
              <a:pPr>
                <a:defRPr/>
              </a:pPr>
              <a:t>2017/11/14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0ABB5-686C-4814-B350-B33566D75A4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52400" y="150813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8400D-D224-43AC-9F2A-5AE9B0752EAC}" type="datetimeFigureOut">
              <a:rPr lang="zh-TW" altLang="en-US"/>
              <a:pPr>
                <a:defRPr/>
              </a:pPr>
              <a:t>2017/11/14</a:t>
            </a:fld>
            <a:endParaRPr lang="zh-TW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39244-9000-4B4F-B65E-6D834B298A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7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E785-8B42-4C69-8D4E-0A2D747C4E3D}" type="datetimeFigureOut">
              <a:rPr lang="zh-TW" altLang="en-US"/>
              <a:pPr>
                <a:defRPr/>
              </a:pPr>
              <a:t>2017/11/14</a:t>
            </a:fld>
            <a:endParaRPr lang="zh-TW" alt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39C7C0-7FC2-4CFF-994D-0AC3306120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ectangle 8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EF23A-B6E7-41D1-A78D-34E5BFB470F3}" type="datetimeFigureOut">
              <a:rPr lang="zh-TW" altLang="en-US"/>
              <a:pPr>
                <a:defRPr/>
              </a:pPr>
              <a:t>2017/11/14</a:t>
            </a:fld>
            <a:endParaRPr lang="zh-TW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77D0E-42B0-46E8-AC08-60607D1A8CD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CC835A7-212E-48B8-A89F-32CC285399D3}" type="datetimeFigureOut">
              <a:rPr lang="zh-TW" altLang="en-US"/>
              <a:pPr>
                <a:defRPr/>
              </a:pPr>
              <a:t>2017/11/14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3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F0E3601-5DC8-4CE5-AFF9-88A0985523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7" r:id="rId2"/>
    <p:sldLayoutId id="2147483689" r:id="rId3"/>
    <p:sldLayoutId id="2147483686" r:id="rId4"/>
    <p:sldLayoutId id="2147483685" r:id="rId5"/>
    <p:sldLayoutId id="2147483684" r:id="rId6"/>
    <p:sldLayoutId id="2147483690" r:id="rId7"/>
    <p:sldLayoutId id="2147483691" r:id="rId8"/>
    <p:sldLayoutId id="2147483692" r:id="rId9"/>
    <p:sldLayoutId id="2147483683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  <a:ea typeface="微軟正黑體" pitchFamily="34" charset="-120"/>
        </a:defRPr>
      </a:lvl9pPr>
    </p:titleStyle>
    <p:bodyStyle>
      <a:lvl1pPr marL="2730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"/>
        <a:defRPr sz="2000" kern="1200" spc="15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ct val="0"/>
        </a:spcAft>
        <a:buClr>
          <a:srgbClr val="928B70"/>
        </a:buClr>
        <a:buFont typeface="Wingdings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ct val="0"/>
        </a:spcAft>
        <a:buClr>
          <a:srgbClr val="87706B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ct val="20000"/>
        </a:spcBef>
        <a:spcAft>
          <a:spcPct val="0"/>
        </a:spcAft>
        <a:buClr>
          <a:srgbClr val="6F777D"/>
        </a:buClr>
        <a:buFont typeface="Wingdings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211638" y="5157788"/>
            <a:ext cx="2592387" cy="15113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bg1"/>
                </a:solidFill>
              </a:rPr>
              <a:t>【</a:t>
            </a:r>
            <a:r>
              <a:rPr lang="zh-TW" altLang="en-US" dirty="0" smtClean="0">
                <a:solidFill>
                  <a:schemeClr val="bg1"/>
                </a:solidFill>
              </a:rPr>
              <a:t>差不多先生傳</a:t>
            </a:r>
            <a:r>
              <a:rPr lang="en-US" altLang="zh-TW" dirty="0" smtClean="0">
                <a:solidFill>
                  <a:schemeClr val="bg1"/>
                </a:solidFill>
              </a:rPr>
              <a:t>】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zh-TW" altLang="en-US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bg1"/>
                </a:solidFill>
              </a:rPr>
              <a:t>教材設計</a:t>
            </a:r>
            <a:r>
              <a:rPr lang="en-US" altLang="zh-TW" dirty="0" smtClean="0">
                <a:solidFill>
                  <a:schemeClr val="bg1"/>
                </a:solidFill>
              </a:rPr>
              <a:t>: </a:t>
            </a:r>
            <a:r>
              <a:rPr lang="zh-TW" altLang="en-US" dirty="0" smtClean="0">
                <a:solidFill>
                  <a:schemeClr val="bg1"/>
                </a:solidFill>
              </a:rPr>
              <a:t>黃馨宣</a:t>
            </a:r>
          </a:p>
        </p:txBody>
      </p:sp>
      <p:sp>
        <p:nvSpPr>
          <p:cNvPr id="13313" name="標題 1"/>
          <p:cNvSpPr>
            <a:spLocks noGrp="1"/>
          </p:cNvSpPr>
          <p:nvPr>
            <p:ph type="title"/>
          </p:nvPr>
        </p:nvSpPr>
        <p:spPr>
          <a:xfrm>
            <a:off x="468313" y="981075"/>
            <a:ext cx="6324600" cy="3103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2400" dirty="0" smtClean="0"/>
              <a:t>新竹市特教教材編輯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扭轉</a:t>
            </a:r>
            <a:r>
              <a:rPr lang="zh-TW" altLang="en-US" dirty="0" smtClean="0"/>
              <a:t>人生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400" dirty="0" smtClean="0"/>
              <a:t>~</a:t>
            </a:r>
            <a:r>
              <a:rPr lang="zh-TW" altLang="en-US" sz="2400" dirty="0" smtClean="0"/>
              <a:t>國文</a:t>
            </a:r>
            <a:r>
              <a:rPr lang="zh-TW" altLang="en-US" sz="2400" dirty="0"/>
              <a:t>課文</a:t>
            </a:r>
            <a:r>
              <a:rPr lang="zh-TW" altLang="en-US" sz="2400" dirty="0" smtClean="0"/>
              <a:t>融入</a:t>
            </a:r>
            <a:r>
              <a:rPr lang="zh-TW" altLang="en-US" sz="2400" u="sng" dirty="0" smtClean="0"/>
              <a:t>價值澄清</a:t>
            </a:r>
            <a:r>
              <a:rPr lang="zh-TW" altLang="en-US" sz="2400" dirty="0" smtClean="0"/>
              <a:t>及</a:t>
            </a:r>
            <a:r>
              <a:rPr lang="zh-TW" altLang="en-US" sz="2400" u="sng" dirty="0" smtClean="0"/>
              <a:t>正</a:t>
            </a:r>
            <a:r>
              <a:rPr lang="zh-TW" altLang="en-US" sz="2400" u="sng" dirty="0"/>
              <a:t>向行為</a:t>
            </a:r>
            <a:r>
              <a:rPr lang="zh-TW" altLang="en-US" sz="2400" u="sng" dirty="0" smtClean="0"/>
              <a:t>支持</a:t>
            </a:r>
            <a:r>
              <a:rPr lang="en-US" altLang="zh-TW" sz="2400" dirty="0"/>
              <a:t>~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/>
          </p:cNvSpPr>
          <p:nvPr>
            <p:ph idx="1"/>
          </p:nvPr>
        </p:nvSpPr>
        <p:spPr>
          <a:xfrm>
            <a:off x="395536" y="1639342"/>
            <a:ext cx="8229600" cy="4525962"/>
          </a:xfrm>
        </p:spPr>
        <p:txBody>
          <a:bodyPr/>
          <a:lstStyle/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差不多先生差不多要死的時候，一口氣斷斷續續地說道：「活人同死人也差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差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差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不多，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凡事只要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差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差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不多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就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好了，何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必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太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太認真呢？」他說完了這句格言，就絕了氣。 </a:t>
            </a:r>
          </a:p>
        </p:txBody>
      </p:sp>
      <p:sp>
        <p:nvSpPr>
          <p:cNvPr id="53253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畫出</a:t>
            </a:r>
            <a:r>
              <a:rPr lang="zh-TW" altLang="en-US" sz="2800" u="sng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時間點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sz="2800" u="sng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事件結果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80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zh-TW" altLang="en-US" sz="2800" dirty="0" smtClean="0"/>
              <a:t>其實，一切可以更好。請你想想該</a:t>
            </a:r>
            <a:r>
              <a:rPr lang="zh-TW" altLang="en-US" sz="2800" dirty="0"/>
              <a:t>怎麼做</a:t>
            </a:r>
            <a:r>
              <a:rPr lang="en-US" altLang="zh-TW" sz="2800" dirty="0" smtClean="0"/>
              <a:t>?</a:t>
            </a:r>
            <a:br>
              <a:rPr lang="en-US" altLang="zh-TW" sz="2800" dirty="0" smtClean="0"/>
            </a:br>
            <a:r>
              <a:rPr lang="en-US" altLang="zh-TW" sz="2800" dirty="0" smtClean="0"/>
              <a:t>-</a:t>
            </a:r>
            <a:r>
              <a:rPr lang="zh-TW" altLang="en-US" sz="2800" dirty="0" smtClean="0"/>
              <a:t> 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紅糖買成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白糖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如果他可以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_______________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，就不會買錯。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dirty="0" smtClean="0"/>
              <a:t>-</a:t>
            </a:r>
            <a:r>
              <a:rPr lang="zh-TW" altLang="en-US" sz="2800" dirty="0" smtClean="0"/>
              <a:t> 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課堂答錯問題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如果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他可以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_______________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，就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不會答錯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dirty="0" smtClean="0"/>
              <a:t>-</a:t>
            </a:r>
            <a:r>
              <a:rPr lang="zh-TW" altLang="en-US" sz="2800" dirty="0" smtClean="0"/>
              <a:t> 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常常被掌櫃罵</a:t>
            </a:r>
            <a:r>
              <a:rPr lang="en-US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dirty="0" smtClean="0"/>
              <a:t>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如果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他可以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_______________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，就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不會被罵。</a:t>
            </a:r>
            <a:endParaRPr lang="en-US" altLang="zh-TW" sz="28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其實</a:t>
            </a:r>
            <a:r>
              <a:rPr lang="en-US" altLang="zh-TW" dirty="0"/>
              <a:t>…</a:t>
            </a:r>
            <a:r>
              <a:rPr lang="zh-TW" altLang="en-US" dirty="0"/>
              <a:t>一切可以更好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zh-TW" altLang="en-US" sz="2800" dirty="0" smtClean="0"/>
              <a:t>其實，一切可以更好。請你想想該</a:t>
            </a:r>
            <a:r>
              <a:rPr lang="zh-TW" altLang="en-US" sz="2800" dirty="0"/>
              <a:t>怎麼做</a:t>
            </a:r>
            <a:r>
              <a:rPr lang="en-US" altLang="zh-TW" sz="2800" dirty="0" smtClean="0"/>
              <a:t>?</a:t>
            </a:r>
            <a:br>
              <a:rPr lang="en-US" altLang="zh-TW" sz="2800" dirty="0" smtClean="0"/>
            </a:br>
            <a:r>
              <a:rPr lang="en-US" altLang="zh-TW" sz="2800" dirty="0" smtClean="0"/>
              <a:t>-</a:t>
            </a:r>
            <a:r>
              <a:rPr lang="zh-TW" altLang="en-US" sz="2800" dirty="0" smtClean="0"/>
              <a:t> 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錯過火車，誤了重要的事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如果他可以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_______________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，就不會誤事。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dirty="0" smtClean="0"/>
              <a:t>-</a:t>
            </a:r>
            <a:r>
              <a:rPr lang="zh-TW" altLang="en-US" sz="2800" dirty="0" smtClean="0"/>
              <a:t> 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生了急病，一命嗚呼了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如果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他可以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_______________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，就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不會死了。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>
                <a:latin typeface="標楷體" pitchFamily="65" charset="-120"/>
                <a:ea typeface="標楷體" pitchFamily="65" charset="-120"/>
              </a:rPr>
            </a:br>
            <a:endParaRPr lang="en-US" altLang="zh-TW" sz="28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其實</a:t>
            </a:r>
            <a:r>
              <a:rPr lang="en-US" altLang="zh-TW" dirty="0"/>
              <a:t>…</a:t>
            </a:r>
            <a:r>
              <a:rPr lang="zh-TW" altLang="en-US" dirty="0"/>
              <a:t>一切可以更好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1619250" y="3349625"/>
            <a:ext cx="5176838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388" y="1341438"/>
            <a:ext cx="6764337" cy="19462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/>
              <a:t>寫一齣更完美的劇本</a:t>
            </a:r>
            <a:endParaRPr lang="en-US" altLang="zh-TW" sz="4000" dirty="0" smtClean="0"/>
          </a:p>
        </p:txBody>
      </p:sp>
      <p:sp>
        <p:nvSpPr>
          <p:cNvPr id="5" name="副標題 3"/>
          <p:cNvSpPr txBox="1">
            <a:spLocks/>
          </p:cNvSpPr>
          <p:nvPr/>
        </p:nvSpPr>
        <p:spPr>
          <a:xfrm>
            <a:off x="452438" y="2708275"/>
            <a:ext cx="6400800" cy="17526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zh-TW" altLang="en-US" sz="2400" dirty="0">
                <a:solidFill>
                  <a:schemeClr val="bg1"/>
                </a:solidFill>
              </a:rPr>
              <a:t>延伸寫作</a:t>
            </a:r>
          </a:p>
        </p:txBody>
      </p:sp>
      <p:sp>
        <p:nvSpPr>
          <p:cNvPr id="6" name="副標題 3"/>
          <p:cNvSpPr txBox="1">
            <a:spLocks/>
          </p:cNvSpPr>
          <p:nvPr/>
        </p:nvSpPr>
        <p:spPr>
          <a:xfrm>
            <a:off x="87313" y="4554538"/>
            <a:ext cx="6769100" cy="23034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kumimoji="0" lang="zh-TW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寫一齣更完美的劇本</a:t>
            </a:r>
          </a:p>
        </p:txBody>
      </p:sp>
      <p:sp>
        <p:nvSpPr>
          <p:cNvPr id="5" name="內容版面配置區 1"/>
          <p:cNvSpPr txBox="1">
            <a:spLocks/>
          </p:cNvSpPr>
          <p:nvPr/>
        </p:nvSpPr>
        <p:spPr>
          <a:xfrm>
            <a:off x="381000" y="1719263"/>
            <a:ext cx="8407400" cy="44069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kumimoji="0" lang="zh-TW" altLang="en-US" dirty="0" smtClean="0"/>
              <a:t>選出</a:t>
            </a:r>
            <a:r>
              <a:rPr kumimoji="0" lang="en-US" altLang="zh-TW" dirty="0" smtClean="0"/>
              <a:t>2</a:t>
            </a:r>
            <a:r>
              <a:rPr kumimoji="0" lang="zh-TW" altLang="en-US" dirty="0" smtClean="0"/>
              <a:t>個事件來改寫劇本吧</a:t>
            </a:r>
            <a:r>
              <a:rPr kumimoji="0" lang="en-US" altLang="zh-TW" dirty="0" smtClean="0"/>
              <a:t>!</a:t>
            </a:r>
            <a:br>
              <a:rPr kumimoji="0" lang="en-US" altLang="zh-TW" dirty="0" smtClean="0"/>
            </a:br>
            <a:r>
              <a:rPr kumimoji="0" lang="zh-TW" altLang="en-US" dirty="0" smtClean="0"/>
              <a:t>事件一</a:t>
            </a:r>
            <a:r>
              <a:rPr kumimoji="0" lang="en-US" altLang="zh-TW" dirty="0" smtClean="0"/>
              <a:t>:</a:t>
            </a:r>
          </a:p>
        </p:txBody>
      </p:sp>
      <p:graphicFrame>
        <p:nvGraphicFramePr>
          <p:cNvPr id="7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54494"/>
              </p:ext>
            </p:extLst>
          </p:nvPr>
        </p:nvGraphicFramePr>
        <p:xfrm>
          <a:off x="381000" y="2492896"/>
          <a:ext cx="8295456" cy="3902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5152"/>
                <a:gridCol w="2765152"/>
                <a:gridCol w="2765152"/>
              </a:tblGrid>
              <a:tr h="828092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dirty="0" smtClean="0">
                          <a:solidFill>
                            <a:sysClr val="windowText" lastClr="000000"/>
                          </a:solidFill>
                        </a:rPr>
                        <a:t>事由</a:t>
                      </a:r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1)</a:t>
                      </a:r>
                    </a:p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為了件重要的事，必須搭火車到上海，但遲到了所以沒搭上火車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dirty="0" smtClean="0">
                          <a:solidFill>
                            <a:sysClr val="windowText" lastClr="000000"/>
                          </a:solidFill>
                        </a:rPr>
                        <a:t>原課文狀態</a:t>
                      </a:r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  <a:p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差不多先生決定明天再走</a:t>
                      </a:r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原課文結果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重要的事會有好結果嗎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zh-TW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2809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面對的態度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  <a:p>
                      <a:r>
                        <a:rPr lang="zh-TW" altLang="en-US" dirty="0" smtClean="0">
                          <a:solidFill>
                            <a:sysClr val="windowText" lastClr="000000"/>
                          </a:solidFill>
                        </a:rPr>
                        <a:t>明天再走，但今天可以先</a:t>
                      </a:r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ysClr val="windowText" lastClr="000000"/>
                          </a:solidFill>
                        </a:rPr>
                        <a:t>結果</a:t>
                      </a:r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1)</a:t>
                      </a:r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ysClr val="windowText" lastClr="000000"/>
                          </a:solidFill>
                        </a:rPr>
                        <a:t>面對的態度</a:t>
                      </a:r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2)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ysClr val="windowText" lastClr="000000"/>
                          </a:solidFill>
                        </a:rPr>
                        <a:t>可以今天搭下一班火車</a:t>
                      </a:r>
                      <a:endParaRPr lang="en-US" altLang="zh-TW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結果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2)</a:t>
                      </a:r>
                    </a:p>
                    <a:p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8521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ysClr val="windowText" lastClr="000000"/>
                          </a:solidFill>
                        </a:rPr>
                        <a:t>面對的態度</a:t>
                      </a:r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zh-TW" altLang="en-US" b="1" dirty="0" smtClean="0">
                          <a:solidFill>
                            <a:sysClr val="windowText" lastClr="000000"/>
                          </a:solidFill>
                        </a:rPr>
                        <a:t>，最佳的</a:t>
                      </a:r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  <a:p>
                      <a:r>
                        <a:rPr lang="zh-TW" altLang="en-US" b="0" dirty="0" smtClean="0">
                          <a:solidFill>
                            <a:sysClr val="windowText" lastClr="000000"/>
                          </a:solidFill>
                        </a:rPr>
                        <a:t>還可以</a:t>
                      </a:r>
                      <a:r>
                        <a:rPr lang="en-US" altLang="zh-TW" b="0" smtClean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  <a:endParaRPr lang="en-US" altLang="zh-TW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ysClr val="windowText" lastClr="000000"/>
                          </a:solidFill>
                        </a:rPr>
                        <a:t>結果</a:t>
                      </a:r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3)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zh-TW" altLang="en-US" dirty="0" smtClean="0"/>
              <a:t>  事件二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寫一齣更完美的劇本</a:t>
            </a:r>
          </a:p>
        </p:txBody>
      </p:sp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9237471"/>
              </p:ext>
            </p:extLst>
          </p:nvPr>
        </p:nvGraphicFramePr>
        <p:xfrm>
          <a:off x="485007" y="2276872"/>
          <a:ext cx="8295456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5152"/>
                <a:gridCol w="2765152"/>
                <a:gridCol w="2765152"/>
              </a:tblGrid>
              <a:tr h="828092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dirty="0" smtClean="0">
                          <a:solidFill>
                            <a:sysClr val="windowText" lastClr="000000"/>
                          </a:solidFill>
                        </a:rPr>
                        <a:t>事由</a:t>
                      </a:r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2)</a:t>
                      </a:r>
                    </a:p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差不多先生生了急病，請家人找醫生來，卻來了牛醫生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dirty="0" smtClean="0">
                          <a:solidFill>
                            <a:sysClr val="windowText" lastClr="000000"/>
                          </a:solidFill>
                        </a:rPr>
                        <a:t>原課文狀態</a:t>
                      </a:r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  <a:p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差不多先生讓牛醫生治病</a:t>
                      </a:r>
                    </a:p>
                    <a:p>
                      <a:endParaRPr lang="zh-TW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原課文結果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他就一命嗚呼了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2809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面對的態度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堅持不讓牛醫生治病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ysClr val="windowText" lastClr="000000"/>
                          </a:solidFill>
                        </a:rPr>
                        <a:t>結果</a:t>
                      </a:r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1)</a:t>
                      </a:r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ysClr val="windowText" lastClr="000000"/>
                          </a:solidFill>
                        </a:rPr>
                        <a:t>面對的態度</a:t>
                      </a:r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2)</a:t>
                      </a:r>
                    </a:p>
                    <a:p>
                      <a:r>
                        <a:rPr lang="zh-TW" altLang="en-US" dirty="0" smtClean="0"/>
                        <a:t>發現找錯人時，趕快</a:t>
                      </a:r>
                      <a:r>
                        <a:rPr lang="en-US" altLang="zh-TW" dirty="0" smtClean="0"/>
                        <a:t>…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結果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2)</a:t>
                      </a:r>
                    </a:p>
                    <a:p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8521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ysClr val="windowText" lastClr="000000"/>
                          </a:solidFill>
                        </a:rPr>
                        <a:t>面對的態度</a:t>
                      </a:r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zh-TW" altLang="en-US" b="1" dirty="0" smtClean="0">
                          <a:solidFill>
                            <a:sysClr val="windowText" lastClr="000000"/>
                          </a:solidFill>
                        </a:rPr>
                        <a:t>，最佳的</a:t>
                      </a:r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  <a:p>
                      <a:r>
                        <a:rPr lang="zh-TW" altLang="en-US" b="0" dirty="0" smtClean="0">
                          <a:solidFill>
                            <a:sysClr val="windowText" lastClr="000000"/>
                          </a:solidFill>
                        </a:rPr>
                        <a:t>當初生病時，</a:t>
                      </a:r>
                      <a:r>
                        <a:rPr lang="en-US" altLang="zh-TW" b="0" dirty="0" smtClean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ysClr val="windowText" lastClr="000000"/>
                          </a:solidFill>
                        </a:rPr>
                        <a:t>結果</a:t>
                      </a:r>
                      <a:r>
                        <a:rPr lang="en-US" altLang="zh-TW" b="1" dirty="0" smtClean="0">
                          <a:solidFill>
                            <a:sysClr val="windowText" lastClr="000000"/>
                          </a:solidFill>
                        </a:rPr>
                        <a:t>3)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81000" y="1719263"/>
            <a:ext cx="8407400" cy="4733925"/>
          </a:xfrm>
        </p:spPr>
        <p:txBody>
          <a:bodyPr/>
          <a:lstStyle/>
          <a:p>
            <a:pPr marL="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dirty="0" smtClean="0"/>
              <a:t>大導演小劇本</a:t>
            </a:r>
            <a:r>
              <a:rPr lang="en-US" altLang="zh-TW" dirty="0" smtClean="0"/>
              <a:t>—</a:t>
            </a:r>
            <a:br>
              <a:rPr lang="en-US" altLang="zh-TW" dirty="0" smtClean="0"/>
            </a:br>
            <a:r>
              <a:rPr lang="zh-TW" altLang="en-US" dirty="0"/>
              <a:t>參考</a:t>
            </a:r>
            <a:r>
              <a:rPr lang="zh-TW" altLang="en-US" dirty="0" smtClean="0"/>
              <a:t>上面兩個事件表格大綱，重新</a:t>
            </a:r>
            <a:r>
              <a:rPr lang="zh-TW" altLang="en-US" dirty="0"/>
              <a:t>寫</a:t>
            </a:r>
            <a:r>
              <a:rPr lang="zh-TW" altLang="en-US" dirty="0" smtClean="0"/>
              <a:t>一</a:t>
            </a:r>
            <a:r>
              <a:rPr lang="zh-TW" altLang="en-US" dirty="0"/>
              <a:t>段</a:t>
            </a:r>
            <a:r>
              <a:rPr lang="zh-TW" altLang="en-US" dirty="0" smtClean="0"/>
              <a:t>更完美的故事結局吧</a:t>
            </a:r>
            <a:r>
              <a:rPr lang="en-US" altLang="zh-TW" dirty="0" smtClean="0"/>
              <a:t>!</a:t>
            </a:r>
            <a:br>
              <a:rPr lang="en-US" altLang="zh-TW" dirty="0" smtClean="0"/>
            </a:br>
            <a:endParaRPr lang="en-US" altLang="zh-TW" dirty="0" smtClean="0"/>
          </a:p>
          <a:p>
            <a:pPr marL="274320" eaLnBrk="1" fontAlgn="auto" hangingPunct="1">
              <a:lnSpc>
                <a:spcPct val="200000"/>
              </a:lnSpc>
              <a:spcAft>
                <a:spcPts val="0"/>
              </a:spcAft>
              <a:defRPr/>
            </a:pPr>
            <a:r>
              <a:rPr lang="en-US" altLang="zh-TW" b="1" dirty="0" smtClean="0"/>
              <a:t>(</a:t>
            </a:r>
            <a:r>
              <a:rPr lang="zh-TW" altLang="en-US" b="1" dirty="0" smtClean="0"/>
              <a:t>起</a:t>
            </a:r>
            <a:r>
              <a:rPr lang="en-US" altLang="zh-TW" b="1" dirty="0" smtClean="0"/>
              <a:t>)-</a:t>
            </a:r>
            <a:r>
              <a:rPr lang="zh-TW" altLang="en-US" b="1" dirty="0" smtClean="0"/>
              <a:t>  </a:t>
            </a:r>
            <a:r>
              <a:rPr lang="zh-TW" altLang="en-US" b="1" dirty="0" smtClean="0">
                <a:solidFill>
                  <a:schemeClr val="tx1"/>
                </a:solidFill>
              </a:rPr>
              <a:t>差不多</a:t>
            </a:r>
            <a:r>
              <a:rPr lang="zh-TW" altLang="en-US" b="1" dirty="0">
                <a:solidFill>
                  <a:schemeClr val="tx1"/>
                </a:solidFill>
              </a:rPr>
              <a:t>先生</a:t>
            </a:r>
            <a:r>
              <a:rPr lang="zh-TW" altLang="en-US" b="1" dirty="0" smtClean="0">
                <a:solidFill>
                  <a:schemeClr val="tx1"/>
                </a:solidFill>
              </a:rPr>
              <a:t>為了件</a:t>
            </a:r>
            <a:r>
              <a:rPr lang="zh-TW" altLang="en-US" b="1" dirty="0">
                <a:solidFill>
                  <a:schemeClr val="tx1"/>
                </a:solidFill>
              </a:rPr>
              <a:t>重要的事，</a:t>
            </a:r>
            <a:r>
              <a:rPr lang="zh-TW" altLang="en-US" b="1" dirty="0" smtClean="0">
                <a:solidFill>
                  <a:schemeClr val="tx1"/>
                </a:solidFill>
              </a:rPr>
              <a:t>必須</a:t>
            </a:r>
            <a:r>
              <a:rPr lang="en-US" altLang="zh-TW" b="1" dirty="0" smtClean="0">
                <a:solidFill>
                  <a:schemeClr val="tx1"/>
                </a:solidFill>
              </a:rPr>
              <a:t>______________</a:t>
            </a:r>
            <a:r>
              <a:rPr lang="zh-TW" altLang="en-US" b="1" dirty="0" smtClean="0">
                <a:solidFill>
                  <a:schemeClr val="tx1"/>
                </a:solidFill>
              </a:rPr>
              <a:t>。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</a:rPr>
              <a:t>承</a:t>
            </a:r>
            <a:r>
              <a:rPr lang="en-US" altLang="zh-TW" b="1" dirty="0" smtClean="0">
                <a:solidFill>
                  <a:schemeClr val="tx1"/>
                </a:solidFill>
              </a:rPr>
              <a:t>)-</a:t>
            </a:r>
            <a:r>
              <a:rPr lang="zh-TW" altLang="en-US" b="1" dirty="0" smtClean="0">
                <a:solidFill>
                  <a:schemeClr val="tx1"/>
                </a:solidFill>
              </a:rPr>
              <a:t>  但</a:t>
            </a:r>
            <a:r>
              <a:rPr lang="zh-TW" altLang="en-US" b="1" dirty="0">
                <a:solidFill>
                  <a:schemeClr val="tx1"/>
                </a:solidFill>
              </a:rPr>
              <a:t>因為</a:t>
            </a:r>
            <a:r>
              <a:rPr lang="en-US" altLang="zh-TW" b="1" dirty="0">
                <a:solidFill>
                  <a:schemeClr val="tx1"/>
                </a:solidFill>
              </a:rPr>
              <a:t>_____________</a:t>
            </a:r>
            <a:r>
              <a:rPr lang="zh-TW" altLang="en-US" b="1" dirty="0">
                <a:solidFill>
                  <a:schemeClr val="tx1"/>
                </a:solidFill>
              </a:rPr>
              <a:t>，所以</a:t>
            </a:r>
            <a:r>
              <a:rPr lang="en-US" altLang="zh-TW" b="1" dirty="0" smtClean="0">
                <a:solidFill>
                  <a:schemeClr val="tx1"/>
                </a:solidFill>
              </a:rPr>
              <a:t>__________________</a:t>
            </a:r>
            <a:r>
              <a:rPr lang="zh-TW" altLang="en-US" b="1" dirty="0" smtClean="0">
                <a:solidFill>
                  <a:schemeClr val="tx1"/>
                </a:solidFill>
              </a:rPr>
              <a:t>。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</a:rPr>
              <a:t>轉</a:t>
            </a:r>
            <a:r>
              <a:rPr lang="en-US" altLang="zh-TW" b="1" dirty="0" smtClean="0">
                <a:solidFill>
                  <a:schemeClr val="tx1"/>
                </a:solidFill>
              </a:rPr>
              <a:t>)-</a:t>
            </a:r>
            <a:r>
              <a:rPr lang="zh-TW" altLang="en-US" b="1" dirty="0" smtClean="0">
                <a:solidFill>
                  <a:schemeClr val="tx1"/>
                </a:solidFill>
              </a:rPr>
              <a:t>  不過，他決定</a:t>
            </a:r>
            <a:r>
              <a:rPr lang="en-US" altLang="zh-TW" b="1" dirty="0" smtClean="0">
                <a:solidFill>
                  <a:schemeClr val="tx1"/>
                </a:solidFill>
              </a:rPr>
              <a:t>_______________________________</a:t>
            </a:r>
            <a:r>
              <a:rPr lang="zh-TW" altLang="en-US" b="1" dirty="0" smtClean="0">
                <a:solidFill>
                  <a:schemeClr val="tx1"/>
                </a:solidFill>
              </a:rPr>
              <a:t>。</a:t>
            </a:r>
            <a:r>
              <a:rPr lang="en-US" altLang="zh-TW" b="1" dirty="0">
                <a:solidFill>
                  <a:schemeClr val="tx1"/>
                </a:solidFill>
              </a:rPr>
              <a:t/>
            </a:r>
            <a:br>
              <a:rPr lang="en-US" altLang="zh-TW" b="1" dirty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</a:rPr>
              <a:t>合</a:t>
            </a:r>
            <a:r>
              <a:rPr lang="en-US" altLang="zh-TW" b="1" dirty="0" smtClean="0">
                <a:solidFill>
                  <a:schemeClr val="tx1"/>
                </a:solidFill>
              </a:rPr>
              <a:t>)-</a:t>
            </a:r>
            <a:r>
              <a:rPr lang="zh-TW" altLang="en-US" b="1" dirty="0" smtClean="0">
                <a:solidFill>
                  <a:schemeClr val="tx1"/>
                </a:solidFill>
              </a:rPr>
              <a:t>  於是，雖然</a:t>
            </a:r>
            <a:r>
              <a:rPr lang="en-US" altLang="zh-TW" b="1" dirty="0" smtClean="0">
                <a:solidFill>
                  <a:schemeClr val="tx1"/>
                </a:solidFill>
              </a:rPr>
              <a:t>__________________________________</a:t>
            </a:r>
            <a:r>
              <a:rPr lang="zh-TW" altLang="en-US" b="1" dirty="0" smtClean="0">
                <a:solidFill>
                  <a:schemeClr val="tx1"/>
                </a:solidFill>
              </a:rPr>
              <a:t>，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zh-TW" altLang="en-US" b="1" dirty="0" smtClean="0">
                <a:solidFill>
                  <a:schemeClr val="tx1"/>
                </a:solidFill>
              </a:rPr>
              <a:t>        但最後</a:t>
            </a:r>
            <a:r>
              <a:rPr lang="en-US" altLang="zh-TW" b="1" dirty="0" smtClean="0">
                <a:solidFill>
                  <a:schemeClr val="tx1"/>
                </a:solidFill>
              </a:rPr>
              <a:t>______________________ </a:t>
            </a:r>
            <a:r>
              <a:rPr lang="en-US" altLang="zh-TW" b="1" dirty="0">
                <a:solidFill>
                  <a:schemeClr val="tx1"/>
                </a:solidFill>
              </a:rPr>
              <a:t>(</a:t>
            </a:r>
            <a:r>
              <a:rPr lang="zh-TW" altLang="en-US" b="1" dirty="0">
                <a:solidFill>
                  <a:schemeClr val="tx1"/>
                </a:solidFill>
              </a:rPr>
              <a:t>好的</a:t>
            </a:r>
            <a:r>
              <a:rPr lang="zh-TW" altLang="en-US" b="1" dirty="0" smtClean="0">
                <a:solidFill>
                  <a:schemeClr val="tx1"/>
                </a:solidFill>
              </a:rPr>
              <a:t>結局</a:t>
            </a:r>
            <a:r>
              <a:rPr lang="en-US" altLang="zh-TW" b="1" dirty="0" smtClean="0">
                <a:solidFill>
                  <a:schemeClr val="tx1"/>
                </a:solidFill>
              </a:rPr>
              <a:t>)</a:t>
            </a:r>
            <a:r>
              <a:rPr lang="zh-TW" altLang="en-US" b="1" dirty="0" smtClean="0">
                <a:solidFill>
                  <a:schemeClr val="tx1"/>
                </a:solidFill>
              </a:rPr>
              <a:t>。</a:t>
            </a:r>
            <a:endParaRPr lang="en-US" altLang="zh-TW" b="1" dirty="0" smtClean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寫一齣更完美的劇本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1331913" y="4292600"/>
            <a:ext cx="6400800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6335712" cy="19462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/>
              <a:t>換個角度想一想</a:t>
            </a:r>
            <a:r>
              <a:rPr lang="en-US" altLang="zh-TW" sz="4000" dirty="0" smtClean="0"/>
              <a:t>!</a:t>
            </a:r>
          </a:p>
        </p:txBody>
      </p:sp>
      <p:sp>
        <p:nvSpPr>
          <p:cNvPr id="5" name="副標題 3"/>
          <p:cNvSpPr txBox="1">
            <a:spLocks/>
          </p:cNvSpPr>
          <p:nvPr/>
        </p:nvSpPr>
        <p:spPr>
          <a:xfrm>
            <a:off x="1743075" y="3021013"/>
            <a:ext cx="5113338" cy="12477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zh-TW" altLang="en-US" sz="2400" dirty="0">
                <a:solidFill>
                  <a:schemeClr val="bg1"/>
                </a:solidFill>
              </a:rPr>
              <a:t>逆向思考</a:t>
            </a:r>
          </a:p>
        </p:txBody>
      </p:sp>
      <p:sp>
        <p:nvSpPr>
          <p:cNvPr id="6" name="副標題 3"/>
          <p:cNvSpPr txBox="1">
            <a:spLocks/>
          </p:cNvSpPr>
          <p:nvPr/>
        </p:nvSpPr>
        <p:spPr>
          <a:xfrm>
            <a:off x="66675" y="5229225"/>
            <a:ext cx="6769100" cy="122396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endParaRPr kumimoji="0" lang="en-US" altLang="zh-TW" sz="2400" dirty="0" smtClean="0">
              <a:solidFill>
                <a:schemeClr val="bg1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endParaRPr kumimoji="0" lang="en-US" altLang="zh-TW" sz="2400" dirty="0" smtClean="0">
              <a:solidFill>
                <a:schemeClr val="bg1"/>
              </a:solidFill>
            </a:endParaRPr>
          </a:p>
          <a:p>
            <a:pPr algn="r" fontAlgn="auto">
              <a:spcAft>
                <a:spcPts val="0"/>
              </a:spcAft>
              <a:defRPr/>
            </a:pPr>
            <a:endParaRPr kumimoji="0" lang="zh-TW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81000" y="1719263"/>
            <a:ext cx="8407400" cy="47339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40000"/>
              </a:lnSpc>
              <a:defRPr/>
            </a:pPr>
            <a:r>
              <a:rPr lang="zh-TW" altLang="en-US" dirty="0" smtClean="0"/>
              <a:t>作者利用</a:t>
            </a:r>
            <a:r>
              <a:rPr lang="en-US" altLang="zh-TW" dirty="0" smtClean="0"/>
              <a:t>【</a:t>
            </a:r>
            <a:r>
              <a:rPr lang="zh-TW" altLang="en-US" dirty="0" smtClean="0"/>
              <a:t>差不多先生</a:t>
            </a:r>
            <a:r>
              <a:rPr lang="en-US" altLang="zh-TW" dirty="0" smtClean="0"/>
              <a:t>】</a:t>
            </a:r>
            <a:r>
              <a:rPr lang="zh-TW" altLang="en-US" dirty="0" smtClean="0"/>
              <a:t>的故事提醒我們，敷衍隨便的態度是可能誤大事的。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不過，你可以想想</a:t>
            </a:r>
            <a:r>
              <a:rPr lang="en-US" altLang="zh-TW" dirty="0" smtClean="0"/>
              <a:t>:</a:t>
            </a:r>
          </a:p>
          <a:p>
            <a:pPr eaLnBrk="1" hangingPunct="1">
              <a:lnSpc>
                <a:spcPct val="140000"/>
              </a:lnSpc>
              <a:buFont typeface="Wingdings 2" pitchFamily="18" charset="2"/>
              <a:buNone/>
              <a:defRPr/>
            </a:pPr>
            <a:r>
              <a:rPr lang="zh-TW" altLang="en-US" sz="2800" b="1" dirty="0" smtClean="0"/>
              <a:t>「差不多」也可能有怎樣的正面意涵</a:t>
            </a:r>
            <a:r>
              <a:rPr lang="en-US" altLang="zh-TW" sz="2800" b="1" dirty="0" smtClean="0"/>
              <a:t>?</a:t>
            </a:r>
            <a:r>
              <a:rPr lang="zh-TW" altLang="en-US" sz="2800" b="1" dirty="0" smtClean="0"/>
              <a:t> </a:t>
            </a:r>
            <a:r>
              <a:rPr lang="en-US" altLang="zh-TW" sz="2800" b="1" dirty="0" smtClean="0"/>
              <a:t/>
            </a:r>
            <a:br>
              <a:rPr lang="en-US" altLang="zh-TW" sz="2800" b="1" dirty="0" smtClean="0"/>
            </a:br>
            <a:r>
              <a:rPr lang="zh-TW" altLang="en-US" sz="2800" b="1" dirty="0" smtClean="0"/>
              <a:t>                                          可帶來什麼好的影響</a:t>
            </a:r>
            <a:r>
              <a:rPr lang="en-US" altLang="zh-TW" sz="2800" b="1" dirty="0" smtClean="0"/>
              <a:t>?</a:t>
            </a:r>
          </a:p>
          <a:p>
            <a:pPr eaLnBrk="1" hangingPunct="1">
              <a:lnSpc>
                <a:spcPct val="140000"/>
              </a:lnSpc>
              <a:defRPr/>
            </a:pPr>
            <a:r>
              <a:rPr lang="zh-TW" altLang="en-US" dirty="0" smtClean="0"/>
              <a:t>心胸開闊不與人計較 → 與人相處和諧</a:t>
            </a:r>
            <a:endParaRPr lang="en-US" altLang="zh-TW" dirty="0" smtClean="0"/>
          </a:p>
          <a:p>
            <a:pPr eaLnBrk="1" hangingPunct="1">
              <a:lnSpc>
                <a:spcPct val="140000"/>
              </a:lnSpc>
              <a:defRPr/>
            </a:pPr>
            <a:r>
              <a:rPr lang="zh-TW" altLang="en-US" dirty="0" smtClean="0"/>
              <a:t>             不鑽牛角尖 →  心情能夠常保愉快</a:t>
            </a:r>
            <a:endParaRPr lang="en-US" altLang="zh-TW" dirty="0" smtClean="0"/>
          </a:p>
          <a:p>
            <a:pPr eaLnBrk="1" hangingPunct="1">
              <a:lnSpc>
                <a:spcPct val="140000"/>
              </a:lnSpc>
              <a:defRPr/>
            </a:pPr>
            <a:r>
              <a:rPr lang="zh-TW" altLang="en-US" dirty="0" smtClean="0"/>
              <a:t>      與人合作好溝通 → </a:t>
            </a:r>
            <a:endParaRPr lang="en-US" altLang="zh-TW" dirty="0" smtClean="0"/>
          </a:p>
          <a:p>
            <a:pPr eaLnBrk="1" hangingPunct="1">
              <a:lnSpc>
                <a:spcPct val="140000"/>
              </a:lnSpc>
              <a:defRPr/>
            </a:pPr>
            <a:r>
              <a:rPr lang="zh-TW" altLang="en-US" dirty="0" smtClean="0"/>
              <a:t> </a:t>
            </a:r>
            <a:r>
              <a:rPr lang="en-US" altLang="zh-TW" dirty="0" smtClean="0"/>
              <a:t>________________  </a:t>
            </a:r>
            <a:r>
              <a:rPr lang="zh-TW" altLang="en-US" dirty="0" smtClean="0"/>
              <a:t>→</a:t>
            </a:r>
            <a:endParaRPr lang="en-US" altLang="zh-TW" dirty="0" smtClean="0"/>
          </a:p>
          <a:p>
            <a:pPr eaLnBrk="1" hangingPunct="1">
              <a:lnSpc>
                <a:spcPct val="90000"/>
              </a:lnSpc>
              <a:defRPr/>
            </a:pPr>
            <a:endParaRPr lang="zh-TW" altLang="en-US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另一種角度想一想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3995738" y="3068638"/>
            <a:ext cx="2808287" cy="17526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zh-TW" altLang="en-US" sz="2400" dirty="0" smtClean="0">
                <a:solidFill>
                  <a:schemeClr val="bg1"/>
                </a:solidFill>
              </a:rPr>
              <a:t>結合生活經驗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388" y="1341438"/>
            <a:ext cx="6764337" cy="19462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/>
              <a:t>扭轉我的人生</a:t>
            </a:r>
            <a:endParaRPr lang="en-US" altLang="zh-TW" sz="4000" dirty="0" smtClean="0"/>
          </a:p>
        </p:txBody>
      </p:sp>
      <p:sp>
        <p:nvSpPr>
          <p:cNvPr id="5" name="副標題 3"/>
          <p:cNvSpPr txBox="1">
            <a:spLocks/>
          </p:cNvSpPr>
          <p:nvPr/>
        </p:nvSpPr>
        <p:spPr>
          <a:xfrm>
            <a:off x="87313" y="4554538"/>
            <a:ext cx="6769100" cy="23034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endParaRPr kumimoji="0" lang="zh-TW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3995738" y="3068638"/>
            <a:ext cx="2808287" cy="1223962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zh-TW" altLang="en-US" sz="2400" dirty="0">
                <a:solidFill>
                  <a:schemeClr val="bg1"/>
                </a:solidFill>
              </a:rPr>
              <a:t>找出轉捩點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388" y="1341438"/>
            <a:ext cx="6764337" cy="19462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/>
              <a:t>其實</a:t>
            </a:r>
            <a:r>
              <a:rPr lang="en-US" altLang="zh-TW" sz="4000" dirty="0" smtClean="0"/>
              <a:t>…</a:t>
            </a:r>
            <a:r>
              <a:rPr lang="zh-TW" altLang="en-US" sz="4000" dirty="0" smtClean="0"/>
              <a:t>一切可以更好</a:t>
            </a:r>
            <a:r>
              <a:rPr lang="en-US" altLang="zh-TW" sz="4000" dirty="0" smtClean="0"/>
              <a:t>?</a:t>
            </a:r>
          </a:p>
        </p:txBody>
      </p:sp>
      <p:sp>
        <p:nvSpPr>
          <p:cNvPr id="5" name="副標題 3"/>
          <p:cNvSpPr txBox="1">
            <a:spLocks/>
          </p:cNvSpPr>
          <p:nvPr/>
        </p:nvSpPr>
        <p:spPr>
          <a:xfrm>
            <a:off x="107950" y="4005263"/>
            <a:ext cx="6767513" cy="27368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endParaRPr kumimoji="0" lang="en-US" altLang="zh-TW" sz="2000" dirty="0" smtClean="0">
              <a:solidFill>
                <a:schemeClr val="bg1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endParaRPr kumimoji="0" lang="en-US" altLang="zh-TW" sz="2400" dirty="0" smtClean="0">
              <a:solidFill>
                <a:schemeClr val="bg1"/>
              </a:solidFill>
            </a:endParaRPr>
          </a:p>
          <a:p>
            <a:pPr algn="r" fontAlgn="auto">
              <a:spcAft>
                <a:spcPts val="0"/>
              </a:spcAft>
              <a:defRPr/>
            </a:pPr>
            <a:endParaRPr kumimoji="0" lang="zh-TW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在</a:t>
            </a:r>
            <a:r>
              <a:rPr lang="zh-TW" altLang="en-US" sz="2400" dirty="0">
                <a:latin typeface="+mj-ea"/>
                <a:ea typeface="+mj-ea"/>
              </a:rPr>
              <a:t>本課，認識了差不多先生，了解他的事蹟，還發現「差不多先生」原來可能就是自己</a:t>
            </a:r>
            <a:r>
              <a:rPr lang="zh-TW" altLang="zh-TW" sz="2400" dirty="0">
                <a:latin typeface="+mj-ea"/>
                <a:ea typeface="+mj-ea"/>
              </a:rPr>
              <a:t>，</a:t>
            </a:r>
            <a:r>
              <a:rPr lang="zh-TW" altLang="en-US" sz="2400" dirty="0">
                <a:latin typeface="+mj-ea"/>
                <a:ea typeface="+mj-ea"/>
              </a:rPr>
              <a:t>或者身邊的任何一個人</a:t>
            </a:r>
            <a:r>
              <a:rPr lang="en-US" altLang="zh-TW" sz="2400" dirty="0">
                <a:latin typeface="+mj-ea"/>
                <a:ea typeface="+mj-ea"/>
              </a:rPr>
              <a:t>! </a:t>
            </a:r>
            <a:br>
              <a:rPr lang="en-US" altLang="zh-TW" sz="2400" dirty="0">
                <a:latin typeface="+mj-ea"/>
                <a:ea typeface="+mj-ea"/>
              </a:rPr>
            </a:br>
            <a:endParaRPr lang="en-US" altLang="zh-TW" sz="2400" dirty="0">
              <a:latin typeface="+mj-ea"/>
              <a:ea typeface="+mj-ea"/>
            </a:endParaRPr>
          </a:p>
          <a:p>
            <a:pPr marL="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sz="2400" dirty="0">
                <a:latin typeface="+mj-ea"/>
                <a:ea typeface="+mj-ea"/>
              </a:rPr>
              <a:t>自己在生活中，你有</a:t>
            </a:r>
            <a:r>
              <a:rPr lang="zh-TW" altLang="en-US" sz="2400" dirty="0" smtClean="0">
                <a:latin typeface="+mj-ea"/>
                <a:ea typeface="+mj-ea"/>
              </a:rPr>
              <a:t>沒有什麼特質或長處呢？</a:t>
            </a:r>
            <a:r>
              <a:rPr lang="en-US" altLang="zh-TW" sz="2400" dirty="0" smtClean="0">
                <a:latin typeface="+mj-ea"/>
                <a:ea typeface="+mj-ea"/>
              </a:rPr>
              <a:t/>
            </a:r>
            <a:br>
              <a:rPr lang="en-US" altLang="zh-TW" sz="2400" dirty="0" smtClean="0">
                <a:latin typeface="+mj-ea"/>
                <a:ea typeface="+mj-ea"/>
              </a:rPr>
            </a:br>
            <a:r>
              <a:rPr lang="zh-TW" altLang="en-US" sz="2400" dirty="0" smtClean="0">
                <a:latin typeface="+mj-ea"/>
                <a:ea typeface="+mj-ea"/>
              </a:rPr>
              <a:t>或是</a:t>
            </a:r>
            <a:r>
              <a:rPr lang="zh-TW" altLang="en-US" sz="2400" dirty="0">
                <a:latin typeface="+mj-ea"/>
                <a:ea typeface="+mj-ea"/>
              </a:rPr>
              <a:t>曾有人開玩笑稱呼你</a:t>
            </a:r>
            <a:r>
              <a:rPr lang="zh-TW" altLang="en-US" sz="2400" dirty="0" smtClean="0">
                <a:latin typeface="+mj-ea"/>
                <a:ea typeface="+mj-ea"/>
              </a:rPr>
              <a:t>「</a:t>
            </a:r>
            <a:r>
              <a:rPr lang="en-US" altLang="zh-TW" sz="2400" dirty="0" smtClean="0">
                <a:latin typeface="+mj-ea"/>
                <a:ea typeface="+mj-ea"/>
              </a:rPr>
              <a:t>K</a:t>
            </a:r>
            <a:r>
              <a:rPr lang="zh-TW" altLang="en-US" sz="2400" dirty="0" smtClean="0">
                <a:latin typeface="+mj-ea"/>
                <a:ea typeface="+mj-ea"/>
              </a:rPr>
              <a:t>歌之王</a:t>
            </a:r>
            <a:r>
              <a:rPr lang="zh-TW" altLang="en-US" sz="2400" dirty="0">
                <a:latin typeface="+mj-ea"/>
                <a:ea typeface="+mj-ea"/>
              </a:rPr>
              <a:t>」</a:t>
            </a:r>
            <a:r>
              <a:rPr lang="zh-TW" altLang="en-US" sz="2400" dirty="0" smtClean="0">
                <a:latin typeface="+mj-ea"/>
                <a:ea typeface="+mj-ea"/>
              </a:rPr>
              <a:t>、還是</a:t>
            </a:r>
            <a:r>
              <a:rPr lang="zh-TW" altLang="en-US" sz="2400" dirty="0">
                <a:latin typeface="+mj-ea"/>
                <a:ea typeface="+mj-ea"/>
              </a:rPr>
              <a:t>「慢吞吞小姐」</a:t>
            </a:r>
            <a:r>
              <a:rPr lang="en-US" altLang="zh-TW" sz="2400" dirty="0">
                <a:latin typeface="+mj-ea"/>
                <a:ea typeface="+mj-ea"/>
              </a:rPr>
              <a:t>? </a:t>
            </a:r>
            <a:endParaRPr lang="zh-TW" altLang="en-US" sz="2400" dirty="0">
              <a:latin typeface="+mj-ea"/>
              <a:ea typeface="+mj-ea"/>
            </a:endParaRPr>
          </a:p>
          <a:p>
            <a:pPr marL="274320" eaLnBrk="1" fontAlgn="auto" hangingPunct="1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cap="none" smtClean="0"/>
              <a:t>扭轉我的人生</a:t>
            </a:r>
            <a:r>
              <a:rPr lang="en-US" altLang="zh-TW" cap="none" smtClean="0"/>
              <a:t>-1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5040313"/>
          </a:xfrm>
        </p:spPr>
        <p:txBody>
          <a:bodyPr/>
          <a:lstStyle/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讓我們來想一下，可以用哪些稱號代表自己</a:t>
            </a:r>
            <a:r>
              <a:rPr lang="en-US" altLang="zh-TW" sz="2400" dirty="0" smtClean="0">
                <a:latin typeface="+mj-ea"/>
                <a:ea typeface="+mj-ea"/>
              </a:rPr>
              <a:t>: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另外，最重要的</a:t>
            </a:r>
            <a:r>
              <a:rPr lang="en-US" altLang="zh-TW" sz="2400" dirty="0" smtClean="0">
                <a:latin typeface="+mj-ea"/>
                <a:ea typeface="+mj-ea"/>
              </a:rPr>
              <a:t>…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 smtClean="0"/>
          </a:p>
        </p:txBody>
      </p:sp>
      <p:sp>
        <p:nvSpPr>
          <p:cNvPr id="64517" name="Rectangle 5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zh-TW" altLang="en-US" cap="none" smtClean="0"/>
              <a:t>扭轉我的人生</a:t>
            </a:r>
            <a:r>
              <a:rPr lang="en-US" altLang="zh-TW" cap="none" smtClean="0"/>
              <a:t>-1</a:t>
            </a:r>
            <a:endParaRPr lang="en-US" altLang="zh-TW" cap="none" smtClean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920230" y="2151906"/>
          <a:ext cx="7344815" cy="230425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11080"/>
                <a:gridCol w="2798025"/>
                <a:gridCol w="2535710"/>
              </a:tblGrid>
              <a:tr h="46707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kern="1200" dirty="0" smtClean="0">
                          <a:solidFill>
                            <a:schemeClr val="bg1"/>
                          </a:solidFill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+mn-cs"/>
                        </a:rPr>
                        <a:t>自己認識的「我」</a:t>
                      </a:r>
                      <a:endParaRPr lang="zh-TW" altLang="en-US" sz="2000" kern="1200" dirty="0">
                        <a:solidFill>
                          <a:schemeClr val="bg1"/>
                        </a:solidFill>
                        <a:latin typeface="華康細圓體" panose="020F0309000000000000" pitchFamily="49" charset="-120"/>
                        <a:ea typeface="華康細圓體" panose="020F03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kern="1200" dirty="0" smtClean="0">
                          <a:solidFill>
                            <a:schemeClr val="bg1"/>
                          </a:solidFill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+mn-cs"/>
                        </a:rPr>
                        <a:t>自己不認識的「我」</a:t>
                      </a:r>
                      <a:endParaRPr lang="zh-TW" altLang="en-US" sz="2000" kern="1200" dirty="0">
                        <a:solidFill>
                          <a:schemeClr val="bg1"/>
                        </a:solidFill>
                        <a:latin typeface="華康細圓體" panose="020F0309000000000000" pitchFamily="49" charset="-120"/>
                        <a:ea typeface="華康細圓體" panose="020F03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84074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別人</a:t>
                      </a:r>
                      <a:endParaRPr lang="en-US" altLang="zh-TW" sz="2000" dirty="0" smtClean="0">
                        <a:solidFill>
                          <a:schemeClr val="bg1"/>
                        </a:solidFill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認識的「我」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43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別人</a:t>
                      </a:r>
                      <a:endParaRPr lang="en-US" altLang="zh-TW" sz="2000" dirty="0" smtClean="0">
                        <a:solidFill>
                          <a:schemeClr val="bg1"/>
                        </a:solidFill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不認識的「我」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15467" y="5176242"/>
          <a:ext cx="7416825" cy="93610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30797"/>
                <a:gridCol w="5386028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你希望成為</a:t>
                      </a:r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/>
                      </a:r>
                      <a:br>
                        <a:rPr lang="en-US" altLang="zh-TW" sz="2000" dirty="0" smtClean="0">
                          <a:solidFill>
                            <a:schemeClr val="bg1"/>
                          </a:solidFill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</a:br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怎樣的人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81000" y="1719263"/>
            <a:ext cx="5591175" cy="473392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r>
              <a:rPr lang="zh-TW" altLang="en-US" b="1" dirty="0" smtClean="0"/>
              <a:t>有篇網路流傳的訊息這樣寫，還附上照片</a:t>
            </a:r>
            <a:r>
              <a:rPr lang="en-US" altLang="zh-TW" b="1" dirty="0" smtClean="0"/>
              <a:t>:</a:t>
            </a:r>
            <a:r>
              <a:rPr lang="zh-TW" altLang="en-US" b="1" dirty="0" smtClean="0"/>
              <a:t> </a:t>
            </a:r>
            <a:endParaRPr lang="en-US" altLang="zh-TW" b="1" dirty="0"/>
          </a:p>
          <a:p>
            <a:pPr marL="44450" indent="0" eaLnBrk="1" hangingPunct="1">
              <a:buFont typeface="Wingdings 2" pitchFamily="18" charset="2"/>
              <a:buNone/>
              <a:defRPr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最近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中壢的皮膚科常出現患者，皮膚無緣無故潰爛發炎，原來罪魁禍首就是這種名叫隱翅蟲的毒蟲，身上含有劇毒的「隱翅蟲素」（</a:t>
            </a:r>
            <a:r>
              <a:rPr lang="en-US" altLang="zh-TW" sz="2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Pederin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），只要皮膚接觸到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秒就會迅速反應成壞死性紅斑，產生劇烈灼傷般的疼痛，造成以皮膚潰爛及小水泡，最嚴重還會引發蜂窩性組織炎而造成組織壞死，讓患者被截肢甚至死亡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目前中壢已經出現地點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: 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中原大學各處草坪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信義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國小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操場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 …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中央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大學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校園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桃園高鐵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站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cap="none" smtClean="0"/>
              <a:t>扭轉我的人生</a:t>
            </a:r>
            <a:r>
              <a:rPr lang="en-US" altLang="zh-TW" cap="none" smtClean="0"/>
              <a:t>-2</a:t>
            </a:r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9950" y="2565400"/>
            <a:ext cx="3027363" cy="302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內容版面配置區 1"/>
          <p:cNvSpPr txBox="1">
            <a:spLocks/>
          </p:cNvSpPr>
          <p:nvPr/>
        </p:nvSpPr>
        <p:spPr>
          <a:xfrm>
            <a:off x="6240463" y="5949950"/>
            <a:ext cx="2592387" cy="62865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73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fontAlgn="base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fontAlgn="base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fontAlgn="base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" indent="0">
              <a:buFont typeface="Wingdings 2" pitchFamily="18" charset="2"/>
              <a:buNone/>
              <a:defRPr/>
            </a:pPr>
            <a:r>
              <a:rPr kumimoji="0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圖、文摘自網路， </a:t>
            </a:r>
            <a:r>
              <a:rPr kumimoji="0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來源不明</a:t>
            </a:r>
            <a:r>
              <a:rPr kumimoji="0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kumimoji="0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zh-TW" altLang="en-US" dirty="0" smtClean="0"/>
              <a:t>你可以拒絕當「差不多先生」</a:t>
            </a:r>
            <a:r>
              <a:rPr lang="en-US" altLang="zh-TW" dirty="0" smtClean="0"/>
              <a:t>!</a:t>
            </a:r>
            <a:endParaRPr lang="en-US" altLang="zh-TW" dirty="0"/>
          </a:p>
          <a:p>
            <a:pPr eaLnBrk="1" hangingPunct="1">
              <a:lnSpc>
                <a:spcPct val="200000"/>
              </a:lnSpc>
              <a:defRPr/>
            </a:pPr>
            <a:r>
              <a:rPr lang="zh-TW" altLang="en-US" dirty="0" smtClean="0"/>
              <a:t>在看完令人觸目驚心的照片及文字，你相信了</a:t>
            </a:r>
            <a:r>
              <a:rPr lang="zh-TW" altLang="en-US" dirty="0"/>
              <a:t>這則訊息</a:t>
            </a:r>
            <a:r>
              <a:rPr lang="zh-TW" altLang="en-US" dirty="0" smtClean="0"/>
              <a:t>嗎</a:t>
            </a:r>
            <a:r>
              <a:rPr lang="en-US" altLang="zh-TW" dirty="0" smtClean="0"/>
              <a:t>?</a:t>
            </a:r>
            <a:br>
              <a:rPr lang="en-US" altLang="zh-TW" dirty="0" smtClean="0"/>
            </a:br>
            <a:r>
              <a:rPr lang="zh-TW" altLang="en-US" dirty="0" smtClean="0"/>
              <a:t>除了完全相信，你還可以選擇怎麼做</a:t>
            </a:r>
            <a:r>
              <a:rPr lang="en-US" altLang="zh-TW" dirty="0" smtClean="0"/>
              <a:t>? </a:t>
            </a:r>
          </a:p>
          <a:p>
            <a:pPr eaLnBrk="1" hangingPunct="1">
              <a:lnSpc>
                <a:spcPct val="200000"/>
              </a:lnSpc>
              <a:defRPr/>
            </a:pPr>
            <a:endParaRPr lang="en-US" altLang="zh-TW" dirty="0"/>
          </a:p>
          <a:p>
            <a:pPr eaLnBrk="1" hangingPunct="1">
              <a:lnSpc>
                <a:spcPct val="200000"/>
              </a:lnSpc>
              <a:defRPr/>
            </a:pPr>
            <a:r>
              <a:rPr lang="zh-TW" altLang="en-US" dirty="0" smtClean="0"/>
              <a:t>查證後，說說看有哪些內容是真實，哪些不是</a:t>
            </a:r>
            <a:r>
              <a:rPr lang="en-US" altLang="zh-TW" dirty="0" smtClean="0"/>
              <a:t>!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cap="none" smtClean="0"/>
              <a:t>扭轉我的人生</a:t>
            </a:r>
            <a:r>
              <a:rPr lang="en-US" altLang="zh-TW" cap="none" smtClean="0"/>
              <a:t>-2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endParaRPr lang="en-US" altLang="zh-TW" dirty="0" smtClean="0"/>
          </a:p>
          <a:p>
            <a:pPr eaLnBrk="1" hangingPunct="1">
              <a:lnSpc>
                <a:spcPct val="200000"/>
              </a:lnSpc>
              <a:defRPr/>
            </a:pPr>
            <a:endParaRPr lang="en-US" altLang="zh-TW" dirty="0"/>
          </a:p>
          <a:p>
            <a:pPr eaLnBrk="1" hangingPunct="1">
              <a:lnSpc>
                <a:spcPct val="200000"/>
              </a:lnSpc>
              <a:defRPr/>
            </a:pPr>
            <a:r>
              <a:rPr lang="zh-TW" altLang="en-US" sz="2400" dirty="0" smtClean="0"/>
              <a:t>你可以拒絕當「差不多先生」</a:t>
            </a:r>
            <a:r>
              <a:rPr lang="en-US" altLang="zh-TW" sz="2400" dirty="0" smtClean="0"/>
              <a:t>!</a:t>
            </a:r>
            <a:r>
              <a:rPr lang="zh-TW" altLang="en-US" sz="2400" dirty="0" smtClean="0"/>
              <a:t> 還有許多新聞，其實並不全然真實。別忘記我們有</a:t>
            </a:r>
            <a:r>
              <a:rPr lang="zh-TW" altLang="en-US" sz="2400" dirty="0"/>
              <a:t>判斷是非</a:t>
            </a:r>
            <a:r>
              <a:rPr lang="zh-TW" altLang="en-US" sz="2400" dirty="0" smtClean="0"/>
              <a:t>的權力</a:t>
            </a:r>
            <a:r>
              <a:rPr lang="en-US" altLang="zh-TW" sz="2400" dirty="0" smtClean="0"/>
              <a:t>!</a:t>
            </a:r>
          </a:p>
          <a:p>
            <a:pPr marL="44450" indent="0" eaLnBrk="1" hangingPunct="1">
              <a:lnSpc>
                <a:spcPct val="200000"/>
              </a:lnSpc>
              <a:buFont typeface="Wingdings 2" pitchFamily="18" charset="2"/>
              <a:buNone/>
              <a:defRPr/>
            </a:pPr>
            <a:endParaRPr lang="en-US" altLang="zh-TW" dirty="0" smtClean="0"/>
          </a:p>
          <a:p>
            <a:pPr eaLnBrk="1" hangingPunct="1">
              <a:lnSpc>
                <a:spcPct val="200000"/>
              </a:lnSpc>
              <a:defRPr/>
            </a:pPr>
            <a:endParaRPr lang="en-US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cap="none" smtClean="0"/>
              <a:t>扭轉我的人生</a:t>
            </a:r>
            <a:r>
              <a:rPr lang="en-US" altLang="zh-TW" cap="none" smtClean="0"/>
              <a:t>-2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3"/>
          <p:cNvSpPr txBox="1">
            <a:spLocks/>
          </p:cNvSpPr>
          <p:nvPr/>
        </p:nvSpPr>
        <p:spPr>
          <a:xfrm>
            <a:off x="395288" y="3357563"/>
            <a:ext cx="6400800" cy="17526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endParaRPr lang="zh-TW" altLang="en-US" sz="2800" dirty="0">
              <a:solidFill>
                <a:schemeClr val="bg1"/>
              </a:solidFill>
            </a:endParaRPr>
          </a:p>
        </p:txBody>
      </p:sp>
      <p:sp>
        <p:nvSpPr>
          <p:cNvPr id="6" name="副標題 3"/>
          <p:cNvSpPr txBox="1">
            <a:spLocks/>
          </p:cNvSpPr>
          <p:nvPr/>
        </p:nvSpPr>
        <p:spPr>
          <a:xfrm>
            <a:off x="3952875" y="3357563"/>
            <a:ext cx="2808288" cy="14859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kumimoji="0" lang="zh-TW" altLang="en-US" sz="2400" dirty="0" smtClean="0">
                <a:solidFill>
                  <a:schemeClr val="bg1"/>
                </a:solidFill>
              </a:rPr>
              <a:t>相關主題延伸閱讀</a:t>
            </a:r>
          </a:p>
        </p:txBody>
      </p:sp>
      <p:sp>
        <p:nvSpPr>
          <p:cNvPr id="7" name="副標題 3"/>
          <p:cNvSpPr txBox="1">
            <a:spLocks/>
          </p:cNvSpPr>
          <p:nvPr/>
        </p:nvSpPr>
        <p:spPr>
          <a:xfrm>
            <a:off x="87313" y="4554538"/>
            <a:ext cx="6769100" cy="23034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endParaRPr kumimoji="0" lang="zh-TW" altLang="en-US" sz="2400" dirty="0">
              <a:solidFill>
                <a:schemeClr val="bg1"/>
              </a:solidFill>
            </a:endParaRPr>
          </a:p>
        </p:txBody>
      </p:sp>
      <p:sp>
        <p:nvSpPr>
          <p:cNvPr id="8" name="副標題 3"/>
          <p:cNvSpPr txBox="1">
            <a:spLocks/>
          </p:cNvSpPr>
          <p:nvPr/>
        </p:nvSpPr>
        <p:spPr>
          <a:xfrm>
            <a:off x="403225" y="1484313"/>
            <a:ext cx="5176838" cy="17526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1900" kern="1200" spc="15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kern="1200" spc="1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None/>
              <a:defRPr sz="1600" kern="1200" spc="1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None/>
              <a:defRPr sz="1300" kern="1200" spc="1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kumimoji="0" lang="zh-TW" altLang="en-US" smtClean="0">
                <a:solidFill>
                  <a:srgbClr val="898989"/>
                </a:solidFill>
              </a:rPr>
              <a:t> </a:t>
            </a:r>
            <a:endParaRPr kumimoji="0" lang="zh-TW" altLang="en-US" dirty="0" smtClean="0">
              <a:solidFill>
                <a:srgbClr val="898989"/>
              </a:solidFill>
            </a:endParaRPr>
          </a:p>
        </p:txBody>
      </p:sp>
      <p:sp>
        <p:nvSpPr>
          <p:cNvPr id="9" name="副標題 3"/>
          <p:cNvSpPr txBox="1">
            <a:spLocks/>
          </p:cNvSpPr>
          <p:nvPr/>
        </p:nvSpPr>
        <p:spPr>
          <a:xfrm>
            <a:off x="827088" y="1301750"/>
            <a:ext cx="5976937" cy="219868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kumimoji="0" lang="en-US" altLang="zh-TW" sz="4000" dirty="0" smtClean="0">
                <a:solidFill>
                  <a:schemeClr val="bg1"/>
                </a:solidFill>
              </a:rPr>
              <a:t>Something Interesting</a:t>
            </a:r>
            <a:endParaRPr kumimoji="0" lang="zh-TW" altLang="en-US" sz="4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圖片 8" descr="C:\Users\user\Desktop\英國人明信片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361" r="4536"/>
          <a:stretch>
            <a:fillRect/>
          </a:stretch>
        </p:blipFill>
        <p:spPr bwMode="auto">
          <a:xfrm>
            <a:off x="3966592" y="27384"/>
            <a:ext cx="5141912" cy="6858000"/>
          </a:xfrm>
        </p:spPr>
      </p:pic>
      <p:sp>
        <p:nvSpPr>
          <p:cNvPr id="72706" name="Rectangle 2"/>
          <p:cNvSpPr>
            <a:spLocks noGrp="1"/>
          </p:cNvSpPr>
          <p:nvPr>
            <p:ph type="title"/>
          </p:nvPr>
        </p:nvSpPr>
        <p:spPr>
          <a:xfrm>
            <a:off x="323850" y="404813"/>
            <a:ext cx="3095625" cy="32400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b="1" i="1" dirty="0" smtClean="0">
                <a:ea typeface="標楷體" pitchFamily="65" charset="-120"/>
              </a:rPr>
              <a:t>大家</a:t>
            </a:r>
            <a:r>
              <a:rPr lang="zh-TW" altLang="en-US" sz="4000" b="1" i="1" dirty="0">
                <a:ea typeface="標楷體" pitchFamily="65" charset="-120"/>
              </a:rPr>
              <a:t>學</a:t>
            </a:r>
            <a:r>
              <a:rPr lang="zh-TW" altLang="en-US" sz="4000" b="1" i="1" dirty="0" smtClean="0">
                <a:ea typeface="標楷體" pitchFamily="65" charset="-120"/>
              </a:rPr>
              <a:t>英語</a:t>
            </a:r>
            <a:r>
              <a:rPr lang="zh-TW" altLang="en-US" sz="4000" dirty="0" smtClean="0">
                <a:ea typeface="標楷體" pitchFamily="65" charset="-120"/>
              </a:rPr>
              <a:t/>
            </a:r>
            <a:br>
              <a:rPr lang="zh-TW" altLang="en-US" sz="4000" dirty="0" smtClean="0">
                <a:ea typeface="標楷體" pitchFamily="65" charset="-120"/>
              </a:rPr>
            </a:br>
            <a:r>
              <a:rPr lang="zh-TW" altLang="en-US" sz="4000" dirty="0" smtClean="0">
                <a:ea typeface="標楷體" pitchFamily="65" charset="-120"/>
              </a:rPr>
              <a:t/>
            </a:r>
            <a:br>
              <a:rPr lang="zh-TW" altLang="en-US" sz="4000" dirty="0" smtClean="0">
                <a:ea typeface="標楷體" pitchFamily="65" charset="-120"/>
              </a:rPr>
            </a:br>
            <a:r>
              <a:rPr lang="zh-TW" altLang="en-US" sz="4000" dirty="0" smtClean="0">
                <a:ea typeface="標楷體" pitchFamily="65" charset="-120"/>
              </a:rPr>
              <a:t>第十六課</a:t>
            </a:r>
            <a:br>
              <a:rPr lang="zh-TW" altLang="en-US" sz="4000" dirty="0" smtClean="0">
                <a:ea typeface="標楷體" pitchFamily="65" charset="-120"/>
              </a:rPr>
            </a:br>
            <a:r>
              <a:rPr lang="zh-TW" altLang="en-US" sz="4000" dirty="0" smtClean="0">
                <a:ea typeface="標楷體" pitchFamily="65" charset="-120"/>
              </a:rPr>
              <a:t>如何抱怨</a:t>
            </a:r>
          </a:p>
        </p:txBody>
      </p:sp>
      <p:sp>
        <p:nvSpPr>
          <p:cNvPr id="38915" name="AutoShape 17"/>
          <p:cNvSpPr>
            <a:spLocks noChangeArrowheads="1"/>
          </p:cNvSpPr>
          <p:nvPr/>
        </p:nvSpPr>
        <p:spPr bwMode="auto">
          <a:xfrm>
            <a:off x="2555875" y="5157788"/>
            <a:ext cx="1079500" cy="720725"/>
          </a:xfrm>
          <a:prstGeom prst="wedgeRoundRectCallout">
            <a:avLst>
              <a:gd name="adj1" fmla="val 6472"/>
              <a:gd name="adj2" fmla="val 7643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zh-TW" altLang="en-US"/>
          </a:p>
        </p:txBody>
      </p:sp>
      <p:sp>
        <p:nvSpPr>
          <p:cNvPr id="38916" name="AutoShape 10"/>
          <p:cNvSpPr>
            <a:spLocks noChangeArrowheads="1"/>
          </p:cNvSpPr>
          <p:nvPr/>
        </p:nvSpPr>
        <p:spPr bwMode="auto">
          <a:xfrm>
            <a:off x="1908175" y="3573463"/>
            <a:ext cx="1008063" cy="1006475"/>
          </a:xfrm>
          <a:prstGeom prst="wedgeRoundRectCallout">
            <a:avLst>
              <a:gd name="adj1" fmla="val 33620"/>
              <a:gd name="adj2" fmla="val 6135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zh-TW" altLang="en-US"/>
          </a:p>
        </p:txBody>
      </p:sp>
      <p:sp>
        <p:nvSpPr>
          <p:cNvPr id="38917" name="AutoShape 7"/>
          <p:cNvSpPr>
            <a:spLocks noChangeArrowheads="1"/>
          </p:cNvSpPr>
          <p:nvPr/>
        </p:nvSpPr>
        <p:spPr bwMode="auto">
          <a:xfrm>
            <a:off x="1042988" y="3429000"/>
            <a:ext cx="1008062" cy="1079500"/>
          </a:xfrm>
          <a:prstGeom prst="wedgeRoundRectCallout">
            <a:avLst>
              <a:gd name="adj1" fmla="val 22495"/>
              <a:gd name="adj2" fmla="val 6838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zh-TW" altLang="en-US"/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107950" y="3429000"/>
            <a:ext cx="1008063" cy="719138"/>
          </a:xfrm>
          <a:prstGeom prst="wedgeRoundRectCallout">
            <a:avLst>
              <a:gd name="adj1" fmla="val -2648"/>
              <a:gd name="adj2" fmla="val 6214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zh-TW" altLang="en-US"/>
          </a:p>
        </p:txBody>
      </p:sp>
      <p:sp>
        <p:nvSpPr>
          <p:cNvPr id="38919" name="Text Box 9"/>
          <p:cNvSpPr txBox="1">
            <a:spLocks noChangeArrowheads="1"/>
          </p:cNvSpPr>
          <p:nvPr/>
        </p:nvSpPr>
        <p:spPr bwMode="auto">
          <a:xfrm>
            <a:off x="1979613" y="3644900"/>
            <a:ext cx="8651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>
                <a:ea typeface="標楷體" pitchFamily="65" charset="-120"/>
              </a:rPr>
              <a:t>這根本不是我點的酒</a:t>
            </a:r>
            <a:endParaRPr lang="zh-TW" altLang="en-US"/>
          </a:p>
        </p:txBody>
      </p:sp>
      <p:sp>
        <p:nvSpPr>
          <p:cNvPr id="38920" name="AutoShape 12"/>
          <p:cNvSpPr>
            <a:spLocks noChangeArrowheads="1"/>
          </p:cNvSpPr>
          <p:nvPr/>
        </p:nvSpPr>
        <p:spPr bwMode="auto">
          <a:xfrm>
            <a:off x="2771775" y="3284538"/>
            <a:ext cx="1079500" cy="720725"/>
          </a:xfrm>
          <a:prstGeom prst="wedgeRoundRectCallout">
            <a:avLst>
              <a:gd name="adj1" fmla="val 6472"/>
              <a:gd name="adj2" fmla="val 7643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zh-TW" altLang="en-US"/>
          </a:p>
        </p:txBody>
      </p:sp>
      <p:sp>
        <p:nvSpPr>
          <p:cNvPr id="38921" name="Text Box 11"/>
          <p:cNvSpPr txBox="1">
            <a:spLocks noChangeArrowheads="1"/>
          </p:cNvSpPr>
          <p:nvPr/>
        </p:nvSpPr>
        <p:spPr bwMode="auto">
          <a:xfrm>
            <a:off x="2843213" y="3429000"/>
            <a:ext cx="1008062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沙拉裡還有蟲</a:t>
            </a:r>
            <a:r>
              <a:rPr lang="en-US" altLang="zh-TW" sz="1600">
                <a:latin typeface="標楷體" pitchFamily="65" charset="-120"/>
                <a:ea typeface="標楷體" pitchFamily="65" charset="-120"/>
              </a:rPr>
              <a:t>!</a:t>
            </a:r>
          </a:p>
        </p:txBody>
      </p:sp>
      <p:sp>
        <p:nvSpPr>
          <p:cNvPr id="38922" name="AutoShape 13"/>
          <p:cNvSpPr>
            <a:spLocks noChangeArrowheads="1"/>
          </p:cNvSpPr>
          <p:nvPr/>
        </p:nvSpPr>
        <p:spPr bwMode="auto">
          <a:xfrm>
            <a:off x="250825" y="4941888"/>
            <a:ext cx="1225550" cy="1079500"/>
          </a:xfrm>
          <a:prstGeom prst="wedgeRoundRectCallout">
            <a:avLst>
              <a:gd name="adj1" fmla="val -1556"/>
              <a:gd name="adj2" fmla="val 6470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zh-TW" altLang="en-US"/>
          </a:p>
        </p:txBody>
      </p:sp>
      <p:sp>
        <p:nvSpPr>
          <p:cNvPr id="38923" name="Text Box 5"/>
          <p:cNvSpPr txBox="1">
            <a:spLocks noChangeArrowheads="1"/>
          </p:cNvSpPr>
          <p:nvPr/>
        </p:nvSpPr>
        <p:spPr bwMode="auto">
          <a:xfrm>
            <a:off x="323850" y="5084763"/>
            <a:ext cx="1152525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/>
              <a:t>您餐點還滿意嗎</a:t>
            </a:r>
            <a:r>
              <a:rPr lang="en-US" altLang="zh-TW" b="1"/>
              <a:t>?</a:t>
            </a:r>
          </a:p>
        </p:txBody>
      </p:sp>
      <p:sp>
        <p:nvSpPr>
          <p:cNvPr id="38924" name="AutoShape 15"/>
          <p:cNvSpPr>
            <a:spLocks noChangeArrowheads="1"/>
          </p:cNvSpPr>
          <p:nvPr/>
        </p:nvSpPr>
        <p:spPr bwMode="auto">
          <a:xfrm>
            <a:off x="1763713" y="5013325"/>
            <a:ext cx="1079500" cy="503238"/>
          </a:xfrm>
          <a:prstGeom prst="wedgeRoundRectCallout">
            <a:avLst>
              <a:gd name="adj1" fmla="val 12060"/>
              <a:gd name="adj2" fmla="val 7681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zh-TW" altLang="en-US"/>
          </a:p>
        </p:txBody>
      </p:sp>
      <p:sp>
        <p:nvSpPr>
          <p:cNvPr id="38925" name="Text Box 16"/>
          <p:cNvSpPr txBox="1">
            <a:spLocks noChangeArrowheads="1"/>
          </p:cNvSpPr>
          <p:nvPr/>
        </p:nvSpPr>
        <p:spPr bwMode="auto">
          <a:xfrm>
            <a:off x="1835150" y="5084763"/>
            <a:ext cx="865188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ea typeface="標楷體" pitchFamily="65" charset="-120"/>
              </a:rPr>
              <a:t>超棒的</a:t>
            </a:r>
            <a:r>
              <a:rPr lang="en-US" altLang="zh-TW" sz="1600" b="1">
                <a:ea typeface="標楷體" pitchFamily="65" charset="-120"/>
              </a:rPr>
              <a:t>!</a:t>
            </a:r>
            <a:endParaRPr lang="en-US" altLang="zh-TW" b="1"/>
          </a:p>
        </p:txBody>
      </p:sp>
      <p:sp>
        <p:nvSpPr>
          <p:cNvPr id="38926" name="Text Box 18"/>
          <p:cNvSpPr txBox="1">
            <a:spLocks noChangeArrowheads="1"/>
          </p:cNvSpPr>
          <p:nvPr/>
        </p:nvSpPr>
        <p:spPr bwMode="auto">
          <a:xfrm>
            <a:off x="2627313" y="5229225"/>
            <a:ext cx="1008062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好極了</a:t>
            </a:r>
            <a:r>
              <a:rPr lang="en-US" altLang="zh-TW" sz="1600" b="1">
                <a:latin typeface="標楷體" pitchFamily="65" charset="-120"/>
                <a:ea typeface="標楷體" pitchFamily="65" charset="-120"/>
              </a:rPr>
              <a:t>!</a:t>
            </a:r>
            <a:br>
              <a:rPr lang="en-US" altLang="zh-TW" sz="1600" b="1">
                <a:latin typeface="標楷體" pitchFamily="65" charset="-120"/>
                <a:ea typeface="標楷體" pitchFamily="65" charset="-120"/>
              </a:rPr>
            </a:b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謝謝 </a:t>
            </a:r>
            <a:endParaRPr lang="en-US" altLang="zh-TW" sz="16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8927" name="Text Box 8"/>
          <p:cNvSpPr txBox="1">
            <a:spLocks noChangeArrowheads="1"/>
          </p:cNvSpPr>
          <p:nvPr/>
        </p:nvSpPr>
        <p:spPr bwMode="auto">
          <a:xfrm>
            <a:off x="1116013" y="3644900"/>
            <a:ext cx="8651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>
                <a:ea typeface="標楷體" pitchFamily="65" charset="-120"/>
              </a:rPr>
              <a:t>我的菜還是冷的</a:t>
            </a:r>
            <a:r>
              <a:rPr lang="en-US" altLang="zh-TW" sz="1600">
                <a:latin typeface="標楷體" pitchFamily="65" charset="-120"/>
                <a:ea typeface="標楷體" pitchFamily="65" charset="-120"/>
              </a:rPr>
              <a:t>…</a:t>
            </a:r>
            <a:endParaRPr lang="en-US" altLang="zh-TW"/>
          </a:p>
        </p:txBody>
      </p:sp>
      <p:sp>
        <p:nvSpPr>
          <p:cNvPr id="38928" name="Text Box 14"/>
          <p:cNvSpPr txBox="1">
            <a:spLocks noChangeArrowheads="1"/>
          </p:cNvSpPr>
          <p:nvPr/>
        </p:nvSpPr>
        <p:spPr bwMode="auto">
          <a:xfrm>
            <a:off x="179388" y="3500438"/>
            <a:ext cx="1008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肉好硬真難吃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圖片 4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20000" contrast="20000"/>
          </a:blip>
          <a:srcRect t="1837" b="4462"/>
          <a:stretch>
            <a:fillRect/>
          </a:stretch>
        </p:blipFill>
        <p:spPr bwMode="auto">
          <a:xfrm>
            <a:off x="900113" y="908050"/>
            <a:ext cx="7704137" cy="5365750"/>
          </a:xfrm>
        </p:spPr>
      </p:pic>
      <p:sp>
        <p:nvSpPr>
          <p:cNvPr id="69634" name="Rectangle 2"/>
          <p:cNvSpPr>
            <a:spLocks noGrp="1"/>
          </p:cNvSpPr>
          <p:nvPr>
            <p:ph type="title"/>
          </p:nvPr>
        </p:nvSpPr>
        <p:spPr>
          <a:xfrm>
            <a:off x="395536" y="188566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i="1" dirty="0" smtClean="0">
                <a:latin typeface="標楷體" pitchFamily="65" charset="-120"/>
                <a:ea typeface="標楷體" pitchFamily="65" charset="-120"/>
              </a:rPr>
              <a:t>時尚「英國風」就是這樣</a:t>
            </a:r>
            <a:r>
              <a:rPr lang="en-US" altLang="zh-TW" b="1" i="1" dirty="0" smtClean="0">
                <a:latin typeface="標楷體" pitchFamily="65" charset="-120"/>
                <a:ea typeface="標楷體" pitchFamily="65" charset="-120"/>
              </a:rPr>
              <a:t>!</a:t>
            </a:r>
          </a:p>
        </p:txBody>
      </p:sp>
      <p:sp>
        <p:nvSpPr>
          <p:cNvPr id="39939" name="Text Box 5"/>
          <p:cNvSpPr txBox="1">
            <a:spLocks noChangeArrowheads="1"/>
          </p:cNvSpPr>
          <p:nvPr/>
        </p:nvSpPr>
        <p:spPr bwMode="auto">
          <a:xfrm>
            <a:off x="431800" y="1989138"/>
            <a:ext cx="1223963" cy="369887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solidFill>
                  <a:schemeClr val="bg1"/>
                </a:solidFill>
                <a:ea typeface="標楷體" pitchFamily="65" charset="-120"/>
              </a:rPr>
              <a:t>活在過去</a:t>
            </a:r>
          </a:p>
        </p:txBody>
      </p:sp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2339975" y="3284538"/>
            <a:ext cx="1871663" cy="36671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solidFill>
                  <a:schemeClr val="bg1"/>
                </a:solidFill>
                <a:ea typeface="標楷體" pitchFamily="65" charset="-120"/>
              </a:rPr>
              <a:t>不在乎別人眼光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4284663" y="3284538"/>
            <a:ext cx="2089150" cy="36671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solidFill>
                  <a:schemeClr val="bg1"/>
                </a:solidFill>
                <a:ea typeface="標楷體" pitchFamily="65" charset="-120"/>
              </a:rPr>
              <a:t>曬太陽後變了個人</a:t>
            </a:r>
          </a:p>
        </p:txBody>
      </p:sp>
      <p:sp>
        <p:nvSpPr>
          <p:cNvPr id="39942" name="Text Box 8"/>
          <p:cNvSpPr txBox="1">
            <a:spLocks noChangeArrowheads="1"/>
          </p:cNvSpPr>
          <p:nvPr/>
        </p:nvSpPr>
        <p:spPr bwMode="auto">
          <a:xfrm>
            <a:off x="6300788" y="1484313"/>
            <a:ext cx="2016125" cy="36671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solidFill>
                  <a:schemeClr val="bg1"/>
                </a:solidFill>
                <a:ea typeface="標楷體" pitchFamily="65" charset="-120"/>
              </a:rPr>
              <a:t>優雅不被髒亂打敗</a:t>
            </a:r>
          </a:p>
        </p:txBody>
      </p:sp>
      <p:sp>
        <p:nvSpPr>
          <p:cNvPr id="39943" name="Text Box 9"/>
          <p:cNvSpPr txBox="1">
            <a:spLocks noChangeArrowheads="1"/>
          </p:cNvSpPr>
          <p:nvPr/>
        </p:nvSpPr>
        <p:spPr bwMode="auto">
          <a:xfrm>
            <a:off x="755650" y="6093296"/>
            <a:ext cx="1800225" cy="366713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>
                <a:solidFill>
                  <a:schemeClr val="bg1"/>
                </a:solidFill>
                <a:ea typeface="標楷體" pitchFamily="65" charset="-120"/>
              </a:rPr>
              <a:t>任何時候來杯酒</a:t>
            </a:r>
          </a:p>
        </p:txBody>
      </p:sp>
      <p:sp>
        <p:nvSpPr>
          <p:cNvPr id="39944" name="Text Box 10"/>
          <p:cNvSpPr txBox="1">
            <a:spLocks noChangeArrowheads="1"/>
          </p:cNvSpPr>
          <p:nvPr/>
        </p:nvSpPr>
        <p:spPr bwMode="auto">
          <a:xfrm>
            <a:off x="2771775" y="6093296"/>
            <a:ext cx="1800225" cy="64135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chemeClr val="bg1"/>
                </a:solidFill>
                <a:ea typeface="標楷體" pitchFamily="65" charset="-120"/>
              </a:rPr>
              <a:t>不說英文以外的語言</a:t>
            </a:r>
          </a:p>
        </p:txBody>
      </p:sp>
      <p:sp>
        <p:nvSpPr>
          <p:cNvPr id="39945" name="Text Box 11"/>
          <p:cNvSpPr txBox="1">
            <a:spLocks noChangeArrowheads="1"/>
          </p:cNvSpPr>
          <p:nvPr/>
        </p:nvSpPr>
        <p:spPr bwMode="auto">
          <a:xfrm>
            <a:off x="4716463" y="6093296"/>
            <a:ext cx="1655762" cy="36671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chemeClr val="bg1"/>
                </a:solidFill>
                <a:ea typeface="標楷體" pitchFamily="65" charset="-120"/>
              </a:rPr>
              <a:t>沒有狗就迷路</a:t>
            </a:r>
          </a:p>
        </p:txBody>
      </p:sp>
      <p:sp>
        <p:nvSpPr>
          <p:cNvPr id="39946" name="Text Box 12"/>
          <p:cNvSpPr txBox="1">
            <a:spLocks noChangeArrowheads="1"/>
          </p:cNvSpPr>
          <p:nvPr/>
        </p:nvSpPr>
        <p:spPr bwMode="auto">
          <a:xfrm>
            <a:off x="6732661" y="6086624"/>
            <a:ext cx="1655763" cy="36671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chemeClr val="bg1"/>
                </a:solidFill>
                <a:ea typeface="標楷體" pitchFamily="65" charset="-120"/>
              </a:rPr>
              <a:t>永不離開英國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/>
          </p:cNvSpPr>
          <p:nvPr>
            <p:ph idx="1"/>
          </p:nvPr>
        </p:nvSpPr>
        <p:spPr>
          <a:xfrm>
            <a:off x="381000" y="1719263"/>
            <a:ext cx="8407400" cy="4805362"/>
          </a:xfrm>
        </p:spPr>
        <p:txBody>
          <a:bodyPr/>
          <a:lstStyle/>
          <a:p>
            <a:pPr marL="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以上的明信片，英國人幽默地反諷自己民族的習慣與奇特個性。</a:t>
            </a:r>
            <a:br>
              <a:rPr lang="zh-TW" altLang="en-US" sz="2400" dirty="0" smtClean="0">
                <a:latin typeface="+mj-ea"/>
                <a:ea typeface="+mj-ea"/>
              </a:rPr>
            </a:br>
            <a:r>
              <a:rPr lang="zh-TW" altLang="en-US" sz="2400" dirty="0" smtClean="0">
                <a:latin typeface="+mj-ea"/>
                <a:ea typeface="+mj-ea"/>
              </a:rPr>
              <a:t>試著說出漫畫想表達的意思</a:t>
            </a:r>
            <a:r>
              <a:rPr lang="en-US" altLang="zh-TW" sz="2400" dirty="0" smtClean="0">
                <a:latin typeface="+mj-ea"/>
                <a:ea typeface="+mj-ea"/>
              </a:rPr>
              <a:t>: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+mj-ea"/>
                <a:ea typeface="+mj-ea"/>
              </a:rPr>
              <a:t>  </a:t>
            </a:r>
            <a:r>
              <a:rPr lang="en-US" altLang="zh-TW" sz="2400" dirty="0" smtClean="0">
                <a:latin typeface="+mj-ea"/>
                <a:ea typeface="+mj-ea"/>
              </a:rPr>
              <a:t>-</a:t>
            </a:r>
            <a:r>
              <a:rPr lang="zh-TW" altLang="en-US" sz="2400" dirty="0" smtClean="0">
                <a:latin typeface="+mj-ea"/>
                <a:ea typeface="+mj-ea"/>
              </a:rPr>
              <a:t> 他們個性可能是</a:t>
            </a:r>
            <a:r>
              <a:rPr lang="en-US" altLang="zh-TW" sz="2400" dirty="0" smtClean="0">
                <a:latin typeface="+mj-ea"/>
                <a:ea typeface="+mj-ea"/>
              </a:rPr>
              <a:t>__________</a:t>
            </a:r>
            <a:r>
              <a:rPr lang="zh-TW" altLang="en-US" sz="2400" dirty="0" smtClean="0">
                <a:latin typeface="+mj-ea"/>
                <a:ea typeface="+mj-ea"/>
              </a:rPr>
              <a:t>、</a:t>
            </a:r>
            <a:r>
              <a:rPr lang="en-US" altLang="zh-TW" sz="2400" dirty="0" smtClean="0">
                <a:latin typeface="+mj-ea"/>
                <a:ea typeface="+mj-ea"/>
              </a:rPr>
              <a:t>___________ </a:t>
            </a:r>
          </a:p>
          <a:p>
            <a:pPr marL="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如果是你，會畫出怎樣的一張圖呢</a:t>
            </a:r>
            <a:r>
              <a:rPr lang="en-US" altLang="zh-TW" sz="2400" dirty="0" smtClean="0">
                <a:latin typeface="+mj-ea"/>
                <a:ea typeface="+mj-ea"/>
              </a:rPr>
              <a:t>?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+mj-ea"/>
                <a:ea typeface="+mj-ea"/>
              </a:rPr>
              <a:t>-</a:t>
            </a:r>
            <a:r>
              <a:rPr lang="zh-TW" altLang="en-US" sz="2400" dirty="0" smtClean="0">
                <a:latin typeface="+mj-ea"/>
                <a:ea typeface="+mj-ea"/>
              </a:rPr>
              <a:t>先試</a:t>
            </a:r>
            <a:r>
              <a:rPr lang="zh-TW" altLang="en-US" sz="2400" dirty="0">
                <a:latin typeface="+mj-ea"/>
                <a:ea typeface="+mj-ea"/>
              </a:rPr>
              <a:t>著抓住一個自己的特性，畫畫看吧。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差不多先生傳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當中敘述他從小到大許多事件，結局是如何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來從課文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中將各事件的</a:t>
            </a:r>
            <a:r>
              <a:rPr lang="zh-TW" altLang="en-US" sz="28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時間點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sz="28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事件結局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找出來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是否能有更好的結局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其實</a:t>
            </a:r>
            <a:r>
              <a:rPr lang="en-US" altLang="zh-TW" dirty="0"/>
              <a:t>…</a:t>
            </a:r>
            <a:r>
              <a:rPr lang="zh-TW" altLang="en-US" dirty="0"/>
              <a:t>一切可以更好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/>
          </p:cNvSpPr>
          <p:nvPr>
            <p:ph idx="1"/>
          </p:nvPr>
        </p:nvSpPr>
        <p:spPr>
          <a:xfrm>
            <a:off x="395536" y="1671910"/>
            <a:ext cx="8229600" cy="4997450"/>
          </a:xfrm>
        </p:spPr>
        <p:txBody>
          <a:bodyPr/>
          <a:lstStyle/>
          <a:p>
            <a:pPr marL="4572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他小時候，他媽叫他去買紅糖，他買了白糖回來，他媽罵他，他搖搖頭道：「紅糖，白糖，不是差不多嗎？」</a:t>
            </a:r>
          </a:p>
          <a:p>
            <a:pPr marL="4572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他在學堂的時候，先生問他：「直隸省的西邊是哪一省？」他說是陝西。先生說：「錯了，是山西，不是陝西。」他說：「陝西同山西，不是差不多嗎？」</a:t>
            </a:r>
          </a:p>
          <a:p>
            <a:pPr marL="4572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後來他在一個錢鋪裏做夥計；他也會寫，也會算，只是總不會精細；十字常常寫成千字，千字常常寫成十字。掌櫃的生氣了，常常罵他，他只笑嘻嘻地賠小心道：「千字比十字多一小撇，不是差不多嗎？」</a:t>
            </a:r>
          </a:p>
        </p:txBody>
      </p:sp>
      <p:sp>
        <p:nvSpPr>
          <p:cNvPr id="55304" name="Rectang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TW" sz="36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3600" b="1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請將「時間點」畫</a:t>
            </a:r>
            <a:r>
              <a:rPr lang="zh-TW" altLang="en-US" sz="3600" b="1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紅線</a:t>
            </a: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，</a:t>
            </a:r>
            <a:br>
              <a:rPr lang="zh-TW" altLang="en-US" sz="3600" b="1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  「事件後果」的句子畫</a:t>
            </a:r>
            <a:r>
              <a:rPr lang="zh-TW" altLang="en-US" sz="3600" b="1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藍線</a:t>
            </a: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800" b="1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原課文</a:t>
            </a:r>
            <a:r>
              <a:rPr lang="en-US" altLang="zh-TW" sz="2800" b="1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/>
          </p:cNvSpPr>
          <p:nvPr>
            <p:ph idx="1"/>
          </p:nvPr>
        </p:nvSpPr>
        <p:spPr>
          <a:xfrm>
            <a:off x="395536" y="1671910"/>
            <a:ext cx="8229600" cy="4997450"/>
          </a:xfrm>
        </p:spPr>
        <p:txBody>
          <a:bodyPr/>
          <a:lstStyle/>
          <a:p>
            <a:pPr marL="4572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zh-TW" altLang="en-US" sz="28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他小時候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，他媽叫他去買紅糖，</a:t>
            </a:r>
            <a:r>
              <a:rPr lang="zh-TW" altLang="en-US" sz="2800" u="sng" dirty="0" smtClean="0">
                <a:solidFill>
                  <a:srgbClr val="00B0F0"/>
                </a:solidFill>
                <a:ea typeface="標楷體" pitchFamily="65" charset="-120"/>
              </a:rPr>
              <a:t>他買了白糖回來，他媽罵他，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他搖搖頭道：「紅糖，白糖，不是差不多嗎？」</a:t>
            </a:r>
          </a:p>
          <a:p>
            <a:pPr marL="4572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zh-TW" altLang="en-US" sz="28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他在學堂的時候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，先生問他：「</a:t>
            </a:r>
            <a:r>
              <a:rPr lang="zh-TW" altLang="en-US" sz="2800" u="sng" dirty="0">
                <a:solidFill>
                  <a:srgbClr val="00B0F0"/>
                </a:solidFill>
                <a:ea typeface="標楷體" pitchFamily="65" charset="-120"/>
              </a:rPr>
              <a:t>直隸省的西邊是哪一省？」他說是陝西。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先生說：「錯了，是山西，不是陝西。」他說：「陝西同山西，不是差不多嗎？」</a:t>
            </a:r>
          </a:p>
          <a:p>
            <a:pPr marL="4572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zh-TW" altLang="en-US" sz="28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後來他在一個錢鋪裏做夥計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；他也會寫，也會算，只是總不會精細；</a:t>
            </a:r>
            <a:r>
              <a:rPr lang="zh-TW" altLang="en-US" sz="2800" u="sng" dirty="0">
                <a:solidFill>
                  <a:srgbClr val="00B0F0"/>
                </a:solidFill>
                <a:ea typeface="標楷體" pitchFamily="65" charset="-120"/>
              </a:rPr>
              <a:t>十字常常寫成千字，千字常常寫成十字。掌櫃的生氣了，常常罵他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，他只笑嘻嘻地賠小心道：「千字比十字多一小撇，不是差不多嗎？」</a:t>
            </a:r>
          </a:p>
        </p:txBody>
      </p:sp>
      <p:sp>
        <p:nvSpPr>
          <p:cNvPr id="51206" name="Rectangle 6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請將「時間點」畫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紅線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，</a:t>
            </a:r>
            <a:b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  「事件後果」的句子畫</a:t>
            </a:r>
            <a:r>
              <a:rPr lang="zh-TW" altLang="en-US" sz="36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藍線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800" b="1" dirty="0" smtClean="0">
                <a:solidFill>
                  <a:schemeClr val="bg1">
                    <a:lumMod val="85000"/>
                  </a:schemeClr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solidFill>
                  <a:schemeClr val="bg1">
                    <a:lumMod val="85000"/>
                  </a:schemeClr>
                </a:solidFill>
                <a:latin typeface="標楷體" pitchFamily="65" charset="-120"/>
                <a:ea typeface="標楷體" pitchFamily="65" charset="-120"/>
              </a:rPr>
              <a:t>示範</a:t>
            </a:r>
            <a:r>
              <a:rPr lang="en-US" altLang="zh-TW" sz="2800" b="1" dirty="0" smtClean="0">
                <a:solidFill>
                  <a:schemeClr val="bg1">
                    <a:lumMod val="85000"/>
                  </a:schemeClr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r>
              <a:rPr lang="zh-TW" altLang="en-US" sz="2800" dirty="0" smtClean="0">
                <a:ea typeface="標楷體" pitchFamily="65" charset="-120"/>
              </a:rPr>
              <a:t>有一天，他為了一件要緊的事，要搭火車到上海去，他從從容容地走到火車站，遲了兩分鐘，火車已開走了。他白瞪著眼，望著遠遠的火車上的煤煙，搖搖頭道：「只好明天再走了，今天走同明天走，也還差不多；可是火車公司未免太認真了。八點三十分開，同八點三十二分開，不是差不多嗎？」他一面說，一面慢慢地走回家，心裏總不很明白為甚麼火車不肯等他兩分鐘。</a:t>
            </a:r>
          </a:p>
        </p:txBody>
      </p:sp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換你試試看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!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畫出</a:t>
            </a:r>
            <a:r>
              <a:rPr lang="zh-TW" altLang="en-US" sz="2800" u="sng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時間點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sz="2800" u="sng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事件結果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6" name="Rectangl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zh-TW" altLang="en-US" sz="2800" dirty="0" smtClean="0">
                <a:ea typeface="標楷體" pitchFamily="65" charset="-120"/>
              </a:rPr>
              <a:t>有一天，</a:t>
            </a:r>
            <a:r>
              <a:rPr lang="zh-TW" altLang="en-US" sz="2800" u="sng" dirty="0" smtClean="0">
                <a:solidFill>
                  <a:srgbClr val="FF3300"/>
                </a:solidFill>
                <a:ea typeface="標楷體" pitchFamily="65" charset="-120"/>
              </a:rPr>
              <a:t>他為了一件要緊的事，要搭火車到上海去</a:t>
            </a:r>
            <a:r>
              <a:rPr lang="zh-TW" altLang="en-US" sz="2800" dirty="0" smtClean="0">
                <a:ea typeface="標楷體" pitchFamily="65" charset="-120"/>
              </a:rPr>
              <a:t>，他從從容容地走到火車站，</a:t>
            </a:r>
            <a:r>
              <a:rPr lang="zh-TW" altLang="en-US" sz="2800" u="sng" dirty="0" smtClean="0">
                <a:solidFill>
                  <a:srgbClr val="0070C0"/>
                </a:solidFill>
                <a:ea typeface="標楷體" pitchFamily="65" charset="-120"/>
              </a:rPr>
              <a:t>遲了兩分鐘，火車已開走了。</a:t>
            </a:r>
            <a:r>
              <a:rPr lang="zh-TW" altLang="en-US" sz="2800" dirty="0" smtClean="0">
                <a:ea typeface="標楷體" pitchFamily="65" charset="-120"/>
              </a:rPr>
              <a:t>他白瞪著眼，望著遠遠的火車上的煤煙，搖搖頭道：「只好明天再走了，今天走同明天走，也還差不多；可是火車公司未免太認真了。八點三十分開，同八點三十二分開，不是差不多嗎？」他一面說，一面慢慢地走回家，心裏總不很明白為甚麼火車不肯等他兩分鐘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/>
          </p:cNvSpPr>
          <p:nvPr>
            <p:ph idx="1"/>
          </p:nvPr>
        </p:nvSpPr>
        <p:spPr>
          <a:xfrm>
            <a:off x="395536" y="1670769"/>
            <a:ext cx="8229600" cy="4854575"/>
          </a:xfrm>
        </p:spPr>
        <p:txBody>
          <a:bodyPr/>
          <a:lstStyle/>
          <a:p>
            <a:pPr marL="4572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有一天，他忽然得一急病，趕快叫家人去請東街的汪先生。那家人急急忙忙跑去，一時尋不著東街的汪大夫，卻把西街的牛醫王大夫請來了。差不多先生病在床上，知道尋錯了人；但病急了，身上痛苦，心裏焦急，等不得了，心裏想道：「好在王大夫同汪大夫也差不多，讓他試試看罷。」於是這位牛醫王大夫走近床前，用醫牛的法子給差不多先生治病。不上一點鐘，差不多先生就一命嗚呼了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22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畫出</a:t>
            </a:r>
            <a:r>
              <a:rPr lang="zh-TW" altLang="en-US" sz="2800" u="sng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時間點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sz="2800" u="sng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事件結果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80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/>
          </p:cNvSpPr>
          <p:nvPr>
            <p:ph idx="1"/>
          </p:nvPr>
        </p:nvSpPr>
        <p:spPr>
          <a:xfrm>
            <a:off x="467544" y="1670769"/>
            <a:ext cx="8229600" cy="4854575"/>
          </a:xfrm>
        </p:spPr>
        <p:txBody>
          <a:bodyPr/>
          <a:lstStyle/>
          <a:p>
            <a:pPr marL="4572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有一天，</a:t>
            </a:r>
            <a:r>
              <a:rPr lang="zh-TW" altLang="en-US" sz="2800" u="sng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他忽然得一急病，趕快叫家人去請東街的汪先生。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那家人急急忙忙跑去，一時尋不著東街的汪大夫，卻把西街的牛醫王大夫請來了。差不多先生病在上，知道尋錯了人；但病急了，身上痛苦，心裏焦急，等不得了，心裏想道：「好在王大夫同汪大夫也差不多，讓他試試看罷。」於是這位</a:t>
            </a:r>
            <a:r>
              <a:rPr lang="zh-TW" altLang="en-US" sz="2800" u="sng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牛醫王大夫走近床前，用醫牛的法子給差不多先生治病。不上一點鐘，差不多先生就一命嗚呼了。</a:t>
            </a:r>
            <a:r>
              <a:rPr lang="zh-TW" altLang="en-US" sz="2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畫出</a:t>
            </a:r>
            <a:r>
              <a:rPr lang="zh-TW" altLang="en-US" sz="2800" u="sng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時間點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sz="2800" u="sng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事件結果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80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格線">
  <a:themeElements>
    <a:clrScheme name="格線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格線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格線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格線">
    <a:dk1>
      <a:sysClr val="windowText" lastClr="000000"/>
    </a:dk1>
    <a:lt1>
      <a:sysClr val="window" lastClr="FFFFFF"/>
    </a:lt1>
    <a:dk2>
      <a:srgbClr val="534949"/>
    </a:dk2>
    <a:lt2>
      <a:srgbClr val="CCD1B9"/>
    </a:lt2>
    <a:accent1>
      <a:srgbClr val="C66951"/>
    </a:accent1>
    <a:accent2>
      <a:srgbClr val="BF974D"/>
    </a:accent2>
    <a:accent3>
      <a:srgbClr val="928B70"/>
    </a:accent3>
    <a:accent4>
      <a:srgbClr val="87706B"/>
    </a:accent4>
    <a:accent5>
      <a:srgbClr val="94734E"/>
    </a:accent5>
    <a:accent6>
      <a:srgbClr val="6F777D"/>
    </a:accent6>
    <a:hlink>
      <a:srgbClr val="CC9900"/>
    </a:hlink>
    <a:folHlink>
      <a:srgbClr val="C0C0C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2030</TotalTime>
  <Words>1686</Words>
  <Application>Microsoft Office PowerPoint</Application>
  <PresentationFormat>如螢幕大小 (4:3)</PresentationFormat>
  <Paragraphs>139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格線</vt:lpstr>
      <vt:lpstr>新竹市特教教材編輯  扭轉人生 ~國文課文融入價值澄清及正向行為支持~</vt:lpstr>
      <vt:lpstr>其實…一切可以更好?</vt:lpstr>
      <vt:lpstr>其實…一切可以更好</vt:lpstr>
      <vt:lpstr>(一)請將「時間點」畫紅線，   「事件後果」的句子畫藍線。(原課文)</vt:lpstr>
      <vt:lpstr>(一)請將「時間點」畫紅線，   「事件後果」的句子畫藍線。(示範)</vt:lpstr>
      <vt:lpstr>(換你試試看!畫出時間點和事件結果)</vt:lpstr>
      <vt:lpstr>PowerPoint 簡報</vt:lpstr>
      <vt:lpstr>(畫出時間點和事件結果)</vt:lpstr>
      <vt:lpstr>(畫出時間點和事件結果)</vt:lpstr>
      <vt:lpstr>(畫出時間點和事件結果)</vt:lpstr>
      <vt:lpstr>其實…一切可以更好</vt:lpstr>
      <vt:lpstr>其實…一切可以更好</vt:lpstr>
      <vt:lpstr>寫一齣更完美的劇本</vt:lpstr>
      <vt:lpstr>寫一齣更完美的劇本</vt:lpstr>
      <vt:lpstr>寫一齣更完美的劇本</vt:lpstr>
      <vt:lpstr>寫一齣更完美的劇本</vt:lpstr>
      <vt:lpstr>換個角度想一想!</vt:lpstr>
      <vt:lpstr>另一種角度想一想</vt:lpstr>
      <vt:lpstr>扭轉我的人生</vt:lpstr>
      <vt:lpstr>扭轉我的人生-1</vt:lpstr>
      <vt:lpstr>扭轉我的人生-1</vt:lpstr>
      <vt:lpstr>扭轉我的人生-2</vt:lpstr>
      <vt:lpstr>扭轉我的人生-2</vt:lpstr>
      <vt:lpstr>扭轉我的人生-2</vt:lpstr>
      <vt:lpstr>PowerPoint 簡報</vt:lpstr>
      <vt:lpstr>大家學英語  第十六課 如何抱怨</vt:lpstr>
      <vt:lpstr>時尚「英國風」就是這樣!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第六組</dc:title>
  <dc:creator>user</dc:creator>
  <cp:lastModifiedBy>黃麗君</cp:lastModifiedBy>
  <cp:revision>97</cp:revision>
  <dcterms:created xsi:type="dcterms:W3CDTF">2014-12-03T23:31:57Z</dcterms:created>
  <dcterms:modified xsi:type="dcterms:W3CDTF">2017-11-14T07:15:50Z</dcterms:modified>
</cp:coreProperties>
</file>