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notesMasterIdLst>
    <p:notesMasterId r:id="rId29"/>
  </p:notesMasterIdLst>
  <p:handoutMasterIdLst>
    <p:handoutMasterId r:id="rId30"/>
  </p:handoutMasterIdLst>
  <p:sldIdLst>
    <p:sldId id="256" r:id="rId2"/>
    <p:sldId id="314" r:id="rId3"/>
    <p:sldId id="262" r:id="rId4"/>
    <p:sldId id="320" r:id="rId5"/>
    <p:sldId id="327" r:id="rId6"/>
    <p:sldId id="307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7" r:id="rId15"/>
    <p:sldId id="346" r:id="rId16"/>
    <p:sldId id="348" r:id="rId17"/>
    <p:sldId id="349" r:id="rId18"/>
    <p:sldId id="323" r:id="rId19"/>
    <p:sldId id="332" r:id="rId20"/>
    <p:sldId id="333" r:id="rId21"/>
    <p:sldId id="334" r:id="rId22"/>
    <p:sldId id="336" r:id="rId23"/>
    <p:sldId id="337" r:id="rId24"/>
    <p:sldId id="338" r:id="rId25"/>
    <p:sldId id="350" r:id="rId26"/>
    <p:sldId id="260" r:id="rId27"/>
    <p:sldId id="352" r:id="rId28"/>
  </p:sldIdLst>
  <p:sldSz cx="9144000" cy="6858000" type="screen4x3"/>
  <p:notesSz cx="7102475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98" autoAdjust="0"/>
  </p:normalViewPr>
  <p:slideViewPr>
    <p:cSldViewPr>
      <p:cViewPr>
        <p:scale>
          <a:sx n="60" d="100"/>
          <a:sy n="60" d="100"/>
        </p:scale>
        <p:origin x="-77" y="-40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9D269-CA64-4553-B369-69C6212D7920}" type="datetimeFigureOut">
              <a:rPr lang="zh-TW" altLang="en-US" smtClean="0"/>
              <a:t>2018/1/3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CC662-4560-41F0-A096-7AE6A565BC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598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fld id="{1E67FE37-4F83-45B4-9DE8-2D39F29BFA28}" type="datetimeFigureOut">
              <a:rPr lang="zh-TW" altLang="en-US"/>
              <a:pPr>
                <a:defRPr/>
              </a:pPr>
              <a:t>2018/1/3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fld id="{B142C8C1-EDA5-4788-B12F-80C5967769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266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grpSp>
        <p:nvGrpSpPr>
          <p:cNvPr id="5" name="群組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手繪多邊形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7" name="手繪多邊形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8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kumimoji="0" lang="en-US"/>
            </a:p>
          </p:txBody>
        </p:sp>
        <p:cxnSp>
          <p:nvCxnSpPr>
            <p:cNvPr id="10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1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7F90D74-5D8E-4FDB-BDEF-1885EE42B0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59696-9E09-4DAF-BEB4-14F91C0E35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4C743-FFA6-4563-89CD-6E40C423CE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A3231-68CF-437B-8A83-43370B7CA6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5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6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7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＞形箭號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9" name="＞形箭號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5860FD-C9E5-4290-8F54-8F6C605DDE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6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7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9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422F1F-3D31-4921-9FFF-E37599248C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805D33-B294-4371-90D7-FAEB5BC9A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  <p:bldP spid="5" grpId="0" build="p" autoUpdateAnimBg="0"/>
      <p:bldP spid="6" grpId="0" build="p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4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5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7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9EA335-757C-4942-964A-D8ED38DB7E1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DB210-D114-4290-B531-BA9DA323CC2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B63B66-A1F3-44AD-871D-9F7E465747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手繪多邊形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6" name="手繪多邊形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7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8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＞形箭號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10" name="＞形箭號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A373B8F-AA7E-4CD7-AFBC-18C4BF4A5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3" grpId="0" build="p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ea typeface="新細明體" pitchFamily="18" charset="-120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3A49FEF-8C51-44FC-BEA9-CC97CAAF09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0" r:id="rId2"/>
    <p:sldLayoutId id="2147484002" r:id="rId3"/>
    <p:sldLayoutId id="2147484003" r:id="rId4"/>
    <p:sldLayoutId id="2147484004" r:id="rId5"/>
    <p:sldLayoutId id="2147484005" r:id="rId6"/>
    <p:sldLayoutId id="2147483999" r:id="rId7"/>
    <p:sldLayoutId id="2147484006" r:id="rId8"/>
    <p:sldLayoutId id="2147484007" r:id="rId9"/>
    <p:sldLayoutId id="2147483998" r:id="rId10"/>
    <p:sldLayoutId id="2147483997" r:id="rId11"/>
  </p:sldLayoutIdLst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微軟正黑體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/>
          <a:cs typeface="微軟正黑體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微軟正黑體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微軟正黑體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微軟正黑體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微軟正黑體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微軟正黑體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21697;&#24503;&#25945;&#32946;-&#33258;&#24459;-W-1.do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&#21697;&#24503;&#25945;&#32946;-&#33258;&#24459;-W-2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Users\user\Desktop\juin\&#33258;&#24459;.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21697;&#24503;&#25945;&#32946;-&#33258;&#24459;-W-3.doc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&#33258;&#24459;&#22909;&#25991;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&#21697;&#24503;&#25945;&#32946;-&#33258;&#24459;-W-4.doc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tw.gigacircle.com/71731-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user\Google%20&#38642;&#31471;&#30828;&#30879;\&#25945;&#38829;&#23567;&#32068;\&#38283;&#26371;&#19978;&#20659;&#27284;\0423&#38283;&#26371;&#27284;\&#21697;&#24503;&#25945;&#32946;-&#33258;&#24459;-W-4.doc" TargetMode="Externa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1196752"/>
            <a:ext cx="7772400" cy="182976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8000" dirty="0" smtClean="0">
                <a:ea typeface="標楷體" pitchFamily="65" charset="-120"/>
                <a:cs typeface="+mj-cs"/>
              </a:rPr>
              <a:t>自律</a:t>
            </a:r>
            <a:endParaRPr lang="zh-TW" altLang="en-US" sz="8000" dirty="0">
              <a:ea typeface="標楷體" pitchFamily="65" charset="-120"/>
              <a:cs typeface="+mj-cs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76056" y="3501008"/>
            <a:ext cx="3570288" cy="1391443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zh-TW" altLang="en-US" sz="3800" dirty="0" smtClean="0">
                <a:ea typeface="標楷體" pitchFamily="65" charset="-120"/>
              </a:rPr>
              <a:t>做好該做的事</a:t>
            </a:r>
            <a:endParaRPr lang="en-US" altLang="zh-TW" sz="3800" dirty="0" smtClean="0">
              <a:ea typeface="標楷體" pitchFamily="65" charset="-120"/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zh-TW" altLang="en-US" sz="3800" dirty="0" smtClean="0">
                <a:ea typeface="標楷體" pitchFamily="65" charset="-120"/>
              </a:rPr>
              <a:t>不做不該做的事</a:t>
            </a:r>
            <a:endParaRPr lang="en-US" altLang="zh-TW" sz="3800" dirty="0" smtClean="0">
              <a:ea typeface="標楷體" pitchFamily="65" charset="-120"/>
            </a:endParaRPr>
          </a:p>
          <a:p>
            <a:pPr marR="0" eaLnBrk="1" hangingPunct="1">
              <a:lnSpc>
                <a:spcPct val="80000"/>
              </a:lnSpc>
            </a:pPr>
            <a:endParaRPr lang="en-US" altLang="zh-TW" sz="3800" dirty="0" smtClean="0">
              <a:ea typeface="標楷體" pitchFamily="65" charset="-120"/>
            </a:endParaRPr>
          </a:p>
          <a:p>
            <a:pPr marR="0" eaLnBrk="1" hangingPunct="1">
              <a:lnSpc>
                <a:spcPct val="80000"/>
              </a:lnSpc>
            </a:pPr>
            <a:endParaRPr lang="zh-TW" altLang="en-US" sz="3800" dirty="0" smtClean="0">
              <a:ea typeface="標楷體" pitchFamily="65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367413" cy="148708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  <a:cs typeface="+mj-cs"/>
              </a:rPr>
              <a:t>自我覺察</a:t>
            </a:r>
            <a:r>
              <a:rPr lang="en-US" altLang="zh-TW" sz="6000" dirty="0" smtClean="0"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lang="en-US" altLang="zh-TW" sz="6000" dirty="0" smtClean="0"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</a:t>
            </a:r>
            <a:r>
              <a:rPr lang="zh-TW" altLang="en-US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檢討自己的生活習慣與</a:t>
            </a:r>
            <a:r>
              <a:rPr lang="zh-TW" altLang="en-US" sz="3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言行，使之符合內在良心的規範</a:t>
            </a:r>
            <a:endParaRPr lang="zh-TW" altLang="en-US" sz="31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636912"/>
            <a:ext cx="7272808" cy="2736304"/>
          </a:xfrm>
        </p:spPr>
        <p:txBody>
          <a:bodyPr/>
          <a:lstStyle/>
          <a:p>
            <a:pPr marL="623887" indent="-514350">
              <a:buFont typeface="+mj-lt"/>
              <a:buAutoNum type="arabicPeriod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想一想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，在家裡或在學校，最常被提到必須改進的事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365125" lvl="1" indent="0" algn="r">
              <a:buNone/>
            </a:pPr>
            <a:endParaRPr lang="en-US" altLang="zh-TW" sz="2800" dirty="0" smtClean="0"/>
          </a:p>
          <a:p>
            <a:pPr marL="365125" lvl="1" indent="0">
              <a:buNone/>
            </a:pPr>
            <a:endParaRPr lang="zh-TW" altLang="en-US" sz="2800" dirty="0"/>
          </a:p>
          <a:p>
            <a:pPr marL="623887" indent="-514350">
              <a:buFont typeface="+mj-lt"/>
              <a:buAutoNum type="arabicPeriod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想一想，生活中有哪些事我可以做得更認真更好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28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589240"/>
            <a:ext cx="64611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7524328" y="594928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2113" lvl="1" indent="0">
              <a:buNone/>
            </a:pPr>
            <a:r>
              <a:rPr lang="zh-TW" altLang="en-US" dirty="0">
                <a:hlinkClick r:id="rId3" action="ppaction://hlinkfile"/>
              </a:rPr>
              <a:t>學習</a:t>
            </a:r>
            <a:r>
              <a:rPr lang="zh-TW" altLang="en-US" dirty="0" smtClean="0">
                <a:hlinkClick r:id="rId3" action="ppaction://hlinkfile"/>
              </a:rPr>
              <a:t>單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307689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99592" y="476672"/>
            <a:ext cx="7272808" cy="1143000"/>
          </a:xfrm>
        </p:spPr>
        <p:txBody>
          <a:bodyPr>
            <a:normAutofit/>
          </a:bodyPr>
          <a:lstStyle/>
          <a:p>
            <a:pPr lvl="0"/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從本單元「自律」的議題來想一想，你</a:t>
            </a:r>
            <a:r>
              <a:rPr lang="zh-TW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覺得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生活習慣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哪</a:t>
            </a:r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些行為</a:t>
            </a:r>
            <a:r>
              <a:rPr lang="zh-TW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可以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改變呢</a:t>
            </a:r>
            <a:r>
              <a:rPr lang="en-US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280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" name="內容版面配置區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88840"/>
            <a:ext cx="7216852" cy="39907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427347781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272808" cy="1143000"/>
          </a:xfrm>
        </p:spPr>
        <p:txBody>
          <a:bodyPr>
            <a:normAutofit/>
          </a:bodyPr>
          <a:lstStyle/>
          <a:p>
            <a:pPr lvl="0"/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想一想，在家裡或在學校，自己最常被提到必須改進的事</a:t>
            </a:r>
            <a:r>
              <a:rPr lang="en-US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573727"/>
              </p:ext>
            </p:extLst>
          </p:nvPr>
        </p:nvGraphicFramePr>
        <p:xfrm>
          <a:off x="827584" y="2276872"/>
          <a:ext cx="7848872" cy="3744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1740"/>
                <a:gridCol w="4887132"/>
              </a:tblGrid>
              <a:tr h="118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對我提出建議的人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建議改進的事項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3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例如</a:t>
                      </a:r>
                      <a:r>
                        <a:rPr 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. </a:t>
                      </a:r>
                      <a:r>
                        <a:rPr lang="zh-TW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媽媽</a:t>
                      </a: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希望我不要賴床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3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例如</a:t>
                      </a:r>
                      <a:r>
                        <a:rPr lang="en-US" altLang="zh-TW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. </a:t>
                      </a:r>
                      <a:r>
                        <a:rPr lang="zh-TW" altLang="en-US" sz="2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老師</a:t>
                      </a:r>
                      <a:endParaRPr lang="zh-TW" altLang="zh-TW" sz="28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r>
                        <a:rPr lang="zh-TW" altLang="en-US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希望我維持座位整潔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50075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內容版面配置區 1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8058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想一想，在家裡或在學校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，當別人提到我要改進的地方，我都是如何回應的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109537" indent="0">
              <a:lnSpc>
                <a:spcPct val="150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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這不是我的錯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忘了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marL="109537" indent="0">
              <a:lnSpc>
                <a:spcPct val="150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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我已經做得很好了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537" indent="0">
              <a:lnSpc>
                <a:spcPct val="150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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其他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…</a:t>
            </a:r>
            <a:endParaRPr lang="zh-TW" altLang="en-US" sz="2400" dirty="0" smtClean="0">
              <a:sym typeface="Wingdings" pitchFamily="2" charset="2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1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自我要求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151112" y="1412776"/>
            <a:ext cx="7237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對自己的言行負責，不推卸責任或怪罪他人</a:t>
            </a:r>
          </a:p>
        </p:txBody>
      </p:sp>
    </p:spTree>
    <p:extLst>
      <p:ext uri="{BB962C8B-B14F-4D97-AF65-F5344CB8AC3E}">
        <p14:creationId xmlns:p14="http://schemas.microsoft.com/office/powerpoint/2010/main" val="8849575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altLang="zh-TW" dirty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TW" dirty="0" smtClean="0"/>
          </a:p>
          <a:p>
            <a:pPr marL="392113" lvl="1" indent="0">
              <a:buNone/>
            </a:pPr>
            <a:endParaRPr lang="en-US" altLang="zh-TW" dirty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TW" dirty="0" smtClean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TW" dirty="0"/>
          </a:p>
          <a:p>
            <a:pPr eaLnBrk="1" hangingPunct="1">
              <a:buFont typeface="Wingdings 3" pitchFamily="18" charset="2"/>
              <a:buNone/>
            </a:pPr>
            <a:endParaRPr lang="zh-TW" altLang="en-US" dirty="0" smtClean="0">
              <a:sym typeface="Wingdings" pitchFamily="2" charset="2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755576" y="404664"/>
            <a:ext cx="542319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  <a:cs typeface="+mj-cs"/>
              </a:rPr>
              <a:t>自我要求</a:t>
            </a:r>
            <a:r>
              <a:rPr lang="en-US" altLang="zh-TW" sz="6000" dirty="0" smtClean="0"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lang="en-US" altLang="zh-TW" sz="6000" dirty="0" smtClean="0"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失敗者找籍口，成功者找方法</a:t>
            </a:r>
            <a:endParaRPr lang="zh-TW" alt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 bwMode="auto">
          <a:xfrm>
            <a:off x="609600" y="16335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92113" lvl="1" indent="0">
              <a:buNone/>
            </a:pPr>
            <a:endParaRPr kumimoji="0" lang="en-US" altLang="zh-TW" dirty="0" smtClean="0"/>
          </a:p>
          <a:p>
            <a:pPr marL="109537" indent="0">
              <a:buNone/>
            </a:pPr>
            <a:endParaRPr kumimoji="0" lang="en-US" altLang="zh-TW" sz="2800" dirty="0" smtClean="0"/>
          </a:p>
          <a:p>
            <a:pPr lvl="1">
              <a:buFont typeface="Wingdings" panose="05000000000000000000" pitchFamily="2" charset="2"/>
              <a:buChar char="p"/>
            </a:pPr>
            <a:endParaRPr kumimoji="0" lang="en-US" altLang="zh-TW" dirty="0" smtClean="0"/>
          </a:p>
          <a:p>
            <a:pPr lvl="1">
              <a:buFont typeface="Wingdings" panose="05000000000000000000" pitchFamily="2" charset="2"/>
              <a:buChar char="p"/>
            </a:pPr>
            <a:endParaRPr kumimoji="0" lang="en-US" altLang="zh-TW" dirty="0" smtClean="0"/>
          </a:p>
          <a:p>
            <a:pPr marL="392113" lvl="1" indent="0">
              <a:buNone/>
            </a:pPr>
            <a:endParaRPr kumimoji="0" lang="en-US" altLang="zh-TW" dirty="0" smtClean="0"/>
          </a:p>
          <a:p>
            <a:pPr eaLnBrk="1" hangingPunct="1">
              <a:buFont typeface="Wingdings 3" pitchFamily="18" charset="2"/>
              <a:buNone/>
            </a:pPr>
            <a:endParaRPr kumimoji="0" lang="en-US" altLang="zh-TW" dirty="0" smtClean="0">
              <a:sym typeface="Wingdings" pitchFamily="2" charset="2"/>
            </a:endParaRPr>
          </a:p>
          <a:p>
            <a:pPr eaLnBrk="1" hangingPunct="1">
              <a:buFont typeface="Wingdings 3" pitchFamily="18" charset="2"/>
              <a:buNone/>
            </a:pPr>
            <a:endParaRPr kumimoji="0" lang="en-US" altLang="zh-TW" dirty="0" smtClean="0">
              <a:sym typeface="Wingdings" pitchFamily="2" charset="2"/>
            </a:endParaRPr>
          </a:p>
          <a:p>
            <a:pPr eaLnBrk="1" hangingPunct="1">
              <a:buFont typeface="Wingdings 3" pitchFamily="18" charset="2"/>
              <a:buNone/>
            </a:pPr>
            <a:endParaRPr kumimoji="0" lang="en-US" altLang="zh-TW" dirty="0" smtClean="0">
              <a:sym typeface="Wingdings" pitchFamily="2" charset="2"/>
            </a:endParaRPr>
          </a:p>
          <a:p>
            <a:pPr algn="r" eaLnBrk="1" hangingPunct="1">
              <a:buFont typeface="Wingdings 3" pitchFamily="18" charset="2"/>
              <a:buNone/>
            </a:pPr>
            <a:endParaRPr kumimoji="0" lang="en-US" altLang="zh-TW" sz="2000" dirty="0" smtClean="0">
              <a:sym typeface="Wingdings" pitchFamily="2" charset="2"/>
            </a:endParaRPr>
          </a:p>
          <a:p>
            <a:pPr algn="r" eaLnBrk="1" hangingPunct="1">
              <a:buFont typeface="Wingdings 3" pitchFamily="18" charset="2"/>
              <a:buNone/>
            </a:pPr>
            <a:r>
              <a:rPr kumimoji="0" lang="zh-TW" altLang="en-US" sz="2000" dirty="0" smtClean="0">
                <a:sym typeface="Wingdings" pitchFamily="2" charset="2"/>
                <a:hlinkClick r:id="rId2" action="ppaction://hlinkfile"/>
              </a:rPr>
              <a:t>學習單</a:t>
            </a:r>
            <a:endParaRPr kumimoji="0" lang="en-US" altLang="zh-TW" sz="2000" dirty="0" smtClean="0">
              <a:sym typeface="Wingdings" pitchFamily="2" charset="2"/>
              <a:hlinkClick r:id="rId2" action="ppaction://hlinkfile"/>
            </a:endParaRPr>
          </a:p>
          <a:p>
            <a:pPr algn="r" eaLnBrk="1" hangingPunct="1">
              <a:buFont typeface="Wingdings 3" pitchFamily="18" charset="2"/>
              <a:buNone/>
            </a:pPr>
            <a:r>
              <a:rPr kumimoji="0" lang="en-US" altLang="zh-TW" sz="2000" dirty="0" smtClean="0">
                <a:sym typeface="Wingdings" pitchFamily="2" charset="2"/>
                <a:hlinkClick r:id="rId2" action="ppaction://hlinkfile"/>
              </a:rPr>
              <a:t>(</a:t>
            </a:r>
            <a:r>
              <a:rPr kumimoji="0" lang="zh-TW" altLang="en-US" sz="2000" dirty="0" smtClean="0">
                <a:sym typeface="Wingdings" pitchFamily="2" charset="2"/>
                <a:hlinkClick r:id="rId2" action="ppaction://hlinkfile"/>
              </a:rPr>
              <a:t>讀書心得</a:t>
            </a:r>
            <a:r>
              <a:rPr kumimoji="0" lang="en-US" altLang="zh-TW" sz="2000" dirty="0" smtClean="0">
                <a:sym typeface="Wingdings" pitchFamily="2" charset="2"/>
                <a:hlinkClick r:id="rId2" action="ppaction://hlinkfile"/>
              </a:rPr>
              <a:t>)</a:t>
            </a:r>
            <a:endParaRPr kumimoji="0" lang="zh-TW" altLang="en-US" sz="2000" dirty="0" smtClean="0">
              <a:sym typeface="Wingdings" pitchFamily="2" charset="2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453" y="1633538"/>
            <a:ext cx="4464496" cy="4750224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229200"/>
            <a:ext cx="64611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54019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>
            <a:normAutofit/>
          </a:bodyPr>
          <a:lstStyle/>
          <a:p>
            <a:pPr lvl="0"/>
            <a:r>
              <a:rPr lang="zh-TW" altLang="zh-TW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想一想</a:t>
            </a:r>
            <a:r>
              <a:rPr lang="zh-TW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我自己最想改進的行為是</a:t>
            </a:r>
            <a:r>
              <a:rPr lang="en-US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906546"/>
              </p:ext>
            </p:extLst>
          </p:nvPr>
        </p:nvGraphicFramePr>
        <p:xfrm>
          <a:off x="755576" y="1700809"/>
          <a:ext cx="7848872" cy="3988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1740"/>
                <a:gridCol w="4887132"/>
              </a:tblGrid>
              <a:tr h="118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我想變成</a:t>
                      </a:r>
                      <a:r>
                        <a:rPr lang="en-US" altLang="zh-TW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…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我要怎麼做</a:t>
                      </a:r>
                      <a:r>
                        <a:rPr lang="en-US" altLang="zh-TW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方法</a:t>
                      </a:r>
                      <a:r>
                        <a:rPr lang="en-US" altLang="zh-TW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3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例如</a:t>
                      </a:r>
                      <a:r>
                        <a:rPr lang="en-US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.</a:t>
                      </a:r>
                      <a:r>
                        <a:rPr lang="zh-TW" altLang="en-US" sz="24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不賴床</a:t>
                      </a:r>
                      <a:endParaRPr lang="en-US" altLang="zh-TW" sz="24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  <a:sym typeface="Wingdings 2"/>
                        </a:rPr>
                        <a:t>我每天要睡</a:t>
                      </a:r>
                      <a:r>
                        <a:rPr lang="en-US" altLang="zh-TW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  <a:sym typeface="Wingdings 2"/>
                        </a:rPr>
                        <a:t>8</a:t>
                      </a:r>
                      <a:r>
                        <a:rPr lang="zh-TW" altLang="en-US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  <a:sym typeface="Wingdings 2"/>
                        </a:rPr>
                        <a:t>小時，我想</a:t>
                      </a:r>
                      <a:r>
                        <a:rPr lang="en-US" altLang="zh-TW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  <a:sym typeface="Wingdings 2"/>
                        </a:rPr>
                        <a:t>6</a:t>
                      </a:r>
                      <a:r>
                        <a:rPr lang="zh-TW" altLang="en-US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  <a:sym typeface="Wingdings 2"/>
                        </a:rPr>
                        <a:t>點起床</a:t>
                      </a:r>
                      <a:r>
                        <a:rPr lang="en-US" altLang="zh-TW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  <a:sym typeface="Wingdings 2"/>
                        </a:rPr>
                        <a:t>…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  <a:sym typeface="Wingdings 2"/>
                        </a:rPr>
                        <a:t>我要在點以前睡。</a:t>
                      </a:r>
                      <a:endParaRPr lang="en-US" altLang="zh-TW" sz="2400" u="none" kern="100" baseline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  <a:sym typeface="Wingdings 2"/>
                      </a:endParaRPr>
                    </a:p>
                    <a:p>
                      <a:pPr marL="457200" indent="-4572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設定</a:t>
                      </a:r>
                      <a:r>
                        <a:rPr lang="zh-TW" altLang="en-US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  <a:sym typeface="Wingdings 2"/>
                        </a:rPr>
                        <a:t></a:t>
                      </a:r>
                      <a:r>
                        <a:rPr lang="zh-TW" altLang="en-US" sz="2400" u="none" kern="100" baseline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點的鬧鐘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3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altLang="zh-TW" sz="28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2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4792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altLang="zh-TW" dirty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TW" dirty="0" smtClean="0"/>
          </a:p>
          <a:p>
            <a:pPr marL="392113" lvl="1" indent="0">
              <a:buNone/>
            </a:pPr>
            <a:endParaRPr lang="en-US" altLang="zh-TW" dirty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TW" dirty="0" smtClean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TW" dirty="0"/>
          </a:p>
          <a:p>
            <a:pPr eaLnBrk="1" hangingPunct="1">
              <a:buFont typeface="Wingdings 3" pitchFamily="18" charset="2"/>
              <a:buNone/>
            </a:pPr>
            <a:endParaRPr lang="zh-TW" altLang="en-US" dirty="0" smtClean="0">
              <a:sym typeface="Wingdings" pitchFamily="2" charset="2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27584" y="620688"/>
            <a:ext cx="5855246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  <a:cs typeface="+mj-cs"/>
              </a:rPr>
              <a:t>自我管理</a:t>
            </a:r>
            <a:r>
              <a:rPr lang="en-US" altLang="zh-TW" sz="6000" dirty="0" smtClean="0"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lang="en-US" altLang="zh-TW" sz="6000" dirty="0" smtClean="0"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能有執行力落實自己的計畫</a:t>
            </a:r>
            <a:endParaRPr lang="zh-TW" alt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 bwMode="auto">
          <a:xfrm>
            <a:off x="609600" y="2060848"/>
            <a:ext cx="82296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92113" lvl="1" indent="0">
              <a:lnSpc>
                <a:spcPct val="150000"/>
              </a:lnSpc>
              <a:buNone/>
            </a:pPr>
            <a:endParaRPr kumimoji="0" lang="en-US" altLang="zh-TW" sz="2800" dirty="0" smtClean="0"/>
          </a:p>
          <a:p>
            <a:pPr>
              <a:lnSpc>
                <a:spcPct val="150000"/>
              </a:lnSpc>
            </a:pP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想一想，當我知道有必須改進的地方，該怎麼做</a:t>
            </a:r>
            <a: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0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不是很嚴重的事，下次再說</a:t>
            </a:r>
            <a:endParaRPr kumimoji="0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0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積極尋求方法改進不當的言行舉止</a:t>
            </a:r>
            <a:endParaRPr kumimoji="0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0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其他</a:t>
            </a:r>
            <a:endParaRPr kumimoji="0" lang="zh-TW" altLang="en-US" sz="24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6983967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altLang="zh-TW" dirty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TW" dirty="0" smtClean="0"/>
          </a:p>
          <a:p>
            <a:pPr marL="392113" lvl="1" indent="0">
              <a:buNone/>
            </a:pPr>
            <a:endParaRPr lang="en-US" altLang="zh-TW" dirty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TW" dirty="0" smtClean="0"/>
          </a:p>
          <a:p>
            <a:pPr lvl="1">
              <a:buFont typeface="Wingdings" panose="05000000000000000000" pitchFamily="2" charset="2"/>
              <a:buChar char="p"/>
            </a:pPr>
            <a:endParaRPr lang="en-US" altLang="zh-TW" dirty="0"/>
          </a:p>
          <a:p>
            <a:pPr eaLnBrk="1" hangingPunct="1">
              <a:buFont typeface="Wingdings 3" pitchFamily="18" charset="2"/>
              <a:buNone/>
            </a:pPr>
            <a:endParaRPr lang="zh-TW" altLang="en-US" dirty="0" smtClean="0">
              <a:sym typeface="Wingdings" pitchFamily="2" charset="2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971600" y="692696"/>
            <a:ext cx="6410673" cy="157504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  <a:cs typeface="+mj-cs"/>
              </a:rPr>
              <a:t>自我管理</a:t>
            </a:r>
            <a:r>
              <a:rPr lang="en-US" altLang="zh-TW" sz="6000" dirty="0" smtClean="0"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lang="en-US" altLang="zh-TW" sz="6000" dirty="0" smtClean="0"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lang="zh-TW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能有執行力落實自己的</a:t>
            </a:r>
            <a:r>
              <a:rPr lang="zh-TW" alt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計畫</a:t>
            </a:r>
            <a:r>
              <a:rPr lang="en-US" altLang="zh-TW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失敗的人找籍口，成功的人找方法</a:t>
            </a:r>
            <a:r>
              <a:rPr lang="en-US" altLang="zh-TW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 bwMode="auto">
          <a:xfrm>
            <a:off x="1403648" y="2636912"/>
            <a:ext cx="568863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微軟正黑體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36525" indent="0">
              <a:buNone/>
            </a:pP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成功人士的五項自律</a:t>
            </a:r>
            <a: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影片</a:t>
            </a:r>
            <a: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650875" indent="-514350">
              <a:buFont typeface="+mj-lt"/>
              <a:buAutoNum type="arabicPeriod"/>
            </a:pPr>
            <a:r>
              <a:rPr kumimoji="0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設定目標</a:t>
            </a:r>
            <a:endParaRPr kumimoji="0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50875" indent="-514350">
              <a:buFont typeface="+mj-lt"/>
              <a:buAutoNum type="arabicPeriod"/>
            </a:pPr>
            <a:r>
              <a:rPr kumimoji="0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規劃執行方法</a:t>
            </a:r>
            <a:endParaRPr kumimoji="0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50875" indent="-514350">
              <a:buFont typeface="+mj-lt"/>
              <a:buAutoNum type="arabicPeriod"/>
            </a:pPr>
            <a:r>
              <a:rPr kumimoji="0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正向的態度</a:t>
            </a:r>
            <a:endParaRPr kumimoji="0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50875" indent="-514350">
              <a:buFont typeface="+mj-lt"/>
              <a:buAutoNum type="arabicPeriod"/>
            </a:pPr>
            <a:r>
              <a:rPr kumimoji="0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管理情緒，不做出後悔的事</a:t>
            </a:r>
            <a:endParaRPr kumimoji="0"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50875" indent="-514350">
              <a:buFont typeface="+mj-lt"/>
              <a:buAutoNum type="arabicPeriod"/>
            </a:pPr>
            <a:r>
              <a:rPr kumimoji="0"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付諸行動</a:t>
            </a:r>
            <a:endParaRPr kumimoji="0" lang="zh-TW" altLang="en-US" sz="2400" dirty="0" smtClean="0">
              <a:sym typeface="Wingdings" pitchFamily="2" charset="2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445224"/>
            <a:ext cx="64611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7092280" y="58772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+mn-ea"/>
                <a:ea typeface="+mn-ea"/>
                <a:hlinkClick r:id="rId4" action="ppaction://hlinkfile"/>
              </a:rPr>
              <a:t>自我改造計畫書</a:t>
            </a:r>
            <a:endParaRPr lang="zh-TW" altLang="en-US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680460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4863"/>
            <a:ext cx="7693025" cy="2160241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好文欣賞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537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自律也是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EQ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鄭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石岩</a:t>
            </a:r>
            <a:r>
              <a:rPr lang="en-US" altLang="zh-TW" sz="2400" b="1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(891031</a:t>
            </a:r>
            <a:r>
              <a:rPr lang="zh-TW" altLang="en-US" sz="2400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人間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福報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623887" indent="-514350">
              <a:buFont typeface="+mj-lt"/>
              <a:buAutoNum type="arabicPeriod"/>
            </a:pPr>
            <a:endParaRPr lang="en-US" altLang="zh-TW" b="1" dirty="0"/>
          </a:p>
          <a:p>
            <a:pPr marL="914400" lvl="3" indent="0" algn="r">
              <a:buNone/>
            </a:pPr>
            <a:endParaRPr lang="en-US" altLang="zh-TW" b="1" dirty="0" smtClean="0"/>
          </a:p>
          <a:p>
            <a:pPr marL="914400" lvl="3" indent="0" algn="r">
              <a:buNone/>
            </a:pPr>
            <a:endParaRPr lang="en-US" altLang="zh-TW" b="1" dirty="0"/>
          </a:p>
          <a:p>
            <a:pPr marL="914400" lvl="3" indent="0" algn="r">
              <a:buNone/>
            </a:pPr>
            <a:endParaRPr lang="en-US" altLang="zh-TW" b="1" dirty="0" smtClean="0"/>
          </a:p>
          <a:p>
            <a:pPr marL="914400" lvl="3" indent="0" algn="r">
              <a:buNone/>
            </a:pPr>
            <a:endParaRPr lang="en-US" altLang="zh-TW" b="1" dirty="0"/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115616" y="692696"/>
            <a:ext cx="4464496" cy="11281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ea typeface="標楷體" pitchFamily="65" charset="-120"/>
                <a:cs typeface="+mj-cs"/>
              </a:rPr>
              <a:t>自律的好處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6814698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971600" y="1772816"/>
            <a:ext cx="7571184" cy="45259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400" dirty="0" smtClean="0">
                <a:cs typeface="+mn-cs"/>
              </a:rPr>
              <a:t> </a:t>
            </a: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說說看，鄭石岩的文章中提到自律有什麼好處？</a:t>
            </a:r>
            <a:endParaRPr lang="en-US" altLang="zh-TW" sz="2400" dirty="0" smtClean="0">
              <a:solidFill>
                <a:schemeClr val="tx2">
                  <a:satMod val="20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在鄭石岩的文章中，有那些是自律的表現？</a:t>
            </a:r>
            <a:endParaRPr lang="en-US" altLang="zh-TW" sz="2400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在鄭石岩的文章中提到</a:t>
            </a:r>
            <a:r>
              <a:rPr lang="zh-TW" altLang="en-US" sz="2400" b="1" dirty="0" smtClean="0">
                <a:solidFill>
                  <a:schemeClr val="tx2">
                    <a:satMod val="200000"/>
                  </a:schemeClr>
                </a:solidFill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自律就是去做你該做的，但還不習慣做的事</a:t>
            </a:r>
            <a:r>
              <a:rPr lang="zh-TW" altLang="en-US" sz="2400" dirty="0" smtClean="0">
                <a:latin typeface="標楷體"/>
                <a:ea typeface="標楷體"/>
              </a:rPr>
              <a:t>」，就你而言</a:t>
            </a: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你覺得那些事是你覺得該做的，但尚未做到的</a:t>
            </a:r>
            <a:r>
              <a:rPr lang="en-US" altLang="zh-TW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zh-TW" sz="2800" dirty="0" smtClean="0"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755576" y="548680"/>
            <a:ext cx="5410944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問題討論：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576584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課程說明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768476"/>
            <a:ext cx="8229600" cy="351791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教學對象：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國中資源班學生。</a:t>
            </a:r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150000"/>
              </a:lnSpc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教學目標：</a:t>
            </a:r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能瞭解自己的言行應符合社會規範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能瞭解自律行為對自我成就的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助益。</a:t>
            </a: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能有執行力落實自己的計畫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617663"/>
            <a:ext cx="7859216" cy="4525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在鄭石岩的文章中提到</a:t>
            </a:r>
            <a:r>
              <a:rPr lang="zh-TW" altLang="en-US" sz="2400" b="1" dirty="0" smtClean="0">
                <a:solidFill>
                  <a:schemeClr val="tx2">
                    <a:satMod val="200000"/>
                  </a:schemeClr>
                </a:solidFill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不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做不該做的事，是成功人生所必須的自律</a:t>
            </a:r>
            <a:r>
              <a:rPr lang="zh-TW" altLang="en-US" sz="2400" dirty="0" smtClean="0">
                <a:latin typeface="標楷體"/>
                <a:ea typeface="標楷體"/>
              </a:rPr>
              <a:t>」，你覺得你有哪些行為是不該做，且可以改變的嗎</a:t>
            </a:r>
            <a:r>
              <a:rPr lang="en-US" altLang="zh-TW" sz="2400" dirty="0" smtClean="0">
                <a:latin typeface="標楷體"/>
                <a:ea typeface="標楷體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想想看自己是否曾經想要改變不好的行為，卻無法持久，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回想一下不能執行的原因是什麼？</a:t>
            </a:r>
            <a:endParaRPr lang="en-US" altLang="zh-TW" sz="2400" dirty="0" smtClean="0"/>
          </a:p>
          <a:p>
            <a:pPr>
              <a:lnSpc>
                <a:spcPct val="150000"/>
              </a:lnSpc>
            </a:pPr>
            <a:endParaRPr lang="en-US" altLang="zh-TW" sz="2400" dirty="0" smtClean="0"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問題討論：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781099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617663"/>
            <a:ext cx="7560840" cy="4525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在鄭石岩的文章中提到</a:t>
            </a:r>
            <a:r>
              <a:rPr lang="zh-TW" altLang="en-US" sz="2400" b="1" dirty="0" smtClean="0">
                <a:solidFill>
                  <a:schemeClr val="tx2">
                    <a:satMod val="200000"/>
                  </a:schemeClr>
                </a:solidFill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律代表一個人能延緩報償；能將生活中的快樂、負擔和痛苦重加安排。</a:t>
            </a:r>
            <a:r>
              <a:rPr lang="zh-TW" altLang="en-US" sz="2400" dirty="0" smtClean="0">
                <a:latin typeface="標楷體"/>
                <a:ea typeface="標楷體"/>
              </a:rPr>
              <a:t>」</a:t>
            </a:r>
            <a:endParaRPr lang="en-US" altLang="zh-TW" sz="2400" dirty="0" smtClean="0">
              <a:latin typeface="標楷體"/>
              <a:ea typeface="標楷體"/>
            </a:endParaRP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標楷體"/>
                <a:ea typeface="標楷體"/>
              </a:rPr>
              <a:t>你曾經有過自律的表現嗎</a:t>
            </a:r>
            <a:r>
              <a:rPr lang="en-US" altLang="zh-TW" sz="2400" dirty="0">
                <a:latin typeface="標楷體"/>
                <a:ea typeface="標楷體"/>
              </a:rPr>
              <a:t>?</a:t>
            </a:r>
            <a:r>
              <a:rPr lang="zh-TW" altLang="en-US" sz="2400" dirty="0" smtClean="0">
                <a:latin typeface="標楷體"/>
                <a:ea typeface="標楷體"/>
              </a:rPr>
              <a:t>說說看你是否曾有哪些</a:t>
            </a:r>
            <a:r>
              <a:rPr lang="zh-TW" altLang="en-US" sz="2400" dirty="0" smtClean="0"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先苦後樂</a:t>
            </a:r>
            <a:r>
              <a:rPr lang="zh-TW" altLang="en-US" sz="2400" dirty="0" smtClean="0">
                <a:latin typeface="標楷體"/>
                <a:ea typeface="標楷體"/>
              </a:rPr>
              <a:t>」的自律表現</a:t>
            </a:r>
            <a:r>
              <a:rPr lang="en-US" altLang="zh-TW" sz="2400" dirty="0" smtClean="0">
                <a:latin typeface="標楷體"/>
                <a:ea typeface="標楷體"/>
              </a:rPr>
              <a:t>?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你是否曾經覺得同學們有什麼自律的行為值得學習呢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?(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請各寫出座位前後左右同學的一項自律行為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99592" y="274638"/>
            <a:ext cx="5328592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問題討論：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222828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內容版面配置區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61"/>
          <a:stretch>
            <a:fillRect/>
          </a:stretch>
        </p:blipFill>
        <p:spPr>
          <a:xfrm>
            <a:off x="1187624" y="1700808"/>
            <a:ext cx="6264696" cy="4834711"/>
          </a:xfrm>
        </p:spPr>
      </p:pic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187624" y="620688"/>
            <a:ext cx="6856234" cy="11281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ea typeface="標楷體" pitchFamily="65" charset="-120"/>
                <a:cs typeface="+mj-cs"/>
              </a:rPr>
              <a:t>你想成為哪一種人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  <p:pic>
        <p:nvPicPr>
          <p:cNvPr id="4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26" y="5390596"/>
            <a:ext cx="648072" cy="90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8170578" y="629311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+mn-ea"/>
                <a:ea typeface="+mn-ea"/>
                <a:hlinkClick r:id="rId4" action="ppaction://hlinkfile"/>
              </a:rPr>
              <a:t>學習單</a:t>
            </a:r>
            <a:endParaRPr lang="zh-TW" altLang="en-US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9243231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內容版面配置區 1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45" y="620688"/>
            <a:ext cx="8223866" cy="5472608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956300"/>
            <a:ext cx="652463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8131685" y="640715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hlinkClick r:id="rId5" action="ppaction://hlinkfile"/>
              </a:rPr>
              <a:t>檢核表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662968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sz="28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不成熟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的第一個特徵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立即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回報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生活中你想獲得什麼，你就得先付出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什麼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sz="28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不成熟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的第二個特徵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不自律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不自律表現在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b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不想改變自己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在背後議論別人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消極抱怨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馬雲「你不成熟的四大特徵」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6338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11560" y="2204864"/>
            <a:ext cx="7992888" cy="4165922"/>
          </a:xfrm>
        </p:spPr>
        <p:txBody>
          <a:bodyPr/>
          <a:lstStyle/>
          <a:p>
            <a:pPr marL="623887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不成熟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的第三個特徵：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經常被情緒所左右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3887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sz="28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不成熟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的第四個特徵：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不願學習，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自以為是</a:t>
            </a:r>
            <a:endParaRPr lang="zh-TW" altLang="en-US" sz="2800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馬雲「你不成熟的四大特徵」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6338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772816"/>
            <a:ext cx="7693025" cy="439248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自律是要有所節制，並經過學習及毅力才能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達成。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150000"/>
              </a:lnSpc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自律的人是對自己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負責，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不推卸責任，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只有自己才能成為自己生命的主人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150000"/>
              </a:lnSpc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希望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同學能學習自律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，使自己對生活有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好的規劃，一步一步快樂而且進步的學習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800" b="1" dirty="0" smtClean="0"/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100142" y="428612"/>
            <a:ext cx="6856234" cy="11281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ea typeface="標楷體" pitchFamily="65" charset="-120"/>
                <a:cs typeface="+mj-cs"/>
              </a:rPr>
              <a:t>結語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69776"/>
            <a:ext cx="7924800" cy="1143000"/>
          </a:xfrm>
        </p:spPr>
        <p:txBody>
          <a:bodyPr/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自我檢核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22135"/>
              </p:ext>
            </p:extLst>
          </p:nvPr>
        </p:nvGraphicFramePr>
        <p:xfrm>
          <a:off x="467544" y="1268760"/>
          <a:ext cx="8352938" cy="480529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6048673"/>
                <a:gridCol w="460853"/>
                <a:gridCol w="460853"/>
                <a:gridCol w="460853"/>
                <a:gridCol w="460853"/>
                <a:gridCol w="460853"/>
              </a:tblGrid>
              <a:tr h="1318398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</a:t>
                      </a: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zh-TW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目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非常不符合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少部分符合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一半符合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大部分符合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非常符合</a:t>
                      </a:r>
                      <a:endParaRPr lang="zh-TW" sz="18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vert="eaVert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說出個人想改進的事項至少一種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1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從他人意見回饋，列舉個人需改進事項至少一種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4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3.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對日常生活中重要事物做出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決定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（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如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減重或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睡眠</a:t>
                      </a:r>
                      <a:endParaRPr lang="en-US" altLang="zh-TW" sz="2000" b="0" kern="100" dirty="0" smtClean="0">
                        <a:solidFill>
                          <a:srgbClr val="000000"/>
                        </a:solidFill>
                        <a:latin typeface="Times New Roman"/>
                        <a:ea typeface="標楷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  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習慣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）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，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並說出對自我的助益為何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4.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依據個人的條件擬定自我改造目標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5.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將擬定的自我改造目標轉換為具體可行的步驟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6.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確實執行個人設定的目標並記錄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7.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在遇到困難時鼓勵自己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8.</a:t>
                      </a:r>
                      <a:r>
                        <a:rPr lang="zh-TW" altLang="en-US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000" b="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能</a:t>
                      </a:r>
                      <a:r>
                        <a:rPr lang="zh-TW" sz="2000" b="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在完成目標時自我肯定</a:t>
                      </a:r>
                      <a:endParaRPr lang="zh-TW" sz="1800" b="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  <a:endParaRPr lang="zh-TW" sz="2000" b="0" kern="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0" kern="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sym typeface="Wingdings 2"/>
                        </a:rPr>
                        <a:t>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2915816" y="620688"/>
            <a:ext cx="770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檢核時間： </a:t>
            </a:r>
            <a:r>
              <a:rPr lang="zh-TW" altLang="en-US" u="sng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zh-TW" altLang="en-US" u="sng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zh-TW" altLang="en-US" u="sng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      填表人：</a:t>
            </a:r>
            <a:r>
              <a:rPr lang="zh-TW" altLang="en-US" u="sng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en-US" dirty="0" smtClean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   </a:t>
            </a:r>
            <a:endParaRPr lang="zh-TW" altLang="en-US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20969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143125"/>
            <a:ext cx="8208912" cy="2722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雖然有眼睛，但是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看不清楚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雖然有耳朵，但是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聽不分明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雖然有鼻子跟嘴，但是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對氣味和口味都不講究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雖然腦子不小，但是記性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不精明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，思想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不細密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所以每天都過著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差不多就好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的生活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50000"/>
              </a:lnSpc>
            </a:pPr>
            <a:endParaRPr lang="en-US" altLang="zh-TW" dirty="0" smtClean="0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ea typeface="標楷體" pitchFamily="65" charset="-120"/>
                <a:cs typeface="+mj-cs"/>
              </a:rPr>
              <a:t>課文</a:t>
            </a:r>
            <a:r>
              <a:rPr lang="en-US" altLang="zh-TW" sz="4000" dirty="0" smtClean="0">
                <a:ea typeface="標楷體" pitchFamily="65" charset="-120"/>
                <a:cs typeface="+mj-cs"/>
              </a:rPr>
              <a:t>-</a:t>
            </a:r>
            <a:r>
              <a:rPr lang="zh-TW" altLang="en-US" sz="4000" dirty="0" smtClean="0">
                <a:ea typeface="標楷體" pitchFamily="65" charset="-120"/>
                <a:cs typeface="+mj-cs"/>
              </a:rPr>
              <a:t>差不多先生傳</a:t>
            </a:r>
            <a:endParaRPr lang="en-US" altLang="zh-TW" sz="4000" dirty="0"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617663"/>
            <a:ext cx="8229600" cy="45259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一、作者寫差不多先生發生的事，想說明什麼道理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?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(1)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差不多先生的視力不好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(2)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差不多先生的聽力不好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(3)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差不多先生凡事差不多，做事不認真，無法把事情做好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(4)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其他：</a:t>
            </a:r>
            <a:r>
              <a:rPr lang="zh-TW" altLang="en-US" sz="2400" u="sng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                       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  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dirty="0" smtClean="0"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dirty="0" smtClean="0"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問題討論：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48959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2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22679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b="1" u="sng" dirty="0" smtClean="0">
                <a:cs typeface="+mn-cs"/>
              </a:rPr>
              <a:t>                  </a:t>
            </a:r>
            <a:r>
              <a:rPr lang="zh-TW" altLang="en-US" b="1" dirty="0" smtClean="0">
                <a:cs typeface="+mn-cs"/>
              </a:rPr>
              <a:t>     </a:t>
            </a:r>
            <a:endParaRPr lang="en-US" altLang="zh-TW" b="1" dirty="0" smtClean="0">
              <a:cs typeface="+mn-cs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、</a:t>
            </a:r>
            <a:r>
              <a:rPr lang="zh-TW" altLang="en-US" sz="2800" b="1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做事應該怎樣處理，才能把事做好，避免自己 </a:t>
            </a:r>
            <a:endParaRPr lang="en-US" altLang="zh-TW" sz="2800" b="1" dirty="0" smtClean="0">
              <a:solidFill>
                <a:schemeClr val="tx2">
                  <a:satMod val="20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變成差不多先生？</a:t>
            </a:r>
            <a:endParaRPr lang="en-US" altLang="zh-TW" sz="2800" b="1" dirty="0" smtClean="0">
              <a:solidFill>
                <a:schemeClr val="tx2">
                  <a:satMod val="20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(1)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把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事情完成最重要，其他都不用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在意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(2)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做事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自律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才能把事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做好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(3)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其他：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dirty="0" smtClean="0"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dirty="0" smtClean="0"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問題討論：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073170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617663"/>
            <a:ext cx="8229600" cy="45259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b="1" u="sng" dirty="0" smtClean="0">
                <a:cs typeface="+mn-cs"/>
              </a:rPr>
              <a:t>                  </a:t>
            </a:r>
            <a:r>
              <a:rPr lang="zh-TW" altLang="en-US" b="1" dirty="0" smtClean="0">
                <a:cs typeface="+mn-cs"/>
              </a:rPr>
              <a:t>     </a:t>
            </a:r>
            <a:endParaRPr lang="en-US" altLang="zh-TW" b="1" dirty="0" smtClean="0"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三、請問在做過的事當中，你自認表現得最認真、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  自律的事是什麼</a:t>
            </a:r>
            <a:r>
              <a:rPr lang="zh-TW" altLang="en-US" sz="2800" b="1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2800" b="1" dirty="0" smtClean="0">
              <a:solidFill>
                <a:schemeClr val="tx2">
                  <a:satMod val="20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讓學生自己定義</a:t>
            </a: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新細明體"/>
                <a:ea typeface="新細明體"/>
              </a:rPr>
              <a:t>「</a:t>
            </a: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自律</a:t>
            </a:r>
            <a:r>
              <a:rPr lang="zh-TW" altLang="en-US" sz="2400" dirty="0" smtClean="0">
                <a:solidFill>
                  <a:schemeClr val="tx2">
                    <a:satMod val="200000"/>
                  </a:schemeClr>
                </a:solidFill>
                <a:latin typeface="標楷體"/>
                <a:ea typeface="標楷體"/>
              </a:rPr>
              <a:t>」</a:t>
            </a:r>
            <a:r>
              <a:rPr lang="en-US" altLang="zh-TW" sz="2400" dirty="0" smtClean="0">
                <a:solidFill>
                  <a:schemeClr val="tx2">
                    <a:satMod val="200000"/>
                  </a:schemeClr>
                </a:solidFill>
                <a:latin typeface="標楷體"/>
                <a:ea typeface="標楷體"/>
              </a:rPr>
              <a:t>)</a:t>
            </a:r>
            <a:endParaRPr lang="en-US" altLang="zh-TW" sz="2400" dirty="0" smtClean="0">
              <a:solidFill>
                <a:schemeClr val="tx2">
                  <a:satMod val="20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dirty="0" smtClean="0">
              <a:cs typeface="+mn-cs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dirty="0" smtClean="0"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  <a:cs typeface="+mj-cs"/>
              </a:rPr>
              <a:t>問題討論：</a:t>
            </a:r>
            <a:endParaRPr lang="zh-TW" altLang="en-US" sz="40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339752" y="3068960"/>
            <a:ext cx="4402832" cy="2716907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None/>
              <a:defRPr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做好該做的事。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fontAlgn="auto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None/>
              <a:defRPr/>
            </a:pP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不做不該做的事。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3" name="AutoShape 2"/>
          <p:cNvSpPr>
            <a:spLocks noGrp="1" noChangeArrowheads="1"/>
          </p:cNvSpPr>
          <p:nvPr>
            <p:ph type="title"/>
          </p:nvPr>
        </p:nvSpPr>
        <p:spPr>
          <a:xfrm>
            <a:off x="2627784" y="1484784"/>
            <a:ext cx="4608512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自律的定義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73501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766888"/>
            <a:ext cx="8229600" cy="4090987"/>
          </a:xfrm>
        </p:spPr>
        <p:txBody>
          <a:bodyPr>
            <a:normAutofit/>
          </a:bodyPr>
          <a:lstStyle/>
          <a:p>
            <a:pPr marL="360000" indent="-432000" eaLnBrk="1" fontAlgn="auto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自律是能覺察並服從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內在良心的規範，自我約束言行以符合社會期待，進而展現自主意識。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3" name="AutoShape 2"/>
          <p:cNvSpPr>
            <a:spLocks noGrp="1" noChangeArrowheads="1"/>
          </p:cNvSpPr>
          <p:nvPr>
            <p:ph type="title"/>
          </p:nvPr>
        </p:nvSpPr>
        <p:spPr>
          <a:xfrm>
            <a:off x="857224" y="428612"/>
            <a:ext cx="3114668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定義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336914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6" y="1760538"/>
            <a:ext cx="7992888" cy="2892598"/>
          </a:xfrm>
        </p:spPr>
        <p:txBody>
          <a:bodyPr>
            <a:normAutofit/>
          </a:bodyPr>
          <a:lstStyle/>
          <a:p>
            <a:pPr marL="624078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能檢討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自己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的生活習慣與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言行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自我覺察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624078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自己的言行負責，不找藉口或怪罪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他人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4078" indent="-51435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自我要求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4078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有執行力落實自己的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計畫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自我管理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altLang="zh-TW" b="1" dirty="0" smtClean="0">
              <a:cs typeface="+mn-cs"/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zh-TW" altLang="en-US" b="1" dirty="0">
              <a:cs typeface="+mn-cs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27584" y="500050"/>
            <a:ext cx="790205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行為準則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180741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3694</TotalTime>
  <Words>1220</Words>
  <Application>Microsoft Office PowerPoint</Application>
  <PresentationFormat>如螢幕大小 (4:3)</PresentationFormat>
  <Paragraphs>206</Paragraphs>
  <Slides>27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匯合</vt:lpstr>
      <vt:lpstr>自律</vt:lpstr>
      <vt:lpstr>課程說明</vt:lpstr>
      <vt:lpstr>課文-差不多先生傳</vt:lpstr>
      <vt:lpstr>問題討論：</vt:lpstr>
      <vt:lpstr>問題討論：</vt:lpstr>
      <vt:lpstr>問題討論：</vt:lpstr>
      <vt:lpstr>自律的定義</vt:lpstr>
      <vt:lpstr>定義</vt:lpstr>
      <vt:lpstr>行為準則</vt:lpstr>
      <vt:lpstr>自我覺察 能檢討自己的生活習慣與言行，使之符合內在良心的規範</vt:lpstr>
      <vt:lpstr>從本單元「自律」的議題來想一想，你覺得在生活習慣上哪些行為可以改變呢?</vt:lpstr>
      <vt:lpstr>想一想，在家裡或在學校，自己最常被提到必須改進的事?</vt:lpstr>
      <vt:lpstr>自我要求</vt:lpstr>
      <vt:lpstr>自我要求 失敗者找籍口，成功者找方法</vt:lpstr>
      <vt:lpstr>想一想，我自己最想改進的行為是…</vt:lpstr>
      <vt:lpstr>自我管理 能有執行力落實自己的計畫</vt:lpstr>
      <vt:lpstr>自我管理 能有執行力落實自己的計畫 (失敗的人找籍口，成功的人找方法) </vt:lpstr>
      <vt:lpstr>自律的好處</vt:lpstr>
      <vt:lpstr>問題討論：</vt:lpstr>
      <vt:lpstr>問題討論：</vt:lpstr>
      <vt:lpstr>問題討論：</vt:lpstr>
      <vt:lpstr>你想成為哪一種人</vt:lpstr>
      <vt:lpstr>PowerPoint 簡報</vt:lpstr>
      <vt:lpstr>馬雲「你不成熟的四大特徵」</vt:lpstr>
      <vt:lpstr>馬雲「你不成熟的四大特徵」</vt:lpstr>
      <vt:lpstr>結語</vt:lpstr>
      <vt:lpstr>自我檢核</vt:lpstr>
    </vt:vector>
  </TitlesOfParts>
  <Company>http://www.iferic.tw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每個人都不一樣</dc:title>
  <dc:creator>iferic</dc:creator>
  <cp:lastModifiedBy>黃麗君</cp:lastModifiedBy>
  <cp:revision>147</cp:revision>
  <cp:lastPrinted>2018-01-03T02:30:58Z</cp:lastPrinted>
  <dcterms:created xsi:type="dcterms:W3CDTF">2014-10-11T06:41:52Z</dcterms:created>
  <dcterms:modified xsi:type="dcterms:W3CDTF">2018-01-03T02:31:04Z</dcterms:modified>
</cp:coreProperties>
</file>