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320" r:id="rId4"/>
    <p:sldId id="262" r:id="rId5"/>
    <p:sldId id="258" r:id="rId6"/>
    <p:sldId id="307" r:id="rId7"/>
    <p:sldId id="308" r:id="rId8"/>
    <p:sldId id="259" r:id="rId9"/>
    <p:sldId id="264" r:id="rId10"/>
    <p:sldId id="260" r:id="rId11"/>
    <p:sldId id="309" r:id="rId12"/>
    <p:sldId id="311" r:id="rId13"/>
    <p:sldId id="313" r:id="rId14"/>
    <p:sldId id="310" r:id="rId15"/>
    <p:sldId id="317" r:id="rId16"/>
    <p:sldId id="318" r:id="rId17"/>
    <p:sldId id="315" r:id="rId18"/>
    <p:sldId id="319" r:id="rId19"/>
    <p:sldId id="316" r:id="rId20"/>
    <p:sldId id="266" r:id="rId21"/>
    <p:sldId id="321" r:id="rId22"/>
    <p:sldId id="323" r:id="rId23"/>
  </p:sldIdLst>
  <p:sldSz cx="9144000" cy="6858000" type="screen4x3"/>
  <p:notesSz cx="7102475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98" autoAdjust="0"/>
  </p:normalViewPr>
  <p:slideViewPr>
    <p:cSldViewPr>
      <p:cViewPr>
        <p:scale>
          <a:sx n="70" d="100"/>
          <a:sy n="70" d="100"/>
        </p:scale>
        <p:origin x="-221" y="-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65EA0-EB7E-4A19-8D08-388720DB3D4A}" type="datetimeFigureOut">
              <a:rPr lang="zh-TW" altLang="en-US" smtClean="0"/>
              <a:t>2018/1/3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F817D-9374-48D0-BC12-7A1C13762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5396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fld id="{1E857AD1-B861-4930-835E-83DEB699324F}" type="datetimeFigureOut">
              <a:rPr lang="zh-TW" altLang="en-US"/>
              <a:pPr>
                <a:defRPr/>
              </a:pPr>
              <a:t>2018/1/3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fld id="{D9B1BD44-D81E-451A-914B-13A9B3B4D1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3259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7411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DF222D-4826-474F-A4B3-0108E134E577}" type="slidenum">
              <a:rPr lang="zh-TW" altLang="en-US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5060" name="投影片編號版面配置區 3"/>
          <p:cNvSpPr txBox="1">
            <a:spLocks noGrp="1"/>
          </p:cNvSpPr>
          <p:nvPr/>
        </p:nvSpPr>
        <p:spPr bwMode="auto">
          <a:xfrm>
            <a:off x="4023092" y="9721106"/>
            <a:ext cx="3077739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66" tIns="49533" rIns="99066" bIns="49533" anchor="b"/>
          <a:lstStyle/>
          <a:p>
            <a:pPr algn="r"/>
            <a:fld id="{42F976C6-6EF2-4118-91F7-A8F45CB4CDB5}" type="slidenum">
              <a:rPr lang="zh-TW" altLang="en-US" sz="1300"/>
              <a:pPr algn="r"/>
              <a:t>3</a:t>
            </a:fld>
            <a:endParaRPr lang="en-US" altLang="zh-TW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B1BD44-D81E-451A-914B-13A9B3B4D16E}" type="slidenum">
              <a:rPr lang="zh-TW" altLang="en-US" smtClean="0"/>
              <a:pPr>
                <a:defRPr/>
              </a:pPr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80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grpSp>
        <p:nvGrpSpPr>
          <p:cNvPr id="5" name="群組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手繪多邊形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sp>
          <p:nvSpPr>
            <p:cNvPr id="7" name="手繪多邊形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sp>
          <p:nvSpPr>
            <p:cNvPr id="8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kumimoji="0" lang="en-US"/>
            </a:p>
          </p:txBody>
        </p:sp>
        <p:cxnSp>
          <p:nvCxnSpPr>
            <p:cNvPr id="10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1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4C3BB7E-7AAC-4A9A-8746-D672BA9653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891B4-BB68-4155-A6D6-CA63997D7C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AFEC2-EBC1-44A3-83C4-369DD1E61A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5BBB2-71E6-4B0E-AFC5-49A78046D5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手繪多邊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5" name="手繪多邊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6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7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＞形箭號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9" name="＞形箭號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FEEEDF-0073-447E-B401-E1A29FE472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6" name="手繪多邊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7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9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F38CF8-A619-40EF-9BEF-C4686A2285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66E69F-3376-48A2-B3D5-EF6A659475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  <p:bldP spid="5" grpId="0" build="p" autoUpdateAnimBg="0"/>
      <p:bldP spid="6" grpId="0" build="p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手繪多邊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4" name="手繪多邊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5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7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ACE860-A5DB-4486-B487-372822E728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0B6E7-BD08-4E5E-AAB0-E51FC7E85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1A335D-6553-4486-A397-1EAB361C14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6" name="手繪多邊形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7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8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＞形箭號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10" name="＞形箭號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84EA065-7DA8-4627-AD68-21B09A3536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3" grpId="0" build="p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7B15897B-DE9F-4B2B-BF4A-8535902ED8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0" r:id="rId2"/>
    <p:sldLayoutId id="2147484002" r:id="rId3"/>
    <p:sldLayoutId id="2147484003" r:id="rId4"/>
    <p:sldLayoutId id="2147484004" r:id="rId5"/>
    <p:sldLayoutId id="2147484005" r:id="rId6"/>
    <p:sldLayoutId id="2147483999" r:id="rId7"/>
    <p:sldLayoutId id="2147484006" r:id="rId8"/>
    <p:sldLayoutId id="2147484007" r:id="rId9"/>
    <p:sldLayoutId id="2147483998" r:id="rId10"/>
    <p:sldLayoutId id="2147483997" r:id="rId11"/>
  </p:sldLayoutIdLst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微軟正黑體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微軟正黑體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微軟正黑體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微軟正黑體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微軟正黑體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微軟正黑體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8000" dirty="0">
                <a:ea typeface="標楷體" pitchFamily="65" charset="-120"/>
                <a:cs typeface="+mj-cs"/>
              </a:rPr>
              <a:t>每個人都不一樣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46625" y="4077072"/>
            <a:ext cx="3570288" cy="600075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zh-TW" altLang="en-US" sz="3800" dirty="0" smtClean="0">
                <a:ea typeface="標楷體" pitchFamily="65" charset="-120"/>
              </a:rPr>
              <a:t>尊重別人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1785938"/>
            <a:ext cx="7334200" cy="39465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「既然如此，為什麼要收他的錢呢？」旁邊的孫子不解地問。老闆笑笑說：「他今天是作為一個客人來到這裡的，不是來討飯的，我們應當尊重他。如果我不收他的錢，豈不是對他的侮辱？我們一定要記住，要尊重我們的每一個顧客，哪怕他是一個乞丐；因為我們的一切都是顧客給予的。」</a:t>
            </a:r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100142" y="428612"/>
            <a:ext cx="311466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ea typeface="標楷體" pitchFamily="65" charset="-120"/>
                <a:cs typeface="+mj-cs"/>
              </a:rPr>
              <a:t>小</a:t>
            </a:r>
            <a:r>
              <a:rPr lang="zh-TW" altLang="en-US" sz="4000" dirty="0" smtClean="0">
                <a:ea typeface="標楷體" pitchFamily="65" charset="-120"/>
                <a:cs typeface="+mj-cs"/>
              </a:rPr>
              <a:t>故事</a:t>
            </a:r>
            <a:endParaRPr lang="en-US" altLang="zh-TW" sz="4000" dirty="0"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2060848"/>
            <a:ext cx="7128792" cy="3653011"/>
          </a:xfrm>
        </p:spPr>
        <p:txBody>
          <a:bodyPr>
            <a:normAutofit/>
          </a:bodyPr>
          <a:lstStyle/>
          <a:p>
            <a:pPr marL="360000" indent="-432000" eaLnBrk="1" fontAlgn="auto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+mn-cs"/>
              </a:rPr>
              <a:t>尊重不只是一種禮貌，而是來自內心深處的對另一個生命深切的理解、關愛、體諒與敬重。</a:t>
            </a:r>
            <a:endParaRPr lang="zh-TW" altLang="en-US" sz="2800" dirty="0"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3" name="AutoShape 2"/>
          <p:cNvSpPr>
            <a:spLocks noGrp="1" noChangeArrowheads="1"/>
          </p:cNvSpPr>
          <p:nvPr>
            <p:ph type="title"/>
          </p:nvPr>
        </p:nvSpPr>
        <p:spPr>
          <a:xfrm>
            <a:off x="827584" y="692696"/>
            <a:ext cx="311466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ea typeface="標楷體" pitchFamily="65" charset="-120"/>
                <a:cs typeface="+mj-cs"/>
              </a:rPr>
              <a:t>定義</a:t>
            </a:r>
            <a:endParaRPr lang="en-US" altLang="zh-TW" sz="4000" dirty="0"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916832"/>
            <a:ext cx="5554960" cy="34686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一、老闆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n-cs"/>
              </a:rPr>
              <a:t>理解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乞丐的心情：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因為很想吃，而花了很多時間存錢。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每一塊錢都得來不易。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zh-TW" sz="28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二、老闆對乞丐的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n-cs"/>
              </a:rPr>
              <a:t>關愛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：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給予對客人的招待。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表現出對乞丐的尊重。</a:t>
            </a:r>
            <a:endParaRPr lang="zh-TW" altLang="en-US" sz="2400" dirty="0"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971600" y="620688"/>
            <a:ext cx="536811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我就是你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同理心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  <a:cs typeface="+mj-cs"/>
              </a:rPr>
              <a:t>)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43608" y="2276872"/>
            <a:ext cx="6851104" cy="16684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三、老闆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n-cs"/>
              </a:rPr>
              <a:t>對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乞丐的體諒：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不因為衣著骯髒，而給予招待。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給予比一般客人更禮遇的招待。</a:t>
            </a:r>
            <a:endParaRPr lang="zh-TW" altLang="en-US" sz="2400" dirty="0"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043608" y="764704"/>
            <a:ext cx="5296102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我就是你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同理心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  <a:cs typeface="+mj-cs"/>
              </a:rPr>
              <a:t>)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88963" y="285736"/>
            <a:ext cx="2625716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情境一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grpSp>
        <p:nvGrpSpPr>
          <p:cNvPr id="28677" name="Group 5"/>
          <p:cNvGrpSpPr>
            <a:grpSpLocks/>
          </p:cNvGrpSpPr>
          <p:nvPr/>
        </p:nvGrpSpPr>
        <p:grpSpPr bwMode="auto">
          <a:xfrm>
            <a:off x="3586163" y="204788"/>
            <a:ext cx="4968875" cy="6581775"/>
            <a:chOff x="1740" y="1260"/>
            <a:chExt cx="7824" cy="10365"/>
          </a:xfrm>
        </p:grpSpPr>
        <p:pic>
          <p:nvPicPr>
            <p:cNvPr id="28678" name="圖片 1" descr="情境一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40" y="1500"/>
              <a:ext cx="7824" cy="1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8625" y="5415"/>
              <a:ext cx="780" cy="13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>
                <a:lnSpc>
                  <a:spcPct val="96000"/>
                </a:lnSpc>
              </a:pPr>
              <a:r>
                <a:rPr lang="zh-TW" altLang="en-US" sz="800">
                  <a:solidFill>
                    <a:srgbClr val="999999"/>
                  </a:solidFill>
                  <a:latin typeface="新細明體" charset="-120"/>
                </a:rPr>
                <a:t>我跟妳們說，剛剛我經過</a:t>
              </a:r>
              <a:r>
                <a:rPr lang="en-US" altLang="zh-TW" sz="800">
                  <a:solidFill>
                    <a:srgbClr val="999999"/>
                  </a:solidFill>
                  <a:latin typeface="Times New Roman"/>
                </a:rPr>
                <a:t>……</a:t>
              </a:r>
              <a:endParaRPr lang="en-US" altLang="zh-TW"/>
            </a:p>
          </p:txBody>
        </p:sp>
        <p:sp>
          <p:nvSpPr>
            <p:cNvPr id="28680" name="Text Box 8"/>
            <p:cNvSpPr txBox="1">
              <a:spLocks noChangeArrowheads="1"/>
            </p:cNvSpPr>
            <p:nvPr/>
          </p:nvSpPr>
          <p:spPr bwMode="auto">
            <a:xfrm>
              <a:off x="1914" y="1260"/>
              <a:ext cx="900" cy="10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r>
                <a:rPr lang="zh-TW" altLang="en-US" sz="800">
                  <a:solidFill>
                    <a:srgbClr val="999999"/>
                  </a:solidFill>
                  <a:latin typeface="Times New Roman" pitchFamily="18" charset="0"/>
                </a:rPr>
                <a:t>該打掃了！</a:t>
              </a:r>
              <a:endParaRPr lang="zh-TW" alt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內容版面配置區 1"/>
          <p:cNvSpPr>
            <a:spLocks noGrp="1"/>
          </p:cNvSpPr>
          <p:nvPr>
            <p:ph idx="1"/>
          </p:nvPr>
        </p:nvSpPr>
        <p:spPr>
          <a:xfrm>
            <a:off x="683568" y="1481138"/>
            <a:ext cx="7704856" cy="4525962"/>
          </a:xfrm>
        </p:spPr>
        <p:txBody>
          <a:bodyPr/>
          <a:lstStyle/>
          <a:p>
            <a:pPr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問題一：漫畫中的男主角，為什麼難過？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 marL="365125" lvl="1" indent="-255588" eaLnBrk="1" hangingPunct="1">
              <a:spcBef>
                <a:spcPts val="400"/>
              </a:spcBef>
              <a:buSzPct val="6800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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因為他不能理解大家都在打掃，所以沒有人理他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365125" lvl="1" indent="-255588" eaLnBrk="1" hangingPunct="1">
              <a:spcBef>
                <a:spcPts val="400"/>
              </a:spcBef>
              <a:buSzPct val="68000"/>
              <a:buFont typeface="Verdana" pitchFamily="34" charset="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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因為想要有人聽他說話</a:t>
            </a:r>
          </a:p>
          <a:p>
            <a:pPr eaLnBrk="1" hangingPunct="1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問題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二：什麼情形下，才會有人聽他說話？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marL="446088" lvl="1" indent="-336550" eaLnBrk="1" hangingPunct="1">
              <a:buNone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   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時間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446088" lvl="1" indent="-336550" eaLnBrk="1" hangingPunct="1">
              <a:buFont typeface="Verdana" pitchFamily="34" charset="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   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方式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eaLnBrk="1" hangingPunct="1">
              <a:buFont typeface="Wingdings 3" pitchFamily="18" charset="2"/>
              <a:buNone/>
            </a:pP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感受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：希望有人可以聽他說話，所以可以提醒他何時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eaLnBrk="1" hangingPunct="1"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       才適合聊天。那他就可以在該打掃時打掃，可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eaLnBrk="1" hangingPunct="1"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       以聊天時聊天了！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88962" y="252413"/>
            <a:ext cx="8229601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情境一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2757478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sz="4000" dirty="0" smtClean="0">
                <a:effectLst/>
                <a:ea typeface="標楷體" pitchFamily="65" charset="-120"/>
              </a:rPr>
              <a:t>情境二</a:t>
            </a:r>
          </a:p>
        </p:txBody>
      </p:sp>
      <p:pic>
        <p:nvPicPr>
          <p:cNvPr id="30722" name="內容版面配置區 4" descr="情境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43313" y="0"/>
            <a:ext cx="5249862" cy="679291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sz="4000" dirty="0" smtClean="0">
                <a:effectLst/>
                <a:ea typeface="標楷體" pitchFamily="65" charset="-120"/>
              </a:rPr>
              <a:t>情境二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457200" y="1481138"/>
            <a:ext cx="8229600" cy="46847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問題一：漫畫中的男主角為什麼生氣？</a:t>
            </a:r>
          </a:p>
          <a:p>
            <a:pPr lvl="1" eaLnBrk="1" hangingPunct="1">
              <a:lnSpc>
                <a:spcPct val="90000"/>
              </a:lnSpc>
              <a:buFont typeface="Verdana" pitchFamily="34" charset="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大家都搶著回答</a:t>
            </a:r>
          </a:p>
          <a:p>
            <a:pPr lvl="1" eaLnBrk="1" hangingPunct="1">
              <a:lnSpc>
                <a:spcPct val="90000"/>
              </a:lnSpc>
              <a:buFont typeface="Verdana" pitchFamily="34" charset="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老師一直點別人，都不點他</a:t>
            </a:r>
          </a:p>
          <a:p>
            <a:pPr eaLnBrk="1" hangingPunct="1">
              <a:lnSpc>
                <a:spcPct val="90000"/>
              </a:lnSpc>
            </a:pP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問題二：老師為什麼不點他？</a:t>
            </a:r>
          </a:p>
          <a:p>
            <a:pPr lvl="1" eaLnBrk="1" hangingPunct="1">
              <a:lnSpc>
                <a:spcPct val="90000"/>
              </a:lnSpc>
              <a:buFont typeface="Verdana" pitchFamily="34" charset="0"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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太多人了，沒辦法都點到</a:t>
            </a:r>
          </a:p>
          <a:p>
            <a:pPr lvl="1" eaLnBrk="1" hangingPunct="1">
              <a:lnSpc>
                <a:spcPct val="90000"/>
              </a:lnSpc>
              <a:buFont typeface="Verdana" pitchFamily="34" charset="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他平時表現不好，老師不想點他回答</a:t>
            </a:r>
            <a:endParaRPr lang="zh-TW" altLang="en-US" sz="2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結論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：老師並不是因為他個人的因素，只是太多人了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，沒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   法子通通點到，所以等下一次機會再表現囉！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sz="4000" dirty="0" smtClean="0">
                <a:effectLst/>
                <a:ea typeface="標楷體" pitchFamily="65" charset="-120"/>
              </a:rPr>
              <a:t>情境三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3923928" y="257696"/>
            <a:ext cx="4795962" cy="6339656"/>
            <a:chOff x="3813051" y="405532"/>
            <a:chExt cx="4795962" cy="6339656"/>
          </a:xfrm>
        </p:grpSpPr>
        <p:pic>
          <p:nvPicPr>
            <p:cNvPr id="32772" name="內容版面配置區 4" descr="情境三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79850" y="405532"/>
              <a:ext cx="4729163" cy="6119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3851151" y="1049338"/>
              <a:ext cx="504825" cy="647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>
                <a:lnSpc>
                  <a:spcPct val="96000"/>
                </a:lnSpc>
              </a:pPr>
              <a:r>
                <a:rPr lang="zh-TW" altLang="en-US" sz="800" dirty="0">
                  <a:solidFill>
                    <a:srgbClr val="999999"/>
                  </a:solidFill>
                  <a:latin typeface="Times New Roman" pitchFamily="18" charset="0"/>
                </a:rPr>
                <a:t>明天要烤肉，黑板上的用具，大家想一下可以帶什麼？</a:t>
              </a:r>
              <a:endParaRPr lang="zh-TW" altLang="en-US" sz="800" dirty="0"/>
            </a:p>
          </p:txBody>
        </p:sp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7999413" y="5949950"/>
              <a:ext cx="574675" cy="7191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>
                <a:lnSpc>
                  <a:spcPct val="96000"/>
                </a:lnSpc>
              </a:pPr>
              <a:r>
                <a:rPr lang="zh-TW" altLang="en-US" sz="800" dirty="0">
                  <a:solidFill>
                    <a:srgbClr val="999999"/>
                  </a:solidFill>
                  <a:latin typeface="Times New Roman" pitchFamily="18" charset="0"/>
                </a:rPr>
                <a:t>沒有人帶免洗餐具，可以請你帶嗎？</a:t>
              </a:r>
              <a:endParaRPr lang="zh-TW" altLang="en-US" sz="800" dirty="0"/>
            </a:p>
          </p:txBody>
        </p:sp>
        <p:sp>
          <p:nvSpPr>
            <p:cNvPr id="32782" name="Text Box 14"/>
            <p:cNvSpPr txBox="1">
              <a:spLocks noChangeArrowheads="1"/>
            </p:cNvSpPr>
            <p:nvPr/>
          </p:nvSpPr>
          <p:spPr bwMode="auto">
            <a:xfrm>
              <a:off x="3813051" y="6021288"/>
              <a:ext cx="542925" cy="723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>
                <a:lnSpc>
                  <a:spcPct val="96000"/>
                </a:lnSpc>
              </a:pPr>
              <a:r>
                <a:rPr lang="zh-TW" altLang="en-US" sz="800" dirty="0">
                  <a:solidFill>
                    <a:srgbClr val="999999"/>
                  </a:solidFill>
                  <a:latin typeface="Times New Roman" pitchFamily="18" charset="0"/>
                </a:rPr>
                <a:t>大家都不帶，我也不要帶！</a:t>
              </a:r>
              <a:endParaRPr lang="zh-TW" altLang="en-US" sz="800" dirty="0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sz="4000" dirty="0" smtClean="0">
                <a:effectLst/>
                <a:ea typeface="標楷體" pitchFamily="65" charset="-120"/>
              </a:rPr>
              <a:t>情境三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7992888" cy="5044206"/>
          </a:xfrm>
        </p:spPr>
        <p:txBody>
          <a:bodyPr/>
          <a:lstStyle/>
          <a:p>
            <a:pPr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問題一：故事中的男主角為什麼不願意帶紙盤？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因為他想帶汽水和土司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因為他家沒有紙盤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lvl="1" eaLnBrk="1" hangingPunct="1"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因為大家都不帶，所以他也不想帶</a:t>
            </a:r>
          </a:p>
          <a:p>
            <a:pPr eaLnBrk="1" hangingPunct="1"/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問題二：他可以怎麼表達？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禮貌地說明他比較想帶汽水和土司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表達他不方便帶紙盤的原因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lvl="1" eaLnBrk="1" hangingPunct="1"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表達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因為大家都不帶，所以他也不想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帶</a:t>
            </a:r>
            <a:endParaRPr lang="zh-TW" altLang="en-US" sz="2400" dirty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lvl="1" eaLnBrk="1" hangingPunct="1">
              <a:buNone/>
            </a:pPr>
            <a:endParaRPr lang="zh-TW" altLang="en-US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結論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：可以透過禮貌地表達自己的想法，讓別人了解自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    己，才能充分地討論。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Rectangl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76672"/>
            <a:ext cx="66967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5576" y="1628800"/>
            <a:ext cx="7275909" cy="439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教學對象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：</a:t>
            </a:r>
            <a:r>
              <a:rPr kumimoji="0" lang="zh-TW" altLang="en-US" sz="2400" dirty="0" smtClean="0">
                <a:latin typeface="標楷體" pitchFamily="65" charset="-120"/>
                <a:ea typeface="標楷體" pitchFamily="65" charset="-120"/>
              </a:rPr>
              <a:t>國中</a:t>
            </a: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高功能</a:t>
            </a:r>
            <a:r>
              <a:rPr kumimoji="0" lang="zh-TW" altLang="en-US" sz="2400" dirty="0" smtClean="0">
                <a:latin typeface="標楷體" pitchFamily="65" charset="-120"/>
                <a:ea typeface="標楷體" pitchFamily="65" charset="-120"/>
              </a:rPr>
              <a:t>非典型自</a:t>
            </a: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閉</a:t>
            </a:r>
            <a:r>
              <a:rPr kumimoji="0" lang="zh-TW" altLang="en-US" sz="2400" dirty="0" smtClean="0">
                <a:latin typeface="標楷體" pitchFamily="65" charset="-120"/>
                <a:ea typeface="標楷體" pitchFamily="65" charset="-120"/>
              </a:rPr>
              <a:t>症學生</a:t>
            </a: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。</a:t>
            </a:r>
            <a:endParaRPr lang="zh-CN" altLang="zh-TW" sz="3000" dirty="0"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教學目標：</a:t>
            </a:r>
          </a:p>
          <a:p>
            <a:pPr marL="742950" lvl="1" indent="-285750">
              <a:lnSpc>
                <a:spcPct val="120000"/>
              </a:lnSpc>
            </a:pPr>
            <a:r>
              <a:rPr kumimoji="0" lang="en-US" altLang="zh-TW" sz="24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能在與他人言談時，注意言談間的禮貌。</a:t>
            </a:r>
          </a:p>
          <a:p>
            <a:pPr marL="742950" lvl="1" indent="-285750">
              <a:lnSpc>
                <a:spcPct val="120000"/>
              </a:lnSpc>
            </a:pPr>
            <a:r>
              <a:rPr kumimoji="0" lang="en-US" altLang="zh-TW" sz="24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能禮貌的中斷別人的談話 。</a:t>
            </a:r>
          </a:p>
          <a:p>
            <a:pPr marL="742950" lvl="1" indent="-285750">
              <a:lnSpc>
                <a:spcPct val="120000"/>
              </a:lnSpc>
            </a:pPr>
            <a:r>
              <a:rPr kumimoji="0" lang="en-US" altLang="zh-TW" sz="24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表達意見時，尊重包容別人的意見。</a:t>
            </a:r>
          </a:p>
          <a:p>
            <a:pPr marL="742950" lvl="1" indent="-285750">
              <a:lnSpc>
                <a:spcPct val="120000"/>
              </a:lnSpc>
            </a:pPr>
            <a:r>
              <a:rPr kumimoji="0" lang="en-US" altLang="zh-TW" sz="24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能以他人可接受的方式提出自己的意見</a:t>
            </a:r>
          </a:p>
          <a:p>
            <a:pPr marL="742950" lvl="1" indent="-285750">
              <a:lnSpc>
                <a:spcPct val="120000"/>
              </a:lnSpc>
            </a:pPr>
            <a:r>
              <a:rPr kumimoji="0" lang="en-US" altLang="zh-TW" sz="2400" dirty="0">
                <a:latin typeface="標楷體" pitchFamily="65" charset="-120"/>
                <a:ea typeface="標楷體" pitchFamily="65" charset="-120"/>
              </a:rPr>
              <a:t>5.</a:t>
            </a: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能理解對方說話的意思與看法。</a:t>
            </a:r>
          </a:p>
          <a:p>
            <a:pPr marL="742950" lvl="1" indent="-285750">
              <a:lnSpc>
                <a:spcPct val="120000"/>
              </a:lnSpc>
            </a:pPr>
            <a:r>
              <a:rPr kumimoji="0" lang="en-US" altLang="zh-TW" sz="2400" dirty="0">
                <a:latin typeface="標楷體" pitchFamily="65" charset="-120"/>
                <a:ea typeface="標楷體" pitchFamily="65" charset="-120"/>
              </a:rPr>
              <a:t>6.</a:t>
            </a: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能表達對他人情緒的理解</a:t>
            </a:r>
            <a:r>
              <a:rPr kumimoji="0"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kumimoji="0"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12776"/>
            <a:ext cx="7458052" cy="457203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現在是一個言論自由的年代，因此常會出現過份表達自我，造成互不相讓的衝突情形。所以要時時不忘尊重對方，體諒對方，這樣與人相處才能更為和諧、融洽。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50000"/>
              </a:lnSpc>
              <a:buNone/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500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一位英國作家曾說過：「雖然我不同意你的話，但我誓死維護你說話的權利。」充分地展現了對他人的尊重。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771556" y="428612"/>
            <a:ext cx="430051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ea typeface="標楷體" pitchFamily="65" charset="-120"/>
                <a:cs typeface="+mj-cs"/>
              </a:rPr>
              <a:t>結語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1560" y="2060848"/>
            <a:ext cx="7848872" cy="3233746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影片討論：韓劇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皮諾丘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』</a:t>
            </a:r>
          </a:p>
          <a:p>
            <a:pPr eaLnBrk="1" hangingPunct="1">
              <a:lnSpc>
                <a:spcPct val="150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探討主題：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 lvl="1" eaLnBrk="1" hangingPunct="1">
              <a:lnSpc>
                <a:spcPct val="150000"/>
              </a:lnSpc>
              <a:buNone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媒體殺手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第一集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：消防隊員的死，到底是誰的錯？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lvl="1" eaLnBrk="1" hangingPunct="1">
              <a:lnSpc>
                <a:spcPct val="150000"/>
              </a:lnSpc>
              <a:buNone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事實真相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第十六集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：事實真相與觀眾喜好，熟輕熟重？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延伸活動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言論自由可以無限上綱嗎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69776"/>
            <a:ext cx="7924800" cy="1143000"/>
          </a:xfrm>
        </p:spPr>
        <p:txBody>
          <a:bodyPr/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自我檢核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236481"/>
              </p:ext>
            </p:extLst>
          </p:nvPr>
        </p:nvGraphicFramePr>
        <p:xfrm>
          <a:off x="683568" y="1916832"/>
          <a:ext cx="7776875" cy="423276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631525"/>
                <a:gridCol w="429070"/>
                <a:gridCol w="429070"/>
                <a:gridCol w="429070"/>
                <a:gridCol w="429070"/>
                <a:gridCol w="429070"/>
              </a:tblGrid>
              <a:tr h="1318398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</a:t>
                      </a: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zh-TW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目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非常不符合</a:t>
                      </a:r>
                      <a:endParaRPr lang="zh-TW" sz="18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vert="ea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少部分符合</a:t>
                      </a:r>
                      <a:endParaRPr lang="zh-TW" sz="18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vert="ea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一半符合</a:t>
                      </a:r>
                      <a:endParaRPr lang="zh-TW" sz="18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vert="ea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大部分符合</a:t>
                      </a:r>
                      <a:endParaRPr lang="zh-TW" sz="18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vert="ea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非常符合</a:t>
                      </a:r>
                      <a:endParaRPr lang="zh-TW" sz="18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vert="eaVert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說出別人的情緒或想法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用適當的音量說出自己的想法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3.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用適當的速度表達自己的意見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4.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辨認適宜的場合表達意見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5.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對別人的意見給與微笑、點頭等回饋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6.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以別人能接受的方式表達自己的意見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7.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以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對方的角度說出他的心情與感受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755576" y="1340768"/>
            <a:ext cx="770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檢核時間： </a:t>
            </a:r>
            <a:r>
              <a:rPr lang="zh-TW" altLang="en-US" u="sng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zh-TW" altLang="en-US" u="sng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zh-TW" altLang="en-US" u="sng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         填表人：</a:t>
            </a:r>
            <a:r>
              <a:rPr lang="zh-TW" altLang="en-US" u="sng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en-US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   </a:t>
            </a:r>
            <a:endParaRPr lang="zh-TW" altLang="en-US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20969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600076" y="571488"/>
            <a:ext cx="2400288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ea typeface="標楷體" pitchFamily="65" charset="-120"/>
                <a:cs typeface="+mj-cs"/>
              </a:rPr>
              <a:t>引言</a:t>
            </a:r>
          </a:p>
        </p:txBody>
      </p:sp>
      <p:sp>
        <p:nvSpPr>
          <p:cNvPr id="10244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83568" y="1916832"/>
            <a:ext cx="784887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zh-CN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尊重他人是一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種高尚</a:t>
            </a:r>
            <a:r>
              <a:rPr lang="zh-CN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的美德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、個人修養的表現。</a:t>
            </a:r>
            <a:endParaRPr lang="en-US" altLang="zh-CN" sz="2800" b="1" dirty="0"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zh-CN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尊重他人是一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種</a:t>
            </a:r>
            <a:r>
              <a:rPr lang="zh-CN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文明的社交方式，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可以順利發展</a:t>
            </a:r>
            <a:r>
              <a:rPr lang="zh-CN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工作、建立良好的社交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關係</a:t>
            </a:r>
            <a:r>
              <a:rPr lang="zh-CN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。</a:t>
            </a:r>
            <a:endParaRPr lang="en-US" altLang="zh-CN" sz="2800" b="1" dirty="0"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zh-CN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生活中只有互相尊重才能和别人建立良好的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情誼</a:t>
            </a:r>
            <a:r>
              <a:rPr lang="zh-CN" altLang="en-US" sz="2800" b="1" dirty="0">
                <a:latin typeface="標楷體" pitchFamily="65" charset="-120"/>
                <a:ea typeface="標楷體" pitchFamily="65" charset="-120"/>
                <a:cs typeface="微軟正黑體"/>
              </a:rPr>
              <a:t>。</a:t>
            </a:r>
            <a:endParaRPr lang="en-US" altLang="zh-TW" sz="2800" b="1" dirty="0">
              <a:latin typeface="標楷體" pitchFamily="65" charset="-120"/>
              <a:ea typeface="標楷體" pitchFamily="65" charset="-120"/>
              <a:cs typeface="微軟正黑體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2143125"/>
            <a:ext cx="7334199" cy="272256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一家生意很好的點心店門口，來了一個乞丐。他衣衫襤褸，渾身散發著一種怪味，當他畏縮地走到蒸點心的大爐子前時，周圍的顧客都皺起眉頭，摀住鼻子，露出一付嫌惡的表情。</a:t>
            </a:r>
          </a:p>
          <a:p>
            <a:pPr eaLnBrk="1" hangingPunct="1">
              <a:lnSpc>
                <a:spcPct val="120000"/>
              </a:lnSpc>
            </a:pPr>
            <a:endParaRPr lang="en-US" altLang="zh-TW" dirty="0" smtClean="0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971600" y="764704"/>
            <a:ext cx="2664296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ea typeface="標楷體" pitchFamily="65" charset="-120"/>
                <a:cs typeface="+mj-cs"/>
              </a:rPr>
              <a:t>小</a:t>
            </a:r>
            <a:r>
              <a:rPr lang="zh-TW" altLang="en-US" sz="4000" dirty="0" smtClean="0">
                <a:ea typeface="標楷體" pitchFamily="65" charset="-120"/>
                <a:cs typeface="+mj-cs"/>
              </a:rPr>
              <a:t>故事</a:t>
            </a:r>
            <a:endParaRPr lang="en-US" altLang="zh-TW" sz="4000" dirty="0"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57375"/>
            <a:ext cx="7981950" cy="4495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夥計急忙斥喝著乞丐要他滾開。乞丐卻拿出幾張髒兮兮的小面額鈔票說：「今天我不是來乞討的，聽說這裡的點心很好吃，我也想來嚐一嚐。我已經想了好久，好不容易才湊足這些錢。」</a:t>
            </a:r>
          </a:p>
          <a:p>
            <a:pPr eaLnBrk="1" hangingPunct="1">
              <a:lnSpc>
                <a:spcPct val="12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店老闆目睹這一幕，他走上前十分恭敬地將兩個熱氣騰騰的點心遞給乞丐，並深深地向他鞠了一躬，說：「多謝關照，歡迎再次光臨！ 」</a:t>
            </a:r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971600" y="692696"/>
            <a:ext cx="6840760" cy="94096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ea typeface="標楷體" pitchFamily="65" charset="-120"/>
                <a:cs typeface="+mj-cs"/>
              </a:rPr>
              <a:t>小</a:t>
            </a:r>
            <a:r>
              <a:rPr lang="zh-TW" altLang="en-US" sz="4000" dirty="0" smtClean="0">
                <a:ea typeface="標楷體" pitchFamily="65" charset="-120"/>
                <a:cs typeface="+mj-cs"/>
              </a:rPr>
              <a:t>故事</a:t>
            </a:r>
            <a:endParaRPr lang="en-US" altLang="zh-TW" sz="4000" dirty="0"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484784"/>
            <a:ext cx="7416824" cy="4525962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一、請問當時乞丐是以什麼心情去這家點心店？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(1)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很開心地準備去吃點心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(2)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傷心地覺得又要花錢了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(3)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很高興地去拜訪老朋友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(4)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其他：</a:t>
            </a:r>
            <a:r>
              <a:rPr lang="zh-TW" altLang="en-US" sz="2400" u="sng" dirty="0" smtClean="0">
                <a:latin typeface="標楷體" pitchFamily="65" charset="-120"/>
                <a:ea typeface="標楷體" pitchFamily="65" charset="-120"/>
                <a:cs typeface="+mn-cs"/>
              </a:rPr>
              <a:t>                        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     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sz="28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二、為什麼乞丐會畏縮地走近蒸點心的爐子？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(1)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找不到該去哪裡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(2)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怕別人趕他走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(3)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怕被燙到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(4)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其他：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問題討論：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三、老闆為什麼對乞丐很恭敬呢？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(1)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因為不知道他是誰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(2)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因為以為他是重要的人物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(3)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因為他是個很想品嘗點心的客人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(4)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其他：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en-US" altLang="zh-TW" sz="28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四、下列哪一個可能</a:t>
            </a:r>
            <a:r>
              <a:rPr lang="zh-TW" alt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n-cs"/>
              </a:rPr>
              <a:t>不是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cs typeface="+mn-cs"/>
              </a:rPr>
              <a:t>乞丐想來吃這家點心的原因？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           (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1)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每次經過時，總是排很多人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           (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2)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點心的味道很香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           (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3)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老闆的態度很好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           (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+mn-cs"/>
              </a:rPr>
              <a:t>4)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+mn-cs"/>
              </a:rPr>
              <a:t>大家吃得很高興，感覺點心很好吃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問題討論：</a:t>
            </a:r>
            <a:endParaRPr lang="zh-TW" altLang="en-US" sz="4000" dirty="0"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idx="1"/>
          </p:nvPr>
        </p:nvSpPr>
        <p:spPr>
          <a:xfrm>
            <a:off x="642939" y="1857375"/>
            <a:ext cx="7601470" cy="2435721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在這之前，無論多麼尊貴的客人來買點心，店老闆都交給伙計們招呼；可今天他卻親自招呼客人，對他畢恭畢敬，而這個客人卻是一個乞丐！</a:t>
            </a:r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>
          <a:xfrm>
            <a:off x="814390" y="428612"/>
            <a:ext cx="268604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ea typeface="標楷體" pitchFamily="65" charset="-120"/>
                <a:cs typeface="+mj-cs"/>
              </a:rPr>
              <a:t>小</a:t>
            </a:r>
            <a:r>
              <a:rPr lang="zh-TW" altLang="en-US" sz="4000" dirty="0" smtClean="0">
                <a:ea typeface="標楷體" pitchFamily="65" charset="-120"/>
                <a:cs typeface="+mj-cs"/>
              </a:rPr>
              <a:t>故事</a:t>
            </a:r>
            <a:endParaRPr lang="en-US" altLang="zh-TW" sz="4000" dirty="0"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628800"/>
            <a:ext cx="7632848" cy="38052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店老闆解釋說：「那些常來光顧我們店的顧客，當然應受到歡迎，但他們都是有錢人，買幾個點心對他們而言，是一件很容易也很平常的事。今天來的這位客人雖然是位乞丐，卻與眾不同，他為了品嘗我們的點心，不惜花掉很長時間討得的一點點錢，實在是難得之至，我不親自為他服務怎麼對得起他的這份厚愛？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」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755576" y="476672"/>
            <a:ext cx="3186106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ea typeface="標楷體" pitchFamily="65" charset="-120"/>
                <a:cs typeface="+mj-cs"/>
              </a:rPr>
              <a:t>小</a:t>
            </a:r>
            <a:r>
              <a:rPr lang="zh-TW" altLang="en-US" sz="4000" dirty="0" smtClean="0">
                <a:ea typeface="標楷體" pitchFamily="65" charset="-120"/>
                <a:cs typeface="+mj-cs"/>
              </a:rPr>
              <a:t>故事</a:t>
            </a:r>
            <a:endParaRPr lang="en-US" altLang="zh-TW" sz="4000" dirty="0"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2763</TotalTime>
  <Words>1479</Words>
  <Application>Microsoft Office PowerPoint</Application>
  <PresentationFormat>如螢幕大小 (4:3)</PresentationFormat>
  <Paragraphs>169</Paragraphs>
  <Slides>22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匯合</vt:lpstr>
      <vt:lpstr>每個人都不一樣</vt:lpstr>
      <vt:lpstr>PowerPoint 簡報</vt:lpstr>
      <vt:lpstr>引言</vt:lpstr>
      <vt:lpstr>小故事</vt:lpstr>
      <vt:lpstr>小故事</vt:lpstr>
      <vt:lpstr>問題討論：</vt:lpstr>
      <vt:lpstr>問題討論：</vt:lpstr>
      <vt:lpstr>小故事</vt:lpstr>
      <vt:lpstr>小故事</vt:lpstr>
      <vt:lpstr>小故事</vt:lpstr>
      <vt:lpstr>定義</vt:lpstr>
      <vt:lpstr>我就是你(同理心)</vt:lpstr>
      <vt:lpstr>我就是你(同理心)</vt:lpstr>
      <vt:lpstr>情境一</vt:lpstr>
      <vt:lpstr>情境一</vt:lpstr>
      <vt:lpstr>情境二</vt:lpstr>
      <vt:lpstr>情境二</vt:lpstr>
      <vt:lpstr>情境三</vt:lpstr>
      <vt:lpstr>情境三</vt:lpstr>
      <vt:lpstr>結語</vt:lpstr>
      <vt:lpstr>延伸活動-言論自由可以無限上綱嗎</vt:lpstr>
      <vt:lpstr>自我檢核</vt:lpstr>
    </vt:vector>
  </TitlesOfParts>
  <Company>http://www.iferic.tw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每個人都不一樣</dc:title>
  <dc:creator>iferic</dc:creator>
  <cp:lastModifiedBy>黃麗君</cp:lastModifiedBy>
  <cp:revision>97</cp:revision>
  <cp:lastPrinted>2018-01-03T02:45:03Z</cp:lastPrinted>
  <dcterms:created xsi:type="dcterms:W3CDTF">2014-10-11T06:41:52Z</dcterms:created>
  <dcterms:modified xsi:type="dcterms:W3CDTF">2018-01-03T02:45:07Z</dcterms:modified>
</cp:coreProperties>
</file>