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8"/>
  </p:notesMasterIdLst>
  <p:handoutMasterIdLst>
    <p:handoutMasterId r:id="rId69"/>
  </p:handoutMasterIdLst>
  <p:sldIdLst>
    <p:sldId id="256" r:id="rId3"/>
    <p:sldId id="323" r:id="rId4"/>
    <p:sldId id="257" r:id="rId5"/>
    <p:sldId id="266" r:id="rId6"/>
    <p:sldId id="282" r:id="rId7"/>
    <p:sldId id="269" r:id="rId8"/>
    <p:sldId id="267" r:id="rId9"/>
    <p:sldId id="277" r:id="rId10"/>
    <p:sldId id="268" r:id="rId11"/>
    <p:sldId id="340" r:id="rId12"/>
    <p:sldId id="304" r:id="rId13"/>
    <p:sldId id="305" r:id="rId14"/>
    <p:sldId id="286" r:id="rId15"/>
    <p:sldId id="287" r:id="rId16"/>
    <p:sldId id="381" r:id="rId17"/>
    <p:sldId id="382" r:id="rId18"/>
    <p:sldId id="386" r:id="rId19"/>
    <p:sldId id="385" r:id="rId20"/>
    <p:sldId id="384" r:id="rId21"/>
    <p:sldId id="380" r:id="rId22"/>
    <p:sldId id="311" r:id="rId23"/>
    <p:sldId id="312" r:id="rId24"/>
    <p:sldId id="313" r:id="rId25"/>
    <p:sldId id="314" r:id="rId26"/>
    <p:sldId id="288" r:id="rId27"/>
    <p:sldId id="289" r:id="rId28"/>
    <p:sldId id="372" r:id="rId29"/>
    <p:sldId id="306" r:id="rId30"/>
    <p:sldId id="374" r:id="rId31"/>
    <p:sldId id="280" r:id="rId32"/>
    <p:sldId id="375" r:id="rId33"/>
    <p:sldId id="303" r:id="rId34"/>
    <p:sldId id="302" r:id="rId35"/>
    <p:sldId id="379" r:id="rId36"/>
    <p:sldId id="300" r:id="rId37"/>
    <p:sldId id="281" r:id="rId38"/>
    <p:sldId id="298" r:id="rId39"/>
    <p:sldId id="308" r:id="rId40"/>
    <p:sldId id="309" r:id="rId41"/>
    <p:sldId id="317" r:id="rId42"/>
    <p:sldId id="318" r:id="rId43"/>
    <p:sldId id="321" r:id="rId44"/>
    <p:sldId id="335" r:id="rId45"/>
    <p:sldId id="329" r:id="rId46"/>
    <p:sldId id="327" r:id="rId47"/>
    <p:sldId id="328" r:id="rId48"/>
    <p:sldId id="326" r:id="rId49"/>
    <p:sldId id="334" r:id="rId50"/>
    <p:sldId id="330" r:id="rId51"/>
    <p:sldId id="363" r:id="rId52"/>
    <p:sldId id="331" r:id="rId53"/>
    <p:sldId id="339" r:id="rId54"/>
    <p:sldId id="341" r:id="rId55"/>
    <p:sldId id="344" r:id="rId56"/>
    <p:sldId id="346" r:id="rId57"/>
    <p:sldId id="354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52" r:id="rId67"/>
  </p:sldIdLst>
  <p:sldSz cx="9144000" cy="6858000" type="screen4x3"/>
  <p:notesSz cx="7102475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1652" autoAdjust="0"/>
  </p:normalViewPr>
  <p:slideViewPr>
    <p:cSldViewPr showGuides="1">
      <p:cViewPr>
        <p:scale>
          <a:sx n="80" d="100"/>
          <a:sy n="80" d="100"/>
        </p:scale>
        <p:origin x="-1454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UKE\My%20Documents\Dropbox\1&#25976;&#23416;&#33258;&#32232;&#25945;&#26448;&#27284;\2&#23567;&#19977;&#23567;&#22235;(&#20432;&#20278;)\&#38263;&#26781;&#22294;-1030209-%20&#35079;&#38620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UKE\My%20Documents\Dropbox\1&#25976;&#23416;&#33258;&#32232;&#25945;&#26448;&#27284;\2&#23567;&#19977;&#23567;&#22235;(&#20432;&#20278;)\&#38263;&#26781;&#22294;-1030209-%20&#35079;&#38620;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YUKE\&#26700;&#38754;\&#38263;&#26781;&#22294;\Book1.xlsx" TargetMode="External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UKE\&#26700;&#38754;\&#38263;&#26781;&#22294;\Book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UKE\&#26700;&#38754;\&#38263;&#26781;&#22294;\Book1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UKE\&#26700;&#38754;\&#38263;&#26781;&#22294;\Book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Sheet1!$B$6:$B$8</c:f>
              <c:strCache>
                <c:ptCount val="3"/>
                <c:pt idx="0">
                  <c:v>柳丁</c:v>
                </c:pt>
                <c:pt idx="1">
                  <c:v>蘋果</c:v>
                </c:pt>
                <c:pt idx="2">
                  <c:v>香蕉</c:v>
                </c:pt>
              </c:strCache>
            </c:strRef>
          </c:cat>
          <c:val>
            <c:numRef>
              <c:f>Sheet1!$C$6:$C$8</c:f>
              <c:numCache>
                <c:formatCode>General</c:formatCode>
                <c:ptCount val="3"/>
                <c:pt idx="0">
                  <c:v>12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8775680"/>
        <c:axId val="88920832"/>
        <c:axId val="0"/>
      </c:bar3DChart>
      <c:catAx>
        <c:axId val="88775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88920832"/>
        <c:crosses val="autoZero"/>
        <c:auto val="1"/>
        <c:lblAlgn val="ctr"/>
        <c:lblOffset val="100"/>
        <c:noMultiLvlLbl val="0"/>
      </c:catAx>
      <c:valAx>
        <c:axId val="8892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87756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Sheet1!$B$6:$B$9</c:f>
              <c:strCache>
                <c:ptCount val="4"/>
                <c:pt idx="0">
                  <c:v>柳丁</c:v>
                </c:pt>
                <c:pt idx="1">
                  <c:v>蘋果</c:v>
                </c:pt>
                <c:pt idx="2">
                  <c:v>香蕉</c:v>
                </c:pt>
                <c:pt idx="3">
                  <c:v>木瓜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928960"/>
        <c:axId val="101930496"/>
      </c:barChart>
      <c:catAx>
        <c:axId val="101928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1930496"/>
        <c:crosses val="autoZero"/>
        <c:auto val="1"/>
        <c:lblAlgn val="ctr"/>
        <c:lblOffset val="100"/>
        <c:noMultiLvlLbl val="0"/>
      </c:catAx>
      <c:valAx>
        <c:axId val="10193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9289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Sheet1!$B$6:$B$9</c:f>
              <c:strCache>
                <c:ptCount val="4"/>
                <c:pt idx="0">
                  <c:v>柳丁</c:v>
                </c:pt>
                <c:pt idx="1">
                  <c:v>蘋果</c:v>
                </c:pt>
                <c:pt idx="2">
                  <c:v>香蕉</c:v>
                </c:pt>
                <c:pt idx="3">
                  <c:v>木瓜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954688"/>
        <c:axId val="101956224"/>
        <c:axId val="0"/>
      </c:bar3DChart>
      <c:catAx>
        <c:axId val="101954688"/>
        <c:scaling>
          <c:orientation val="minMax"/>
        </c:scaling>
        <c:delete val="0"/>
        <c:axPos val="l"/>
        <c:majorTickMark val="out"/>
        <c:minorTickMark val="none"/>
        <c:tickLblPos val="nextTo"/>
        <c:crossAx val="101956224"/>
        <c:crosses val="autoZero"/>
        <c:auto val="1"/>
        <c:lblAlgn val="ctr"/>
        <c:lblOffset val="100"/>
        <c:noMultiLvlLbl val="0"/>
      </c:catAx>
      <c:valAx>
        <c:axId val="101956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19546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cat>
            <c:strRef>
              <c:f>Sheet1!$B$6:$B$9</c:f>
              <c:strCache>
                <c:ptCount val="4"/>
                <c:pt idx="0">
                  <c:v>柳丁</c:v>
                </c:pt>
                <c:pt idx="1">
                  <c:v>蘋果</c:v>
                </c:pt>
                <c:pt idx="2">
                  <c:v>香蕉</c:v>
                </c:pt>
                <c:pt idx="3">
                  <c:v>木瓜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0319679476593056"/>
          <c:y val="0.21275438312813474"/>
          <c:w val="0.21754561993111876"/>
          <c:h val="0.53048670624379202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ndard"/>
        <c:varyColors val="0"/>
        <c:ser>
          <c:idx val="0"/>
          <c:order val="0"/>
          <c:cat>
            <c:strRef>
              <c:f>Sheet1!$B$6:$B$9</c:f>
              <c:strCache>
                <c:ptCount val="4"/>
                <c:pt idx="0">
                  <c:v>柳丁</c:v>
                </c:pt>
                <c:pt idx="1">
                  <c:v>蘋果</c:v>
                </c:pt>
                <c:pt idx="2">
                  <c:v>香蕉</c:v>
                </c:pt>
                <c:pt idx="3">
                  <c:v>木瓜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23168"/>
        <c:axId val="102024704"/>
      </c:areaChart>
      <c:catAx>
        <c:axId val="102023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2024704"/>
        <c:crosses val="autoZero"/>
        <c:auto val="1"/>
        <c:lblAlgn val="ctr"/>
        <c:lblOffset val="100"/>
        <c:noMultiLvlLbl val="0"/>
      </c:catAx>
      <c:valAx>
        <c:axId val="10202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023168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2464029895287"/>
          <c:y val="0.12812954932159668"/>
          <c:w val="0.6527532609363087"/>
          <c:h val="0.80170107888924169"/>
        </c:manualLayout>
      </c:layout>
      <c:barChart>
        <c:barDir val="col"/>
        <c:grouping val="clustered"/>
        <c:varyColors val="0"/>
        <c:ser>
          <c:idx val="0"/>
          <c:order val="0"/>
          <c:tx>
            <c:v>霸氣天下</c:v>
          </c:tx>
          <c:spPr>
            <a:pattFill prst="dkVert">
              <a:fgClr>
                <a:schemeClr val="tx2"/>
              </a:fgClr>
              <a:bgClr>
                <a:schemeClr val="bg1"/>
              </a:bgClr>
            </a:pattFill>
          </c:spPr>
          <c:invertIfNegative val="0"/>
          <c:cat>
            <c:strRef>
              <c:f>工作表8!$A$2:$A$7</c:f>
              <c:strCache>
                <c:ptCount val="6"/>
                <c:pt idx="0">
                  <c:v>律師</c:v>
                </c:pt>
                <c:pt idx="1">
                  <c:v>醫師</c:v>
                </c:pt>
                <c:pt idx="2">
                  <c:v>設計師</c:v>
                </c:pt>
                <c:pt idx="3">
                  <c:v>教師</c:v>
                </c:pt>
                <c:pt idx="4">
                  <c:v>工程師</c:v>
                </c:pt>
                <c:pt idx="5">
                  <c:v>其他</c:v>
                </c:pt>
              </c:strCache>
            </c:strRef>
          </c:cat>
          <c:val>
            <c:numRef>
              <c:f>工作表8!$B$2:$B$7</c:f>
              <c:numCache>
                <c:formatCode>General</c:formatCode>
                <c:ptCount val="6"/>
                <c:pt idx="0">
                  <c:v>13</c:v>
                </c:pt>
                <c:pt idx="1">
                  <c:v>15</c:v>
                </c:pt>
                <c:pt idx="2">
                  <c:v>5</c:v>
                </c:pt>
                <c:pt idx="3">
                  <c:v>25</c:v>
                </c:pt>
                <c:pt idx="4">
                  <c:v>36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v>在水一方</c:v>
          </c:tx>
          <c:invertIfNegative val="0"/>
          <c:cat>
            <c:strRef>
              <c:f>工作表8!$A$2:$A$7</c:f>
              <c:strCache>
                <c:ptCount val="6"/>
                <c:pt idx="0">
                  <c:v>律師</c:v>
                </c:pt>
                <c:pt idx="1">
                  <c:v>醫師</c:v>
                </c:pt>
                <c:pt idx="2">
                  <c:v>設計師</c:v>
                </c:pt>
                <c:pt idx="3">
                  <c:v>教師</c:v>
                </c:pt>
                <c:pt idx="4">
                  <c:v>工程師</c:v>
                </c:pt>
                <c:pt idx="5">
                  <c:v>其他</c:v>
                </c:pt>
              </c:strCache>
            </c:strRef>
          </c:cat>
          <c:val>
            <c:numRef>
              <c:f>工作表8!$C$2:$C$7</c:f>
              <c:numCache>
                <c:formatCode>General</c:formatCode>
                <c:ptCount val="6"/>
                <c:pt idx="0">
                  <c:v>2</c:v>
                </c:pt>
                <c:pt idx="1">
                  <c:v>13</c:v>
                </c:pt>
                <c:pt idx="2">
                  <c:v>10</c:v>
                </c:pt>
                <c:pt idx="3">
                  <c:v>35</c:v>
                </c:pt>
                <c:pt idx="4">
                  <c:v>40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44544"/>
        <c:axId val="103646720"/>
      </c:barChart>
      <c:catAx>
        <c:axId val="10364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baseline="0">
                    <a:ea typeface="標楷體" panose="03000509000000000000" pitchFamily="65" charset="-120"/>
                  </a:defRPr>
                </a:pPr>
                <a:r>
                  <a:rPr lang="en-US" altLang="zh-TW" sz="1200" b="1" i="0" baseline="0">
                    <a:ea typeface="標楷體" panose="03000509000000000000" pitchFamily="65" charset="-120"/>
                  </a:rPr>
                  <a:t>(</a:t>
                </a:r>
                <a:r>
                  <a:rPr lang="zh-TW" altLang="en-US" sz="1200" b="1" i="0" baseline="0">
                    <a:ea typeface="標楷體" panose="03000509000000000000" pitchFamily="65" charset="-120"/>
                  </a:rPr>
                  <a:t>職業</a:t>
                </a:r>
                <a:r>
                  <a:rPr lang="en-US" altLang="zh-TW" sz="1200" b="1" i="0" baseline="0">
                    <a:ea typeface="標楷體" panose="03000509000000000000" pitchFamily="65" charset="-12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80614483152705563"/>
              <c:y val="0.931753688555920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ea typeface="標楷體" panose="03000509000000000000" pitchFamily="65" charset="-120"/>
              </a:defRPr>
            </a:pPr>
            <a:endParaRPr lang="zh-TW"/>
          </a:p>
        </c:txPr>
        <c:crossAx val="103646720"/>
        <c:crosses val="autoZero"/>
        <c:auto val="1"/>
        <c:lblAlgn val="ctr"/>
        <c:lblOffset val="100"/>
        <c:noMultiLvlLbl val="0"/>
      </c:catAx>
      <c:valAx>
        <c:axId val="103646720"/>
        <c:scaling>
          <c:orientation val="minMax"/>
          <c:max val="4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aseline="0">
                    <a:ea typeface="標楷體" panose="03000509000000000000" pitchFamily="65" charset="-120"/>
                  </a:defRPr>
                </a:pPr>
                <a:r>
                  <a:rPr lang="en-US" altLang="zh-TW" sz="1200" baseline="0">
                    <a:ea typeface="標楷體" panose="03000509000000000000" pitchFamily="65" charset="-120"/>
                  </a:rPr>
                  <a:t>(</a:t>
                </a:r>
                <a:r>
                  <a:rPr lang="zh-TW" altLang="en-US" sz="1200" baseline="0">
                    <a:ea typeface="標楷體" panose="03000509000000000000" pitchFamily="65" charset="-120"/>
                  </a:rPr>
                  <a:t>人數</a:t>
                </a:r>
                <a:r>
                  <a:rPr lang="en-US" altLang="zh-TW" sz="1200" baseline="0">
                    <a:ea typeface="標楷體" panose="03000509000000000000" pitchFamily="65" charset="-120"/>
                  </a:rPr>
                  <a:t>)</a:t>
                </a:r>
                <a:endParaRPr lang="zh-TW" altLang="en-US" sz="1200" baseline="0">
                  <a:ea typeface="標楷體" panose="03000509000000000000" pitchFamily="65" charset="-120"/>
                </a:endParaRPr>
              </a:p>
            </c:rich>
          </c:tx>
          <c:layout>
            <c:manualLayout>
              <c:xMode val="edge"/>
              <c:yMode val="edge"/>
              <c:x val="7.8720787207872109E-2"/>
              <c:y val="4.136330046122878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ea typeface="標楷體" panose="03000509000000000000" pitchFamily="65" charset="-120"/>
              </a:defRPr>
            </a:pPr>
            <a:endParaRPr lang="zh-TW"/>
          </a:p>
        </c:txPr>
        <c:crossAx val="103644544"/>
        <c:crosses val="autoZero"/>
        <c:crossBetween val="between"/>
        <c:majorUnit val="2"/>
        <c:minorUnit val="2"/>
      </c:valAx>
    </c:plotArea>
    <c:legend>
      <c:legendPos val="r"/>
      <c:overlay val="0"/>
      <c:txPr>
        <a:bodyPr/>
        <a:lstStyle/>
        <a:p>
          <a:pPr>
            <a:defRPr sz="1200" baseline="0">
              <a:ea typeface="標楷體" panose="03000509000000000000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r>
              <a:rPr lang="en-US" altLang="zh-TW" sz="1200" baseline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baseline="0">
                <a:latin typeface="標楷體" panose="03000509000000000000" pitchFamily="65" charset="-120"/>
                <a:ea typeface="標楷體" panose="03000509000000000000" pitchFamily="65" charset="-120"/>
              </a:rPr>
              <a:t>運動項目</a:t>
            </a:r>
            <a:r>
              <a:rPr lang="en-US" altLang="zh-TW" sz="1200" baseline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baseline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4.0175687978150812E-2"/>
          <c:y val="5.49594634004083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009689458188943"/>
          <c:y val="9.2974130630317314E-2"/>
          <c:w val="0.58647649774001309"/>
          <c:h val="0.80115515532236958"/>
        </c:manualLayout>
      </c:layout>
      <c:barChart>
        <c:barDir val="bar"/>
        <c:grouping val="clustered"/>
        <c:varyColors val="0"/>
        <c:ser>
          <c:idx val="0"/>
          <c:order val="0"/>
          <c:tx>
            <c:v>人數</c:v>
          </c:tx>
          <c:spPr>
            <a:solidFill>
              <a:schemeClr val="accent6"/>
            </a:solidFill>
          </c:spPr>
          <c:invertIfNegative val="0"/>
          <c:cat>
            <c:strRef>
              <c:f>工作表4!$A$1:$A$4</c:f>
              <c:strCache>
                <c:ptCount val="4"/>
                <c:pt idx="0">
                  <c:v>溜冰</c:v>
                </c:pt>
                <c:pt idx="1">
                  <c:v>騎腳踏車</c:v>
                </c:pt>
                <c:pt idx="2">
                  <c:v>跳繩</c:v>
                </c:pt>
                <c:pt idx="3">
                  <c:v>爬山</c:v>
                </c:pt>
              </c:strCache>
            </c:strRef>
          </c:cat>
          <c:val>
            <c:numRef>
              <c:f>工作表4!$B$1:$B$4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71296"/>
        <c:axId val="103672832"/>
      </c:barChart>
      <c:catAx>
        <c:axId val="103671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ea typeface="標楷體" panose="03000509000000000000" pitchFamily="65" charset="-120"/>
              </a:defRPr>
            </a:pPr>
            <a:endParaRPr lang="zh-TW"/>
          </a:p>
        </c:txPr>
        <c:crossAx val="103672832"/>
        <c:crosses val="autoZero"/>
        <c:auto val="1"/>
        <c:lblAlgn val="ctr"/>
        <c:lblOffset val="100"/>
        <c:noMultiLvlLbl val="0"/>
      </c:catAx>
      <c:valAx>
        <c:axId val="1036728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>
                    <a:latin typeface="標楷體" panose="03000509000000000000" pitchFamily="65" charset="-120"/>
                    <a:ea typeface="標楷體" panose="03000509000000000000" pitchFamily="65" charset="-120"/>
                  </a:defRPr>
                </a:pPr>
                <a:r>
                  <a:rPr lang="en-US" altLang="zh-TW" sz="12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sz="12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人數</a:t>
                </a:r>
                <a:r>
                  <a:rPr lang="en-US" altLang="zh-TW" sz="12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endParaRPr lang="zh-TW" altLang="en-US" sz="120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layout>
            <c:manualLayout>
              <c:xMode val="edge"/>
              <c:yMode val="edge"/>
              <c:x val="0.87403832127474934"/>
              <c:y val="0.902603174603175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36712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標楷體" panose="03000509000000000000" pitchFamily="65" charset="-120"/>
              <a:ea typeface="標楷體" panose="03000509000000000000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/>
              <a:t>各國每日垃圾量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每日垃圾量</c:v>
                </c:pt>
              </c:strCache>
            </c:strRef>
          </c:tx>
          <c:invertIfNegative val="0"/>
          <c:cat>
            <c:strRef>
              <c:f>Sheet2!$B$4:$B$6</c:f>
              <c:strCache>
                <c:ptCount val="3"/>
                <c:pt idx="0">
                  <c:v>台灣</c:v>
                </c:pt>
                <c:pt idx="1">
                  <c:v>新加坡</c:v>
                </c:pt>
                <c:pt idx="2">
                  <c:v>香港</c:v>
                </c:pt>
              </c:strCache>
            </c:strRef>
          </c:cat>
          <c:val>
            <c:numRef>
              <c:f>Sheet2!$C$4:$C$6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97952"/>
        <c:axId val="103599488"/>
      </c:barChart>
      <c:catAx>
        <c:axId val="1035979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zh-TW"/>
          </a:p>
        </c:txPr>
        <c:crossAx val="103599488"/>
        <c:crosses val="autoZero"/>
        <c:auto val="1"/>
        <c:lblAlgn val="ctr"/>
        <c:lblOffset val="100"/>
        <c:noMultiLvlLbl val="0"/>
      </c:catAx>
      <c:valAx>
        <c:axId val="1035994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zh-TW"/>
          </a:p>
        </c:txPr>
        <c:crossAx val="103597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Sheet1!$C$4:$C$4</c:f>
              <c:strCache>
                <c:ptCount val="1"/>
                <c:pt idx="0">
                  <c:v>男生</c:v>
                </c:pt>
              </c:strCache>
            </c:strRef>
          </c:tx>
          <c:invertIfNegative val="0"/>
          <c:cat>
            <c:strRef>
              <c:f>Sheet1!$B$5:$B$8</c:f>
              <c:strCache>
                <c:ptCount val="4"/>
                <c:pt idx="0">
                  <c:v>超人隊</c:v>
                </c:pt>
                <c:pt idx="1">
                  <c:v>金剛隊</c:v>
                </c:pt>
                <c:pt idx="2">
                  <c:v>卡卡隊</c:v>
                </c:pt>
                <c:pt idx="3">
                  <c:v>蝙蝠隊</c:v>
                </c:pt>
              </c:strCache>
            </c:strRef>
          </c:cat>
          <c:val>
            <c:numRef>
              <c:f>Sheet1!$C$5:$C$8</c:f>
              <c:numCache>
                <c:formatCode>General</c:formatCode>
                <c:ptCount val="4"/>
                <c:pt idx="0">
                  <c:v>20</c:v>
                </c:pt>
                <c:pt idx="1">
                  <c:v>17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Sheet1!$D$4:$D$4</c:f>
              <c:strCache>
                <c:ptCount val="1"/>
                <c:pt idx="0">
                  <c:v>女生</c:v>
                </c:pt>
              </c:strCache>
            </c:strRef>
          </c:tx>
          <c:invertIfNegative val="0"/>
          <c:cat>
            <c:strRef>
              <c:f>Sheet1!$B$5:$B$8</c:f>
              <c:strCache>
                <c:ptCount val="4"/>
                <c:pt idx="0">
                  <c:v>超人隊</c:v>
                </c:pt>
                <c:pt idx="1">
                  <c:v>金剛隊</c:v>
                </c:pt>
                <c:pt idx="2">
                  <c:v>卡卡隊</c:v>
                </c:pt>
                <c:pt idx="3">
                  <c:v>蝙蝠隊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704320"/>
        <c:axId val="103498880"/>
      </c:barChart>
      <c:catAx>
        <c:axId val="1137043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103498880"/>
        <c:crosses val="autoZero"/>
        <c:auto val="1"/>
        <c:lblAlgn val="ctr"/>
        <c:lblOffset val="100"/>
        <c:noMultiLvlLbl val="0"/>
      </c:catAx>
      <c:valAx>
        <c:axId val="1034988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zh-TW"/>
          </a:p>
        </c:txPr>
        <c:crossAx val="1137043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Sheet1!$C$4:$C$4</c:f>
              <c:strCache>
                <c:ptCount val="1"/>
                <c:pt idx="0">
                  <c:v>男生</c:v>
                </c:pt>
              </c:strCache>
            </c:strRef>
          </c:tx>
          <c:invertIfNegative val="0"/>
          <c:cat>
            <c:strRef>
              <c:f>Sheet1!$B$5:$B$8</c:f>
              <c:strCache>
                <c:ptCount val="4"/>
                <c:pt idx="0">
                  <c:v>超人隊</c:v>
                </c:pt>
                <c:pt idx="1">
                  <c:v>金剛隊</c:v>
                </c:pt>
                <c:pt idx="2">
                  <c:v>卡卡隊</c:v>
                </c:pt>
                <c:pt idx="3">
                  <c:v>蝙蝠隊</c:v>
                </c:pt>
              </c:strCache>
            </c:strRef>
          </c:cat>
          <c:val>
            <c:numRef>
              <c:f>Sheet1!$C$5:$C$8</c:f>
              <c:numCache>
                <c:formatCode>General</c:formatCode>
                <c:ptCount val="4"/>
                <c:pt idx="0">
                  <c:v>20</c:v>
                </c:pt>
                <c:pt idx="1">
                  <c:v>17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Sheet1!$D$4:$D$4</c:f>
              <c:strCache>
                <c:ptCount val="1"/>
                <c:pt idx="0">
                  <c:v>女生</c:v>
                </c:pt>
              </c:strCache>
            </c:strRef>
          </c:tx>
          <c:invertIfNegative val="0"/>
          <c:cat>
            <c:strRef>
              <c:f>Sheet1!$B$5:$B$8</c:f>
              <c:strCache>
                <c:ptCount val="4"/>
                <c:pt idx="0">
                  <c:v>超人隊</c:v>
                </c:pt>
                <c:pt idx="1">
                  <c:v>金剛隊</c:v>
                </c:pt>
                <c:pt idx="2">
                  <c:v>卡卡隊</c:v>
                </c:pt>
                <c:pt idx="3">
                  <c:v>蝙蝠隊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522688"/>
        <c:axId val="103524224"/>
      </c:barChart>
      <c:catAx>
        <c:axId val="103522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3524224"/>
        <c:crosses val="autoZero"/>
        <c:auto val="1"/>
        <c:lblAlgn val="ctr"/>
        <c:lblOffset val="100"/>
        <c:noMultiLvlLbl val="0"/>
      </c:catAx>
      <c:valAx>
        <c:axId val="10352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522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88537690733087"/>
          <c:y val="1.2137788867896966E-4"/>
          <c:w val="0.19291483047438679"/>
          <c:h val="0.219897135826163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zh-TW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989524333559081E-2"/>
          <c:y val="5.2545813334429627E-2"/>
          <c:w val="0.75596843640338196"/>
          <c:h val="0.8793947912063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Sheet1!$C$4:$C$4</c:f>
              <c:strCache>
                <c:ptCount val="1"/>
                <c:pt idx="0">
                  <c:v>男生</c:v>
                </c:pt>
              </c:strCache>
            </c:strRef>
          </c:tx>
          <c:invertIfNegative val="0"/>
          <c:cat>
            <c:strRef>
              <c:f>Sheet1!$B$5:$B$8</c:f>
              <c:strCache>
                <c:ptCount val="4"/>
                <c:pt idx="0">
                  <c:v>超人隊</c:v>
                </c:pt>
                <c:pt idx="1">
                  <c:v>金剛隊</c:v>
                </c:pt>
                <c:pt idx="2">
                  <c:v>卡卡隊</c:v>
                </c:pt>
                <c:pt idx="3">
                  <c:v>蝙蝠隊</c:v>
                </c:pt>
              </c:strCache>
            </c:strRef>
          </c:cat>
          <c:val>
            <c:numRef>
              <c:f>Sheet1!$C$5:$C$8</c:f>
              <c:numCache>
                <c:formatCode>General</c:formatCode>
                <c:ptCount val="4"/>
                <c:pt idx="0">
                  <c:v>20</c:v>
                </c:pt>
                <c:pt idx="1">
                  <c:v>17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Sheet1!$D$4:$D$4</c:f>
              <c:strCache>
                <c:ptCount val="1"/>
                <c:pt idx="0">
                  <c:v>女生</c:v>
                </c:pt>
              </c:strCache>
            </c:strRef>
          </c:tx>
          <c:invertIfNegative val="0"/>
          <c:cat>
            <c:strRef>
              <c:f>Sheet1!$B$5:$B$8</c:f>
              <c:strCache>
                <c:ptCount val="4"/>
                <c:pt idx="0">
                  <c:v>超人隊</c:v>
                </c:pt>
                <c:pt idx="1">
                  <c:v>金剛隊</c:v>
                </c:pt>
                <c:pt idx="2">
                  <c:v>卡卡隊</c:v>
                </c:pt>
                <c:pt idx="3">
                  <c:v>蝙蝠隊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383680"/>
        <c:axId val="113401856"/>
      </c:barChart>
      <c:catAx>
        <c:axId val="113383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zh-TW"/>
          </a:p>
        </c:txPr>
        <c:crossAx val="113401856"/>
        <c:crosses val="autoZero"/>
        <c:auto val="1"/>
        <c:lblAlgn val="ctr"/>
        <c:lblOffset val="100"/>
        <c:noMultiLvlLbl val="0"/>
      </c:catAx>
      <c:valAx>
        <c:axId val="11340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zh-TW"/>
          </a:p>
        </c:txPr>
        <c:crossAx val="11338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40865957422365"/>
          <c:y val="1.6562625117125509E-3"/>
          <c:w val="0.22434624122224062"/>
          <c:h val="0.22132813335205942"/>
        </c:manualLayout>
      </c:layout>
      <c:overlay val="0"/>
      <c:txPr>
        <a:bodyPr/>
        <a:lstStyle/>
        <a:p>
          <a:pPr>
            <a:defRPr sz="2000"/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Sheet1!$B$6:$B$8</c:f>
              <c:strCache>
                <c:ptCount val="3"/>
                <c:pt idx="0">
                  <c:v>柳丁</c:v>
                </c:pt>
                <c:pt idx="1">
                  <c:v>蘋果</c:v>
                </c:pt>
                <c:pt idx="2">
                  <c:v>香蕉</c:v>
                </c:pt>
              </c:strCache>
            </c:strRef>
          </c:cat>
          <c:val>
            <c:numRef>
              <c:f>Sheet1!$C$6:$C$8</c:f>
              <c:numCache>
                <c:formatCode>General</c:formatCode>
                <c:ptCount val="3"/>
                <c:pt idx="0">
                  <c:v>12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969984"/>
        <c:axId val="88971520"/>
      </c:barChart>
      <c:catAx>
        <c:axId val="88969984"/>
        <c:scaling>
          <c:orientation val="minMax"/>
        </c:scaling>
        <c:delete val="0"/>
        <c:axPos val="b"/>
        <c:majorTickMark val="none"/>
        <c:minorTickMark val="none"/>
        <c:tickLblPos val="none"/>
        <c:crossAx val="88971520"/>
        <c:crosses val="autoZero"/>
        <c:auto val="1"/>
        <c:lblAlgn val="ctr"/>
        <c:lblOffset val="100"/>
        <c:noMultiLvlLbl val="0"/>
      </c:catAx>
      <c:valAx>
        <c:axId val="8897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88969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zh-TW" altLang="zh-TW" sz="2400" b="1" i="0" baseline="0"/>
              <a:t>六年二班興趣大調查</a:t>
            </a:r>
            <a:endParaRPr lang="zh-TW" altLang="zh-TW" sz="2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Sheet4!$C$14</c:f>
              <c:strCache>
                <c:ptCount val="1"/>
                <c:pt idx="0">
                  <c:v>百分率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Sheet4!$D$12:$H$12</c:f>
              <c:strCache>
                <c:ptCount val="5"/>
                <c:pt idx="0">
                  <c:v>運動</c:v>
                </c:pt>
                <c:pt idx="1">
                  <c:v>聊天</c:v>
                </c:pt>
                <c:pt idx="2">
                  <c:v>畫圖</c:v>
                </c:pt>
                <c:pt idx="3">
                  <c:v>唱歌</c:v>
                </c:pt>
                <c:pt idx="4">
                  <c:v>其他</c:v>
                </c:pt>
              </c:strCache>
            </c:strRef>
          </c:cat>
          <c:val>
            <c:numRef>
              <c:f>Sheet4!$D$14:$H$14</c:f>
              <c:numCache>
                <c:formatCode>0%</c:formatCode>
                <c:ptCount val="5"/>
                <c:pt idx="0">
                  <c:v>0.24000000000000021</c:v>
                </c:pt>
                <c:pt idx="1">
                  <c:v>0.16</c:v>
                </c:pt>
                <c:pt idx="2">
                  <c:v>0.24000000000000021</c:v>
                </c:pt>
                <c:pt idx="3">
                  <c:v>0.2</c:v>
                </c:pt>
                <c:pt idx="4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131712"/>
        <c:axId val="114134400"/>
      </c:barChart>
      <c:catAx>
        <c:axId val="1141317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zh-TW"/>
          </a:p>
        </c:txPr>
        <c:crossAx val="114134400"/>
        <c:crosses val="autoZero"/>
        <c:auto val="1"/>
        <c:lblAlgn val="ctr"/>
        <c:lblOffset val="100"/>
        <c:noMultiLvlLbl val="0"/>
      </c:catAx>
      <c:valAx>
        <c:axId val="1141344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zh-TW"/>
          </a:p>
        </c:txPr>
        <c:crossAx val="114131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用百分率呈現的統計圖</a:t>
            </a:r>
            <a:endParaRPr lang="zh-TW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Sheet5!$A$4</c:f>
              <c:strCache>
                <c:ptCount val="1"/>
                <c:pt idx="0">
                  <c:v>百分率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Sheet5!$B$2:$G$2</c:f>
              <c:strCache>
                <c:ptCount val="6"/>
                <c:pt idx="0">
                  <c:v>飲食</c:v>
                </c:pt>
                <c:pt idx="1">
                  <c:v>交通</c:v>
                </c:pt>
                <c:pt idx="2">
                  <c:v>社交</c:v>
                </c:pt>
                <c:pt idx="3">
                  <c:v>進修</c:v>
                </c:pt>
                <c:pt idx="4">
                  <c:v>雜支</c:v>
                </c:pt>
                <c:pt idx="5">
                  <c:v>存款</c:v>
                </c:pt>
              </c:strCache>
            </c:strRef>
          </c:cat>
          <c:val>
            <c:numRef>
              <c:f>Sheet5!$B$4:$G$4</c:f>
              <c:numCache>
                <c:formatCode>0%</c:formatCode>
                <c:ptCount val="6"/>
                <c:pt idx="0">
                  <c:v>0.30000000000000032</c:v>
                </c:pt>
                <c:pt idx="1">
                  <c:v>0.05</c:v>
                </c:pt>
                <c:pt idx="2">
                  <c:v>3.0000000000000002E-2</c:v>
                </c:pt>
                <c:pt idx="3">
                  <c:v>2.0000000000000011E-2</c:v>
                </c:pt>
                <c:pt idx="4">
                  <c:v>0.2</c:v>
                </c:pt>
                <c:pt idx="5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68576"/>
        <c:axId val="103370112"/>
      </c:barChart>
      <c:catAx>
        <c:axId val="103368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3370112"/>
        <c:crosses val="autoZero"/>
        <c:auto val="1"/>
        <c:lblAlgn val="ctr"/>
        <c:lblOffset val="100"/>
        <c:noMultiLvlLbl val="0"/>
      </c:catAx>
      <c:valAx>
        <c:axId val="103370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336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zh-TW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dirty="0"/>
              <a:t>原始數值資料</a:t>
            </a:r>
            <a:r>
              <a:rPr lang="zh-TW" dirty="0" smtClean="0"/>
              <a:t>呈現</a:t>
            </a:r>
            <a:r>
              <a:rPr lang="zh-TW" altLang="en-US" dirty="0" smtClean="0"/>
              <a:t>的統計圖</a:t>
            </a:r>
            <a:endParaRPr lang="zh-TW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Sheet5!$A$3</c:f>
              <c:strCache>
                <c:ptCount val="1"/>
                <c:pt idx="0">
                  <c:v>費用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Sheet5!$B$2:$G$2</c:f>
              <c:strCache>
                <c:ptCount val="6"/>
                <c:pt idx="0">
                  <c:v>飲食</c:v>
                </c:pt>
                <c:pt idx="1">
                  <c:v>交通</c:v>
                </c:pt>
                <c:pt idx="2">
                  <c:v>社交</c:v>
                </c:pt>
                <c:pt idx="3">
                  <c:v>進修</c:v>
                </c:pt>
                <c:pt idx="4">
                  <c:v>雜支</c:v>
                </c:pt>
                <c:pt idx="5">
                  <c:v>存款</c:v>
                </c:pt>
              </c:strCache>
            </c:strRef>
          </c:cat>
          <c:val>
            <c:numRef>
              <c:f>Sheet5!$B$3:$G$3</c:f>
              <c:numCache>
                <c:formatCode>General</c:formatCode>
                <c:ptCount val="6"/>
                <c:pt idx="0">
                  <c:v>3000</c:v>
                </c:pt>
                <c:pt idx="1">
                  <c:v>500</c:v>
                </c:pt>
                <c:pt idx="2">
                  <c:v>300</c:v>
                </c:pt>
                <c:pt idx="3">
                  <c:v>200</c:v>
                </c:pt>
                <c:pt idx="4">
                  <c:v>2000</c:v>
                </c:pt>
                <c:pt idx="5">
                  <c:v>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02880"/>
        <c:axId val="103412864"/>
      </c:barChart>
      <c:catAx>
        <c:axId val="103402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3412864"/>
        <c:crosses val="autoZero"/>
        <c:auto val="1"/>
        <c:lblAlgn val="ctr"/>
        <c:lblOffset val="100"/>
        <c:noMultiLvlLbl val="0"/>
      </c:catAx>
      <c:valAx>
        <c:axId val="10341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40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Sheet1!$B$6:$B$8</c:f>
              <c:strCache>
                <c:ptCount val="3"/>
                <c:pt idx="0">
                  <c:v>柳丁</c:v>
                </c:pt>
                <c:pt idx="1">
                  <c:v>蘋果</c:v>
                </c:pt>
                <c:pt idx="2">
                  <c:v>香蕉</c:v>
                </c:pt>
              </c:strCache>
            </c:strRef>
          </c:cat>
          <c:val>
            <c:numRef>
              <c:f>Sheet1!$C$6:$C$8</c:f>
              <c:numCache>
                <c:formatCode>General</c:formatCode>
                <c:ptCount val="3"/>
                <c:pt idx="0">
                  <c:v>12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991232"/>
        <c:axId val="88992768"/>
      </c:barChart>
      <c:catAx>
        <c:axId val="889912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zh-TW"/>
          </a:p>
        </c:txPr>
        <c:crossAx val="88992768"/>
        <c:crosses val="autoZero"/>
        <c:auto val="1"/>
        <c:lblAlgn val="ctr"/>
        <c:lblOffset val="100"/>
        <c:noMultiLvlLbl val="0"/>
      </c:catAx>
      <c:valAx>
        <c:axId val="88992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zh-TW"/>
          </a:p>
        </c:txPr>
        <c:crossAx val="8899123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Sheet1!$B$6:$B$9</c:f>
              <c:strCache>
                <c:ptCount val="4"/>
                <c:pt idx="0">
                  <c:v>柳丁</c:v>
                </c:pt>
                <c:pt idx="1">
                  <c:v>蘋果</c:v>
                </c:pt>
                <c:pt idx="2">
                  <c:v>香蕉</c:v>
                </c:pt>
                <c:pt idx="3">
                  <c:v>木瓜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415168"/>
        <c:axId val="101425152"/>
        <c:axId val="0"/>
      </c:bar3DChart>
      <c:catAx>
        <c:axId val="101415168"/>
        <c:scaling>
          <c:orientation val="minMax"/>
        </c:scaling>
        <c:delete val="1"/>
        <c:axPos val="l"/>
        <c:majorTickMark val="out"/>
        <c:minorTickMark val="none"/>
        <c:tickLblPos val="none"/>
        <c:crossAx val="101425152"/>
        <c:crosses val="autoZero"/>
        <c:auto val="1"/>
        <c:lblAlgn val="ctr"/>
        <c:lblOffset val="100"/>
        <c:noMultiLvlLbl val="0"/>
      </c:catAx>
      <c:valAx>
        <c:axId val="10142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14151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bg1"/>
        </a:solid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Sheet1!$B$6:$B$9</c:f>
              <c:strCache>
                <c:ptCount val="4"/>
                <c:pt idx="0">
                  <c:v>柳丁</c:v>
                </c:pt>
                <c:pt idx="1">
                  <c:v>蘋果</c:v>
                </c:pt>
                <c:pt idx="2">
                  <c:v>香蕉</c:v>
                </c:pt>
                <c:pt idx="3">
                  <c:v>木瓜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432704"/>
        <c:axId val="101479552"/>
        <c:axId val="0"/>
      </c:bar3DChart>
      <c:catAx>
        <c:axId val="1014327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zh-TW"/>
          </a:p>
        </c:txPr>
        <c:crossAx val="101479552"/>
        <c:crosses val="autoZero"/>
        <c:auto val="1"/>
        <c:lblAlgn val="ctr"/>
        <c:lblOffset val="100"/>
        <c:noMultiLvlLbl val="0"/>
      </c:catAx>
      <c:valAx>
        <c:axId val="10147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FF0000"/>
                </a:solidFill>
              </a:defRPr>
            </a:pPr>
            <a:endParaRPr lang="zh-TW"/>
          </a:p>
        </c:txPr>
        <c:crossAx val="101432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bg1"/>
        </a:solidFill>
      </c:spPr>
    </c:backWall>
    <c:plotArea>
      <c:layout/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514624"/>
        <c:axId val="101553280"/>
        <c:axId val="0"/>
      </c:bar3DChart>
      <c:catAx>
        <c:axId val="1015146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zh-TW"/>
          </a:p>
        </c:txPr>
        <c:crossAx val="101553280"/>
        <c:crosses val="autoZero"/>
        <c:auto val="1"/>
        <c:lblAlgn val="ctr"/>
        <c:lblOffset val="100"/>
        <c:noMultiLvlLbl val="0"/>
      </c:catAx>
      <c:valAx>
        <c:axId val="10155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FF0000"/>
                </a:solidFill>
              </a:defRPr>
            </a:pPr>
            <a:endParaRPr lang="zh-TW"/>
          </a:p>
        </c:txPr>
        <c:crossAx val="1015146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21849190859808"/>
          <c:y val="8.4365668566501684E-2"/>
          <c:w val="0.8651166930708486"/>
          <c:h val="0.659175236000077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Sheet1!$B$6:$B$8</c:f>
              <c:strCache>
                <c:ptCount val="3"/>
                <c:pt idx="0">
                  <c:v>柳丁</c:v>
                </c:pt>
                <c:pt idx="1">
                  <c:v>蘋果</c:v>
                </c:pt>
                <c:pt idx="2">
                  <c:v>香蕉</c:v>
                </c:pt>
              </c:strCache>
            </c:strRef>
          </c:cat>
          <c:val>
            <c:numRef>
              <c:f>Sheet1!$C$6:$C$8</c:f>
              <c:numCache>
                <c:formatCode>General</c:formatCode>
                <c:ptCount val="3"/>
                <c:pt idx="0">
                  <c:v>12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59008"/>
        <c:axId val="101660544"/>
      </c:barChart>
      <c:catAx>
        <c:axId val="1016590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zh-TW"/>
          </a:p>
        </c:txPr>
        <c:crossAx val="101660544"/>
        <c:crosses val="autoZero"/>
        <c:auto val="1"/>
        <c:lblAlgn val="ctr"/>
        <c:lblOffset val="100"/>
        <c:noMultiLvlLbl val="0"/>
      </c:catAx>
      <c:valAx>
        <c:axId val="101660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zh-TW"/>
          </a:p>
        </c:txPr>
        <c:crossAx val="10165900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Sheet1!$B$6:$B$9</c:f>
              <c:strCache>
                <c:ptCount val="4"/>
                <c:pt idx="0">
                  <c:v>柳丁</c:v>
                </c:pt>
                <c:pt idx="1">
                  <c:v>蘋果</c:v>
                </c:pt>
                <c:pt idx="2">
                  <c:v>香蕉</c:v>
                </c:pt>
                <c:pt idx="3">
                  <c:v>木瓜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cked"/>
        <c:varyColors val="0"/>
        <c:ser>
          <c:idx val="0"/>
          <c:order val="0"/>
          <c:cat>
            <c:strRef>
              <c:f>Sheet1!$B$6:$B$9</c:f>
              <c:strCache>
                <c:ptCount val="4"/>
                <c:pt idx="0">
                  <c:v>柳丁</c:v>
                </c:pt>
                <c:pt idx="1">
                  <c:v>蘋果</c:v>
                </c:pt>
                <c:pt idx="2">
                  <c:v>香蕉</c:v>
                </c:pt>
                <c:pt idx="3">
                  <c:v>木瓜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612544"/>
        <c:axId val="101630720"/>
      </c:lineChart>
      <c:catAx>
        <c:axId val="101612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1630720"/>
        <c:crosses val="autoZero"/>
        <c:auto val="1"/>
        <c:lblAlgn val="ctr"/>
        <c:lblOffset val="100"/>
        <c:noMultiLvlLbl val="0"/>
      </c:catAx>
      <c:valAx>
        <c:axId val="10163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612544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3FB1A-76E7-45F0-95A0-B8A5A6F8CEBE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5_3" csCatId="accent5" phldr="1"/>
      <dgm:spPr/>
      <dgm:t>
        <a:bodyPr/>
        <a:lstStyle/>
        <a:p>
          <a:endParaRPr lang="zh-TW" altLang="en-US"/>
        </a:p>
      </dgm:t>
    </dgm:pt>
    <dgm:pt modelId="{FBE810D7-B92C-498E-A372-9CDD18150EE6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統計與機率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B45CD8CF-A7E9-4338-BF63-4BE574DCAC53}" type="parTrans" cxnId="{90D58324-0A9F-4BC3-B26B-CA8CAF3FE611}">
      <dgm:prSet/>
      <dgm:spPr/>
      <dgm:t>
        <a:bodyPr/>
        <a:lstStyle/>
        <a:p>
          <a:endParaRPr lang="zh-TW" altLang="en-US"/>
        </a:p>
      </dgm:t>
    </dgm:pt>
    <dgm:pt modelId="{E84030F7-48E6-4F5A-8333-EA5720CF8429}" type="sibTrans" cxnId="{90D58324-0A9F-4BC3-B26B-CA8CAF3FE611}">
      <dgm:prSet/>
      <dgm:spPr/>
      <dgm:t>
        <a:bodyPr/>
        <a:lstStyle/>
        <a:p>
          <a:endParaRPr lang="zh-TW" altLang="en-US"/>
        </a:p>
      </dgm:t>
    </dgm:pt>
    <dgm:pt modelId="{93C18432-82B8-4486-9A7D-F7BCEB3914B9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一、資料的分類與整理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16E7FAED-D6A7-488D-A643-AC1FDB85521A}" type="parTrans" cxnId="{9E45F09A-8D44-4F4F-A6F0-41BFD8A18552}">
      <dgm:prSet/>
      <dgm:spPr/>
      <dgm:t>
        <a:bodyPr/>
        <a:lstStyle/>
        <a:p>
          <a:endParaRPr lang="zh-TW" altLang="en-US"/>
        </a:p>
      </dgm:t>
    </dgm:pt>
    <dgm:pt modelId="{4848F989-02DE-41AE-A71D-00FC099215D7}" type="sibTrans" cxnId="{9E45F09A-8D44-4F4F-A6F0-41BFD8A18552}">
      <dgm:prSet/>
      <dgm:spPr/>
      <dgm:t>
        <a:bodyPr/>
        <a:lstStyle/>
        <a:p>
          <a:endParaRPr lang="zh-TW" altLang="en-US"/>
        </a:p>
      </dgm:t>
    </dgm:pt>
    <dgm:pt modelId="{D4313296-CFF5-4CC2-B5D3-DA7557AF9ABB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二、報讀生活中的表格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60EF8096-E2EC-4FB6-8921-6EE337444E3D}" type="parTrans" cxnId="{CA89E4B6-FCFE-4327-9E66-E0F39F836258}">
      <dgm:prSet/>
      <dgm:spPr/>
      <dgm:t>
        <a:bodyPr/>
        <a:lstStyle/>
        <a:p>
          <a:endParaRPr lang="zh-TW" altLang="en-US"/>
        </a:p>
      </dgm:t>
    </dgm:pt>
    <dgm:pt modelId="{16142A29-D2CD-4830-B585-A3F35B085342}" type="sibTrans" cxnId="{CA89E4B6-FCFE-4327-9E66-E0F39F836258}">
      <dgm:prSet/>
      <dgm:spPr/>
      <dgm:t>
        <a:bodyPr/>
        <a:lstStyle/>
        <a:p>
          <a:endParaRPr lang="zh-TW" altLang="en-US"/>
        </a:p>
      </dgm:t>
    </dgm:pt>
    <dgm:pt modelId="{76F036FE-A956-4A33-A77C-D074B3B5D4B8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三、長條圖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5136BDC0-C2CC-444C-A8EA-58942F1735DF}" type="parTrans" cxnId="{99C1BCB9-3311-4097-A2C4-D169736A0297}">
      <dgm:prSet/>
      <dgm:spPr/>
      <dgm:t>
        <a:bodyPr/>
        <a:lstStyle/>
        <a:p>
          <a:endParaRPr lang="zh-TW" altLang="en-US"/>
        </a:p>
      </dgm:t>
    </dgm:pt>
    <dgm:pt modelId="{1D7E1E68-ECAA-44E1-8372-C629DD6E15C9}" type="sibTrans" cxnId="{99C1BCB9-3311-4097-A2C4-D169736A0297}">
      <dgm:prSet/>
      <dgm:spPr/>
      <dgm:t>
        <a:bodyPr/>
        <a:lstStyle/>
        <a:p>
          <a:endParaRPr lang="zh-TW" altLang="en-US"/>
        </a:p>
      </dgm:t>
    </dgm:pt>
    <dgm:pt modelId="{AC4D60B2-827D-4D43-BD4D-3254570F3F7A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四、折線圖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EB5179A2-487A-4A88-9B1C-C357FB979450}" type="parTrans" cxnId="{053F8EB6-353B-4D75-9693-E16362036B7D}">
      <dgm:prSet/>
      <dgm:spPr/>
      <dgm:t>
        <a:bodyPr/>
        <a:lstStyle/>
        <a:p>
          <a:endParaRPr lang="zh-TW" altLang="en-US"/>
        </a:p>
      </dgm:t>
    </dgm:pt>
    <dgm:pt modelId="{30A5F097-4C4C-4410-A522-B12A3E69F175}" type="sibTrans" cxnId="{053F8EB6-353B-4D75-9693-E16362036B7D}">
      <dgm:prSet/>
      <dgm:spPr/>
      <dgm:t>
        <a:bodyPr/>
        <a:lstStyle/>
        <a:p>
          <a:endParaRPr lang="zh-TW" altLang="en-US"/>
        </a:p>
      </dgm:t>
    </dgm:pt>
    <dgm:pt modelId="{6BE6514F-E6AF-4A20-9E67-F1B0629149D4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五、圓形圖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5D6E270B-84BD-4B5C-A9CC-C508DCA02DB8}" type="parTrans" cxnId="{B4726C11-A238-4C78-B2BA-54CEFA0F8547}">
      <dgm:prSet/>
      <dgm:spPr/>
      <dgm:t>
        <a:bodyPr/>
        <a:lstStyle/>
        <a:p>
          <a:endParaRPr lang="zh-TW" altLang="en-US"/>
        </a:p>
      </dgm:t>
    </dgm:pt>
    <dgm:pt modelId="{BEC28E47-2F85-451A-8FD4-170220C1E8E7}" type="sibTrans" cxnId="{B4726C11-A238-4C78-B2BA-54CEFA0F8547}">
      <dgm:prSet/>
      <dgm:spPr/>
      <dgm:t>
        <a:bodyPr/>
        <a:lstStyle/>
        <a:p>
          <a:endParaRPr lang="zh-TW" altLang="en-US"/>
        </a:p>
      </dgm:t>
    </dgm:pt>
    <dgm:pt modelId="{E0C61D36-A64C-499B-BD42-0B78CE80DE13}" type="pres">
      <dgm:prSet presAssocID="{F563FB1A-76E7-45F0-95A0-B8A5A6F8CE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B45948D-D7BD-4AA9-A052-205731EBB11A}" type="pres">
      <dgm:prSet presAssocID="{FBE810D7-B92C-498E-A372-9CDD18150EE6}" presName="hierRoot1" presStyleCnt="0"/>
      <dgm:spPr/>
      <dgm:t>
        <a:bodyPr/>
        <a:lstStyle/>
        <a:p>
          <a:endParaRPr lang="zh-TW" altLang="en-US"/>
        </a:p>
      </dgm:t>
    </dgm:pt>
    <dgm:pt modelId="{BDFFFDBB-CF9A-40BD-935A-5C7489EEC1FB}" type="pres">
      <dgm:prSet presAssocID="{FBE810D7-B92C-498E-A372-9CDD18150EE6}" presName="composite" presStyleCnt="0"/>
      <dgm:spPr/>
      <dgm:t>
        <a:bodyPr/>
        <a:lstStyle/>
        <a:p>
          <a:endParaRPr lang="zh-TW" altLang="en-US"/>
        </a:p>
      </dgm:t>
    </dgm:pt>
    <dgm:pt modelId="{AB8E0BF4-70E7-4256-8735-AA608E6F0E76}" type="pres">
      <dgm:prSet presAssocID="{FBE810D7-B92C-498E-A372-9CDD18150EE6}" presName="background" presStyleLbl="node0" presStyleIdx="0" presStyleCnt="1"/>
      <dgm:spPr/>
      <dgm:t>
        <a:bodyPr/>
        <a:lstStyle/>
        <a:p>
          <a:endParaRPr lang="zh-TW" altLang="en-US"/>
        </a:p>
      </dgm:t>
    </dgm:pt>
    <dgm:pt modelId="{15CEBEF3-5811-461C-8146-FA6D7517718C}" type="pres">
      <dgm:prSet presAssocID="{FBE810D7-B92C-498E-A372-9CDD18150EE6}" presName="text" presStyleLbl="fgAcc0" presStyleIdx="0" presStyleCnt="1" custScaleX="278144" custScaleY="327759" custLinFactNeighborX="-14543" custLinFactNeighborY="-9758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8500204-D551-4047-B5E5-FD1427CDFD70}" type="pres">
      <dgm:prSet presAssocID="{FBE810D7-B92C-498E-A372-9CDD18150EE6}" presName="hierChild2" presStyleCnt="0"/>
      <dgm:spPr/>
      <dgm:t>
        <a:bodyPr/>
        <a:lstStyle/>
        <a:p>
          <a:endParaRPr lang="zh-TW" altLang="en-US"/>
        </a:p>
      </dgm:t>
    </dgm:pt>
    <dgm:pt modelId="{DA93DC43-6742-447C-8952-2E592113196C}" type="pres">
      <dgm:prSet presAssocID="{16E7FAED-D6A7-488D-A643-AC1FDB85521A}" presName="Name10" presStyleLbl="parChTrans1D2" presStyleIdx="0" presStyleCnt="5"/>
      <dgm:spPr/>
      <dgm:t>
        <a:bodyPr/>
        <a:lstStyle/>
        <a:p>
          <a:endParaRPr lang="zh-TW" altLang="en-US"/>
        </a:p>
      </dgm:t>
    </dgm:pt>
    <dgm:pt modelId="{C458C3BF-8EAF-49F2-89DC-4F11AB3999A6}" type="pres">
      <dgm:prSet presAssocID="{93C18432-82B8-4486-9A7D-F7BCEB3914B9}" presName="hierRoot2" presStyleCnt="0"/>
      <dgm:spPr/>
      <dgm:t>
        <a:bodyPr/>
        <a:lstStyle/>
        <a:p>
          <a:endParaRPr lang="zh-TW" altLang="en-US"/>
        </a:p>
      </dgm:t>
    </dgm:pt>
    <dgm:pt modelId="{4E7C959C-2E2A-4F34-8E1F-A49089007763}" type="pres">
      <dgm:prSet presAssocID="{93C18432-82B8-4486-9A7D-F7BCEB3914B9}" presName="composite2" presStyleCnt="0"/>
      <dgm:spPr/>
      <dgm:t>
        <a:bodyPr/>
        <a:lstStyle/>
        <a:p>
          <a:endParaRPr lang="zh-TW" altLang="en-US"/>
        </a:p>
      </dgm:t>
    </dgm:pt>
    <dgm:pt modelId="{61CD006B-076E-480F-9214-C81A9B8900D4}" type="pres">
      <dgm:prSet presAssocID="{93C18432-82B8-4486-9A7D-F7BCEB3914B9}" presName="background2" presStyleLbl="node2" presStyleIdx="0" presStyleCnt="5"/>
      <dgm:spPr/>
      <dgm:t>
        <a:bodyPr/>
        <a:lstStyle/>
        <a:p>
          <a:endParaRPr lang="zh-TW" altLang="en-US"/>
        </a:p>
      </dgm:t>
    </dgm:pt>
    <dgm:pt modelId="{791270BD-62F3-4853-B70E-4D4659B14EB2}" type="pres">
      <dgm:prSet presAssocID="{93C18432-82B8-4486-9A7D-F7BCEB3914B9}" presName="text2" presStyleLbl="fgAcc2" presStyleIdx="0" presStyleCnt="5" custScaleX="278144" custScaleY="3277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323A697-16C7-4B9C-94BA-640471994876}" type="pres">
      <dgm:prSet presAssocID="{93C18432-82B8-4486-9A7D-F7BCEB3914B9}" presName="hierChild3" presStyleCnt="0"/>
      <dgm:spPr/>
      <dgm:t>
        <a:bodyPr/>
        <a:lstStyle/>
        <a:p>
          <a:endParaRPr lang="zh-TW" altLang="en-US"/>
        </a:p>
      </dgm:t>
    </dgm:pt>
    <dgm:pt modelId="{CB967909-1028-4B63-99E7-E881ABF65419}" type="pres">
      <dgm:prSet presAssocID="{60EF8096-E2EC-4FB6-8921-6EE337444E3D}" presName="Name10" presStyleLbl="parChTrans1D2" presStyleIdx="1" presStyleCnt="5"/>
      <dgm:spPr/>
      <dgm:t>
        <a:bodyPr/>
        <a:lstStyle/>
        <a:p>
          <a:endParaRPr lang="zh-TW" altLang="en-US"/>
        </a:p>
      </dgm:t>
    </dgm:pt>
    <dgm:pt modelId="{A5BA10A9-C105-4C25-A8ED-AFB5CC2A200F}" type="pres">
      <dgm:prSet presAssocID="{D4313296-CFF5-4CC2-B5D3-DA7557AF9ABB}" presName="hierRoot2" presStyleCnt="0"/>
      <dgm:spPr/>
      <dgm:t>
        <a:bodyPr/>
        <a:lstStyle/>
        <a:p>
          <a:endParaRPr lang="zh-TW" altLang="en-US"/>
        </a:p>
      </dgm:t>
    </dgm:pt>
    <dgm:pt modelId="{6A05F916-387A-435D-A784-3F68511B922D}" type="pres">
      <dgm:prSet presAssocID="{D4313296-CFF5-4CC2-B5D3-DA7557AF9ABB}" presName="composite2" presStyleCnt="0"/>
      <dgm:spPr/>
      <dgm:t>
        <a:bodyPr/>
        <a:lstStyle/>
        <a:p>
          <a:endParaRPr lang="zh-TW" altLang="en-US"/>
        </a:p>
      </dgm:t>
    </dgm:pt>
    <dgm:pt modelId="{125FEC36-9955-4CFD-9984-25DB7BADC668}" type="pres">
      <dgm:prSet presAssocID="{D4313296-CFF5-4CC2-B5D3-DA7557AF9ABB}" presName="background2" presStyleLbl="node2" presStyleIdx="1" presStyleCnt="5"/>
      <dgm:spPr/>
      <dgm:t>
        <a:bodyPr/>
        <a:lstStyle/>
        <a:p>
          <a:endParaRPr lang="zh-TW" altLang="en-US"/>
        </a:p>
      </dgm:t>
    </dgm:pt>
    <dgm:pt modelId="{710E6D7A-8F6E-49E8-AA41-1B678BBFA046}" type="pres">
      <dgm:prSet presAssocID="{D4313296-CFF5-4CC2-B5D3-DA7557AF9ABB}" presName="text2" presStyleLbl="fgAcc2" presStyleIdx="1" presStyleCnt="5" custScaleX="278144" custScaleY="3277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D5CB4C-72A1-4D88-B76A-C7C835003DFF}" type="pres">
      <dgm:prSet presAssocID="{D4313296-CFF5-4CC2-B5D3-DA7557AF9ABB}" presName="hierChild3" presStyleCnt="0"/>
      <dgm:spPr/>
      <dgm:t>
        <a:bodyPr/>
        <a:lstStyle/>
        <a:p>
          <a:endParaRPr lang="zh-TW" altLang="en-US"/>
        </a:p>
      </dgm:t>
    </dgm:pt>
    <dgm:pt modelId="{9E16E740-FBD5-4C49-A692-83BCAAEA66FA}" type="pres">
      <dgm:prSet presAssocID="{5136BDC0-C2CC-444C-A8EA-58942F1735DF}" presName="Name10" presStyleLbl="parChTrans1D2" presStyleIdx="2" presStyleCnt="5"/>
      <dgm:spPr/>
      <dgm:t>
        <a:bodyPr/>
        <a:lstStyle/>
        <a:p>
          <a:endParaRPr lang="zh-TW" altLang="en-US"/>
        </a:p>
      </dgm:t>
    </dgm:pt>
    <dgm:pt modelId="{1D1B1B8F-DD6C-4A0E-A289-7FBAF4670C3A}" type="pres">
      <dgm:prSet presAssocID="{76F036FE-A956-4A33-A77C-D074B3B5D4B8}" presName="hierRoot2" presStyleCnt="0"/>
      <dgm:spPr/>
      <dgm:t>
        <a:bodyPr/>
        <a:lstStyle/>
        <a:p>
          <a:endParaRPr lang="zh-TW" altLang="en-US"/>
        </a:p>
      </dgm:t>
    </dgm:pt>
    <dgm:pt modelId="{E0516FD6-A69E-418C-8977-624409847B4B}" type="pres">
      <dgm:prSet presAssocID="{76F036FE-A956-4A33-A77C-D074B3B5D4B8}" presName="composite2" presStyleCnt="0"/>
      <dgm:spPr/>
      <dgm:t>
        <a:bodyPr/>
        <a:lstStyle/>
        <a:p>
          <a:endParaRPr lang="zh-TW" altLang="en-US"/>
        </a:p>
      </dgm:t>
    </dgm:pt>
    <dgm:pt modelId="{1EDF314C-7877-4D23-BB09-60C356D20497}" type="pres">
      <dgm:prSet presAssocID="{76F036FE-A956-4A33-A77C-D074B3B5D4B8}" presName="background2" presStyleLbl="node2" presStyleIdx="2" presStyleCnt="5"/>
      <dgm:spPr/>
      <dgm:t>
        <a:bodyPr/>
        <a:lstStyle/>
        <a:p>
          <a:endParaRPr lang="zh-TW" altLang="en-US"/>
        </a:p>
      </dgm:t>
    </dgm:pt>
    <dgm:pt modelId="{D790B374-2D24-463D-B26E-3CA75A61A48C}" type="pres">
      <dgm:prSet presAssocID="{76F036FE-A956-4A33-A77C-D074B3B5D4B8}" presName="text2" presStyleLbl="fgAcc2" presStyleIdx="2" presStyleCnt="5" custScaleX="278144" custScaleY="3277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78F6BA-E54E-4323-B89E-83888D0F7950}" type="pres">
      <dgm:prSet presAssocID="{76F036FE-A956-4A33-A77C-D074B3B5D4B8}" presName="hierChild3" presStyleCnt="0"/>
      <dgm:spPr/>
      <dgm:t>
        <a:bodyPr/>
        <a:lstStyle/>
        <a:p>
          <a:endParaRPr lang="zh-TW" altLang="en-US"/>
        </a:p>
      </dgm:t>
    </dgm:pt>
    <dgm:pt modelId="{318BA055-D4D4-4153-89E3-807A0C0A6E8B}" type="pres">
      <dgm:prSet presAssocID="{EB5179A2-487A-4A88-9B1C-C357FB979450}" presName="Name10" presStyleLbl="parChTrans1D2" presStyleIdx="3" presStyleCnt="5"/>
      <dgm:spPr/>
      <dgm:t>
        <a:bodyPr/>
        <a:lstStyle/>
        <a:p>
          <a:endParaRPr lang="zh-TW" altLang="en-US"/>
        </a:p>
      </dgm:t>
    </dgm:pt>
    <dgm:pt modelId="{A5A325E8-CD54-4873-ACCB-535C2BAD83B6}" type="pres">
      <dgm:prSet presAssocID="{AC4D60B2-827D-4D43-BD4D-3254570F3F7A}" presName="hierRoot2" presStyleCnt="0"/>
      <dgm:spPr/>
      <dgm:t>
        <a:bodyPr/>
        <a:lstStyle/>
        <a:p>
          <a:endParaRPr lang="zh-TW" altLang="en-US"/>
        </a:p>
      </dgm:t>
    </dgm:pt>
    <dgm:pt modelId="{E0BC4AC4-A090-4B17-BCE5-C05A9FDA1F76}" type="pres">
      <dgm:prSet presAssocID="{AC4D60B2-827D-4D43-BD4D-3254570F3F7A}" presName="composite2" presStyleCnt="0"/>
      <dgm:spPr/>
      <dgm:t>
        <a:bodyPr/>
        <a:lstStyle/>
        <a:p>
          <a:endParaRPr lang="zh-TW" altLang="en-US"/>
        </a:p>
      </dgm:t>
    </dgm:pt>
    <dgm:pt modelId="{25DAA997-F34D-44BF-B294-9544F8604B56}" type="pres">
      <dgm:prSet presAssocID="{AC4D60B2-827D-4D43-BD4D-3254570F3F7A}" presName="background2" presStyleLbl="node2" presStyleIdx="3" presStyleCnt="5"/>
      <dgm:spPr/>
      <dgm:t>
        <a:bodyPr/>
        <a:lstStyle/>
        <a:p>
          <a:endParaRPr lang="zh-TW" altLang="en-US"/>
        </a:p>
      </dgm:t>
    </dgm:pt>
    <dgm:pt modelId="{034F4BF5-CAE8-42B6-8286-D8A8A601EEED}" type="pres">
      <dgm:prSet presAssocID="{AC4D60B2-827D-4D43-BD4D-3254570F3F7A}" presName="text2" presStyleLbl="fgAcc2" presStyleIdx="3" presStyleCnt="5" custScaleX="278144" custScaleY="3277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99CFAC-887B-4914-A980-566FA7E74EDA}" type="pres">
      <dgm:prSet presAssocID="{AC4D60B2-827D-4D43-BD4D-3254570F3F7A}" presName="hierChild3" presStyleCnt="0"/>
      <dgm:spPr/>
      <dgm:t>
        <a:bodyPr/>
        <a:lstStyle/>
        <a:p>
          <a:endParaRPr lang="zh-TW" altLang="en-US"/>
        </a:p>
      </dgm:t>
    </dgm:pt>
    <dgm:pt modelId="{EA8EDC65-FBAD-477B-91A3-DBAF3047C912}" type="pres">
      <dgm:prSet presAssocID="{5D6E270B-84BD-4B5C-A9CC-C508DCA02DB8}" presName="Name10" presStyleLbl="parChTrans1D2" presStyleIdx="4" presStyleCnt="5"/>
      <dgm:spPr/>
      <dgm:t>
        <a:bodyPr/>
        <a:lstStyle/>
        <a:p>
          <a:endParaRPr lang="zh-TW" altLang="en-US"/>
        </a:p>
      </dgm:t>
    </dgm:pt>
    <dgm:pt modelId="{C2011AE5-5583-415B-B563-73F9E7BCFD0A}" type="pres">
      <dgm:prSet presAssocID="{6BE6514F-E6AF-4A20-9E67-F1B0629149D4}" presName="hierRoot2" presStyleCnt="0"/>
      <dgm:spPr/>
      <dgm:t>
        <a:bodyPr/>
        <a:lstStyle/>
        <a:p>
          <a:endParaRPr lang="zh-TW" altLang="en-US"/>
        </a:p>
      </dgm:t>
    </dgm:pt>
    <dgm:pt modelId="{B7BD916E-9161-4C97-A26B-37428532DE9D}" type="pres">
      <dgm:prSet presAssocID="{6BE6514F-E6AF-4A20-9E67-F1B0629149D4}" presName="composite2" presStyleCnt="0"/>
      <dgm:spPr/>
      <dgm:t>
        <a:bodyPr/>
        <a:lstStyle/>
        <a:p>
          <a:endParaRPr lang="zh-TW" altLang="en-US"/>
        </a:p>
      </dgm:t>
    </dgm:pt>
    <dgm:pt modelId="{B910451F-D65B-446E-914F-B1C642912449}" type="pres">
      <dgm:prSet presAssocID="{6BE6514F-E6AF-4A20-9E67-F1B0629149D4}" presName="background2" presStyleLbl="node2" presStyleIdx="4" presStyleCnt="5"/>
      <dgm:spPr/>
      <dgm:t>
        <a:bodyPr/>
        <a:lstStyle/>
        <a:p>
          <a:endParaRPr lang="zh-TW" altLang="en-US"/>
        </a:p>
      </dgm:t>
    </dgm:pt>
    <dgm:pt modelId="{2892B8F4-377A-4057-9A40-C6CB36FACEB3}" type="pres">
      <dgm:prSet presAssocID="{6BE6514F-E6AF-4A20-9E67-F1B0629149D4}" presName="text2" presStyleLbl="fgAcc2" presStyleIdx="4" presStyleCnt="5" custScaleX="278144" custScaleY="3277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5DC4F1A-0F47-41D3-A782-92CB198DB32D}" type="pres">
      <dgm:prSet presAssocID="{6BE6514F-E6AF-4A20-9E67-F1B0629149D4}" presName="hierChild3" presStyleCnt="0"/>
      <dgm:spPr/>
      <dgm:t>
        <a:bodyPr/>
        <a:lstStyle/>
        <a:p>
          <a:endParaRPr lang="zh-TW" altLang="en-US"/>
        </a:p>
      </dgm:t>
    </dgm:pt>
  </dgm:ptLst>
  <dgm:cxnLst>
    <dgm:cxn modelId="{6A6DFE46-D63F-4197-84CC-CD67F97DC5ED}" type="presOf" srcId="{5136BDC0-C2CC-444C-A8EA-58942F1735DF}" destId="{9E16E740-FBD5-4C49-A692-83BCAAEA66FA}" srcOrd="0" destOrd="0" presId="urn:microsoft.com/office/officeart/2005/8/layout/hierarchy1"/>
    <dgm:cxn modelId="{281B8FFF-BD27-4FD5-A1A4-8C33A5F87542}" type="presOf" srcId="{16E7FAED-D6A7-488D-A643-AC1FDB85521A}" destId="{DA93DC43-6742-447C-8952-2E592113196C}" srcOrd="0" destOrd="0" presId="urn:microsoft.com/office/officeart/2005/8/layout/hierarchy1"/>
    <dgm:cxn modelId="{EEE07017-0C13-4EAB-A848-7D63B05DBCB5}" type="presOf" srcId="{AC4D60B2-827D-4D43-BD4D-3254570F3F7A}" destId="{034F4BF5-CAE8-42B6-8286-D8A8A601EEED}" srcOrd="0" destOrd="0" presId="urn:microsoft.com/office/officeart/2005/8/layout/hierarchy1"/>
    <dgm:cxn modelId="{3C71378F-5869-4C95-A7F0-8E3FC679F4F6}" type="presOf" srcId="{D4313296-CFF5-4CC2-B5D3-DA7557AF9ABB}" destId="{710E6D7A-8F6E-49E8-AA41-1B678BBFA046}" srcOrd="0" destOrd="0" presId="urn:microsoft.com/office/officeart/2005/8/layout/hierarchy1"/>
    <dgm:cxn modelId="{91A907E9-C865-477F-9B4E-F047B6CB5640}" type="presOf" srcId="{5D6E270B-84BD-4B5C-A9CC-C508DCA02DB8}" destId="{EA8EDC65-FBAD-477B-91A3-DBAF3047C912}" srcOrd="0" destOrd="0" presId="urn:microsoft.com/office/officeart/2005/8/layout/hierarchy1"/>
    <dgm:cxn modelId="{053F8EB6-353B-4D75-9693-E16362036B7D}" srcId="{FBE810D7-B92C-498E-A372-9CDD18150EE6}" destId="{AC4D60B2-827D-4D43-BD4D-3254570F3F7A}" srcOrd="3" destOrd="0" parTransId="{EB5179A2-487A-4A88-9B1C-C357FB979450}" sibTransId="{30A5F097-4C4C-4410-A522-B12A3E69F175}"/>
    <dgm:cxn modelId="{916704DF-D13B-40E1-9310-1CCC172FDAA3}" type="presOf" srcId="{93C18432-82B8-4486-9A7D-F7BCEB3914B9}" destId="{791270BD-62F3-4853-B70E-4D4659B14EB2}" srcOrd="0" destOrd="0" presId="urn:microsoft.com/office/officeart/2005/8/layout/hierarchy1"/>
    <dgm:cxn modelId="{6B637EAF-C752-400F-A4D1-6B83ED3A7476}" type="presOf" srcId="{76F036FE-A956-4A33-A77C-D074B3B5D4B8}" destId="{D790B374-2D24-463D-B26E-3CA75A61A48C}" srcOrd="0" destOrd="0" presId="urn:microsoft.com/office/officeart/2005/8/layout/hierarchy1"/>
    <dgm:cxn modelId="{CA89E4B6-FCFE-4327-9E66-E0F39F836258}" srcId="{FBE810D7-B92C-498E-A372-9CDD18150EE6}" destId="{D4313296-CFF5-4CC2-B5D3-DA7557AF9ABB}" srcOrd="1" destOrd="0" parTransId="{60EF8096-E2EC-4FB6-8921-6EE337444E3D}" sibTransId="{16142A29-D2CD-4830-B585-A3F35B085342}"/>
    <dgm:cxn modelId="{3B7CFEE3-9576-41B9-A7A8-5DB70A836101}" type="presOf" srcId="{F563FB1A-76E7-45F0-95A0-B8A5A6F8CEBE}" destId="{E0C61D36-A64C-499B-BD42-0B78CE80DE13}" srcOrd="0" destOrd="0" presId="urn:microsoft.com/office/officeart/2005/8/layout/hierarchy1"/>
    <dgm:cxn modelId="{90D58324-0A9F-4BC3-B26B-CA8CAF3FE611}" srcId="{F563FB1A-76E7-45F0-95A0-B8A5A6F8CEBE}" destId="{FBE810D7-B92C-498E-A372-9CDD18150EE6}" srcOrd="0" destOrd="0" parTransId="{B45CD8CF-A7E9-4338-BF63-4BE574DCAC53}" sibTransId="{E84030F7-48E6-4F5A-8333-EA5720CF8429}"/>
    <dgm:cxn modelId="{9E45F09A-8D44-4F4F-A6F0-41BFD8A18552}" srcId="{FBE810D7-B92C-498E-A372-9CDD18150EE6}" destId="{93C18432-82B8-4486-9A7D-F7BCEB3914B9}" srcOrd="0" destOrd="0" parTransId="{16E7FAED-D6A7-488D-A643-AC1FDB85521A}" sibTransId="{4848F989-02DE-41AE-A71D-00FC099215D7}"/>
    <dgm:cxn modelId="{B4726C11-A238-4C78-B2BA-54CEFA0F8547}" srcId="{FBE810D7-B92C-498E-A372-9CDD18150EE6}" destId="{6BE6514F-E6AF-4A20-9E67-F1B0629149D4}" srcOrd="4" destOrd="0" parTransId="{5D6E270B-84BD-4B5C-A9CC-C508DCA02DB8}" sibTransId="{BEC28E47-2F85-451A-8FD4-170220C1E8E7}"/>
    <dgm:cxn modelId="{99C1BCB9-3311-4097-A2C4-D169736A0297}" srcId="{FBE810D7-B92C-498E-A372-9CDD18150EE6}" destId="{76F036FE-A956-4A33-A77C-D074B3B5D4B8}" srcOrd="2" destOrd="0" parTransId="{5136BDC0-C2CC-444C-A8EA-58942F1735DF}" sibTransId="{1D7E1E68-ECAA-44E1-8372-C629DD6E15C9}"/>
    <dgm:cxn modelId="{028BD820-8B9E-41C0-896C-5E3CCCE2BD25}" type="presOf" srcId="{FBE810D7-B92C-498E-A372-9CDD18150EE6}" destId="{15CEBEF3-5811-461C-8146-FA6D7517718C}" srcOrd="0" destOrd="0" presId="urn:microsoft.com/office/officeart/2005/8/layout/hierarchy1"/>
    <dgm:cxn modelId="{F354968C-8120-4862-89E5-699FF523C2ED}" type="presOf" srcId="{60EF8096-E2EC-4FB6-8921-6EE337444E3D}" destId="{CB967909-1028-4B63-99E7-E881ABF65419}" srcOrd="0" destOrd="0" presId="urn:microsoft.com/office/officeart/2005/8/layout/hierarchy1"/>
    <dgm:cxn modelId="{00F5F598-352B-4D1E-96D7-BC8338437D1D}" type="presOf" srcId="{6BE6514F-E6AF-4A20-9E67-F1B0629149D4}" destId="{2892B8F4-377A-4057-9A40-C6CB36FACEB3}" srcOrd="0" destOrd="0" presId="urn:microsoft.com/office/officeart/2005/8/layout/hierarchy1"/>
    <dgm:cxn modelId="{715E19FA-9DC3-4F1D-81F9-7DD85C372EC0}" type="presOf" srcId="{EB5179A2-487A-4A88-9B1C-C357FB979450}" destId="{318BA055-D4D4-4153-89E3-807A0C0A6E8B}" srcOrd="0" destOrd="0" presId="urn:microsoft.com/office/officeart/2005/8/layout/hierarchy1"/>
    <dgm:cxn modelId="{CF7714C0-250A-43A6-8A0D-66B29E494666}" type="presParOf" srcId="{E0C61D36-A64C-499B-BD42-0B78CE80DE13}" destId="{5B45948D-D7BD-4AA9-A052-205731EBB11A}" srcOrd="0" destOrd="0" presId="urn:microsoft.com/office/officeart/2005/8/layout/hierarchy1"/>
    <dgm:cxn modelId="{1F1DDD25-E1B3-4483-9232-A70C1B790943}" type="presParOf" srcId="{5B45948D-D7BD-4AA9-A052-205731EBB11A}" destId="{BDFFFDBB-CF9A-40BD-935A-5C7489EEC1FB}" srcOrd="0" destOrd="0" presId="urn:microsoft.com/office/officeart/2005/8/layout/hierarchy1"/>
    <dgm:cxn modelId="{3D274A18-D0E1-4109-8FB2-A97C27840114}" type="presParOf" srcId="{BDFFFDBB-CF9A-40BD-935A-5C7489EEC1FB}" destId="{AB8E0BF4-70E7-4256-8735-AA608E6F0E76}" srcOrd="0" destOrd="0" presId="urn:microsoft.com/office/officeart/2005/8/layout/hierarchy1"/>
    <dgm:cxn modelId="{ACB2498F-EE1C-41A1-A194-DF5915D8C89C}" type="presParOf" srcId="{BDFFFDBB-CF9A-40BD-935A-5C7489EEC1FB}" destId="{15CEBEF3-5811-461C-8146-FA6D7517718C}" srcOrd="1" destOrd="0" presId="urn:microsoft.com/office/officeart/2005/8/layout/hierarchy1"/>
    <dgm:cxn modelId="{31F15977-B166-4F08-9DA4-73448F0961D6}" type="presParOf" srcId="{5B45948D-D7BD-4AA9-A052-205731EBB11A}" destId="{E8500204-D551-4047-B5E5-FD1427CDFD70}" srcOrd="1" destOrd="0" presId="urn:microsoft.com/office/officeart/2005/8/layout/hierarchy1"/>
    <dgm:cxn modelId="{0FF87150-A8EC-4130-A2DB-D61339CA3C72}" type="presParOf" srcId="{E8500204-D551-4047-B5E5-FD1427CDFD70}" destId="{DA93DC43-6742-447C-8952-2E592113196C}" srcOrd="0" destOrd="0" presId="urn:microsoft.com/office/officeart/2005/8/layout/hierarchy1"/>
    <dgm:cxn modelId="{5A50B6C4-67EF-48F0-8D82-97B06A78D62F}" type="presParOf" srcId="{E8500204-D551-4047-B5E5-FD1427CDFD70}" destId="{C458C3BF-8EAF-49F2-89DC-4F11AB3999A6}" srcOrd="1" destOrd="0" presId="urn:microsoft.com/office/officeart/2005/8/layout/hierarchy1"/>
    <dgm:cxn modelId="{599E7677-51B3-47D9-83EE-FD05976E48BA}" type="presParOf" srcId="{C458C3BF-8EAF-49F2-89DC-4F11AB3999A6}" destId="{4E7C959C-2E2A-4F34-8E1F-A49089007763}" srcOrd="0" destOrd="0" presId="urn:microsoft.com/office/officeart/2005/8/layout/hierarchy1"/>
    <dgm:cxn modelId="{677AEF01-3A25-494B-88A9-0FE384E145A1}" type="presParOf" srcId="{4E7C959C-2E2A-4F34-8E1F-A49089007763}" destId="{61CD006B-076E-480F-9214-C81A9B8900D4}" srcOrd="0" destOrd="0" presId="urn:microsoft.com/office/officeart/2005/8/layout/hierarchy1"/>
    <dgm:cxn modelId="{D698EEAC-8520-4818-88F1-B59523FF1DA4}" type="presParOf" srcId="{4E7C959C-2E2A-4F34-8E1F-A49089007763}" destId="{791270BD-62F3-4853-B70E-4D4659B14EB2}" srcOrd="1" destOrd="0" presId="urn:microsoft.com/office/officeart/2005/8/layout/hierarchy1"/>
    <dgm:cxn modelId="{DAE57331-DF86-449C-90C4-776E87B018F5}" type="presParOf" srcId="{C458C3BF-8EAF-49F2-89DC-4F11AB3999A6}" destId="{7323A697-16C7-4B9C-94BA-640471994876}" srcOrd="1" destOrd="0" presId="urn:microsoft.com/office/officeart/2005/8/layout/hierarchy1"/>
    <dgm:cxn modelId="{552E4123-651F-469F-A3E6-D2CABEDD70FA}" type="presParOf" srcId="{E8500204-D551-4047-B5E5-FD1427CDFD70}" destId="{CB967909-1028-4B63-99E7-E881ABF65419}" srcOrd="2" destOrd="0" presId="urn:microsoft.com/office/officeart/2005/8/layout/hierarchy1"/>
    <dgm:cxn modelId="{D983E481-FC53-4BE4-A5AC-53BDE4E4794F}" type="presParOf" srcId="{E8500204-D551-4047-B5E5-FD1427CDFD70}" destId="{A5BA10A9-C105-4C25-A8ED-AFB5CC2A200F}" srcOrd="3" destOrd="0" presId="urn:microsoft.com/office/officeart/2005/8/layout/hierarchy1"/>
    <dgm:cxn modelId="{88396AC0-AED1-4B1C-BB6D-8A2EB69E556E}" type="presParOf" srcId="{A5BA10A9-C105-4C25-A8ED-AFB5CC2A200F}" destId="{6A05F916-387A-435D-A784-3F68511B922D}" srcOrd="0" destOrd="0" presId="urn:microsoft.com/office/officeart/2005/8/layout/hierarchy1"/>
    <dgm:cxn modelId="{9723DAB2-E326-4D05-B049-78EC1DAD31DC}" type="presParOf" srcId="{6A05F916-387A-435D-A784-3F68511B922D}" destId="{125FEC36-9955-4CFD-9984-25DB7BADC668}" srcOrd="0" destOrd="0" presId="urn:microsoft.com/office/officeart/2005/8/layout/hierarchy1"/>
    <dgm:cxn modelId="{8FC7A50C-9AAA-46AC-B2F6-47F32649F0B1}" type="presParOf" srcId="{6A05F916-387A-435D-A784-3F68511B922D}" destId="{710E6D7A-8F6E-49E8-AA41-1B678BBFA046}" srcOrd="1" destOrd="0" presId="urn:microsoft.com/office/officeart/2005/8/layout/hierarchy1"/>
    <dgm:cxn modelId="{42FAF65D-9807-4429-A94C-F6FAD9F7E361}" type="presParOf" srcId="{A5BA10A9-C105-4C25-A8ED-AFB5CC2A200F}" destId="{55D5CB4C-72A1-4D88-B76A-C7C835003DFF}" srcOrd="1" destOrd="0" presId="urn:microsoft.com/office/officeart/2005/8/layout/hierarchy1"/>
    <dgm:cxn modelId="{1AFF924B-28FB-447D-87D2-8D60ADA82E47}" type="presParOf" srcId="{E8500204-D551-4047-B5E5-FD1427CDFD70}" destId="{9E16E740-FBD5-4C49-A692-83BCAAEA66FA}" srcOrd="4" destOrd="0" presId="urn:microsoft.com/office/officeart/2005/8/layout/hierarchy1"/>
    <dgm:cxn modelId="{E8B492FC-7B3D-4C50-9996-AF8ED68BA3CF}" type="presParOf" srcId="{E8500204-D551-4047-B5E5-FD1427CDFD70}" destId="{1D1B1B8F-DD6C-4A0E-A289-7FBAF4670C3A}" srcOrd="5" destOrd="0" presId="urn:microsoft.com/office/officeart/2005/8/layout/hierarchy1"/>
    <dgm:cxn modelId="{2E7F9AE6-8049-4178-83FE-EBE7D40D80D5}" type="presParOf" srcId="{1D1B1B8F-DD6C-4A0E-A289-7FBAF4670C3A}" destId="{E0516FD6-A69E-418C-8977-624409847B4B}" srcOrd="0" destOrd="0" presId="urn:microsoft.com/office/officeart/2005/8/layout/hierarchy1"/>
    <dgm:cxn modelId="{DCA70C5A-FDE8-48B8-BA14-161540012BAF}" type="presParOf" srcId="{E0516FD6-A69E-418C-8977-624409847B4B}" destId="{1EDF314C-7877-4D23-BB09-60C356D20497}" srcOrd="0" destOrd="0" presId="urn:microsoft.com/office/officeart/2005/8/layout/hierarchy1"/>
    <dgm:cxn modelId="{2BF5A33D-4360-4F72-89B8-321128F4981E}" type="presParOf" srcId="{E0516FD6-A69E-418C-8977-624409847B4B}" destId="{D790B374-2D24-463D-B26E-3CA75A61A48C}" srcOrd="1" destOrd="0" presId="urn:microsoft.com/office/officeart/2005/8/layout/hierarchy1"/>
    <dgm:cxn modelId="{2F36780C-2D67-4A22-8124-4CE08F93782D}" type="presParOf" srcId="{1D1B1B8F-DD6C-4A0E-A289-7FBAF4670C3A}" destId="{8A78F6BA-E54E-4323-B89E-83888D0F7950}" srcOrd="1" destOrd="0" presId="urn:microsoft.com/office/officeart/2005/8/layout/hierarchy1"/>
    <dgm:cxn modelId="{C7BC20BB-B0EA-4A6B-A488-6EEB1B8847B1}" type="presParOf" srcId="{E8500204-D551-4047-B5E5-FD1427CDFD70}" destId="{318BA055-D4D4-4153-89E3-807A0C0A6E8B}" srcOrd="6" destOrd="0" presId="urn:microsoft.com/office/officeart/2005/8/layout/hierarchy1"/>
    <dgm:cxn modelId="{73130797-A3EC-4362-9792-9A020F1C2755}" type="presParOf" srcId="{E8500204-D551-4047-B5E5-FD1427CDFD70}" destId="{A5A325E8-CD54-4873-ACCB-535C2BAD83B6}" srcOrd="7" destOrd="0" presId="urn:microsoft.com/office/officeart/2005/8/layout/hierarchy1"/>
    <dgm:cxn modelId="{7ABA8F3B-E1BF-4F67-9F37-FC19BB793424}" type="presParOf" srcId="{A5A325E8-CD54-4873-ACCB-535C2BAD83B6}" destId="{E0BC4AC4-A090-4B17-BCE5-C05A9FDA1F76}" srcOrd="0" destOrd="0" presId="urn:microsoft.com/office/officeart/2005/8/layout/hierarchy1"/>
    <dgm:cxn modelId="{8765A891-BB4E-43A1-B19B-2741A095812C}" type="presParOf" srcId="{E0BC4AC4-A090-4B17-BCE5-C05A9FDA1F76}" destId="{25DAA997-F34D-44BF-B294-9544F8604B56}" srcOrd="0" destOrd="0" presId="urn:microsoft.com/office/officeart/2005/8/layout/hierarchy1"/>
    <dgm:cxn modelId="{334B4E28-D7B0-47FE-A187-F473E849FD96}" type="presParOf" srcId="{E0BC4AC4-A090-4B17-BCE5-C05A9FDA1F76}" destId="{034F4BF5-CAE8-42B6-8286-D8A8A601EEED}" srcOrd="1" destOrd="0" presId="urn:microsoft.com/office/officeart/2005/8/layout/hierarchy1"/>
    <dgm:cxn modelId="{22531B4D-9822-4C09-BE31-065721B53791}" type="presParOf" srcId="{A5A325E8-CD54-4873-ACCB-535C2BAD83B6}" destId="{0999CFAC-887B-4914-A980-566FA7E74EDA}" srcOrd="1" destOrd="0" presId="urn:microsoft.com/office/officeart/2005/8/layout/hierarchy1"/>
    <dgm:cxn modelId="{A09094D3-1DF3-47E5-87CF-007CC7AEA461}" type="presParOf" srcId="{E8500204-D551-4047-B5E5-FD1427CDFD70}" destId="{EA8EDC65-FBAD-477B-91A3-DBAF3047C912}" srcOrd="8" destOrd="0" presId="urn:microsoft.com/office/officeart/2005/8/layout/hierarchy1"/>
    <dgm:cxn modelId="{BD027295-8924-46E8-8562-3BBE130D0F6D}" type="presParOf" srcId="{E8500204-D551-4047-B5E5-FD1427CDFD70}" destId="{C2011AE5-5583-415B-B563-73F9E7BCFD0A}" srcOrd="9" destOrd="0" presId="urn:microsoft.com/office/officeart/2005/8/layout/hierarchy1"/>
    <dgm:cxn modelId="{955DA9E9-5878-4F9B-B1EB-46A4A1AB9B15}" type="presParOf" srcId="{C2011AE5-5583-415B-B563-73F9E7BCFD0A}" destId="{B7BD916E-9161-4C97-A26B-37428532DE9D}" srcOrd="0" destOrd="0" presId="urn:microsoft.com/office/officeart/2005/8/layout/hierarchy1"/>
    <dgm:cxn modelId="{CE39158D-5231-41F7-85F5-2E80C8E600A3}" type="presParOf" srcId="{B7BD916E-9161-4C97-A26B-37428532DE9D}" destId="{B910451F-D65B-446E-914F-B1C642912449}" srcOrd="0" destOrd="0" presId="urn:microsoft.com/office/officeart/2005/8/layout/hierarchy1"/>
    <dgm:cxn modelId="{202683D3-283B-4C3F-AFE0-94A9E0F6F26D}" type="presParOf" srcId="{B7BD916E-9161-4C97-A26B-37428532DE9D}" destId="{2892B8F4-377A-4057-9A40-C6CB36FACEB3}" srcOrd="1" destOrd="0" presId="urn:microsoft.com/office/officeart/2005/8/layout/hierarchy1"/>
    <dgm:cxn modelId="{64E75450-C8A0-4619-90DD-1D3BFD15D2F3}" type="presParOf" srcId="{C2011AE5-5583-415B-B563-73F9E7BCFD0A}" destId="{D5DC4F1A-0F47-41D3-A782-92CB198DB3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39CCB7-F206-4B21-B330-5DF4A57120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96EAF08-EE69-4C95-A3AC-A22C9DFC9132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一、長條圖的定義</a:t>
          </a:r>
          <a:endParaRPr lang="zh-TW" altLang="en-US" dirty="0"/>
        </a:p>
      </dgm:t>
    </dgm:pt>
    <dgm:pt modelId="{E3B787DC-E382-4727-AD27-C254622F78D3}" type="parTrans" cxnId="{70A2023B-10A1-4664-A960-2ABF3B3E6F36}">
      <dgm:prSet/>
      <dgm:spPr/>
      <dgm:t>
        <a:bodyPr/>
        <a:lstStyle/>
        <a:p>
          <a:endParaRPr lang="zh-TW" altLang="en-US"/>
        </a:p>
      </dgm:t>
    </dgm:pt>
    <dgm:pt modelId="{6419C1BC-48A0-41CD-B168-EE1CC4A3E889}" type="sibTrans" cxnId="{70A2023B-10A1-4664-A960-2ABF3B3E6F36}">
      <dgm:prSet/>
      <dgm:spPr/>
      <dgm:t>
        <a:bodyPr/>
        <a:lstStyle/>
        <a:p>
          <a:endParaRPr lang="zh-TW" altLang="en-US"/>
        </a:p>
      </dgm:t>
    </dgm:pt>
    <dgm:pt modelId="{94C81B3D-7582-42B8-8F0E-1AAFC14A1A0A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三、報讀長條圖</a:t>
          </a:r>
        </a:p>
      </dgm:t>
    </dgm:pt>
    <dgm:pt modelId="{9DECA979-2B39-4FF7-B6C1-E99491BC024E}" type="parTrans" cxnId="{46F57921-84DC-40A8-BAB4-13BC43EC0E1B}">
      <dgm:prSet/>
      <dgm:spPr/>
      <dgm:t>
        <a:bodyPr/>
        <a:lstStyle/>
        <a:p>
          <a:endParaRPr lang="zh-TW" altLang="en-US"/>
        </a:p>
      </dgm:t>
    </dgm:pt>
    <dgm:pt modelId="{C66E8B3D-1C68-453B-BE26-8786A6C55015}" type="sibTrans" cxnId="{46F57921-84DC-40A8-BAB4-13BC43EC0E1B}">
      <dgm:prSet/>
      <dgm:spPr/>
      <dgm:t>
        <a:bodyPr/>
        <a:lstStyle/>
        <a:p>
          <a:endParaRPr lang="zh-TW" altLang="en-US"/>
        </a:p>
      </dgm:t>
    </dgm:pt>
    <dgm:pt modelId="{58BBB8DF-C9BD-4702-B6B6-DD14A8F69988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zh-TW" altLang="en-US" dirty="0" smtClean="0"/>
            <a:t>五、百分率的認識與應用</a:t>
          </a:r>
          <a:endParaRPr lang="en-US" altLang="zh-TW" dirty="0" smtClean="0"/>
        </a:p>
      </dgm:t>
    </dgm:pt>
    <dgm:pt modelId="{021EF2FB-40EE-4E1F-891F-4A2237315505}" type="parTrans" cxnId="{3380A572-AD00-4432-A4A1-9E8D10D8B3AB}">
      <dgm:prSet/>
      <dgm:spPr/>
      <dgm:t>
        <a:bodyPr/>
        <a:lstStyle/>
        <a:p>
          <a:endParaRPr lang="zh-TW" altLang="en-US"/>
        </a:p>
      </dgm:t>
    </dgm:pt>
    <dgm:pt modelId="{6A9C02DC-DC4A-42FC-A45D-782B9F566A04}" type="sibTrans" cxnId="{3380A572-AD00-4432-A4A1-9E8D10D8B3AB}">
      <dgm:prSet/>
      <dgm:spPr/>
      <dgm:t>
        <a:bodyPr/>
        <a:lstStyle/>
        <a:p>
          <a:endParaRPr lang="zh-TW" altLang="en-US"/>
        </a:p>
      </dgm:t>
    </dgm:pt>
    <dgm:pt modelId="{C1D33A80-7173-4730-BF00-65E5FE85818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二、長條圖的類型</a:t>
          </a:r>
        </a:p>
      </dgm:t>
    </dgm:pt>
    <dgm:pt modelId="{BAD691F0-F6D6-4FF7-9E33-671FC0C7C291}" type="parTrans" cxnId="{6BDB2B44-7F65-4E95-91CC-9F2DBCAF3C79}">
      <dgm:prSet/>
      <dgm:spPr/>
      <dgm:t>
        <a:bodyPr/>
        <a:lstStyle/>
        <a:p>
          <a:endParaRPr lang="zh-TW" altLang="en-US"/>
        </a:p>
      </dgm:t>
    </dgm:pt>
    <dgm:pt modelId="{11851299-70AE-475D-8139-271C3C08F9C1}" type="sibTrans" cxnId="{6BDB2B44-7F65-4E95-91CC-9F2DBCAF3C79}">
      <dgm:prSet/>
      <dgm:spPr/>
      <dgm:t>
        <a:bodyPr/>
        <a:lstStyle/>
        <a:p>
          <a:endParaRPr lang="zh-TW" altLang="en-US"/>
        </a:p>
      </dgm:t>
    </dgm:pt>
    <dgm:pt modelId="{92582E7D-BC1B-454F-8459-9A791FD4FF8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dirty="0" smtClean="0"/>
            <a:t>四、繪製長條圖</a:t>
          </a:r>
          <a:endParaRPr lang="zh-TW" altLang="en-US" dirty="0" smtClean="0">
            <a:latin typeface="+mn-ea"/>
            <a:ea typeface="+mn-ea"/>
          </a:endParaRPr>
        </a:p>
      </dgm:t>
    </dgm:pt>
    <dgm:pt modelId="{D2EEF0A2-758B-4DF7-A951-83343C37E8CD}" type="parTrans" cxnId="{A7B6E0E3-22C6-43BB-9738-2234D529144E}">
      <dgm:prSet/>
      <dgm:spPr/>
      <dgm:t>
        <a:bodyPr/>
        <a:lstStyle/>
        <a:p>
          <a:endParaRPr lang="zh-TW" altLang="en-US"/>
        </a:p>
      </dgm:t>
    </dgm:pt>
    <dgm:pt modelId="{9DB73BFC-F2C2-4C59-859F-33A12638F061}" type="sibTrans" cxnId="{A7B6E0E3-22C6-43BB-9738-2234D529144E}">
      <dgm:prSet/>
      <dgm:spPr/>
      <dgm:t>
        <a:bodyPr/>
        <a:lstStyle/>
        <a:p>
          <a:endParaRPr lang="zh-TW" altLang="en-US"/>
        </a:p>
      </dgm:t>
    </dgm:pt>
    <dgm:pt modelId="{A30FCA46-0FF8-44B8-BEDF-29E814029D26}" type="pres">
      <dgm:prSet presAssocID="{0F39CCB7-F206-4B21-B330-5DF4A57120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9FA35C-9DAE-434E-9D24-87B4A954B87D}" type="pres">
      <dgm:prSet presAssocID="{B96EAF08-EE69-4C95-A3AC-A22C9DFC9132}" presName="parentLin" presStyleCnt="0"/>
      <dgm:spPr/>
    </dgm:pt>
    <dgm:pt modelId="{53331991-9C01-44C6-9053-16CD84016B7A}" type="pres">
      <dgm:prSet presAssocID="{B96EAF08-EE69-4C95-A3AC-A22C9DFC9132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63A5B5E1-8746-4590-80AB-13372D18F264}" type="pres">
      <dgm:prSet presAssocID="{B96EAF08-EE69-4C95-A3AC-A22C9DFC913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D606D8-E08B-41DA-B756-A41AEAEA3E69}" type="pres">
      <dgm:prSet presAssocID="{B96EAF08-EE69-4C95-A3AC-A22C9DFC9132}" presName="negativeSpace" presStyleCnt="0"/>
      <dgm:spPr/>
    </dgm:pt>
    <dgm:pt modelId="{ADBC55E6-333B-47BA-BBF3-D1F943780691}" type="pres">
      <dgm:prSet presAssocID="{B96EAF08-EE69-4C95-A3AC-A22C9DFC9132}" presName="childText" presStyleLbl="conFgAcc1" presStyleIdx="0" presStyleCnt="5" custLinFactNeighborX="-971" custLinFactNeighborY="53241">
        <dgm:presLayoutVars>
          <dgm:bulletEnabled val="1"/>
        </dgm:presLayoutVars>
      </dgm:prSet>
      <dgm:spPr/>
    </dgm:pt>
    <dgm:pt modelId="{739C0D8D-24DA-4B7D-B1EA-163DCE985916}" type="pres">
      <dgm:prSet presAssocID="{6419C1BC-48A0-41CD-B168-EE1CC4A3E889}" presName="spaceBetweenRectangles" presStyleCnt="0"/>
      <dgm:spPr/>
    </dgm:pt>
    <dgm:pt modelId="{6DC7CBCC-52AF-42D7-9EBE-5E723D84B1A8}" type="pres">
      <dgm:prSet presAssocID="{C1D33A80-7173-4730-BF00-65E5FE858186}" presName="parentLin" presStyleCnt="0"/>
      <dgm:spPr/>
    </dgm:pt>
    <dgm:pt modelId="{B26DFD85-A86F-49D6-9A65-32B4513685FC}" type="pres">
      <dgm:prSet presAssocID="{C1D33A80-7173-4730-BF00-65E5FE858186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6913A9E1-EBD5-4D21-A88C-83355D47856F}" type="pres">
      <dgm:prSet presAssocID="{C1D33A80-7173-4730-BF00-65E5FE85818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327DE4-4D8D-4B43-AE7E-B43041274206}" type="pres">
      <dgm:prSet presAssocID="{C1D33A80-7173-4730-BF00-65E5FE858186}" presName="negativeSpace" presStyleCnt="0"/>
      <dgm:spPr/>
    </dgm:pt>
    <dgm:pt modelId="{4F6EFB0B-347E-44DB-9FDA-9193266E4A94}" type="pres">
      <dgm:prSet presAssocID="{C1D33A80-7173-4730-BF00-65E5FE858186}" presName="childText" presStyleLbl="conFgAcc1" presStyleIdx="1" presStyleCnt="5" custLinFactNeighborY="89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1C2624-B90D-4DA7-B150-4C5EDE7C9FF2}" type="pres">
      <dgm:prSet presAssocID="{11851299-70AE-475D-8139-271C3C08F9C1}" presName="spaceBetweenRectangles" presStyleCnt="0"/>
      <dgm:spPr/>
    </dgm:pt>
    <dgm:pt modelId="{31BB81CE-E597-45EE-8AA1-E10324110CAA}" type="pres">
      <dgm:prSet presAssocID="{94C81B3D-7582-42B8-8F0E-1AAFC14A1A0A}" presName="parentLin" presStyleCnt="0"/>
      <dgm:spPr/>
    </dgm:pt>
    <dgm:pt modelId="{9A6813C3-A399-4C79-9E0F-3C4AA3D6DE3B}" type="pres">
      <dgm:prSet presAssocID="{94C81B3D-7582-42B8-8F0E-1AAFC14A1A0A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BA446777-954A-48BA-81C6-414743A01E68}" type="pres">
      <dgm:prSet presAssocID="{94C81B3D-7582-42B8-8F0E-1AAFC14A1A0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E51FCB-4511-4913-BFFE-1250E5508C8A}" type="pres">
      <dgm:prSet presAssocID="{94C81B3D-7582-42B8-8F0E-1AAFC14A1A0A}" presName="negativeSpace" presStyleCnt="0"/>
      <dgm:spPr/>
    </dgm:pt>
    <dgm:pt modelId="{1FDC6868-FE8E-4992-B4AC-3C149A0BFAE9}" type="pres">
      <dgm:prSet presAssocID="{94C81B3D-7582-42B8-8F0E-1AAFC14A1A0A}" presName="childText" presStyleLbl="conFgAcc1" presStyleIdx="2" presStyleCnt="5">
        <dgm:presLayoutVars>
          <dgm:bulletEnabled val="1"/>
        </dgm:presLayoutVars>
      </dgm:prSet>
      <dgm:spPr/>
    </dgm:pt>
    <dgm:pt modelId="{2670222D-3173-4305-AE0E-F06BF2A049B2}" type="pres">
      <dgm:prSet presAssocID="{C66E8B3D-1C68-453B-BE26-8786A6C55015}" presName="spaceBetweenRectangles" presStyleCnt="0"/>
      <dgm:spPr/>
    </dgm:pt>
    <dgm:pt modelId="{CBAD7630-D02C-4E99-8C4B-166244498525}" type="pres">
      <dgm:prSet presAssocID="{92582E7D-BC1B-454F-8459-9A791FD4FF84}" presName="parentLin" presStyleCnt="0"/>
      <dgm:spPr/>
    </dgm:pt>
    <dgm:pt modelId="{6B005505-B5A4-468A-B414-9CBB552A400F}" type="pres">
      <dgm:prSet presAssocID="{92582E7D-BC1B-454F-8459-9A791FD4FF84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BC0E8E41-4A4F-4338-910A-B50F5B9A3443}" type="pres">
      <dgm:prSet presAssocID="{92582E7D-BC1B-454F-8459-9A791FD4FF8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5B54E9-53D0-425C-A719-8EE999F0C0F7}" type="pres">
      <dgm:prSet presAssocID="{92582E7D-BC1B-454F-8459-9A791FD4FF84}" presName="negativeSpace" presStyleCnt="0"/>
      <dgm:spPr/>
    </dgm:pt>
    <dgm:pt modelId="{DC68F9A2-013B-4F77-8186-475D1BF537F7}" type="pres">
      <dgm:prSet presAssocID="{92582E7D-BC1B-454F-8459-9A791FD4FF84}" presName="childText" presStyleLbl="conFgAcc1" presStyleIdx="3" presStyleCnt="5">
        <dgm:presLayoutVars>
          <dgm:bulletEnabled val="1"/>
        </dgm:presLayoutVars>
      </dgm:prSet>
      <dgm:spPr/>
    </dgm:pt>
    <dgm:pt modelId="{4ED59021-25EC-4191-96E8-C8BAF03B0D5F}" type="pres">
      <dgm:prSet presAssocID="{9DB73BFC-F2C2-4C59-859F-33A12638F061}" presName="spaceBetweenRectangles" presStyleCnt="0"/>
      <dgm:spPr/>
    </dgm:pt>
    <dgm:pt modelId="{B220F508-0D7A-4699-A207-C91D49C67F9F}" type="pres">
      <dgm:prSet presAssocID="{58BBB8DF-C9BD-4702-B6B6-DD14A8F69988}" presName="parentLin" presStyleCnt="0"/>
      <dgm:spPr/>
    </dgm:pt>
    <dgm:pt modelId="{B92738FB-0F56-451F-A9C9-1FF9CFE1A355}" type="pres">
      <dgm:prSet presAssocID="{58BBB8DF-C9BD-4702-B6B6-DD14A8F69988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10EC8F17-2E3F-486A-85C8-0FC191FF0F93}" type="pres">
      <dgm:prSet presAssocID="{58BBB8DF-C9BD-4702-B6B6-DD14A8F6998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B14F35-C17D-4E50-A73D-9523D530B7BC}" type="pres">
      <dgm:prSet presAssocID="{58BBB8DF-C9BD-4702-B6B6-DD14A8F69988}" presName="negativeSpace" presStyleCnt="0"/>
      <dgm:spPr/>
    </dgm:pt>
    <dgm:pt modelId="{F27B71AB-8F84-4C49-A64B-616E882007F0}" type="pres">
      <dgm:prSet presAssocID="{58BBB8DF-C9BD-4702-B6B6-DD14A8F6998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D2C3F41-05F4-4926-A801-56DC15AC3EDD}" type="presOf" srcId="{58BBB8DF-C9BD-4702-B6B6-DD14A8F69988}" destId="{10EC8F17-2E3F-486A-85C8-0FC191FF0F93}" srcOrd="1" destOrd="0" presId="urn:microsoft.com/office/officeart/2005/8/layout/list1"/>
    <dgm:cxn modelId="{46F57921-84DC-40A8-BAB4-13BC43EC0E1B}" srcId="{0F39CCB7-F206-4B21-B330-5DF4A571209F}" destId="{94C81B3D-7582-42B8-8F0E-1AAFC14A1A0A}" srcOrd="2" destOrd="0" parTransId="{9DECA979-2B39-4FF7-B6C1-E99491BC024E}" sibTransId="{C66E8B3D-1C68-453B-BE26-8786A6C55015}"/>
    <dgm:cxn modelId="{70A2023B-10A1-4664-A960-2ABF3B3E6F36}" srcId="{0F39CCB7-F206-4B21-B330-5DF4A571209F}" destId="{B96EAF08-EE69-4C95-A3AC-A22C9DFC9132}" srcOrd="0" destOrd="0" parTransId="{E3B787DC-E382-4727-AD27-C254622F78D3}" sibTransId="{6419C1BC-48A0-41CD-B168-EE1CC4A3E889}"/>
    <dgm:cxn modelId="{609B2856-4067-43DB-AE71-927EF80146C2}" type="presOf" srcId="{94C81B3D-7582-42B8-8F0E-1AAFC14A1A0A}" destId="{9A6813C3-A399-4C79-9E0F-3C4AA3D6DE3B}" srcOrd="0" destOrd="0" presId="urn:microsoft.com/office/officeart/2005/8/layout/list1"/>
    <dgm:cxn modelId="{F8802EB6-16A6-4E4C-B719-F2A2B8C9A244}" type="presOf" srcId="{94C81B3D-7582-42B8-8F0E-1AAFC14A1A0A}" destId="{BA446777-954A-48BA-81C6-414743A01E68}" srcOrd="1" destOrd="0" presId="urn:microsoft.com/office/officeart/2005/8/layout/list1"/>
    <dgm:cxn modelId="{C8E9989D-173C-4315-BF24-AD443CFF3939}" type="presOf" srcId="{C1D33A80-7173-4730-BF00-65E5FE858186}" destId="{B26DFD85-A86F-49D6-9A65-32B4513685FC}" srcOrd="0" destOrd="0" presId="urn:microsoft.com/office/officeart/2005/8/layout/list1"/>
    <dgm:cxn modelId="{1DD37D11-04B4-44D9-BF4C-7783082E6486}" type="presOf" srcId="{92582E7D-BC1B-454F-8459-9A791FD4FF84}" destId="{6B005505-B5A4-468A-B414-9CBB552A400F}" srcOrd="0" destOrd="0" presId="urn:microsoft.com/office/officeart/2005/8/layout/list1"/>
    <dgm:cxn modelId="{3380A572-AD00-4432-A4A1-9E8D10D8B3AB}" srcId="{0F39CCB7-F206-4B21-B330-5DF4A571209F}" destId="{58BBB8DF-C9BD-4702-B6B6-DD14A8F69988}" srcOrd="4" destOrd="0" parTransId="{021EF2FB-40EE-4E1F-891F-4A2237315505}" sibTransId="{6A9C02DC-DC4A-42FC-A45D-782B9F566A04}"/>
    <dgm:cxn modelId="{6BDB2B44-7F65-4E95-91CC-9F2DBCAF3C79}" srcId="{0F39CCB7-F206-4B21-B330-5DF4A571209F}" destId="{C1D33A80-7173-4730-BF00-65E5FE858186}" srcOrd="1" destOrd="0" parTransId="{BAD691F0-F6D6-4FF7-9E33-671FC0C7C291}" sibTransId="{11851299-70AE-475D-8139-271C3C08F9C1}"/>
    <dgm:cxn modelId="{3B1BA8BA-137E-436C-B23D-168C56A5EF53}" type="presOf" srcId="{92582E7D-BC1B-454F-8459-9A791FD4FF84}" destId="{BC0E8E41-4A4F-4338-910A-B50F5B9A3443}" srcOrd="1" destOrd="0" presId="urn:microsoft.com/office/officeart/2005/8/layout/list1"/>
    <dgm:cxn modelId="{06FFA4C1-610C-4FD9-8357-B9E9D376DB90}" type="presOf" srcId="{B96EAF08-EE69-4C95-A3AC-A22C9DFC9132}" destId="{63A5B5E1-8746-4590-80AB-13372D18F264}" srcOrd="1" destOrd="0" presId="urn:microsoft.com/office/officeart/2005/8/layout/list1"/>
    <dgm:cxn modelId="{33934595-0311-46E4-A656-64419FB2B0CA}" type="presOf" srcId="{C1D33A80-7173-4730-BF00-65E5FE858186}" destId="{6913A9E1-EBD5-4D21-A88C-83355D47856F}" srcOrd="1" destOrd="0" presId="urn:microsoft.com/office/officeart/2005/8/layout/list1"/>
    <dgm:cxn modelId="{3113832A-1CB9-46FE-B975-1D852177DEF1}" type="presOf" srcId="{58BBB8DF-C9BD-4702-B6B6-DD14A8F69988}" destId="{B92738FB-0F56-451F-A9C9-1FF9CFE1A355}" srcOrd="0" destOrd="0" presId="urn:microsoft.com/office/officeart/2005/8/layout/list1"/>
    <dgm:cxn modelId="{2C40DB23-B242-46E2-949C-87CF22B113DF}" type="presOf" srcId="{0F39CCB7-F206-4B21-B330-5DF4A571209F}" destId="{A30FCA46-0FF8-44B8-BEDF-29E814029D26}" srcOrd="0" destOrd="0" presId="urn:microsoft.com/office/officeart/2005/8/layout/list1"/>
    <dgm:cxn modelId="{1911990A-61BD-436E-8462-30C2B6077829}" type="presOf" srcId="{B96EAF08-EE69-4C95-A3AC-A22C9DFC9132}" destId="{53331991-9C01-44C6-9053-16CD84016B7A}" srcOrd="0" destOrd="0" presId="urn:microsoft.com/office/officeart/2005/8/layout/list1"/>
    <dgm:cxn modelId="{A7B6E0E3-22C6-43BB-9738-2234D529144E}" srcId="{0F39CCB7-F206-4B21-B330-5DF4A571209F}" destId="{92582E7D-BC1B-454F-8459-9A791FD4FF84}" srcOrd="3" destOrd="0" parTransId="{D2EEF0A2-758B-4DF7-A951-83343C37E8CD}" sibTransId="{9DB73BFC-F2C2-4C59-859F-33A12638F061}"/>
    <dgm:cxn modelId="{0D5E00F7-5A47-41E5-B88E-A54410160384}" type="presParOf" srcId="{A30FCA46-0FF8-44B8-BEDF-29E814029D26}" destId="{099FA35C-9DAE-434E-9D24-87B4A954B87D}" srcOrd="0" destOrd="0" presId="urn:microsoft.com/office/officeart/2005/8/layout/list1"/>
    <dgm:cxn modelId="{23F447D0-29E3-463A-990F-A0629C4C821A}" type="presParOf" srcId="{099FA35C-9DAE-434E-9D24-87B4A954B87D}" destId="{53331991-9C01-44C6-9053-16CD84016B7A}" srcOrd="0" destOrd="0" presId="urn:microsoft.com/office/officeart/2005/8/layout/list1"/>
    <dgm:cxn modelId="{9242E44C-331F-4DED-A834-36D5221D83CA}" type="presParOf" srcId="{099FA35C-9DAE-434E-9D24-87B4A954B87D}" destId="{63A5B5E1-8746-4590-80AB-13372D18F264}" srcOrd="1" destOrd="0" presId="urn:microsoft.com/office/officeart/2005/8/layout/list1"/>
    <dgm:cxn modelId="{94622594-7975-4751-A593-91053C7F3596}" type="presParOf" srcId="{A30FCA46-0FF8-44B8-BEDF-29E814029D26}" destId="{F5D606D8-E08B-41DA-B756-A41AEAEA3E69}" srcOrd="1" destOrd="0" presId="urn:microsoft.com/office/officeart/2005/8/layout/list1"/>
    <dgm:cxn modelId="{892DD425-6A5B-4481-9AAB-8CDF4CF2D4A2}" type="presParOf" srcId="{A30FCA46-0FF8-44B8-BEDF-29E814029D26}" destId="{ADBC55E6-333B-47BA-BBF3-D1F943780691}" srcOrd="2" destOrd="0" presId="urn:microsoft.com/office/officeart/2005/8/layout/list1"/>
    <dgm:cxn modelId="{C27A0407-CA22-41CE-8E86-9AB6E2CC15FC}" type="presParOf" srcId="{A30FCA46-0FF8-44B8-BEDF-29E814029D26}" destId="{739C0D8D-24DA-4B7D-B1EA-163DCE985916}" srcOrd="3" destOrd="0" presId="urn:microsoft.com/office/officeart/2005/8/layout/list1"/>
    <dgm:cxn modelId="{20013DAF-E608-4221-B372-BFA5E617E5BC}" type="presParOf" srcId="{A30FCA46-0FF8-44B8-BEDF-29E814029D26}" destId="{6DC7CBCC-52AF-42D7-9EBE-5E723D84B1A8}" srcOrd="4" destOrd="0" presId="urn:microsoft.com/office/officeart/2005/8/layout/list1"/>
    <dgm:cxn modelId="{D992D24A-732E-4E2D-A924-60427C7278D8}" type="presParOf" srcId="{6DC7CBCC-52AF-42D7-9EBE-5E723D84B1A8}" destId="{B26DFD85-A86F-49D6-9A65-32B4513685FC}" srcOrd="0" destOrd="0" presId="urn:microsoft.com/office/officeart/2005/8/layout/list1"/>
    <dgm:cxn modelId="{8AFD7C90-100B-4676-8B75-83197A6FF119}" type="presParOf" srcId="{6DC7CBCC-52AF-42D7-9EBE-5E723D84B1A8}" destId="{6913A9E1-EBD5-4D21-A88C-83355D47856F}" srcOrd="1" destOrd="0" presId="urn:microsoft.com/office/officeart/2005/8/layout/list1"/>
    <dgm:cxn modelId="{C471B644-2C45-467F-8EF3-6E177310B567}" type="presParOf" srcId="{A30FCA46-0FF8-44B8-BEDF-29E814029D26}" destId="{2D327DE4-4D8D-4B43-AE7E-B43041274206}" srcOrd="5" destOrd="0" presId="urn:microsoft.com/office/officeart/2005/8/layout/list1"/>
    <dgm:cxn modelId="{32113536-81C9-4B1C-AD2A-A270892E8240}" type="presParOf" srcId="{A30FCA46-0FF8-44B8-BEDF-29E814029D26}" destId="{4F6EFB0B-347E-44DB-9FDA-9193266E4A94}" srcOrd="6" destOrd="0" presId="urn:microsoft.com/office/officeart/2005/8/layout/list1"/>
    <dgm:cxn modelId="{CD76BA71-146F-4CCF-B210-80614B4144F9}" type="presParOf" srcId="{A30FCA46-0FF8-44B8-BEDF-29E814029D26}" destId="{5B1C2624-B90D-4DA7-B150-4C5EDE7C9FF2}" srcOrd="7" destOrd="0" presId="urn:microsoft.com/office/officeart/2005/8/layout/list1"/>
    <dgm:cxn modelId="{D9652E38-5467-47F5-A4E0-E80DE189C5FE}" type="presParOf" srcId="{A30FCA46-0FF8-44B8-BEDF-29E814029D26}" destId="{31BB81CE-E597-45EE-8AA1-E10324110CAA}" srcOrd="8" destOrd="0" presId="urn:microsoft.com/office/officeart/2005/8/layout/list1"/>
    <dgm:cxn modelId="{0C36EC62-7CE4-456C-8FFA-537C9CABF30D}" type="presParOf" srcId="{31BB81CE-E597-45EE-8AA1-E10324110CAA}" destId="{9A6813C3-A399-4C79-9E0F-3C4AA3D6DE3B}" srcOrd="0" destOrd="0" presId="urn:microsoft.com/office/officeart/2005/8/layout/list1"/>
    <dgm:cxn modelId="{FDF1AE75-0881-4A83-AB7D-95B6DA188750}" type="presParOf" srcId="{31BB81CE-E597-45EE-8AA1-E10324110CAA}" destId="{BA446777-954A-48BA-81C6-414743A01E68}" srcOrd="1" destOrd="0" presId="urn:microsoft.com/office/officeart/2005/8/layout/list1"/>
    <dgm:cxn modelId="{1F8DEFF9-27C2-4B2C-99E5-51FCA132C25E}" type="presParOf" srcId="{A30FCA46-0FF8-44B8-BEDF-29E814029D26}" destId="{4CE51FCB-4511-4913-BFFE-1250E5508C8A}" srcOrd="9" destOrd="0" presId="urn:microsoft.com/office/officeart/2005/8/layout/list1"/>
    <dgm:cxn modelId="{E1FF5EDA-846B-4E7D-BF65-8B4255DEC1D8}" type="presParOf" srcId="{A30FCA46-0FF8-44B8-BEDF-29E814029D26}" destId="{1FDC6868-FE8E-4992-B4AC-3C149A0BFAE9}" srcOrd="10" destOrd="0" presId="urn:microsoft.com/office/officeart/2005/8/layout/list1"/>
    <dgm:cxn modelId="{C455D759-E3FB-4687-8EB7-40578E6BD4B2}" type="presParOf" srcId="{A30FCA46-0FF8-44B8-BEDF-29E814029D26}" destId="{2670222D-3173-4305-AE0E-F06BF2A049B2}" srcOrd="11" destOrd="0" presId="urn:microsoft.com/office/officeart/2005/8/layout/list1"/>
    <dgm:cxn modelId="{6272BB09-8220-4D88-AD2F-56BAB71EE8ED}" type="presParOf" srcId="{A30FCA46-0FF8-44B8-BEDF-29E814029D26}" destId="{CBAD7630-D02C-4E99-8C4B-166244498525}" srcOrd="12" destOrd="0" presId="urn:microsoft.com/office/officeart/2005/8/layout/list1"/>
    <dgm:cxn modelId="{3096E2CB-7278-4646-A2A5-164F02866DDC}" type="presParOf" srcId="{CBAD7630-D02C-4E99-8C4B-166244498525}" destId="{6B005505-B5A4-468A-B414-9CBB552A400F}" srcOrd="0" destOrd="0" presId="urn:microsoft.com/office/officeart/2005/8/layout/list1"/>
    <dgm:cxn modelId="{010F6837-009F-4397-9E22-9813A4E06194}" type="presParOf" srcId="{CBAD7630-D02C-4E99-8C4B-166244498525}" destId="{BC0E8E41-4A4F-4338-910A-B50F5B9A3443}" srcOrd="1" destOrd="0" presId="urn:microsoft.com/office/officeart/2005/8/layout/list1"/>
    <dgm:cxn modelId="{C1DA3280-6460-4D96-A44C-DDC74803470B}" type="presParOf" srcId="{A30FCA46-0FF8-44B8-BEDF-29E814029D26}" destId="{695B54E9-53D0-425C-A719-8EE999F0C0F7}" srcOrd="13" destOrd="0" presId="urn:microsoft.com/office/officeart/2005/8/layout/list1"/>
    <dgm:cxn modelId="{E0EDDFDE-C951-423D-A378-F67978BC6B00}" type="presParOf" srcId="{A30FCA46-0FF8-44B8-BEDF-29E814029D26}" destId="{DC68F9A2-013B-4F77-8186-475D1BF537F7}" srcOrd="14" destOrd="0" presId="urn:microsoft.com/office/officeart/2005/8/layout/list1"/>
    <dgm:cxn modelId="{2638B7BE-5738-42A8-ACCB-3E899CEB4903}" type="presParOf" srcId="{A30FCA46-0FF8-44B8-BEDF-29E814029D26}" destId="{4ED59021-25EC-4191-96E8-C8BAF03B0D5F}" srcOrd="15" destOrd="0" presId="urn:microsoft.com/office/officeart/2005/8/layout/list1"/>
    <dgm:cxn modelId="{0F8DD56B-ED55-4F1F-B416-521AB9BDE20D}" type="presParOf" srcId="{A30FCA46-0FF8-44B8-BEDF-29E814029D26}" destId="{B220F508-0D7A-4699-A207-C91D49C67F9F}" srcOrd="16" destOrd="0" presId="urn:microsoft.com/office/officeart/2005/8/layout/list1"/>
    <dgm:cxn modelId="{DE716EF3-E374-4E8A-9DF1-C5FAD3959516}" type="presParOf" srcId="{B220F508-0D7A-4699-A207-C91D49C67F9F}" destId="{B92738FB-0F56-451F-A9C9-1FF9CFE1A355}" srcOrd="0" destOrd="0" presId="urn:microsoft.com/office/officeart/2005/8/layout/list1"/>
    <dgm:cxn modelId="{DD8D3D5B-A11E-4F4E-8D2C-BF71B4E19A99}" type="presParOf" srcId="{B220F508-0D7A-4699-A207-C91D49C67F9F}" destId="{10EC8F17-2E3F-486A-85C8-0FC191FF0F93}" srcOrd="1" destOrd="0" presId="urn:microsoft.com/office/officeart/2005/8/layout/list1"/>
    <dgm:cxn modelId="{1F05E5DF-7CA6-42A8-B78A-CDDF07D069D6}" type="presParOf" srcId="{A30FCA46-0FF8-44B8-BEDF-29E814029D26}" destId="{FEB14F35-C17D-4E50-A73D-9523D530B7BC}" srcOrd="17" destOrd="0" presId="urn:microsoft.com/office/officeart/2005/8/layout/list1"/>
    <dgm:cxn modelId="{3D35806E-7396-4A17-9F15-2A8B20B459E1}" type="presParOf" srcId="{A30FCA46-0FF8-44B8-BEDF-29E814029D26}" destId="{F27B71AB-8F84-4C49-A64B-616E882007F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EDC65-FBAD-477B-91A3-DBAF3047C912}">
      <dsp:nvSpPr>
        <dsp:cNvPr id="0" name=""/>
        <dsp:cNvSpPr/>
      </dsp:nvSpPr>
      <dsp:spPr>
        <a:xfrm>
          <a:off x="4326463" y="1312809"/>
          <a:ext cx="3666695" cy="542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390"/>
              </a:lnTo>
              <a:lnTo>
                <a:pt x="3666695" y="487390"/>
              </a:lnTo>
              <a:lnTo>
                <a:pt x="3666695" y="542598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BA055-D4D4-4153-89E3-807A0C0A6E8B}">
      <dsp:nvSpPr>
        <dsp:cNvPr id="0" name=""/>
        <dsp:cNvSpPr/>
      </dsp:nvSpPr>
      <dsp:spPr>
        <a:xfrm>
          <a:off x="4326463" y="1312809"/>
          <a:ext cx="1876681" cy="542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390"/>
              </a:lnTo>
              <a:lnTo>
                <a:pt x="1876681" y="487390"/>
              </a:lnTo>
              <a:lnTo>
                <a:pt x="1876681" y="542598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6E740-FBD5-4C49-A692-83BCAAEA66FA}">
      <dsp:nvSpPr>
        <dsp:cNvPr id="0" name=""/>
        <dsp:cNvSpPr/>
      </dsp:nvSpPr>
      <dsp:spPr>
        <a:xfrm>
          <a:off x="4280743" y="1312809"/>
          <a:ext cx="91440" cy="5425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90"/>
              </a:lnTo>
              <a:lnTo>
                <a:pt x="132388" y="487390"/>
              </a:lnTo>
              <a:lnTo>
                <a:pt x="132388" y="542598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67909-1028-4B63-99E7-E881ABF65419}">
      <dsp:nvSpPr>
        <dsp:cNvPr id="0" name=""/>
        <dsp:cNvSpPr/>
      </dsp:nvSpPr>
      <dsp:spPr>
        <a:xfrm>
          <a:off x="2623118" y="1312809"/>
          <a:ext cx="1703345" cy="542598"/>
        </a:xfrm>
        <a:custGeom>
          <a:avLst/>
          <a:gdLst/>
          <a:ahLst/>
          <a:cxnLst/>
          <a:rect l="0" t="0" r="0" b="0"/>
          <a:pathLst>
            <a:path>
              <a:moveTo>
                <a:pt x="1703345" y="0"/>
              </a:moveTo>
              <a:lnTo>
                <a:pt x="1703345" y="487390"/>
              </a:lnTo>
              <a:lnTo>
                <a:pt x="0" y="487390"/>
              </a:lnTo>
              <a:lnTo>
                <a:pt x="0" y="542598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3DC43-6742-447C-8952-2E592113196C}">
      <dsp:nvSpPr>
        <dsp:cNvPr id="0" name=""/>
        <dsp:cNvSpPr/>
      </dsp:nvSpPr>
      <dsp:spPr>
        <a:xfrm>
          <a:off x="833104" y="1312809"/>
          <a:ext cx="3493359" cy="542598"/>
        </a:xfrm>
        <a:custGeom>
          <a:avLst/>
          <a:gdLst/>
          <a:ahLst/>
          <a:cxnLst/>
          <a:rect l="0" t="0" r="0" b="0"/>
          <a:pathLst>
            <a:path>
              <a:moveTo>
                <a:pt x="3493359" y="0"/>
              </a:moveTo>
              <a:lnTo>
                <a:pt x="3493359" y="487390"/>
              </a:lnTo>
              <a:lnTo>
                <a:pt x="0" y="487390"/>
              </a:lnTo>
              <a:lnTo>
                <a:pt x="0" y="542598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E0BF4-70E7-4256-8735-AA608E6F0E76}">
      <dsp:nvSpPr>
        <dsp:cNvPr id="0" name=""/>
        <dsp:cNvSpPr/>
      </dsp:nvSpPr>
      <dsp:spPr>
        <a:xfrm>
          <a:off x="3497672" y="72489"/>
          <a:ext cx="1657581" cy="124031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EBEF3-5811-461C-8146-FA6D7517718C}">
      <dsp:nvSpPr>
        <dsp:cNvPr id="0" name=""/>
        <dsp:cNvSpPr/>
      </dsp:nvSpPr>
      <dsp:spPr>
        <a:xfrm>
          <a:off x="3563888" y="135394"/>
          <a:ext cx="1657581" cy="1240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統計與機率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600216" y="171722"/>
        <a:ext cx="1584925" cy="1167663"/>
      </dsp:txXfrm>
    </dsp:sp>
    <dsp:sp modelId="{61CD006B-076E-480F-9214-C81A9B8900D4}">
      <dsp:nvSpPr>
        <dsp:cNvPr id="0" name=""/>
        <dsp:cNvSpPr/>
      </dsp:nvSpPr>
      <dsp:spPr>
        <a:xfrm>
          <a:off x="4313" y="1855407"/>
          <a:ext cx="1657581" cy="1240319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270BD-62F3-4853-B70E-4D4659B14EB2}">
      <dsp:nvSpPr>
        <dsp:cNvPr id="0" name=""/>
        <dsp:cNvSpPr/>
      </dsp:nvSpPr>
      <dsp:spPr>
        <a:xfrm>
          <a:off x="70529" y="1918312"/>
          <a:ext cx="1657581" cy="1240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一、資料的分類與整理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106857" y="1954640"/>
        <a:ext cx="1584925" cy="1167663"/>
      </dsp:txXfrm>
    </dsp:sp>
    <dsp:sp modelId="{125FEC36-9955-4CFD-9984-25DB7BADC668}">
      <dsp:nvSpPr>
        <dsp:cNvPr id="0" name=""/>
        <dsp:cNvSpPr/>
      </dsp:nvSpPr>
      <dsp:spPr>
        <a:xfrm>
          <a:off x="1794327" y="1855407"/>
          <a:ext cx="1657581" cy="1240319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E6D7A-8F6E-49E8-AA41-1B678BBFA046}">
      <dsp:nvSpPr>
        <dsp:cNvPr id="0" name=""/>
        <dsp:cNvSpPr/>
      </dsp:nvSpPr>
      <dsp:spPr>
        <a:xfrm>
          <a:off x="1860543" y="1918312"/>
          <a:ext cx="1657581" cy="1240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二、報讀生活中的表格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1896871" y="1954640"/>
        <a:ext cx="1584925" cy="1167663"/>
      </dsp:txXfrm>
    </dsp:sp>
    <dsp:sp modelId="{1EDF314C-7877-4D23-BB09-60C356D20497}">
      <dsp:nvSpPr>
        <dsp:cNvPr id="0" name=""/>
        <dsp:cNvSpPr/>
      </dsp:nvSpPr>
      <dsp:spPr>
        <a:xfrm>
          <a:off x="3584341" y="1855407"/>
          <a:ext cx="1657581" cy="1240319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0B374-2D24-463D-B26E-3CA75A61A48C}">
      <dsp:nvSpPr>
        <dsp:cNvPr id="0" name=""/>
        <dsp:cNvSpPr/>
      </dsp:nvSpPr>
      <dsp:spPr>
        <a:xfrm>
          <a:off x="3650557" y="1918312"/>
          <a:ext cx="1657581" cy="1240319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三、長條圖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686885" y="1954640"/>
        <a:ext cx="1584925" cy="1167663"/>
      </dsp:txXfrm>
    </dsp:sp>
    <dsp:sp modelId="{25DAA997-F34D-44BF-B294-9544F8604B56}">
      <dsp:nvSpPr>
        <dsp:cNvPr id="0" name=""/>
        <dsp:cNvSpPr/>
      </dsp:nvSpPr>
      <dsp:spPr>
        <a:xfrm>
          <a:off x="5374354" y="1855407"/>
          <a:ext cx="1657581" cy="1240319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F4BF5-CAE8-42B6-8286-D8A8A601EEED}">
      <dsp:nvSpPr>
        <dsp:cNvPr id="0" name=""/>
        <dsp:cNvSpPr/>
      </dsp:nvSpPr>
      <dsp:spPr>
        <a:xfrm>
          <a:off x="5440570" y="1918312"/>
          <a:ext cx="1657581" cy="1240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四、折線圖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5476898" y="1954640"/>
        <a:ext cx="1584925" cy="1167663"/>
      </dsp:txXfrm>
    </dsp:sp>
    <dsp:sp modelId="{B910451F-D65B-446E-914F-B1C642912449}">
      <dsp:nvSpPr>
        <dsp:cNvPr id="0" name=""/>
        <dsp:cNvSpPr/>
      </dsp:nvSpPr>
      <dsp:spPr>
        <a:xfrm>
          <a:off x="7164368" y="1855407"/>
          <a:ext cx="1657581" cy="1240319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2B8F4-377A-4057-9A40-C6CB36FACEB3}">
      <dsp:nvSpPr>
        <dsp:cNvPr id="0" name=""/>
        <dsp:cNvSpPr/>
      </dsp:nvSpPr>
      <dsp:spPr>
        <a:xfrm>
          <a:off x="7230584" y="1918312"/>
          <a:ext cx="1657581" cy="1240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五、圓形圖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7266912" y="1954640"/>
        <a:ext cx="1584925" cy="1167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C55E6-333B-47BA-BBF3-D1F943780691}">
      <dsp:nvSpPr>
        <dsp:cNvPr id="0" name=""/>
        <dsp:cNvSpPr/>
      </dsp:nvSpPr>
      <dsp:spPr>
        <a:xfrm>
          <a:off x="0" y="465791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5B5E1-8746-4590-80AB-13372D18F264}">
      <dsp:nvSpPr>
        <dsp:cNvPr id="0" name=""/>
        <dsp:cNvSpPr/>
      </dsp:nvSpPr>
      <dsp:spPr>
        <a:xfrm>
          <a:off x="370841" y="95455"/>
          <a:ext cx="5191776" cy="6199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一、長條圖的定義</a:t>
          </a:r>
          <a:endParaRPr lang="zh-TW" altLang="en-US" sz="2100" kern="1200" dirty="0"/>
        </a:p>
      </dsp:txBody>
      <dsp:txXfrm>
        <a:off x="401103" y="125717"/>
        <a:ext cx="5131252" cy="559396"/>
      </dsp:txXfrm>
    </dsp:sp>
    <dsp:sp modelId="{4F6EFB0B-347E-44DB-9FDA-9193266E4A94}">
      <dsp:nvSpPr>
        <dsp:cNvPr id="0" name=""/>
        <dsp:cNvSpPr/>
      </dsp:nvSpPr>
      <dsp:spPr>
        <a:xfrm>
          <a:off x="0" y="1368152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3A9E1-EBD5-4D21-A88C-83355D47856F}">
      <dsp:nvSpPr>
        <dsp:cNvPr id="0" name=""/>
        <dsp:cNvSpPr/>
      </dsp:nvSpPr>
      <dsp:spPr>
        <a:xfrm>
          <a:off x="370841" y="1048015"/>
          <a:ext cx="5191776" cy="6199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kern="1200" dirty="0" smtClean="0"/>
            <a:t>二、長條圖的類型</a:t>
          </a:r>
        </a:p>
      </dsp:txBody>
      <dsp:txXfrm>
        <a:off x="401103" y="1078277"/>
        <a:ext cx="5131252" cy="559396"/>
      </dsp:txXfrm>
    </dsp:sp>
    <dsp:sp modelId="{1FDC6868-FE8E-4992-B4AC-3C149A0BFAE9}">
      <dsp:nvSpPr>
        <dsp:cNvPr id="0" name=""/>
        <dsp:cNvSpPr/>
      </dsp:nvSpPr>
      <dsp:spPr>
        <a:xfrm>
          <a:off x="0" y="2310535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46777-954A-48BA-81C6-414743A01E68}">
      <dsp:nvSpPr>
        <dsp:cNvPr id="0" name=""/>
        <dsp:cNvSpPr/>
      </dsp:nvSpPr>
      <dsp:spPr>
        <a:xfrm>
          <a:off x="370841" y="2000575"/>
          <a:ext cx="5191776" cy="6199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kern="1200" dirty="0" smtClean="0"/>
            <a:t>三、報讀長條圖</a:t>
          </a:r>
        </a:p>
      </dsp:txBody>
      <dsp:txXfrm>
        <a:off x="401103" y="2030837"/>
        <a:ext cx="5131252" cy="559396"/>
      </dsp:txXfrm>
    </dsp:sp>
    <dsp:sp modelId="{DC68F9A2-013B-4F77-8186-475D1BF537F7}">
      <dsp:nvSpPr>
        <dsp:cNvPr id="0" name=""/>
        <dsp:cNvSpPr/>
      </dsp:nvSpPr>
      <dsp:spPr>
        <a:xfrm>
          <a:off x="0" y="3263096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E8E41-4A4F-4338-910A-B50F5B9A3443}">
      <dsp:nvSpPr>
        <dsp:cNvPr id="0" name=""/>
        <dsp:cNvSpPr/>
      </dsp:nvSpPr>
      <dsp:spPr>
        <a:xfrm>
          <a:off x="370841" y="2953136"/>
          <a:ext cx="5191776" cy="6199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100" kern="1200" dirty="0" smtClean="0"/>
            <a:t>四、繪製長條圖</a:t>
          </a:r>
          <a:endParaRPr lang="zh-TW" altLang="en-US" sz="2100" kern="1200" dirty="0" smtClean="0">
            <a:latin typeface="+mn-ea"/>
            <a:ea typeface="+mn-ea"/>
          </a:endParaRPr>
        </a:p>
      </dsp:txBody>
      <dsp:txXfrm>
        <a:off x="401103" y="2983398"/>
        <a:ext cx="5131252" cy="559396"/>
      </dsp:txXfrm>
    </dsp:sp>
    <dsp:sp modelId="{F27B71AB-8F84-4C49-A64B-616E882007F0}">
      <dsp:nvSpPr>
        <dsp:cNvPr id="0" name=""/>
        <dsp:cNvSpPr/>
      </dsp:nvSpPr>
      <dsp:spPr>
        <a:xfrm>
          <a:off x="0" y="4215656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C8F17-2E3F-486A-85C8-0FC191FF0F93}">
      <dsp:nvSpPr>
        <dsp:cNvPr id="0" name=""/>
        <dsp:cNvSpPr/>
      </dsp:nvSpPr>
      <dsp:spPr>
        <a:xfrm>
          <a:off x="370841" y="3905696"/>
          <a:ext cx="5191776" cy="6199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100" kern="1200" dirty="0" smtClean="0"/>
            <a:t>五、百分率的認識與應用</a:t>
          </a:r>
          <a:endParaRPr lang="en-US" altLang="zh-TW" sz="2100" kern="1200" dirty="0" smtClean="0"/>
        </a:p>
      </dsp:txBody>
      <dsp:txXfrm>
        <a:off x="401103" y="3935958"/>
        <a:ext cx="5131252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BD531763-0317-4065-8755-48F0FE9EAD32}" type="datetimeFigureOut">
              <a:rPr lang="zh-TW" altLang="en-US" smtClean="0"/>
              <a:t>2017/7/10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9B28613-B828-4C19-B432-F155EA10E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51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F4B3922-FE32-4BBE-90F6-A92163A2F810}" type="datetimeFigureOut">
              <a:rPr lang="zh-TW" altLang="en-US" smtClean="0"/>
              <a:pPr/>
              <a:t>2017/7/10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9A3AA869-A7A0-4188-87FF-791C0C61B7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41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AA869-A7A0-4188-87FF-791C0C61B7C7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8ACED-3C9E-4645-9DC1-1D02E81B73AF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4024736" y="9721107"/>
            <a:ext cx="3077739" cy="5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58" tIns="45379" rIns="90758" bIns="45379" anchor="b"/>
          <a:lstStyle/>
          <a:p>
            <a:pPr algn="r" defTabSz="908106"/>
            <a:fld id="{2303B0B3-BF78-470F-BFF9-878FA86F1FC5}" type="slidenum">
              <a:rPr lang="en-US" altLang="zh-TW" sz="1100">
                <a:latin typeface="Tahoma" pitchFamily="34" charset="0"/>
                <a:cs typeface="Arial" charset="0"/>
              </a:rPr>
              <a:pPr algn="r" defTabSz="908106"/>
              <a:t>50</a:t>
            </a:fld>
            <a:endParaRPr lang="en-US" altLang="zh-TW" sz="1100">
              <a:latin typeface="Tahoma" pitchFamily="34" charset="0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893" y="4863219"/>
            <a:ext cx="5678692" cy="4603798"/>
          </a:xfrm>
        </p:spPr>
        <p:txBody>
          <a:bodyPr lIns="90758" tIns="45379" rIns="90758" bIns="45379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AA869-A7A0-4188-87FF-791C0C61B7C7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AA869-A7A0-4188-87FF-791C0C61B7C7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5E67-7910-426F-904D-8271C43E9A7E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07AC-C5F7-45EF-A95A-B0124CAAE2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40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41CC-6921-4DE0-A381-99DD84F76DEF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6C21-CCAE-4F25-A03B-72B123D939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75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22BFC-889D-43B1-8D54-26B512999F41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B1D43-81D7-43BD-AD7A-94AE5FE077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05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9EB0-B7EC-4C33-AAF5-0401AB615E1A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33CB4-E240-49D4-8C16-C6E49969AE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D086-F76B-47F9-8AA8-AA48A22CC14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23E-106B-4F9A-81C5-A08D4FE8D45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D086-F76B-47F9-8AA8-AA48A22CC14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23E-106B-4F9A-81C5-A08D4FE8D45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3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D086-F76B-47F9-8AA8-AA48A22CC14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23E-106B-4F9A-81C5-A08D4FE8D45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2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D086-F76B-47F9-8AA8-AA48A22CC14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23E-106B-4F9A-81C5-A08D4FE8D45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45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D086-F76B-47F9-8AA8-AA48A22CC14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23E-106B-4F9A-81C5-A08D4FE8D45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36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D086-F76B-47F9-8AA8-AA48A22CC14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23E-106B-4F9A-81C5-A08D4FE8D45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6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D086-F76B-47F9-8AA8-AA48A22CC14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23E-106B-4F9A-81C5-A08D4FE8D45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A3F1-75F9-48C8-866E-12C489B5A3E3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A598-D303-4208-825C-173705DD1F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707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D086-F76B-47F9-8AA8-AA48A22CC14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23E-106B-4F9A-81C5-A08D4FE8D45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6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D086-F76B-47F9-8AA8-AA48A22CC14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23E-106B-4F9A-81C5-A08D4FE8D45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62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D086-F76B-47F9-8AA8-AA48A22CC14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23E-106B-4F9A-81C5-A08D4FE8D45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5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D086-F76B-47F9-8AA8-AA48A22CC14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23E-106B-4F9A-81C5-A08D4FE8D45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3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C90F-CE3D-4574-A1B3-137B455D722C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27C6-12F8-4B82-B682-2B5C59F45D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10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0A565-5CFD-4850-AC53-31ED139AEC10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86F91-D784-41E2-9CB3-A63B645031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65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3F2D-0FC2-4B45-9702-2D13BA7036A1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AD4F-9B6E-445C-9052-975E9B77E9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20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F69DA-CE60-4637-A795-EAA1E608CAD0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7D44-52F2-4967-898F-345C05863F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94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CA7B-D5CC-4344-A495-8315AD8A1220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7B8B-2181-4240-8795-578907D540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64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4478-3848-4291-9041-4CEE52D5EC6D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A9F5-84A4-4798-A918-48D83AE50E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94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EFAB-2983-44DA-BF9B-894A7069D0F0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276D-1C5E-4B8E-A30D-4955EC59B7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3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5F0CDE-E7E5-4DD4-B9C0-70BD2D6E22C0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329E97-3B14-4184-8171-14313245BE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FED086-F76B-47F9-8AA8-AA48A22CC146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2017/7/10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84023E-106B-4F9A-81C5-A08D4FE8D45D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2601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Excel_97-2003_Worksheet1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5400" dirty="0" smtClean="0"/>
              <a:t>長條圖關主</a:t>
            </a:r>
          </a:p>
        </p:txBody>
      </p:sp>
      <p:pic>
        <p:nvPicPr>
          <p:cNvPr id="2052" name="圖片 6" descr="長條娃娃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0" y="1267560"/>
            <a:ext cx="1043608" cy="31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967248245"/>
              </p:ext>
            </p:extLst>
          </p:nvPr>
        </p:nvGraphicFramePr>
        <p:xfrm>
          <a:off x="144016" y="2924944"/>
          <a:ext cx="88924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2124075" y="1916113"/>
            <a:ext cx="54938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dirty="0" smtClean="0"/>
              <a:t>目標一：</a:t>
            </a:r>
            <a:r>
              <a:rPr kumimoji="0" lang="zh-TW" altLang="en-US" dirty="0"/>
              <a:t>認識長條圖的類型，並能辨認、報讀長條圖</a:t>
            </a:r>
            <a:endParaRPr kumimoji="0" lang="en-US" altLang="zh-TW" dirty="0"/>
          </a:p>
          <a:p>
            <a:pPr eaLnBrk="1" hangingPunct="1"/>
            <a:r>
              <a:rPr kumimoji="0" lang="zh-TW" altLang="en-US" dirty="0" smtClean="0"/>
              <a:t>目標二：</a:t>
            </a:r>
            <a:r>
              <a:rPr kumimoji="0" lang="zh-TW" altLang="en-US" dirty="0"/>
              <a:t>能依照資料繪製長條圖。</a:t>
            </a:r>
            <a:endParaRPr kumimoji="0" lang="en-US" altLang="zh-TW" dirty="0"/>
          </a:p>
          <a:p>
            <a:pPr eaLnBrk="1" hangingPunct="1"/>
            <a:r>
              <a:rPr kumimoji="0" lang="zh-TW" altLang="en-US" dirty="0" smtClean="0"/>
              <a:t>目標三：</a:t>
            </a:r>
            <a:r>
              <a:rPr kumimoji="0" lang="zh-TW" altLang="en-US" dirty="0"/>
              <a:t>能將資料轉換成百分率後以長條圖呈現。</a:t>
            </a:r>
            <a:endParaRPr kumimoji="0" lang="en-US" altLang="zh-TW" dirty="0"/>
          </a:p>
          <a:p>
            <a:pPr eaLnBrk="1" hangingPunct="1"/>
            <a:endParaRPr kumimoji="0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內容版面配置區 6" descr="22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32452" r="5850" b="10272"/>
          <a:stretch>
            <a:fillRect/>
          </a:stretch>
        </p:blipFill>
        <p:spPr>
          <a:xfrm>
            <a:off x="611188" y="1412875"/>
            <a:ext cx="1081087" cy="4568825"/>
          </a:xfrm>
          <a:ln w="762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1747" name="內容版面配置區 6" descr="22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32452" r="5850" b="10272"/>
          <a:stretch>
            <a:fillRect/>
          </a:stretch>
        </p:blipFill>
        <p:spPr bwMode="auto">
          <a:xfrm>
            <a:off x="2484438" y="2060575"/>
            <a:ext cx="1079500" cy="3889375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內容版面配置區 6" descr="22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32452" r="5850" b="10272"/>
          <a:stretch>
            <a:fillRect/>
          </a:stretch>
        </p:blipFill>
        <p:spPr bwMode="auto">
          <a:xfrm>
            <a:off x="5364163" y="3357563"/>
            <a:ext cx="1008062" cy="25527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468313" y="6021388"/>
            <a:ext cx="83613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750" name="內容版面配置區 6" descr="22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32452" r="5850" b="10272"/>
          <a:stretch>
            <a:fillRect/>
          </a:stretch>
        </p:blipFill>
        <p:spPr bwMode="auto">
          <a:xfrm>
            <a:off x="7380288" y="2781300"/>
            <a:ext cx="1079500" cy="32004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文字方塊 10"/>
          <p:cNvSpPr txBox="1">
            <a:spLocks noChangeArrowheads="1"/>
          </p:cNvSpPr>
          <p:nvPr/>
        </p:nvSpPr>
        <p:spPr bwMode="auto">
          <a:xfrm>
            <a:off x="706438" y="6161088"/>
            <a:ext cx="877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超人隊</a:t>
            </a:r>
            <a:endParaRPr lang="en-US" altLang="zh-TW"/>
          </a:p>
          <a:p>
            <a:pPr eaLnBrk="1" hangingPunct="1"/>
            <a:r>
              <a:rPr lang="en-US" altLang="zh-TW"/>
              <a:t>35</a:t>
            </a:r>
            <a:r>
              <a:rPr lang="zh-TW" altLang="en-US"/>
              <a:t>人</a:t>
            </a:r>
          </a:p>
        </p:txBody>
      </p:sp>
      <p:sp>
        <p:nvSpPr>
          <p:cNvPr id="31752" name="文字方塊 11"/>
          <p:cNvSpPr txBox="1">
            <a:spLocks noChangeArrowheads="1"/>
          </p:cNvSpPr>
          <p:nvPr/>
        </p:nvSpPr>
        <p:spPr bwMode="auto">
          <a:xfrm>
            <a:off x="2843213" y="6211888"/>
            <a:ext cx="877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金剛隊</a:t>
            </a:r>
            <a:endParaRPr lang="en-US" altLang="zh-TW"/>
          </a:p>
          <a:p>
            <a:pPr eaLnBrk="1" hangingPunct="1"/>
            <a:r>
              <a:rPr lang="en-US" altLang="zh-TW"/>
              <a:t>30</a:t>
            </a:r>
            <a:r>
              <a:rPr lang="zh-TW" altLang="en-US"/>
              <a:t>人</a:t>
            </a:r>
          </a:p>
        </p:txBody>
      </p:sp>
      <p:sp>
        <p:nvSpPr>
          <p:cNvPr id="31753" name="文字方塊 13"/>
          <p:cNvSpPr txBox="1">
            <a:spLocks noChangeArrowheads="1"/>
          </p:cNvSpPr>
          <p:nvPr/>
        </p:nvSpPr>
        <p:spPr bwMode="auto">
          <a:xfrm>
            <a:off x="5508625" y="6211888"/>
            <a:ext cx="87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卡卡隊</a:t>
            </a:r>
            <a:endParaRPr lang="en-US" altLang="zh-TW"/>
          </a:p>
          <a:p>
            <a:pPr eaLnBrk="1" hangingPunct="1"/>
            <a:r>
              <a:rPr lang="en-US" altLang="zh-TW"/>
              <a:t>20</a:t>
            </a:r>
            <a:r>
              <a:rPr lang="zh-TW" altLang="en-US"/>
              <a:t>人</a:t>
            </a:r>
          </a:p>
        </p:txBody>
      </p:sp>
      <p:sp>
        <p:nvSpPr>
          <p:cNvPr id="31754" name="文字方塊 14"/>
          <p:cNvSpPr txBox="1">
            <a:spLocks noChangeArrowheads="1"/>
          </p:cNvSpPr>
          <p:nvPr/>
        </p:nvSpPr>
        <p:spPr bwMode="auto">
          <a:xfrm>
            <a:off x="7451725" y="6211888"/>
            <a:ext cx="87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蝙蝠隊</a:t>
            </a:r>
            <a:endParaRPr lang="en-US" altLang="zh-TW"/>
          </a:p>
          <a:p>
            <a:pPr eaLnBrk="1" hangingPunct="1"/>
            <a:r>
              <a:rPr lang="en-US" altLang="zh-TW"/>
              <a:t>25</a:t>
            </a:r>
            <a:r>
              <a:rPr lang="zh-TW" altLang="en-US"/>
              <a:t>人</a:t>
            </a:r>
          </a:p>
        </p:txBody>
      </p:sp>
      <p:sp>
        <p:nvSpPr>
          <p:cNvPr id="31755" name="文字方塊 17"/>
          <p:cNvSpPr txBox="1">
            <a:spLocks noChangeArrowheads="1"/>
          </p:cNvSpPr>
          <p:nvPr/>
        </p:nvSpPr>
        <p:spPr bwMode="auto">
          <a:xfrm>
            <a:off x="76527" y="76562"/>
            <a:ext cx="37753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dirty="0" smtClean="0"/>
              <a:t>每隊比一比，超人隊的人數最多</a:t>
            </a:r>
            <a:endParaRPr lang="zh-TW" altLang="en-US" sz="2000" dirty="0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3995738" y="2276475"/>
            <a:ext cx="0" cy="36734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7" name="文字方塊 14"/>
          <p:cNvSpPr txBox="1">
            <a:spLocks noChangeArrowheads="1"/>
          </p:cNvSpPr>
          <p:nvPr/>
        </p:nvSpPr>
        <p:spPr bwMode="auto">
          <a:xfrm>
            <a:off x="4283968" y="117693"/>
            <a:ext cx="79208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長高的方向是數值</a:t>
            </a:r>
            <a:endParaRPr lang="zh-TW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柳丁賣出</a:t>
            </a:r>
            <a:r>
              <a:rPr lang="en-US" altLang="zh-TW" dirty="0" smtClean="0"/>
              <a:t>12</a:t>
            </a:r>
            <a:r>
              <a:rPr lang="zh-TW" altLang="en-US" dirty="0" smtClean="0"/>
              <a:t>箱，蘋果賣出</a:t>
            </a:r>
            <a:r>
              <a:rPr lang="en-US" altLang="zh-TW" dirty="0" smtClean="0"/>
              <a:t>20</a:t>
            </a:r>
            <a:r>
              <a:rPr lang="zh-TW" altLang="en-US" dirty="0" smtClean="0"/>
              <a:t>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香蕉賣出</a:t>
            </a:r>
            <a:r>
              <a:rPr lang="en-US" altLang="zh-TW" dirty="0" smtClean="0"/>
              <a:t>15</a:t>
            </a:r>
            <a:r>
              <a:rPr lang="zh-TW" altLang="en-US" dirty="0" smtClean="0"/>
              <a:t>箱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2123728" y="2060848"/>
          <a:ext cx="51845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611560" y="2996952"/>
            <a:ext cx="648072" cy="258532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數值</a:t>
            </a:r>
            <a:endParaRPr kumimoji="0" lang="en-US" altLang="zh-TW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線</a:t>
            </a:r>
          </a:p>
        </p:txBody>
      </p:sp>
      <p:sp>
        <p:nvSpPr>
          <p:cNvPr id="8" name="矩形 7"/>
          <p:cNvSpPr/>
          <p:nvPr/>
        </p:nvSpPr>
        <p:spPr>
          <a:xfrm>
            <a:off x="2699792" y="5589240"/>
            <a:ext cx="2808312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+mn-lt"/>
                <a:ea typeface="+mn-ea"/>
              </a:rPr>
              <a:t>類別線</a:t>
            </a:r>
          </a:p>
        </p:txBody>
      </p:sp>
      <p:graphicFrame>
        <p:nvGraphicFramePr>
          <p:cNvPr id="10" name="圖表 9"/>
          <p:cNvGraphicFramePr/>
          <p:nvPr/>
        </p:nvGraphicFramePr>
        <p:xfrm>
          <a:off x="1475656" y="1988840"/>
          <a:ext cx="612068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直線單箭頭接點 8"/>
          <p:cNvCxnSpPr/>
          <p:nvPr/>
        </p:nvCxnSpPr>
        <p:spPr>
          <a:xfrm flipV="1">
            <a:off x="1908175" y="1989138"/>
            <a:ext cx="0" cy="3095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908175" y="5013325"/>
            <a:ext cx="561657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標題 1"/>
          <p:cNvSpPr txBox="1">
            <a:spLocks/>
          </p:cNvSpPr>
          <p:nvPr/>
        </p:nvSpPr>
        <p:spPr>
          <a:xfrm rot="21041118">
            <a:off x="2075218" y="3908389"/>
            <a:ext cx="5987008" cy="77809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dirty="0">
                <a:ln/>
                <a:solidFill>
                  <a:srgbClr val="FF0000"/>
                </a:solidFill>
              </a:rPr>
              <a:t>穩定的類別，起伏的數值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380312" y="515719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種類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71600" y="141277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箱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195736" y="1556792"/>
          <a:ext cx="6226088" cy="344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251520" y="2276872"/>
            <a:ext cx="1115616" cy="258532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+mn-lt"/>
                <a:ea typeface="+mn-ea"/>
              </a:rPr>
              <a:t>類別</a:t>
            </a:r>
            <a:endParaRPr kumimoji="0" lang="en-US" altLang="zh-TW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+mn-lt"/>
                <a:ea typeface="+mn-ea"/>
              </a:rPr>
              <a:t>線</a:t>
            </a:r>
          </a:p>
        </p:txBody>
      </p:sp>
      <p:sp>
        <p:nvSpPr>
          <p:cNvPr id="7" name="矩形 6"/>
          <p:cNvSpPr/>
          <p:nvPr/>
        </p:nvSpPr>
        <p:spPr>
          <a:xfrm>
            <a:off x="3995936" y="5517232"/>
            <a:ext cx="36004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數值線</a:t>
            </a:r>
          </a:p>
        </p:txBody>
      </p:sp>
      <p:graphicFrame>
        <p:nvGraphicFramePr>
          <p:cNvPr id="9" name="圖表 8"/>
          <p:cNvGraphicFramePr/>
          <p:nvPr/>
        </p:nvGraphicFramePr>
        <p:xfrm>
          <a:off x="1619672" y="1412776"/>
          <a:ext cx="71287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dirty="0">
                <a:latin typeface="+mj-lt"/>
                <a:ea typeface="+mj-ea"/>
                <a:cs typeface="+mj-cs"/>
              </a:rPr>
              <a:t>柳丁賣出</a:t>
            </a:r>
            <a:r>
              <a:rPr kumimoji="0" lang="en-US" altLang="zh-TW" sz="4400" dirty="0">
                <a:latin typeface="+mj-lt"/>
                <a:ea typeface="+mj-ea"/>
                <a:cs typeface="+mj-cs"/>
              </a:rPr>
              <a:t>12</a:t>
            </a:r>
            <a:r>
              <a:rPr kumimoji="0" lang="zh-TW" altLang="en-US" sz="4400" dirty="0">
                <a:latin typeface="+mj-lt"/>
                <a:ea typeface="+mj-ea"/>
                <a:cs typeface="+mj-cs"/>
              </a:rPr>
              <a:t>箱，蘋果賣出</a:t>
            </a:r>
            <a:r>
              <a:rPr kumimoji="0" lang="en-US" altLang="zh-TW" sz="4400" dirty="0">
                <a:latin typeface="+mj-lt"/>
                <a:ea typeface="+mj-ea"/>
                <a:cs typeface="+mj-cs"/>
              </a:rPr>
              <a:t>20</a:t>
            </a:r>
            <a:r>
              <a:rPr kumimoji="0" lang="zh-TW" altLang="en-US" sz="4400" dirty="0">
                <a:latin typeface="+mj-lt"/>
                <a:ea typeface="+mj-ea"/>
                <a:cs typeface="+mj-cs"/>
              </a:rPr>
              <a:t>箱</a:t>
            </a:r>
            <a:r>
              <a:rPr kumimoji="0" lang="en-US" altLang="zh-TW" sz="4400" dirty="0"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4400" dirty="0">
                <a:latin typeface="+mj-lt"/>
                <a:ea typeface="+mj-ea"/>
                <a:cs typeface="+mj-cs"/>
              </a:rPr>
            </a:br>
            <a:r>
              <a:rPr kumimoji="0" lang="zh-TW" altLang="en-US" sz="4400" dirty="0">
                <a:latin typeface="+mj-lt"/>
                <a:ea typeface="+mj-ea"/>
                <a:cs typeface="+mj-cs"/>
              </a:rPr>
              <a:t>香蕉賣出</a:t>
            </a:r>
            <a:r>
              <a:rPr kumimoji="0" lang="en-US" altLang="zh-TW" sz="4400" dirty="0">
                <a:latin typeface="+mj-lt"/>
                <a:ea typeface="+mj-ea"/>
                <a:cs typeface="+mj-cs"/>
              </a:rPr>
              <a:t>15</a:t>
            </a:r>
            <a:r>
              <a:rPr kumimoji="0" lang="zh-TW" altLang="en-US" sz="4400" dirty="0">
                <a:latin typeface="+mj-lt"/>
                <a:ea typeface="+mj-ea"/>
                <a:cs typeface="+mj-cs"/>
              </a:rPr>
              <a:t>箱，木瓜賣出</a:t>
            </a:r>
            <a:r>
              <a:rPr kumimoji="0" lang="en-US" altLang="zh-TW" sz="4400" dirty="0">
                <a:latin typeface="+mj-lt"/>
                <a:ea typeface="+mj-ea"/>
                <a:cs typeface="+mj-cs"/>
              </a:rPr>
              <a:t>20</a:t>
            </a:r>
            <a:r>
              <a:rPr kumimoji="0" lang="zh-TW" altLang="en-US" sz="4400" dirty="0">
                <a:latin typeface="+mj-lt"/>
                <a:ea typeface="+mj-ea"/>
                <a:cs typeface="+mj-cs"/>
              </a:rPr>
              <a:t>箱</a:t>
            </a:r>
          </a:p>
        </p:txBody>
      </p:sp>
      <p:cxnSp>
        <p:nvCxnSpPr>
          <p:cNvPr id="8" name="直線接點 7"/>
          <p:cNvCxnSpPr/>
          <p:nvPr/>
        </p:nvCxnSpPr>
        <p:spPr>
          <a:xfrm flipV="1">
            <a:off x="2339975" y="1773238"/>
            <a:ext cx="0" cy="324008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2339975" y="4941888"/>
            <a:ext cx="611981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041118">
            <a:off x="1139114" y="3836381"/>
            <a:ext cx="5987008" cy="778098"/>
          </a:xfrm>
          <a:solidFill>
            <a:schemeClr val="bg1"/>
          </a:solidFill>
          <a:ln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n/>
                <a:solidFill>
                  <a:srgbClr val="FF0000"/>
                </a:solidFill>
              </a:rPr>
              <a:t>穩定的類別，起伏的數值</a:t>
            </a:r>
            <a:endParaRPr lang="zh-TW" altLang="en-US" dirty="0">
              <a:ln/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172400" y="551723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箱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27584" y="148478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種類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1255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紅藍相加是總數，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代表隊伍不一樣，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偶而喜歡疊疊樂，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採計總數很方便。</a:t>
            </a:r>
            <a:endParaRPr lang="zh-TW" altLang="en-US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997200"/>
            <a:ext cx="5656263" cy="3527425"/>
          </a:xfrm>
        </p:spPr>
      </p:pic>
      <p:pic>
        <p:nvPicPr>
          <p:cNvPr id="13316" name="圖片 4" descr="長條娃娃2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368" b="6500"/>
          <a:stretch>
            <a:fillRect/>
          </a:stretch>
        </p:blipFill>
        <p:spPr bwMode="auto">
          <a:xfrm>
            <a:off x="7380288" y="2492375"/>
            <a:ext cx="10080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圖片 5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t="8173"/>
          <a:stretch>
            <a:fillRect/>
          </a:stretch>
        </p:blipFill>
        <p:spPr bwMode="auto">
          <a:xfrm>
            <a:off x="7380288" y="4221163"/>
            <a:ext cx="9890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6732588" y="6021388"/>
            <a:ext cx="20161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380288" y="2349500"/>
            <a:ext cx="1008062" cy="367188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長條圖怎麼看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800" b="1" dirty="0" smtClean="0">
                <a:solidFill>
                  <a:srgbClr val="FF0000"/>
                </a:solidFill>
              </a:rPr>
              <a:t>口訣</a:t>
            </a:r>
            <a:r>
              <a:rPr lang="zh-TW" altLang="en-US" sz="28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穩定的類別、起伏的數值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2800" dirty="0" smtClean="0"/>
              <a:t>1.</a:t>
            </a:r>
            <a:r>
              <a:rPr lang="zh-TW" altLang="en-US" sz="2800" dirty="0" smtClean="0"/>
              <a:t>先決定橫軸和縱軸代表類別還是數值</a:t>
            </a:r>
            <a:endParaRPr lang="en-US" altLang="zh-TW" sz="2800" dirty="0" smtClean="0"/>
          </a:p>
          <a:p>
            <a:pPr marL="0" indent="0" eaLnBrk="1" hangingPunct="1">
              <a:buNone/>
            </a:pPr>
            <a:r>
              <a:rPr lang="en-US" altLang="zh-TW" sz="2800" dirty="0" smtClean="0"/>
              <a:t>2.</a:t>
            </a:r>
            <a:r>
              <a:rPr lang="zh-TW" altLang="en-US" sz="2800" dirty="0"/>
              <a:t>再</a:t>
            </a:r>
            <a:r>
              <a:rPr lang="zh-TW" altLang="en-US" sz="2800" dirty="0" smtClean="0"/>
              <a:t>看顏色的數值表示方式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24805"/>
            <a:ext cx="91440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 smtClean="0"/>
              <a:t>三：報讀長條圖</a:t>
            </a:r>
            <a:endParaRPr kumimoji="0" lang="en-US" altLang="zh-TW" sz="2800" dirty="0"/>
          </a:p>
        </p:txBody>
      </p:sp>
      <p:graphicFrame>
        <p:nvGraphicFramePr>
          <p:cNvPr id="10" name="圖表 9"/>
          <p:cNvGraphicFramePr/>
          <p:nvPr>
            <p:extLst>
              <p:ext uri="{D42A27DB-BD31-4B8C-83A1-F6EECF244321}">
                <p14:modId xmlns:p14="http://schemas.microsoft.com/office/powerpoint/2010/main" val="1629974618"/>
              </p:ext>
            </p:extLst>
          </p:nvPr>
        </p:nvGraphicFramePr>
        <p:xfrm>
          <a:off x="1331640" y="3573016"/>
          <a:ext cx="460851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直線單箭頭接點 10"/>
          <p:cNvCxnSpPr/>
          <p:nvPr/>
        </p:nvCxnSpPr>
        <p:spPr>
          <a:xfrm>
            <a:off x="2123728" y="5517232"/>
            <a:ext cx="504056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2276128" y="3212976"/>
            <a:ext cx="0" cy="24566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444208" y="5669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橫軸代表類別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537234" y="3489732"/>
            <a:ext cx="504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縱</a:t>
            </a:r>
            <a:endParaRPr lang="en-US" altLang="zh-TW" dirty="0" smtClean="0"/>
          </a:p>
          <a:p>
            <a:r>
              <a:rPr lang="zh-TW" altLang="en-US" dirty="0" smtClean="0"/>
              <a:t>軸</a:t>
            </a:r>
            <a:endParaRPr lang="en-US" altLang="zh-TW" dirty="0" smtClean="0"/>
          </a:p>
          <a:p>
            <a:r>
              <a:rPr lang="zh-TW" altLang="en-US" dirty="0" smtClean="0"/>
              <a:t>代表數值</a:t>
            </a:r>
            <a:endParaRPr lang="en-US" altLang="zh-TW" dirty="0" smtClean="0"/>
          </a:p>
        </p:txBody>
      </p:sp>
      <p:sp>
        <p:nvSpPr>
          <p:cNvPr id="17" name="文字方塊 16"/>
          <p:cNvSpPr txBox="1"/>
          <p:nvPr/>
        </p:nvSpPr>
        <p:spPr>
          <a:xfrm>
            <a:off x="2462064" y="607965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蘋果有</a:t>
            </a:r>
            <a:r>
              <a:rPr lang="en-US" altLang="zh-TW" dirty="0" smtClean="0"/>
              <a:t>20</a:t>
            </a:r>
            <a:r>
              <a:rPr lang="zh-TW" altLang="en-US" dirty="0" smtClean="0"/>
              <a:t>箱，香蕉有</a:t>
            </a:r>
            <a:r>
              <a:rPr lang="en-US" altLang="zh-TW" dirty="0" smtClean="0"/>
              <a:t>15</a:t>
            </a:r>
            <a:r>
              <a:rPr lang="zh-TW" altLang="en-US" dirty="0" smtClean="0"/>
              <a:t>箱</a:t>
            </a:r>
            <a:endParaRPr lang="zh-TW" altLang="en-US" dirty="0"/>
          </a:p>
        </p:txBody>
      </p:sp>
      <p:graphicFrame>
        <p:nvGraphicFramePr>
          <p:cNvPr id="22" name="圖表 21"/>
          <p:cNvGraphicFramePr/>
          <p:nvPr>
            <p:extLst>
              <p:ext uri="{D42A27DB-BD31-4B8C-83A1-F6EECF244321}">
                <p14:modId xmlns:p14="http://schemas.microsoft.com/office/powerpoint/2010/main" val="2448610379"/>
              </p:ext>
            </p:extLst>
          </p:nvPr>
        </p:nvGraphicFramePr>
        <p:xfrm>
          <a:off x="2274590" y="3564141"/>
          <a:ext cx="4572508" cy="25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2462064" y="3489732"/>
            <a:ext cx="95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箱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長條圖怎麼看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下圖是四年七班票選我最喜愛的運動人數統計圖，請依圖上的資料回答以下的問題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47244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2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長條圖怎麼看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38" y="1556792"/>
            <a:ext cx="47244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259632" y="4894371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    </a:t>
            </a:r>
            <a:r>
              <a:rPr lang="zh-TW" altLang="zh-TW" sz="2000" dirty="0" smtClean="0"/>
              <a:t>上</a:t>
            </a:r>
            <a:r>
              <a:rPr lang="zh-TW" altLang="zh-TW" sz="2000" dirty="0"/>
              <a:t>圖橫條圖中的橫座標表示什麼？請你勾勾看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</a:t>
            </a:r>
            <a:r>
              <a:rPr lang="zh-TW" altLang="zh-TW" sz="2000" dirty="0" smtClean="0"/>
              <a:t> </a:t>
            </a:r>
            <a:r>
              <a:rPr lang="zh-TW" altLang="zh-TW" sz="2000" dirty="0"/>
              <a:t>□運動項目 </a:t>
            </a:r>
            <a:r>
              <a:rPr lang="en-US" altLang="zh-TW" sz="2000" dirty="0" smtClean="0"/>
              <a:t>  </a:t>
            </a:r>
            <a:r>
              <a:rPr lang="zh-TW" altLang="zh-TW" sz="2000" dirty="0" smtClean="0"/>
              <a:t> </a:t>
            </a:r>
            <a:r>
              <a:rPr lang="zh-TW" altLang="zh-TW" sz="2000" dirty="0"/>
              <a:t>□人數 </a:t>
            </a:r>
          </a:p>
        </p:txBody>
      </p:sp>
      <p:cxnSp>
        <p:nvCxnSpPr>
          <p:cNvPr id="6" name="直線單箭頭接點 5"/>
          <p:cNvCxnSpPr/>
          <p:nvPr/>
        </p:nvCxnSpPr>
        <p:spPr>
          <a:xfrm>
            <a:off x="2987824" y="4221088"/>
            <a:ext cx="403244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5908630" y="4260164"/>
            <a:ext cx="684208" cy="2219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2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長條圖怎麼看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63530"/>
            <a:ext cx="5904657" cy="321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835696" y="486916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</a:t>
            </a:r>
            <a:r>
              <a:rPr lang="zh-TW" altLang="zh-TW" sz="2000" dirty="0" smtClean="0"/>
              <a:t>橫</a:t>
            </a:r>
            <a:r>
              <a:rPr lang="zh-TW" altLang="zh-TW" sz="2000" dirty="0"/>
              <a:t>條圖中的縱座標表示什麼？ 請你勾勾看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 </a:t>
            </a:r>
            <a:r>
              <a:rPr lang="zh-TW" altLang="zh-TW" sz="2000" dirty="0" smtClean="0"/>
              <a:t> </a:t>
            </a:r>
            <a:r>
              <a:rPr lang="zh-TW" altLang="zh-TW" sz="2000" dirty="0"/>
              <a:t>□運動項目  □人數</a:t>
            </a: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699792" y="1340768"/>
            <a:ext cx="0" cy="28803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1413410" y="1431590"/>
            <a:ext cx="1287176" cy="394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5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長條圖怎麼看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altLang="zh-TW" dirty="0" smtClean="0"/>
          </a:p>
          <a:p>
            <a:pPr lvl="0"/>
            <a:endParaRPr lang="en-US" altLang="zh-TW" dirty="0"/>
          </a:p>
          <a:p>
            <a:pPr lvl="0"/>
            <a:endParaRPr lang="en-US" altLang="zh-TW" dirty="0" smtClean="0"/>
          </a:p>
          <a:p>
            <a:pPr lvl="0"/>
            <a:endParaRPr lang="en-US" altLang="zh-TW" dirty="0"/>
          </a:p>
          <a:p>
            <a:pPr lvl="0"/>
            <a:endParaRPr lang="en-US" altLang="zh-TW" dirty="0" smtClean="0"/>
          </a:p>
          <a:p>
            <a:pPr lvl="0"/>
            <a:endParaRPr lang="en-US" altLang="zh-TW" dirty="0"/>
          </a:p>
          <a:p>
            <a:pPr marL="0" lvl="0" indent="0">
              <a:buNone/>
            </a:pPr>
            <a:r>
              <a:rPr lang="zh-TW" altLang="en-US" sz="2000" dirty="0" smtClean="0"/>
              <a:t>                       </a:t>
            </a:r>
            <a:r>
              <a:rPr lang="zh-TW" altLang="zh-TW" sz="2000" dirty="0" smtClean="0"/>
              <a:t>四年七班</a:t>
            </a:r>
            <a:r>
              <a:rPr lang="zh-TW" altLang="zh-TW" sz="2000" dirty="0"/>
              <a:t>最多人喜愛的運動是什麼</a:t>
            </a:r>
            <a:r>
              <a:rPr lang="en-US" altLang="zh-TW" sz="2000" dirty="0"/>
              <a:t>? </a:t>
            </a:r>
            <a:r>
              <a:rPr lang="zh-TW" altLang="zh-TW" sz="2000" dirty="0"/>
              <a:t>請你勾勾看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marL="0" lvl="0" indent="0">
              <a:buNone/>
            </a:pPr>
            <a:r>
              <a:rPr lang="zh-TW" altLang="zh-TW" sz="2000" dirty="0" smtClean="0"/>
              <a:t> </a:t>
            </a:r>
            <a:r>
              <a:rPr lang="zh-TW" altLang="en-US" sz="2000" dirty="0" smtClean="0"/>
              <a:t>                      </a:t>
            </a:r>
            <a:r>
              <a:rPr lang="zh-TW" altLang="zh-TW" sz="2000" dirty="0" smtClean="0"/>
              <a:t>□</a:t>
            </a:r>
            <a:r>
              <a:rPr lang="zh-TW" altLang="zh-TW" sz="2000" dirty="0"/>
              <a:t>爬山  □跳繩 □溜冰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00808"/>
            <a:ext cx="47244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單箭頭接點 6"/>
          <p:cNvCxnSpPr/>
          <p:nvPr/>
        </p:nvCxnSpPr>
        <p:spPr>
          <a:xfrm flipV="1">
            <a:off x="5559524" y="1700808"/>
            <a:ext cx="0" cy="2592288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橢圓 5"/>
          <p:cNvSpPr/>
          <p:nvPr/>
        </p:nvSpPr>
        <p:spPr>
          <a:xfrm>
            <a:off x="2645720" y="2132856"/>
            <a:ext cx="684208" cy="2219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長條圖怎麼看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altLang="zh-TW" dirty="0" smtClean="0"/>
          </a:p>
          <a:p>
            <a:pPr lvl="0"/>
            <a:endParaRPr lang="en-US" altLang="zh-TW" dirty="0"/>
          </a:p>
          <a:p>
            <a:pPr lvl="0"/>
            <a:endParaRPr lang="en-US" altLang="zh-TW" dirty="0" smtClean="0"/>
          </a:p>
          <a:p>
            <a:pPr lvl="0"/>
            <a:endParaRPr lang="en-US" altLang="zh-TW" dirty="0"/>
          </a:p>
          <a:p>
            <a:pPr lvl="0"/>
            <a:endParaRPr lang="en-US" altLang="zh-TW" dirty="0" smtClean="0"/>
          </a:p>
          <a:p>
            <a:pPr lvl="0"/>
            <a:endParaRPr lang="en-US" altLang="zh-TW" dirty="0"/>
          </a:p>
          <a:p>
            <a:pPr marL="0" lvl="0" indent="0">
              <a:buNone/>
            </a:pPr>
            <a:r>
              <a:rPr lang="zh-TW" altLang="en-US" sz="2000" dirty="0" smtClean="0"/>
              <a:t>                            </a:t>
            </a:r>
            <a:r>
              <a:rPr lang="zh-TW" altLang="zh-TW" sz="2000" dirty="0" smtClean="0"/>
              <a:t>四年七班</a:t>
            </a:r>
            <a:r>
              <a:rPr lang="zh-TW" altLang="zh-TW" sz="2000" dirty="0"/>
              <a:t>喜歡爬山比喜歡溜冰的有</a:t>
            </a:r>
            <a:r>
              <a:rPr lang="en-US" altLang="zh-TW" sz="2000" u="sng" dirty="0"/>
              <a:t>       </a:t>
            </a:r>
            <a:r>
              <a:rPr lang="zh-TW" altLang="zh-TW" sz="2000" dirty="0"/>
              <a:t>人。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7244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5364088" y="1700808"/>
            <a:ext cx="0" cy="2592288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4860032" y="3717032"/>
            <a:ext cx="0" cy="576064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8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255999366"/>
              </p:ext>
            </p:extLst>
          </p:nvPr>
        </p:nvGraphicFramePr>
        <p:xfrm>
          <a:off x="1187624" y="908720"/>
          <a:ext cx="741682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40685" y="1903710"/>
            <a:ext cx="800219" cy="1813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dirty="0">
                <a:solidFill>
                  <a:prstClr val="black"/>
                </a:solidFill>
                <a:latin typeface="Calibri"/>
                <a:ea typeface="新細明體"/>
              </a:rPr>
              <a:t>長條</a:t>
            </a:r>
            <a:r>
              <a:rPr kumimoji="0" lang="zh-TW" altLang="en-US" sz="4000" dirty="0" smtClean="0">
                <a:solidFill>
                  <a:prstClr val="black"/>
                </a:solidFill>
                <a:latin typeface="Calibri"/>
                <a:ea typeface="新細明體"/>
              </a:rPr>
              <a:t>圖</a:t>
            </a:r>
            <a:endParaRPr kumimoji="0" lang="zh-TW" altLang="en-US" sz="40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167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長條圖怎麼看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eaLnBrk="1" hangingPunct="1"/>
            <a:r>
              <a:rPr lang="zh-TW" altLang="zh-TW" sz="2800" dirty="0" smtClean="0"/>
              <a:t>萬聖節快到了，</a:t>
            </a:r>
            <a:r>
              <a:rPr lang="zh-TW" altLang="zh-TW" sz="2800" u="sng" dirty="0" smtClean="0"/>
              <a:t>小明</a:t>
            </a:r>
            <a:r>
              <a:rPr lang="zh-TW" altLang="zh-TW" sz="2800" dirty="0" smtClean="0"/>
              <a:t>班上決定要做不同有趣的角色扮演，下圖是全班角色扮演人數的統計圖</a:t>
            </a:r>
            <a:endParaRPr lang="zh-TW" altLang="en-US" sz="2800" dirty="0" smtClean="0"/>
          </a:p>
        </p:txBody>
      </p:sp>
      <p:pic>
        <p:nvPicPr>
          <p:cNvPr id="14340" name="圖表 3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84538"/>
            <a:ext cx="45815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/>
          <p:nvPr/>
        </p:nvCxnSpPr>
        <p:spPr>
          <a:xfrm>
            <a:off x="2267744" y="5733256"/>
            <a:ext cx="417646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2285678" y="3068960"/>
            <a:ext cx="0" cy="26642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6444208" y="60932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橫軸代表數值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97967" y="2697138"/>
            <a:ext cx="461665" cy="21399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/>
              <a:t>縱軸代表類別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57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表 3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4743"/>
            <a:ext cx="6264275" cy="32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長條圖怎麼看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5365" name="文字方塊 9"/>
          <p:cNvSpPr txBox="1">
            <a:spLocks noChangeArrowheads="1"/>
          </p:cNvSpPr>
          <p:nvPr/>
        </p:nvSpPr>
        <p:spPr bwMode="auto">
          <a:xfrm>
            <a:off x="2195513" y="4581525"/>
            <a:ext cx="6192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000" dirty="0"/>
              <a:t>從上圖來看，</a:t>
            </a:r>
            <a:r>
              <a:rPr kumimoji="0" lang="zh-TW" altLang="zh-TW" sz="2000" dirty="0"/>
              <a:t>裝扮超人的共有</a:t>
            </a:r>
            <a:r>
              <a:rPr kumimoji="0" lang="zh-TW" altLang="en-US" sz="2000" dirty="0"/>
              <a:t>幾人</a:t>
            </a:r>
            <a:r>
              <a:rPr kumimoji="0" lang="en-US" altLang="zh-TW" sz="2000" dirty="0" smtClean="0"/>
              <a:t>?</a:t>
            </a:r>
            <a:r>
              <a:rPr kumimoji="0" lang="zh-TW" altLang="en-US" sz="2000" dirty="0" smtClean="0"/>
              <a:t>   </a:t>
            </a:r>
            <a:endParaRPr kumimoji="0" lang="zh-TW" altLang="en-US" sz="2000" dirty="0"/>
          </a:p>
        </p:txBody>
      </p:sp>
      <p:sp>
        <p:nvSpPr>
          <p:cNvPr id="15367" name="文字方塊 11"/>
          <p:cNvSpPr txBox="1">
            <a:spLocks noChangeArrowheads="1"/>
          </p:cNvSpPr>
          <p:nvPr/>
        </p:nvSpPr>
        <p:spPr bwMode="auto">
          <a:xfrm>
            <a:off x="2243138" y="5054600"/>
            <a:ext cx="4705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zh-TW" sz="2000" dirty="0"/>
              <a:t>找到超人那一列，將</a:t>
            </a:r>
            <a:r>
              <a:rPr kumimoji="0" lang="en-US" altLang="zh-TW" sz="2000" dirty="0"/>
              <a:t>      </a:t>
            </a:r>
            <a:r>
              <a:rPr kumimoji="0" lang="zh-TW" altLang="en-US" sz="2000" dirty="0"/>
              <a:t>      </a:t>
            </a:r>
            <a:r>
              <a:rPr kumimoji="0" lang="en-US" altLang="zh-TW" sz="2000" dirty="0"/>
              <a:t> </a:t>
            </a:r>
            <a:r>
              <a:rPr kumimoji="0" lang="zh-TW" altLang="zh-TW" sz="2000" dirty="0"/>
              <a:t>和</a:t>
            </a:r>
            <a:r>
              <a:rPr kumimoji="0" lang="en-US" altLang="zh-TW" sz="2000" dirty="0"/>
              <a:t>       </a:t>
            </a:r>
            <a:r>
              <a:rPr kumimoji="0" lang="zh-TW" altLang="en-US" sz="2000" dirty="0"/>
              <a:t>  </a:t>
            </a:r>
            <a:r>
              <a:rPr kumimoji="0" lang="zh-TW" altLang="en-US" sz="2000" dirty="0" smtClean="0"/>
              <a:t> </a:t>
            </a:r>
            <a:r>
              <a:rPr kumimoji="0" lang="zh-TW" altLang="zh-TW" sz="2000" dirty="0" smtClean="0"/>
              <a:t>加起來</a:t>
            </a:r>
            <a:r>
              <a:rPr kumimoji="0" lang="zh-TW" altLang="zh-TW" sz="2000" dirty="0"/>
              <a:t>。</a:t>
            </a:r>
            <a:endParaRPr kumimoji="0" lang="zh-TW" altLang="en-US" sz="2000" dirty="0"/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55" y="5143500"/>
            <a:ext cx="504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48263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5" descr="長條娃娃.b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t="8173"/>
          <a:stretch>
            <a:fillRect/>
          </a:stretch>
        </p:blipFill>
        <p:spPr bwMode="auto">
          <a:xfrm>
            <a:off x="1691680" y="4581128"/>
            <a:ext cx="34091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長條圖怎麼看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pic>
        <p:nvPicPr>
          <p:cNvPr id="16387" name="圖表 3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1196752"/>
            <a:ext cx="61205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6389" name="文字方塊 9"/>
          <p:cNvSpPr txBox="1">
            <a:spLocks noChangeArrowheads="1"/>
          </p:cNvSpPr>
          <p:nvPr/>
        </p:nvSpPr>
        <p:spPr bwMode="auto">
          <a:xfrm>
            <a:off x="2267594" y="4416546"/>
            <a:ext cx="6192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zh-TW" sz="2000" dirty="0"/>
              <a:t>哪一個角色的扮演沒有男生參與？</a:t>
            </a:r>
            <a:endParaRPr kumimoji="0" lang="zh-TW" altLang="en-US" sz="2000" dirty="0"/>
          </a:p>
        </p:txBody>
      </p:sp>
      <p:sp>
        <p:nvSpPr>
          <p:cNvPr id="16391" name="文字方塊 11"/>
          <p:cNvSpPr txBox="1">
            <a:spLocks noChangeArrowheads="1"/>
          </p:cNvSpPr>
          <p:nvPr/>
        </p:nvSpPr>
        <p:spPr bwMode="auto">
          <a:xfrm>
            <a:off x="2243138" y="5054600"/>
            <a:ext cx="5497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zh-TW" sz="2000" dirty="0"/>
              <a:t>男生是</a:t>
            </a:r>
            <a:r>
              <a:rPr kumimoji="0" lang="en-US" altLang="zh-TW" sz="2000" dirty="0"/>
              <a:t>       </a:t>
            </a:r>
            <a:r>
              <a:rPr kumimoji="0" lang="zh-TW" altLang="en-US" sz="2000" dirty="0"/>
              <a:t>   </a:t>
            </a:r>
            <a:r>
              <a:rPr kumimoji="0" lang="en-US" altLang="zh-TW" sz="2000" dirty="0"/>
              <a:t> </a:t>
            </a:r>
            <a:r>
              <a:rPr kumimoji="0" lang="zh-TW" altLang="zh-TW" sz="2000" dirty="0"/>
              <a:t>，所以找出沒有</a:t>
            </a:r>
            <a:r>
              <a:rPr kumimoji="0" lang="en-US" altLang="zh-TW" sz="2000" dirty="0"/>
              <a:t>       </a:t>
            </a:r>
            <a:r>
              <a:rPr kumimoji="0" lang="zh-TW" altLang="en-US" sz="2000" dirty="0"/>
              <a:t>   </a:t>
            </a:r>
            <a:r>
              <a:rPr kumimoji="0" lang="zh-TW" altLang="zh-TW" sz="2000" dirty="0"/>
              <a:t>的角色列。</a:t>
            </a: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24450"/>
            <a:ext cx="504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62550"/>
            <a:ext cx="504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5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t="8173"/>
          <a:stretch>
            <a:fillRect/>
          </a:stretch>
        </p:blipFill>
        <p:spPr bwMode="auto">
          <a:xfrm>
            <a:off x="1691680" y="4581128"/>
            <a:ext cx="34091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長條圖怎麼看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pic>
        <p:nvPicPr>
          <p:cNvPr id="17411" name="圖表 3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4" y="1268760"/>
            <a:ext cx="597606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7413" name="文字方塊 9"/>
          <p:cNvSpPr txBox="1">
            <a:spLocks noChangeArrowheads="1"/>
          </p:cNvSpPr>
          <p:nvPr/>
        </p:nvSpPr>
        <p:spPr bwMode="auto">
          <a:xfrm>
            <a:off x="2051571" y="4397042"/>
            <a:ext cx="6192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zh-TW" sz="2000" dirty="0"/>
              <a:t>裝扮蝙蝠俠的男生有</a:t>
            </a:r>
            <a:r>
              <a:rPr kumimoji="0" lang="zh-TW" altLang="en-US" sz="2000" dirty="0"/>
              <a:t>幾</a:t>
            </a:r>
            <a:r>
              <a:rPr kumimoji="0" lang="zh-TW" altLang="zh-TW" sz="2000" dirty="0"/>
              <a:t>人</a:t>
            </a:r>
            <a:r>
              <a:rPr kumimoji="0" lang="en-US" altLang="zh-TW" sz="2000" dirty="0"/>
              <a:t>?</a:t>
            </a:r>
            <a:r>
              <a:rPr kumimoji="0" lang="zh-TW" altLang="zh-TW" sz="2000" dirty="0"/>
              <a:t>女生有</a:t>
            </a:r>
            <a:r>
              <a:rPr kumimoji="0" lang="zh-TW" altLang="en-US" sz="2000" dirty="0"/>
              <a:t>幾</a:t>
            </a:r>
            <a:r>
              <a:rPr kumimoji="0" lang="zh-TW" altLang="zh-TW" sz="2000" dirty="0"/>
              <a:t>人</a:t>
            </a:r>
            <a:r>
              <a:rPr kumimoji="0" lang="en-US" altLang="zh-TW" sz="2000" dirty="0" smtClean="0"/>
              <a:t>?</a:t>
            </a:r>
            <a:endParaRPr kumimoji="0" lang="zh-TW" altLang="zh-TW" sz="2000" dirty="0"/>
          </a:p>
        </p:txBody>
      </p:sp>
      <p:sp>
        <p:nvSpPr>
          <p:cNvPr id="17415" name="文字方塊 11"/>
          <p:cNvSpPr txBox="1">
            <a:spLocks noChangeArrowheads="1"/>
          </p:cNvSpPr>
          <p:nvPr/>
        </p:nvSpPr>
        <p:spPr bwMode="auto">
          <a:xfrm>
            <a:off x="2219051" y="4870787"/>
            <a:ext cx="60253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zh-TW" sz="2000" dirty="0"/>
              <a:t>先找到蝙蝠俠列，</a:t>
            </a:r>
            <a:r>
              <a:rPr kumimoji="0" lang="en-US" altLang="zh-TW" sz="2000" dirty="0"/>
              <a:t>     </a:t>
            </a:r>
            <a:r>
              <a:rPr kumimoji="0" lang="zh-TW" altLang="en-US" sz="2000" dirty="0"/>
              <a:t>    </a:t>
            </a:r>
            <a:r>
              <a:rPr kumimoji="0" lang="en-US" altLang="zh-TW" sz="2000" dirty="0"/>
              <a:t> </a:t>
            </a:r>
            <a:r>
              <a:rPr kumimoji="0" lang="zh-TW" altLang="zh-TW" sz="2000" dirty="0"/>
              <a:t>代表男生人數，</a:t>
            </a:r>
            <a:r>
              <a:rPr kumimoji="0" lang="en-US" altLang="zh-TW" sz="2000" dirty="0"/>
              <a:t>       </a:t>
            </a:r>
            <a:r>
              <a:rPr kumimoji="0" lang="en-US" altLang="zh-TW" sz="2000" dirty="0" smtClean="0"/>
              <a:t> </a:t>
            </a:r>
            <a:r>
              <a:rPr kumimoji="0" lang="zh-TW" altLang="zh-TW" sz="2000" dirty="0" smtClean="0"/>
              <a:t>代表</a:t>
            </a:r>
            <a:r>
              <a:rPr kumimoji="0" lang="zh-TW" altLang="zh-TW" sz="2000" dirty="0"/>
              <a:t>女生人數。注意</a:t>
            </a:r>
            <a:r>
              <a:rPr kumimoji="0" lang="en-US" altLang="zh-TW" sz="2000" dirty="0"/>
              <a:t>:</a:t>
            </a:r>
            <a:r>
              <a:rPr kumimoji="0" lang="zh-TW" altLang="zh-TW" sz="2000" dirty="0"/>
              <a:t>女生的人數 接在男生後面，所以要從</a:t>
            </a:r>
            <a:r>
              <a:rPr kumimoji="0" lang="en-US" altLang="zh-TW" sz="2000" dirty="0"/>
              <a:t>        </a:t>
            </a:r>
            <a:r>
              <a:rPr kumimoji="0" lang="zh-TW" altLang="zh-TW" sz="2000" dirty="0"/>
              <a:t>最末端的數字減掉</a:t>
            </a:r>
            <a:r>
              <a:rPr kumimoji="0" lang="en-US" altLang="zh-TW" sz="2000" dirty="0"/>
              <a:t>       </a:t>
            </a:r>
            <a:r>
              <a:rPr kumimoji="0" lang="zh-TW" altLang="en-US" sz="2000" dirty="0"/>
              <a:t>    </a:t>
            </a:r>
            <a:r>
              <a:rPr kumimoji="0" lang="zh-TW" altLang="zh-TW" sz="2000" dirty="0"/>
              <a:t>最末端的數字。</a:t>
            </a:r>
          </a:p>
        </p:txBody>
      </p:sp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28592"/>
            <a:ext cx="504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89240"/>
            <a:ext cx="504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40" y="5264318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5" descr="長條娃娃.b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t="8173"/>
          <a:stretch>
            <a:fillRect/>
          </a:stretch>
        </p:blipFill>
        <p:spPr bwMode="auto">
          <a:xfrm>
            <a:off x="1691680" y="4941168"/>
            <a:ext cx="34091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長條圖怎麼看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pic>
        <p:nvPicPr>
          <p:cNvPr id="18435" name="圖表 3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4"/>
            <a:ext cx="5759450" cy="28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8437" name="文字方塊 9"/>
          <p:cNvSpPr txBox="1">
            <a:spLocks noChangeArrowheads="1"/>
          </p:cNvSpPr>
          <p:nvPr/>
        </p:nvSpPr>
        <p:spPr bwMode="auto">
          <a:xfrm>
            <a:off x="1475656" y="4725144"/>
            <a:ext cx="6192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zh-TW" sz="2000" dirty="0"/>
              <a:t>全班女生共有多少人</a:t>
            </a:r>
            <a:r>
              <a:rPr kumimoji="0" lang="en-US" altLang="zh-TW" sz="2000" dirty="0"/>
              <a:t>?  </a:t>
            </a:r>
            <a:endParaRPr kumimoji="0" lang="zh-TW" altLang="zh-TW" sz="2000" dirty="0"/>
          </a:p>
        </p:txBody>
      </p:sp>
      <p:sp>
        <p:nvSpPr>
          <p:cNvPr id="18439" name="文字方塊 11"/>
          <p:cNvSpPr txBox="1">
            <a:spLocks noChangeArrowheads="1"/>
          </p:cNvSpPr>
          <p:nvPr/>
        </p:nvSpPr>
        <p:spPr bwMode="auto">
          <a:xfrm>
            <a:off x="1475656" y="5200620"/>
            <a:ext cx="5857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zh-TW" sz="2000" dirty="0"/>
              <a:t>將每種角色</a:t>
            </a:r>
            <a:r>
              <a:rPr kumimoji="0" lang="zh-TW" altLang="zh-TW" sz="2000" dirty="0" smtClean="0"/>
              <a:t>的</a:t>
            </a:r>
            <a:r>
              <a:rPr kumimoji="0" lang="en-US" altLang="zh-TW" sz="2000" dirty="0" smtClean="0"/>
              <a:t>        </a:t>
            </a:r>
            <a:r>
              <a:rPr kumimoji="0" lang="zh-TW" altLang="zh-TW" sz="2000" dirty="0" smtClean="0"/>
              <a:t>，</a:t>
            </a:r>
            <a:r>
              <a:rPr kumimoji="0" lang="zh-TW" altLang="zh-TW" sz="2000" dirty="0"/>
              <a:t>加起來就是全班</a:t>
            </a:r>
            <a:r>
              <a:rPr kumimoji="0" lang="zh-TW" altLang="en-US" sz="2000" dirty="0"/>
              <a:t>女</a:t>
            </a:r>
            <a:r>
              <a:rPr kumimoji="0" lang="zh-TW" altLang="zh-TW" sz="2000" dirty="0"/>
              <a:t>生人數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88" y="5286375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5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t="8173"/>
          <a:stretch>
            <a:fillRect/>
          </a:stretch>
        </p:blipFill>
        <p:spPr bwMode="auto">
          <a:xfrm>
            <a:off x="1115616" y="4725144"/>
            <a:ext cx="34091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4219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牛刀小試：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一、請找出長條圖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141663"/>
            <a:ext cx="3211513" cy="215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內容版面配置區 3" descr="traffi2.gif"/>
          <p:cNvPicPr>
            <a:picLocks noChangeAspect="1"/>
          </p:cNvPicPr>
          <p:nvPr/>
        </p:nvPicPr>
        <p:blipFill>
          <a:blip r:embed="rId3" cstate="print"/>
          <a:srcRect l="20633" t="29464" r="14239"/>
          <a:stretch>
            <a:fillRect/>
          </a:stretch>
        </p:blipFill>
        <p:spPr>
          <a:xfrm>
            <a:off x="6300788" y="3141663"/>
            <a:ext cx="2284412" cy="208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1" name="文字方塊 10"/>
          <p:cNvSpPr txBox="1">
            <a:spLocks noChangeArrowheads="1"/>
          </p:cNvSpPr>
          <p:nvPr/>
        </p:nvSpPr>
        <p:spPr bwMode="auto">
          <a:xfrm>
            <a:off x="1630015" y="2349500"/>
            <a:ext cx="493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3200" dirty="0"/>
              <a:t>A</a:t>
            </a:r>
            <a:endParaRPr kumimoji="0" lang="zh-TW" altLang="en-US" sz="3200" dirty="0"/>
          </a:p>
        </p:txBody>
      </p:sp>
      <p:sp>
        <p:nvSpPr>
          <p:cNvPr id="19462" name="文字方塊 11"/>
          <p:cNvSpPr txBox="1">
            <a:spLocks noChangeArrowheads="1"/>
          </p:cNvSpPr>
          <p:nvPr/>
        </p:nvSpPr>
        <p:spPr bwMode="auto">
          <a:xfrm>
            <a:off x="4572000" y="2349500"/>
            <a:ext cx="49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3200" dirty="0"/>
              <a:t>B</a:t>
            </a:r>
            <a:endParaRPr kumimoji="0" lang="zh-TW" altLang="en-US" sz="3200" dirty="0"/>
          </a:p>
        </p:txBody>
      </p:sp>
      <p:sp>
        <p:nvSpPr>
          <p:cNvPr id="19463" name="文字方塊 12"/>
          <p:cNvSpPr txBox="1">
            <a:spLocks noChangeArrowheads="1"/>
          </p:cNvSpPr>
          <p:nvPr/>
        </p:nvSpPr>
        <p:spPr bwMode="auto">
          <a:xfrm>
            <a:off x="7164288" y="2339156"/>
            <a:ext cx="493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3200" dirty="0"/>
              <a:t>C</a:t>
            </a:r>
            <a:endParaRPr kumimoji="0" lang="zh-TW" altLang="en-US" sz="3200" dirty="0"/>
          </a:p>
        </p:txBody>
      </p:sp>
      <p:pic>
        <p:nvPicPr>
          <p:cNvPr id="9" name="圖片 8" descr="th.jpg"/>
          <p:cNvPicPr>
            <a:picLocks noChangeAspect="1"/>
          </p:cNvPicPr>
          <p:nvPr/>
        </p:nvPicPr>
        <p:blipFill>
          <a:blip r:embed="rId4" cstate="print"/>
          <a:srcRect l="21073" t="9861" r="15708" b="11253"/>
          <a:stretch>
            <a:fillRect/>
          </a:stretch>
        </p:blipFill>
        <p:spPr>
          <a:xfrm>
            <a:off x="3851275" y="3141663"/>
            <a:ext cx="2089150" cy="208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橢圓 15"/>
          <p:cNvSpPr/>
          <p:nvPr/>
        </p:nvSpPr>
        <p:spPr>
          <a:xfrm>
            <a:off x="5795963" y="2276475"/>
            <a:ext cx="3168650" cy="36004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/>
          <p:nvPr/>
        </p:nvGraphicFramePr>
        <p:xfrm>
          <a:off x="6516216" y="4221088"/>
          <a:ext cx="2213992" cy="21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圖表 4"/>
          <p:cNvGraphicFramePr/>
          <p:nvPr/>
        </p:nvGraphicFramePr>
        <p:xfrm>
          <a:off x="323528" y="2276872"/>
          <a:ext cx="2398390" cy="175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圖表 5"/>
          <p:cNvGraphicFramePr/>
          <p:nvPr/>
        </p:nvGraphicFramePr>
        <p:xfrm>
          <a:off x="467544" y="4653136"/>
          <a:ext cx="3001617" cy="144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圖表 7"/>
          <p:cNvGraphicFramePr/>
          <p:nvPr/>
        </p:nvGraphicFramePr>
        <p:xfrm>
          <a:off x="5796136" y="1916832"/>
          <a:ext cx="29523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圖表 9"/>
          <p:cNvGraphicFramePr/>
          <p:nvPr/>
        </p:nvGraphicFramePr>
        <p:xfrm>
          <a:off x="3779912" y="4509120"/>
          <a:ext cx="2880320" cy="17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圖表 10"/>
          <p:cNvGraphicFramePr/>
          <p:nvPr/>
        </p:nvGraphicFramePr>
        <p:xfrm>
          <a:off x="2843808" y="1916832"/>
          <a:ext cx="2934072" cy="223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>
          <a:xfrm>
            <a:off x="609600" y="188640"/>
            <a:ext cx="8229600" cy="1381398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dirty="0">
                <a:latin typeface="+mj-lt"/>
                <a:ea typeface="+mj-ea"/>
                <a:cs typeface="+mj-cs"/>
              </a:rPr>
              <a:t>牛刀小試：</a:t>
            </a:r>
            <a:r>
              <a:rPr kumimoji="0" lang="en-US" altLang="zh-TW" sz="4400" dirty="0"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4400" dirty="0">
                <a:latin typeface="+mj-lt"/>
                <a:ea typeface="+mj-ea"/>
                <a:cs typeface="+mj-cs"/>
              </a:rPr>
            </a:br>
            <a:r>
              <a:rPr kumimoji="0" lang="zh-TW" altLang="en-US" sz="4400" dirty="0">
                <a:latin typeface="+mj-lt"/>
                <a:ea typeface="+mj-ea"/>
                <a:cs typeface="+mj-cs"/>
              </a:rPr>
              <a:t>二、請圈出長條圖</a:t>
            </a:r>
          </a:p>
        </p:txBody>
      </p:sp>
      <p:sp>
        <p:nvSpPr>
          <p:cNvPr id="9" name="橢圓 8"/>
          <p:cNvSpPr/>
          <p:nvPr/>
        </p:nvSpPr>
        <p:spPr>
          <a:xfrm>
            <a:off x="5939482" y="1700808"/>
            <a:ext cx="2520950" cy="25193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84485" y="4077072"/>
            <a:ext cx="2519363" cy="25193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84200" y="54868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 smtClean="0"/>
              <a:t>四：</a:t>
            </a:r>
            <a:r>
              <a:rPr kumimoji="0" lang="zh-TW" altLang="en-US" sz="4000" dirty="0"/>
              <a:t>能依照資料繪製長條圖。</a:t>
            </a:r>
            <a:endParaRPr kumimoji="0" lang="en-US" altLang="zh-TW" sz="4000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內容版面配置區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圖片 12" descr="長條娃娃2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368" b="6500"/>
          <a:stretch>
            <a:fillRect/>
          </a:stretch>
        </p:blipFill>
        <p:spPr bwMode="auto">
          <a:xfrm>
            <a:off x="0" y="6021388"/>
            <a:ext cx="4683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12" descr="長條娃娃2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368" b="6500"/>
          <a:stretch>
            <a:fillRect/>
          </a:stretch>
        </p:blipFill>
        <p:spPr bwMode="auto">
          <a:xfrm rot="5400000">
            <a:off x="8491538" y="6205538"/>
            <a:ext cx="4683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四</a:t>
            </a:r>
            <a:r>
              <a:rPr kumimoji="0" lang="zh-TW" altLang="en-US" sz="2800" dirty="0" smtClean="0"/>
              <a:t>：繪製長條圖</a:t>
            </a:r>
            <a:endParaRPr kumimoji="0"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oup 567"/>
          <p:cNvGraphicFramePr>
            <a:graphicFrameLocks noGrp="1"/>
          </p:cNvGraphicFramePr>
          <p:nvPr>
            <p:ph sz="half" idx="4294967295"/>
          </p:nvPr>
        </p:nvGraphicFramePr>
        <p:xfrm>
          <a:off x="4932041" y="2564904"/>
          <a:ext cx="3672409" cy="3017520"/>
        </p:xfrm>
        <a:graphic>
          <a:graphicData uri="http://schemas.openxmlformats.org/drawingml/2006/table">
            <a:tbl>
              <a:tblPr/>
              <a:tblGrid>
                <a:gridCol w="735932"/>
                <a:gridCol w="729890"/>
                <a:gridCol w="740765"/>
                <a:gridCol w="729890"/>
                <a:gridCol w="735932"/>
              </a:tblGrid>
              <a:tr h="3024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下面表格是公車上男生與女生的人數，請依照資料畫出</a:t>
            </a:r>
            <a:r>
              <a:rPr lang="zh-TW" altLang="en-US" b="1" dirty="0" smtClean="0">
                <a:solidFill>
                  <a:srgbClr val="FF0000"/>
                </a:solidFill>
              </a:rPr>
              <a:t>直</a:t>
            </a:r>
            <a:r>
              <a:rPr lang="zh-TW" altLang="en-US" dirty="0" smtClean="0">
                <a:solidFill>
                  <a:srgbClr val="FF0000"/>
                </a:solidFill>
              </a:rPr>
              <a:t>條圖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188" y="3573463"/>
          <a:ext cx="2092325" cy="1280160"/>
        </p:xfrm>
        <a:graphic>
          <a:graphicData uri="http://schemas.openxmlformats.org/drawingml/2006/table">
            <a:tbl>
              <a:tblPr/>
              <a:tblGrid>
                <a:gridCol w="1098550"/>
                <a:gridCol w="993775"/>
              </a:tblGrid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性別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人數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男生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女生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6" name="直線單箭頭接點 15"/>
          <p:cNvCxnSpPr/>
          <p:nvPr/>
        </p:nvCxnSpPr>
        <p:spPr>
          <a:xfrm>
            <a:off x="2916238" y="4076700"/>
            <a:ext cx="158432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54" name="圖片 6" descr="長條娃娃2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368" b="6500"/>
          <a:stretch>
            <a:fillRect/>
          </a:stretch>
        </p:blipFill>
        <p:spPr bwMode="auto">
          <a:xfrm>
            <a:off x="8675688" y="6021388"/>
            <a:ext cx="4683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接點 13"/>
          <p:cNvCxnSpPr/>
          <p:nvPr/>
        </p:nvCxnSpPr>
        <p:spPr>
          <a:xfrm>
            <a:off x="4932040" y="5589240"/>
            <a:ext cx="367240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4932040" y="2636912"/>
            <a:ext cx="0" cy="28082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/>
          </p:cNvSpPr>
          <p:nvPr/>
        </p:nvSpPr>
        <p:spPr bwMode="auto">
          <a:xfrm>
            <a:off x="395536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dirty="0" smtClean="0">
                <a:latin typeface="+mj-lt"/>
                <a:ea typeface="+mj-ea"/>
                <a:cs typeface="+mj-cs"/>
              </a:rPr>
              <a:t>直條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圖怎麼畫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FF0000"/>
                </a:solidFill>
              </a:rPr>
              <a:t>公車上男生與女生的人數 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61962"/>
              </p:ext>
            </p:extLst>
          </p:nvPr>
        </p:nvGraphicFramePr>
        <p:xfrm>
          <a:off x="6660232" y="3933056"/>
          <a:ext cx="2092325" cy="1352168"/>
        </p:xfrm>
        <a:graphic>
          <a:graphicData uri="http://schemas.openxmlformats.org/drawingml/2006/table">
            <a:tbl>
              <a:tblPr/>
              <a:tblGrid>
                <a:gridCol w="1098550"/>
                <a:gridCol w="993775"/>
              </a:tblGrid>
              <a:tr h="498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性別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人數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男生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女生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987824" y="1844824"/>
          <a:ext cx="3386137" cy="2592387"/>
        </p:xfrm>
        <a:graphic>
          <a:graphicData uri="http://schemas.openxmlformats.org/drawingml/2006/table">
            <a:tbl>
              <a:tblPr/>
              <a:tblGrid>
                <a:gridCol w="576064"/>
                <a:gridCol w="576064"/>
                <a:gridCol w="504056"/>
                <a:gridCol w="576064"/>
                <a:gridCol w="576064"/>
                <a:gridCol w="577825"/>
              </a:tblGrid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54" name="圖片 6" descr="長條娃娃2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368" b="6500"/>
          <a:stretch>
            <a:fillRect/>
          </a:stretch>
        </p:blipFill>
        <p:spPr bwMode="auto">
          <a:xfrm>
            <a:off x="8675688" y="6048772"/>
            <a:ext cx="4683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接點 13"/>
          <p:cNvCxnSpPr/>
          <p:nvPr/>
        </p:nvCxnSpPr>
        <p:spPr>
          <a:xfrm>
            <a:off x="3059832" y="4437112"/>
            <a:ext cx="338455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987824" y="1700808"/>
            <a:ext cx="0" cy="28082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115616" y="836712"/>
            <a:ext cx="6814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步驟一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2800" b="1" u="sng" dirty="0" smtClean="0">
                <a:latin typeface="+mn-ea"/>
                <a:cs typeface="Times New Roman" pitchFamily="18" charset="0"/>
              </a:rPr>
              <a:t>寫標題</a:t>
            </a:r>
            <a:r>
              <a:rPr lang="zh-TW" altLang="zh-TW" sz="2800" b="1" dirty="0" smtClean="0">
                <a:latin typeface="+mn-ea"/>
                <a:cs typeface="Times New Roman" pitchFamily="18" charset="0"/>
              </a:rPr>
              <a:t>（寫上</a:t>
            </a:r>
            <a:r>
              <a:rPr lang="zh-TW" altLang="en-US" sz="2800" b="1" dirty="0" smtClean="0">
                <a:latin typeface="+mn-ea"/>
                <a:cs typeface="Times New Roman" pitchFamily="18" charset="0"/>
              </a:rPr>
              <a:t>統計</a:t>
            </a:r>
            <a:r>
              <a:rPr lang="zh-TW" altLang="zh-TW" sz="2800" b="1" dirty="0" smtClean="0">
                <a:latin typeface="+mn-ea"/>
                <a:cs typeface="Times New Roman" pitchFamily="18" charset="0"/>
              </a:rPr>
              <a:t>圖的標題）</a:t>
            </a:r>
            <a:r>
              <a:rPr lang="zh-TW" altLang="en-US" sz="2800" b="1" dirty="0" smtClean="0">
                <a:latin typeface="+mn-ea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-1" y="0"/>
            <a:ext cx="248818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dirty="0" smtClean="0"/>
              <a:t>直條圖怎麼畫</a:t>
            </a:r>
            <a:r>
              <a:rPr lang="en-US" altLang="zh-TW" sz="2800" dirty="0" smtClean="0">
                <a:latin typeface="新細明體" pitchFamily="18" charset="-120"/>
              </a:rPr>
              <a:t>?</a:t>
            </a:r>
            <a:endParaRPr lang="zh-TW" alt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直線圖說文字 2 11"/>
          <p:cNvSpPr/>
          <p:nvPr/>
        </p:nvSpPr>
        <p:spPr>
          <a:xfrm>
            <a:off x="1835696" y="5517232"/>
            <a:ext cx="6120680" cy="936104"/>
          </a:xfrm>
          <a:prstGeom prst="borderCallout2">
            <a:avLst>
              <a:gd name="adj1" fmla="val 20564"/>
              <a:gd name="adj2" fmla="val -157"/>
              <a:gd name="adj3" fmla="val 18750"/>
              <a:gd name="adj4" fmla="val -16667"/>
              <a:gd name="adj5" fmla="val -442319"/>
              <a:gd name="adj6" fmla="val 18783"/>
            </a:avLst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長條圖的定義</a:t>
            </a: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2051050" y="1773238"/>
            <a:ext cx="6923088" cy="1511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z="1800" dirty="0" smtClean="0"/>
              <a:t>以長條狀圖形高度或長度代表資料量的統計圖形，又稱</a:t>
            </a:r>
            <a:r>
              <a:rPr lang="en-US" altLang="zh-TW" sz="1800" dirty="0" smtClean="0"/>
              <a:t>bar chart</a:t>
            </a:r>
            <a:r>
              <a:rPr lang="zh-TW" altLang="en-US" sz="1800" dirty="0" smtClean="0"/>
              <a:t>，其中各長條間並不相連接。</a:t>
            </a:r>
            <a:endParaRPr lang="en-US" altLang="zh-TW" sz="1800" dirty="0" smtClean="0"/>
          </a:p>
        </p:txBody>
      </p:sp>
      <p:sp>
        <p:nvSpPr>
          <p:cNvPr id="4100" name="矩形 4"/>
          <p:cNvSpPr>
            <a:spLocks noChangeArrowheads="1"/>
          </p:cNvSpPr>
          <p:nvPr/>
        </p:nvSpPr>
        <p:spPr bwMode="auto">
          <a:xfrm>
            <a:off x="1763713" y="6453336"/>
            <a:ext cx="705675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/>
              <a:t>(</a:t>
            </a:r>
            <a:r>
              <a:rPr kumimoji="0" lang="zh-TW" altLang="en-US"/>
              <a:t>引自教育部</a:t>
            </a:r>
            <a:r>
              <a:rPr kumimoji="0" lang="en-US" altLang="zh-TW"/>
              <a:t>92</a:t>
            </a:r>
            <a:r>
              <a:rPr kumimoji="0" lang="zh-TW" altLang="en-US"/>
              <a:t>年九年一貫數學領域課程綱要「標準名詞解釋」</a:t>
            </a:r>
            <a:r>
              <a:rPr kumimoji="0" lang="en-US" altLang="zh-TW"/>
              <a:t>)</a:t>
            </a:r>
            <a:endParaRPr kumimoji="0" lang="zh-TW" altLang="en-US"/>
          </a:p>
        </p:txBody>
      </p:sp>
      <p:pic>
        <p:nvPicPr>
          <p:cNvPr id="4101" name="圖片 5" descr="長條娃娃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35496" y="3068960"/>
            <a:ext cx="16033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44624"/>
            <a:ext cx="91440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 smtClean="0"/>
              <a:t>一：長條圖的定義</a:t>
            </a:r>
            <a:endParaRPr kumimoji="0" lang="en-US" altLang="zh-TW" sz="28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979613" y="2708274"/>
            <a:ext cx="6769100" cy="360104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600" dirty="0">
                <a:latin typeface="+mn-lt"/>
                <a:ea typeface="+mn-ea"/>
              </a:rPr>
              <a:t>「長條圖」的特性：</a:t>
            </a:r>
            <a:endParaRPr kumimoji="0" lang="en-US" altLang="zh-TW" sz="4600" dirty="0"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表示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「類別資料」分布情形的統計方法。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類別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在「長條圖」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中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沒有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一定的順序，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各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分組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的次序可以變動 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長條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圖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不需要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底部刻度、長條寬度沒有意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義、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長條間必須留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間隔。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類別資料」之間沒有大小、高低、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好壞</a:t>
            </a:r>
            <a:endParaRPr kumimoji="0"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等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的分別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800" dirty="0" smtClean="0"/>
              <a:t> </a:t>
            </a:r>
            <a:endParaRPr lang="zh-TW" altLang="en-US" sz="28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kumimoji="0" lang="zh-TW" altLang="en-US" sz="2800" dirty="0"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kumimoji="0" lang="zh-TW" altLang="en-US" sz="32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4213" y="1628775"/>
          <a:ext cx="2090737" cy="1280160"/>
        </p:xfrm>
        <a:graphic>
          <a:graphicData uri="http://schemas.openxmlformats.org/drawingml/2006/table">
            <a:tbl>
              <a:tblPr/>
              <a:tblGrid>
                <a:gridCol w="1096962"/>
                <a:gridCol w="993775"/>
              </a:tblGrid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性別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人數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男生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女生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直線圖說文字 2 5"/>
          <p:cNvSpPr/>
          <p:nvPr/>
        </p:nvSpPr>
        <p:spPr>
          <a:xfrm>
            <a:off x="900113" y="3213100"/>
            <a:ext cx="431800" cy="2087563"/>
          </a:xfrm>
          <a:prstGeom prst="borderCallout2">
            <a:avLst>
              <a:gd name="adj1" fmla="val 346"/>
              <a:gd name="adj2" fmla="val -154"/>
              <a:gd name="adj3" fmla="val -1885"/>
              <a:gd name="adj4" fmla="val 52859"/>
              <a:gd name="adj5" fmla="val -11307"/>
              <a:gd name="adj6" fmla="val 42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穩定的類別</a:t>
            </a:r>
          </a:p>
        </p:txBody>
      </p:sp>
      <p:sp>
        <p:nvSpPr>
          <p:cNvPr id="7" name="直線圖說文字 2 6"/>
          <p:cNvSpPr/>
          <p:nvPr/>
        </p:nvSpPr>
        <p:spPr>
          <a:xfrm>
            <a:off x="2051050" y="3213100"/>
            <a:ext cx="433388" cy="2160588"/>
          </a:xfrm>
          <a:prstGeom prst="borderCallout2">
            <a:avLst>
              <a:gd name="adj1" fmla="val 346"/>
              <a:gd name="adj2" fmla="val -154"/>
              <a:gd name="adj3" fmla="val -3558"/>
              <a:gd name="adj4" fmla="val 43657"/>
              <a:gd name="adj5" fmla="val -12422"/>
              <a:gd name="adj6" fmla="val 484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起伏的數值</a:t>
            </a:r>
          </a:p>
        </p:txBody>
      </p:sp>
      <p:sp>
        <p:nvSpPr>
          <p:cNvPr id="8" name="矩形 7"/>
          <p:cNvSpPr/>
          <p:nvPr/>
        </p:nvSpPr>
        <p:spPr>
          <a:xfrm>
            <a:off x="3779912" y="2132856"/>
            <a:ext cx="648072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數值</a:t>
            </a:r>
          </a:p>
        </p:txBody>
      </p:sp>
      <p:sp>
        <p:nvSpPr>
          <p:cNvPr id="9" name="矩形 8"/>
          <p:cNvSpPr/>
          <p:nvPr/>
        </p:nvSpPr>
        <p:spPr>
          <a:xfrm>
            <a:off x="5148064" y="5934670"/>
            <a:ext cx="2808312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類別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716463" y="2565400"/>
          <a:ext cx="3530599" cy="2605085"/>
        </p:xfrm>
        <a:graphic>
          <a:graphicData uri="http://schemas.openxmlformats.org/drawingml/2006/table">
            <a:tbl>
              <a:tblPr/>
              <a:tblGrid>
                <a:gridCol w="732899"/>
                <a:gridCol w="1078206"/>
                <a:gridCol w="648334"/>
                <a:gridCol w="1071160"/>
              </a:tblGrid>
              <a:tr h="37215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5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5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5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5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5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5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81" name="圖片 11" descr="長條娃娃2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368" b="6500"/>
          <a:stretch>
            <a:fillRect/>
          </a:stretch>
        </p:blipFill>
        <p:spPr bwMode="auto">
          <a:xfrm>
            <a:off x="8675688" y="6021388"/>
            <a:ext cx="4683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單箭頭接點 11"/>
          <p:cNvCxnSpPr/>
          <p:nvPr/>
        </p:nvCxnSpPr>
        <p:spPr>
          <a:xfrm flipV="1">
            <a:off x="4716463" y="2349500"/>
            <a:ext cx="0" cy="2808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716463" y="5157788"/>
            <a:ext cx="338455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-1" y="0"/>
            <a:ext cx="248818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dirty="0" smtClean="0"/>
              <a:t>直條圖怎麼畫</a:t>
            </a:r>
            <a:r>
              <a:rPr lang="en-US" altLang="zh-TW" sz="2800" dirty="0" smtClean="0">
                <a:latin typeface="新細明體" pitchFamily="18" charset="-120"/>
              </a:rPr>
              <a:t>?</a:t>
            </a:r>
            <a:endParaRPr lang="zh-TW" alt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55776" y="1"/>
            <a:ext cx="65882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/>
              <a:t>提示一、決定類別和數值的位置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20" name="Rectangle 3"/>
          <p:cNvSpPr txBox="1">
            <a:spLocks/>
          </p:cNvSpPr>
          <p:nvPr/>
        </p:nvSpPr>
        <p:spPr bwMode="auto">
          <a:xfrm>
            <a:off x="467544" y="908720"/>
            <a:ext cx="7499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標楷體" pitchFamily="65" charset="-120"/>
                <a:cs typeface="+mn-cs"/>
              </a:rPr>
              <a:t>步驟二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:</a:t>
            </a:r>
            <a:r>
              <a:rPr kumimoji="1" lang="zh-TW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+mn-ea"/>
                <a:cs typeface="Times New Roman" pitchFamily="18" charset="0"/>
              </a:rPr>
              <a:t>標示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+mn-ea"/>
                <a:cs typeface="Times New Roman" pitchFamily="18" charset="0"/>
              </a:rPr>
              <a:t>「</a:t>
            </a:r>
            <a:r>
              <a:rPr kumimoji="1" lang="zh-TW" altLang="zh-TW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+mn-ea"/>
                <a:cs typeface="Times New Roman" pitchFamily="18" charset="0"/>
              </a:rPr>
              <a:t>橫軸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+mn-ea"/>
                <a:cs typeface="Times New Roman" pitchFamily="18" charset="0"/>
              </a:rPr>
              <a:t>」類別</a:t>
            </a:r>
            <a:r>
              <a:rPr kumimoji="1" lang="zh-TW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+mn-ea"/>
                <a:cs typeface="Times New Roman" pitchFamily="18" charset="0"/>
              </a:rPr>
              <a:t>→</a:t>
            </a:r>
            <a:r>
              <a:rPr kumimoji="1" lang="zh-TW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+mn-ea"/>
                <a:cs typeface="Times New Roman" pitchFamily="18" charset="0"/>
              </a:rPr>
              <a:t>代表的名稱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+mn-ea"/>
              <a:cs typeface="Times New Roman" pitchFamily="18" charset="0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zh-TW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+mn-ea"/>
                <a:cs typeface="Times New Roman" pitchFamily="18" charset="0"/>
              </a:rPr>
              <a:t>（標示橫軸）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7740352" y="530120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 smtClean="0">
                <a:solidFill>
                  <a:srgbClr val="FF3300"/>
                </a:solidFill>
                <a:latin typeface="新細明體" pitchFamily="18" charset="-120"/>
              </a:rPr>
              <a:t>(</a:t>
            </a:r>
            <a:r>
              <a:rPr lang="zh-TW" altLang="en-US" sz="2000" b="1" dirty="0" smtClean="0">
                <a:solidFill>
                  <a:srgbClr val="FF3300"/>
                </a:solidFill>
              </a:rPr>
              <a:t>性別</a:t>
            </a:r>
            <a:r>
              <a:rPr lang="en-US" altLang="zh-TW" sz="2000" b="1" dirty="0" smtClean="0">
                <a:solidFill>
                  <a:srgbClr val="FF3300"/>
                </a:solidFill>
                <a:latin typeface="新細明體" pitchFamily="18" charset="-120"/>
              </a:rPr>
              <a:t>)</a:t>
            </a:r>
            <a:endParaRPr lang="en-US" altLang="zh-TW" sz="2000" b="1" dirty="0">
              <a:solidFill>
                <a:srgbClr val="FF3300"/>
              </a:solidFill>
              <a:latin typeface="新細明體" pitchFamily="18" charset="-120"/>
            </a:endParaRPr>
          </a:p>
        </p:txBody>
      </p:sp>
      <p:sp>
        <p:nvSpPr>
          <p:cNvPr id="22" name="直線圖說文字 2 21"/>
          <p:cNvSpPr/>
          <p:nvPr/>
        </p:nvSpPr>
        <p:spPr>
          <a:xfrm>
            <a:off x="7596336" y="5013176"/>
            <a:ext cx="1080120" cy="864096"/>
          </a:xfrm>
          <a:prstGeom prst="borderCallout2">
            <a:avLst>
              <a:gd name="adj1" fmla="val 20262"/>
              <a:gd name="adj2" fmla="val -369"/>
              <a:gd name="adj3" fmla="val 18750"/>
              <a:gd name="adj4" fmla="val -16667"/>
              <a:gd name="adj5" fmla="val -417163"/>
              <a:gd name="adj6" fmla="val -349223"/>
            </a:avLst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4716016" y="2492896"/>
          <a:ext cx="3386137" cy="2592387"/>
        </p:xfrm>
        <a:graphic>
          <a:graphicData uri="http://schemas.openxmlformats.org/drawingml/2006/table">
            <a:tbl>
              <a:tblPr/>
              <a:tblGrid>
                <a:gridCol w="576064"/>
                <a:gridCol w="576064"/>
                <a:gridCol w="504056"/>
                <a:gridCol w="576064"/>
                <a:gridCol w="576064"/>
                <a:gridCol w="577825"/>
              </a:tblGrid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4860032" y="5517232"/>
            <a:ext cx="277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公車上男生與女生的人數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79"/>
          <p:cNvSpPr txBox="1">
            <a:spLocks noChangeArrowheads="1"/>
          </p:cNvSpPr>
          <p:nvPr/>
        </p:nvSpPr>
        <p:spPr bwMode="auto">
          <a:xfrm>
            <a:off x="6444208" y="5445224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latin typeface="新細明體" pitchFamily="18" charset="-120"/>
              </a:rPr>
              <a:t>(</a:t>
            </a:r>
            <a:r>
              <a:rPr lang="zh-TW" altLang="en-US" sz="2000" dirty="0" smtClean="0"/>
              <a:t>性別</a:t>
            </a:r>
            <a:r>
              <a:rPr lang="en-US" altLang="zh-TW" sz="2000" dirty="0" smtClean="0">
                <a:latin typeface="新細明體" pitchFamily="18" charset="-120"/>
              </a:rPr>
              <a:t>)</a:t>
            </a:r>
            <a:endParaRPr lang="en-US" altLang="zh-TW" sz="2000" dirty="0">
              <a:latin typeface="新細明體" pitchFamily="18" charset="-120"/>
            </a:endParaRPr>
          </a:p>
        </p:txBody>
      </p:sp>
      <p:sp>
        <p:nvSpPr>
          <p:cNvPr id="28678" name="Text Box 80"/>
          <p:cNvSpPr txBox="1">
            <a:spLocks noChangeArrowheads="1"/>
          </p:cNvSpPr>
          <p:nvPr/>
        </p:nvSpPr>
        <p:spPr bwMode="auto">
          <a:xfrm>
            <a:off x="2124075" y="177323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新細明體" pitchFamily="18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新細明體" pitchFamily="18" charset="-120"/>
              </a:rPr>
              <a:t>人數</a:t>
            </a:r>
            <a:r>
              <a:rPr lang="en-US" altLang="zh-TW" sz="2000" b="1" dirty="0" smtClean="0">
                <a:solidFill>
                  <a:srgbClr val="FF0000"/>
                </a:solidFill>
                <a:latin typeface="新細明體" pitchFamily="18" charset="-120"/>
              </a:rPr>
              <a:t>)</a:t>
            </a:r>
            <a:endParaRPr lang="en-US" altLang="zh-TW" sz="2000" b="1" dirty="0">
              <a:solidFill>
                <a:srgbClr val="FF0000"/>
              </a:solidFill>
              <a:latin typeface="新細明體" pitchFamily="18" charset="-120"/>
            </a:endParaRPr>
          </a:p>
        </p:txBody>
      </p:sp>
      <p:sp>
        <p:nvSpPr>
          <p:cNvPr id="11" name="Rectangle 3"/>
          <p:cNvSpPr>
            <a:spLocks noGrp="1"/>
          </p:cNvSpPr>
          <p:nvPr>
            <p:ph type="body" sz="half" idx="1"/>
          </p:nvPr>
        </p:nvSpPr>
        <p:spPr>
          <a:xfrm>
            <a:off x="395288" y="1052513"/>
            <a:ext cx="7499350" cy="460375"/>
          </a:xfrm>
        </p:spPr>
        <p:txBody>
          <a:bodyPr/>
          <a:lstStyle/>
          <a:p>
            <a:r>
              <a:rPr lang="zh-TW" altLang="en-US" sz="2800" b="1" dirty="0" smtClean="0">
                <a:ea typeface="標楷體" pitchFamily="65" charset="-120"/>
              </a:rPr>
              <a:t>步驟三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kumimoji="1" lang="zh-TW" altLang="zh-TW" sz="2800" b="1" dirty="0" smtClean="0">
                <a:latin typeface="標楷體" pitchFamily="65" charset="-120"/>
                <a:cs typeface="Times New Roman" pitchFamily="18" charset="0"/>
              </a:rPr>
              <a:t>標示</a:t>
            </a:r>
            <a:r>
              <a:rPr kumimoji="1" lang="zh-TW" altLang="en-US" sz="2800" b="1" dirty="0" smtClean="0">
                <a:latin typeface="標楷體" pitchFamily="65" charset="-120"/>
                <a:cs typeface="Times New Roman" pitchFamily="18" charset="0"/>
              </a:rPr>
              <a:t>「</a:t>
            </a:r>
            <a:r>
              <a:rPr kumimoji="1" lang="zh-TW" altLang="en-US" sz="2800" b="1" u="sng" dirty="0" smtClean="0">
                <a:latin typeface="標楷體" pitchFamily="65" charset="-120"/>
                <a:cs typeface="Times New Roman" pitchFamily="18" charset="0"/>
              </a:rPr>
              <a:t>縱</a:t>
            </a:r>
            <a:r>
              <a:rPr kumimoji="1" lang="zh-TW" altLang="zh-TW" sz="2800" b="1" u="sng" dirty="0" smtClean="0">
                <a:latin typeface="標楷體" pitchFamily="65" charset="-120"/>
                <a:cs typeface="Times New Roman" pitchFamily="18" charset="0"/>
              </a:rPr>
              <a:t>軸</a:t>
            </a:r>
            <a:r>
              <a:rPr kumimoji="1" lang="zh-TW" altLang="en-US" sz="2800" b="1" dirty="0" smtClean="0">
                <a:latin typeface="標楷體" pitchFamily="65" charset="-120"/>
                <a:cs typeface="Times New Roman" pitchFamily="18" charset="0"/>
              </a:rPr>
              <a:t>」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標楷體" pitchFamily="65" charset="-120"/>
                <a:cs typeface="Times New Roman" pitchFamily="18" charset="0"/>
              </a:rPr>
              <a:t>↑</a:t>
            </a:r>
            <a:r>
              <a:rPr kumimoji="1" lang="zh-TW" altLang="zh-TW" sz="2800" b="1" dirty="0" smtClean="0">
                <a:latin typeface="標楷體" pitchFamily="65" charset="-120"/>
                <a:cs typeface="Times New Roman" pitchFamily="18" charset="0"/>
              </a:rPr>
              <a:t>代表的名稱</a:t>
            </a:r>
            <a:endParaRPr kumimoji="1" lang="en-US" altLang="zh-TW" sz="2800" b="1" dirty="0" smtClean="0">
              <a:latin typeface="標楷體" pitchFamily="65" charset="-120"/>
              <a:cs typeface="Times New Roman" pitchFamily="18" charset="0"/>
            </a:endParaRPr>
          </a:p>
          <a:p>
            <a:pPr algn="r">
              <a:buNone/>
            </a:pPr>
            <a:r>
              <a:rPr kumimoji="1" lang="zh-TW" altLang="zh-TW" sz="1800" b="1" dirty="0" smtClean="0">
                <a:latin typeface="標楷體" pitchFamily="65" charset="-120"/>
                <a:cs typeface="Times New Roman" pitchFamily="18" charset="0"/>
              </a:rPr>
              <a:t>（標示</a:t>
            </a:r>
            <a:r>
              <a:rPr kumimoji="1" lang="zh-TW" altLang="en-US" sz="1800" b="1" dirty="0" smtClean="0">
                <a:latin typeface="標楷體" pitchFamily="65" charset="-120"/>
                <a:cs typeface="Times New Roman" pitchFamily="18" charset="0"/>
              </a:rPr>
              <a:t>縱</a:t>
            </a:r>
            <a:r>
              <a:rPr kumimoji="1" lang="zh-TW" altLang="zh-TW" sz="1800" b="1" dirty="0" smtClean="0">
                <a:latin typeface="標楷體" pitchFamily="65" charset="-120"/>
                <a:cs typeface="Times New Roman" pitchFamily="18" charset="0"/>
              </a:rPr>
              <a:t>軸）</a:t>
            </a:r>
            <a:r>
              <a:rPr lang="zh-TW" altLang="en-US" sz="1800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None/>
            </a:pPr>
            <a:endParaRPr lang="zh-TW" altLang="en-US" sz="2800" dirty="0" smtClean="0">
              <a:solidFill>
                <a:schemeClr val="hlink"/>
              </a:solidFill>
            </a:endParaRPr>
          </a:p>
        </p:txBody>
      </p:sp>
      <p:sp>
        <p:nvSpPr>
          <p:cNvPr id="12" name="直線圖說文字 2 11"/>
          <p:cNvSpPr/>
          <p:nvPr/>
        </p:nvSpPr>
        <p:spPr>
          <a:xfrm>
            <a:off x="2051720" y="1772816"/>
            <a:ext cx="1368152" cy="432048"/>
          </a:xfrm>
          <a:prstGeom prst="borderCallout2">
            <a:avLst>
              <a:gd name="adj1" fmla="val 20262"/>
              <a:gd name="adj2" fmla="val -369"/>
              <a:gd name="adj3" fmla="val 302"/>
              <a:gd name="adj4" fmla="val -2154"/>
              <a:gd name="adj5" fmla="val -69138"/>
              <a:gd name="adj6" fmla="val 81411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2915816" y="2276872"/>
            <a:ext cx="0" cy="3384376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標題 1"/>
          <p:cNvSpPr txBox="1">
            <a:spLocks/>
          </p:cNvSpPr>
          <p:nvPr/>
        </p:nvSpPr>
        <p:spPr>
          <a:xfrm rot="21041118">
            <a:off x="3011323" y="3620358"/>
            <a:ext cx="5987008" cy="77809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dirty="0">
                <a:ln/>
                <a:solidFill>
                  <a:srgbClr val="FF0000"/>
                </a:solidFill>
              </a:rPr>
              <a:t>穩定的類別，起伏的數值</a:t>
            </a:r>
          </a:p>
        </p:txBody>
      </p:sp>
      <p:sp>
        <p:nvSpPr>
          <p:cNvPr id="13" name="矩形 12"/>
          <p:cNvSpPr/>
          <p:nvPr/>
        </p:nvSpPr>
        <p:spPr>
          <a:xfrm>
            <a:off x="2555776" y="1"/>
            <a:ext cx="65882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/>
              <a:t>提示一、決定類別和數值的位置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2915816" y="2996952"/>
          <a:ext cx="3386137" cy="2592387"/>
        </p:xfrm>
        <a:graphic>
          <a:graphicData uri="http://schemas.openxmlformats.org/drawingml/2006/table">
            <a:tbl>
              <a:tblPr/>
              <a:tblGrid>
                <a:gridCol w="576064"/>
                <a:gridCol w="576064"/>
                <a:gridCol w="504056"/>
                <a:gridCol w="576064"/>
                <a:gridCol w="576064"/>
                <a:gridCol w="577825"/>
              </a:tblGrid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-1" y="0"/>
            <a:ext cx="248818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dirty="0" smtClean="0"/>
              <a:t>直條圖怎麼畫</a:t>
            </a:r>
            <a:r>
              <a:rPr lang="en-US" altLang="zh-TW" sz="2800" dirty="0" smtClean="0">
                <a:latin typeface="新細明體" pitchFamily="18" charset="-120"/>
              </a:rPr>
              <a:t>?</a:t>
            </a:r>
            <a:endParaRPr lang="zh-TW" alt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75856" y="6021288"/>
            <a:ext cx="277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公車上男生與女生的人數 </a:t>
            </a:r>
            <a:endParaRPr lang="zh-TW" altLang="en-US" dirty="0"/>
          </a:p>
        </p:txBody>
      </p:sp>
      <p:pic>
        <p:nvPicPr>
          <p:cNvPr id="23" name="圖片 12" descr="長條娃娃2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368" b="6500"/>
          <a:stretch>
            <a:fillRect/>
          </a:stretch>
        </p:blipFill>
        <p:spPr bwMode="auto">
          <a:xfrm>
            <a:off x="8675688" y="6021388"/>
            <a:ext cx="4683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22448" y="6411913"/>
            <a:ext cx="8229600" cy="446087"/>
          </a:xfrm>
        </p:spPr>
        <p:txBody>
          <a:bodyPr/>
          <a:lstStyle/>
          <a:p>
            <a:pPr algn="l" eaLnBrk="1" hangingPunct="1"/>
            <a:r>
              <a:rPr lang="en-US" altLang="zh-TW" sz="1200" b="1" u="sng" dirty="0" smtClean="0"/>
              <a:t>6</a:t>
            </a:r>
            <a:r>
              <a:rPr lang="en-US" altLang="zh-TW" sz="1200" dirty="0" smtClean="0"/>
              <a:t>-d-01-1</a:t>
            </a:r>
            <a:r>
              <a:rPr lang="zh-TW" altLang="en-US" sz="1200" dirty="0" smtClean="0"/>
              <a:t>能辨認長條圖中橫軸與縱軸的單位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5400" b="1" dirty="0">
                <a:latin typeface="+mj-lt"/>
                <a:ea typeface="+mj-ea"/>
                <a:cs typeface="+mj-cs"/>
              </a:rPr>
              <a:t>縱  橫  天  下     名  聲  響</a:t>
            </a:r>
          </a:p>
        </p:txBody>
      </p:sp>
      <p:pic>
        <p:nvPicPr>
          <p:cNvPr id="23556" name="Picture 2" descr="C:\Documents and Settings\YUKE\桌面\長條圖\numbers10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0827" y="1476375"/>
            <a:ext cx="5842348" cy="4403725"/>
          </a:xfr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1835150" y="333375"/>
            <a:ext cx="1152525" cy="11239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5400" b="1" dirty="0">
                <a:latin typeface="+mj-lt"/>
                <a:ea typeface="+mj-ea"/>
                <a:cs typeface="+mj-cs"/>
              </a:rPr>
              <a:t> 橫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971550" y="333375"/>
            <a:ext cx="863600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5400" b="1" dirty="0">
                <a:latin typeface="+mj-lt"/>
                <a:ea typeface="+mj-ea"/>
                <a:cs typeface="+mj-cs"/>
              </a:rPr>
              <a:t>縱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771775" y="260350"/>
            <a:ext cx="1223963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5400" b="1" dirty="0">
                <a:latin typeface="+mj-lt"/>
                <a:ea typeface="+mj-ea"/>
                <a:cs typeface="+mj-cs"/>
              </a:rPr>
              <a:t> 天 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3708400" y="333375"/>
            <a:ext cx="1368425" cy="99853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5400" b="1" dirty="0">
                <a:latin typeface="+mj-lt"/>
                <a:ea typeface="+mj-ea"/>
                <a:cs typeface="+mj-cs"/>
              </a:rPr>
              <a:t>下</a:t>
            </a:r>
          </a:p>
        </p:txBody>
      </p:sp>
      <p:sp>
        <p:nvSpPr>
          <p:cNvPr id="7" name="橢圓 6"/>
          <p:cNvSpPr/>
          <p:nvPr/>
        </p:nvSpPr>
        <p:spPr>
          <a:xfrm>
            <a:off x="7524750" y="2133600"/>
            <a:ext cx="1150938" cy="1150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95288" y="1844675"/>
            <a:ext cx="1223962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3563" name="圖片 13" descr="長條娃娃2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368" b="6500"/>
          <a:stretch>
            <a:fillRect/>
          </a:stretch>
        </p:blipFill>
        <p:spPr bwMode="auto">
          <a:xfrm>
            <a:off x="8675688" y="6021388"/>
            <a:ext cx="4683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單箭頭接點 13"/>
          <p:cNvCxnSpPr/>
          <p:nvPr/>
        </p:nvCxnSpPr>
        <p:spPr>
          <a:xfrm flipV="1">
            <a:off x="3635375" y="2276475"/>
            <a:ext cx="0" cy="2808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635896" y="5805264"/>
            <a:ext cx="2492990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直式長條圖</a:t>
            </a:r>
            <a:endParaRPr lang="zh-TW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38668E-6 C -0.00156 0.01133 -0.00295 0.01897 -0.0059 0.0296 C -0.00816 0.04764 -0.00868 0.05689 -0.01319 0.07239 C -0.01458 0.08164 -0.01545 0.09297 -0.01753 0.10199 C -0.02153 0.12003 -0.01962 0.10407 -0.02187 0.11934 C -0.02257 0.1235 -0.02274 0.12789 -0.02344 0.13206 C -0.0243 0.13738 -0.02621 0.14709 -0.02621 0.14732 C -0.0283 0.17368 -0.03316 0.21901 -0.04219 0.24214 C -0.04566 0.27845 -0.04028 0.24098 -0.04791 0.26457 C -0.05208 0.27775 -0.05173 0.29232 -0.05677 0.30481 C -0.0592 0.28793 -0.06198 0.27082 -0.06528 0.2544 C -0.06198 0.23798 -0.05677 0.22318 -0.05243 0.20722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5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07 C -0.01494 0.02706 -0.02171 0.04464 -0.03629 0.06846 C -0.04723 0.11009 -0.04983 0.12975 -0.07205 0.16536 C -0.079 0.1871 -0.08299 0.21231 -0.09289 0.23312 C -0.1125 0.27429 -0.1033 0.23821 -0.11424 0.2729 C -0.11771 0.28238 -0.11875 0.29186 -0.12171 0.30135 C -0.12622 0.31314 -0.13559 0.33557 -0.13559 0.33604 C -0.14566 0.39593 -0.16928 0.49954 -0.21355 0.55111 C -0.23073 0.63437 -0.20417 0.54857 -0.24167 0.60222 C -0.26181 0.63229 -0.26007 0.6649 -0.28473 0.69357 C -0.29671 0.65565 -0.31025 0.61679 -0.32674 0.57979 C -0.31025 0.54186 -0.28473 0.50833 -0.26355 0.47156 " pathEditMode="relative" rAng="0" ptsTypes="fffffffffff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3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78261E-6 C 0.01215 0.00787 0.01979 0.01943 0.03211 0.02729 C 0.07604 0.05458 0.12413 0.07794 0.16927 0.10454 C 0.17725 0.10939 0.18437 0.11564 0.19288 0.11957 C 0.20173 0.12373 0.21284 0.12535 0.22239 0.12951 C 0.26875 0.1494 0.31666 0.176 0.36822 0.18432 C 0.38055 0.18964 0.39288 0.1982 0.40607 0.20213 C 0.42968 0.20861 0.4618 0.20815 0.48541 0.20953 C 0.50416 0.20352 0.49079 0.2063 0.52638 0.21185 C 0.54878 0.21555 0.57378 0.21693 0.59652 0.21948 C 0.60989 0.23636 0.60572 0.22873 0.61111 0.24168 C 0.61215 0.24677 0.61423 0.25162 0.61423 0.25671 C 0.61423 0.26272 0.61111 0.27429 0.61111 0.27475 " pathEditMode="relative" rAng="0" ptsTypes="ffffffffffff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13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8881E-6 C 0.00816 0.01504 0.01285 0.03678 0.02084 0.05135 C 0.04931 0.10246 0.08038 0.14663 0.10972 0.19658 C 0.11493 0.20537 0.11945 0.21716 0.12483 0.22456 C 0.13073 0.23243 0.13785 0.2352 0.14393 0.24307 C 0.17413 0.28053 0.20486 0.33049 0.23854 0.34598 C 0.24636 0.35616 0.25434 0.37188 0.26302 0.37905 C 0.27813 0.39154 0.29913 0.39038 0.31424 0.39316 C 0.32656 0.38183 0.31788 0.38691 0.3408 0.39755 C 0.35538 0.40426 0.37136 0.40703 0.38611 0.41166 C 0.39479 0.44357 0.39202 0.42901 0.39566 0.45352 C 0.39636 0.46323 0.39757 0.47202 0.39757 0.48173 C 0.39757 0.49283 0.39566 0.51481 0.39566 0.51527 " pathEditMode="relative" rAng="0" ptsTypes="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7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076057" y="2492896"/>
          <a:ext cx="3168351" cy="2614680"/>
        </p:xfrm>
        <a:graphic>
          <a:graphicData uri="http://schemas.openxmlformats.org/drawingml/2006/table">
            <a:tbl>
              <a:tblPr/>
              <a:tblGrid>
                <a:gridCol w="551018"/>
                <a:gridCol w="619895"/>
                <a:gridCol w="688772"/>
                <a:gridCol w="463135"/>
                <a:gridCol w="845531"/>
              </a:tblGrid>
              <a:tr h="288735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735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735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735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735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735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735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35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36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FF0000"/>
                          </a:solidFill>
                          <a:latin typeface="新細明體"/>
                        </a:rPr>
                        <a:t>男生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B050"/>
                          </a:solidFill>
                          <a:latin typeface="新細明體"/>
                        </a:rPr>
                        <a:t>女生</a:t>
                      </a:r>
                      <a:endParaRPr lang="zh-TW" altLang="en-US" sz="2000" b="1" i="0" u="none" strike="noStrike" dirty="0">
                        <a:solidFill>
                          <a:srgbClr val="00B05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27088" y="2420938"/>
          <a:ext cx="2092325" cy="1280160"/>
        </p:xfrm>
        <a:graphic>
          <a:graphicData uri="http://schemas.openxmlformats.org/drawingml/2006/table">
            <a:tbl>
              <a:tblPr/>
              <a:tblGrid>
                <a:gridCol w="1098550"/>
                <a:gridCol w="993775"/>
              </a:tblGrid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性別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人數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男生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女生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995936" y="2132856"/>
            <a:ext cx="432048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數值</a:t>
            </a:r>
          </a:p>
        </p:txBody>
      </p:sp>
      <p:sp>
        <p:nvSpPr>
          <p:cNvPr id="9" name="矩形 8"/>
          <p:cNvSpPr/>
          <p:nvPr/>
        </p:nvSpPr>
        <p:spPr>
          <a:xfrm>
            <a:off x="5868144" y="5373216"/>
            <a:ext cx="28083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類別</a:t>
            </a:r>
          </a:p>
        </p:txBody>
      </p:sp>
      <p:cxnSp>
        <p:nvCxnSpPr>
          <p:cNvPr id="15" name="弧形接點 14"/>
          <p:cNvCxnSpPr/>
          <p:nvPr/>
        </p:nvCxnSpPr>
        <p:spPr>
          <a:xfrm>
            <a:off x="1331913" y="3789363"/>
            <a:ext cx="4752975" cy="2189162"/>
          </a:xfrm>
          <a:prstGeom prst="curvedConnector3">
            <a:avLst>
              <a:gd name="adj1" fmla="val 3433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圓角化對角線角落矩形 22"/>
          <p:cNvSpPr/>
          <p:nvPr/>
        </p:nvSpPr>
        <p:spPr>
          <a:xfrm>
            <a:off x="755650" y="2205038"/>
            <a:ext cx="1223963" cy="15113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5" name="肘形接點 24"/>
          <p:cNvCxnSpPr/>
          <p:nvPr/>
        </p:nvCxnSpPr>
        <p:spPr>
          <a:xfrm>
            <a:off x="2987675" y="2492375"/>
            <a:ext cx="863600" cy="215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979613" y="2205038"/>
            <a:ext cx="1008062" cy="1584325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50825" y="6165850"/>
            <a:ext cx="543718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dirty="0">
                <a:latin typeface="+mn-ea"/>
                <a:ea typeface="+mn-ea"/>
              </a:rPr>
              <a:t>類別資料有</a:t>
            </a:r>
            <a:r>
              <a:rPr kumimoji="0" lang="zh-TW" altLang="en-US" sz="2400" b="1" u="sng" dirty="0">
                <a:latin typeface="+mn-ea"/>
                <a:ea typeface="+mn-ea"/>
              </a:rPr>
              <a:t> </a:t>
            </a:r>
            <a:r>
              <a:rPr kumimoji="0" lang="en-US" altLang="zh-TW" sz="2400" b="1" u="sng" dirty="0">
                <a:latin typeface="+mn-ea"/>
                <a:ea typeface="+mn-ea"/>
              </a:rPr>
              <a:t>2</a:t>
            </a:r>
            <a:r>
              <a:rPr kumimoji="0" lang="zh-TW" altLang="en-US" sz="2400" b="1" u="sng" dirty="0">
                <a:latin typeface="+mn-ea"/>
                <a:ea typeface="+mn-ea"/>
              </a:rPr>
              <a:t> </a:t>
            </a:r>
            <a:r>
              <a:rPr kumimoji="0" lang="zh-TW" altLang="en-US" sz="2400" b="1" dirty="0">
                <a:latin typeface="+mn-ea"/>
                <a:ea typeface="+mn-ea"/>
              </a:rPr>
              <a:t>種，對應的數值有</a:t>
            </a:r>
            <a:r>
              <a:rPr kumimoji="0" lang="zh-TW" altLang="en-US" sz="2400" b="1" u="sng" dirty="0">
                <a:latin typeface="+mn-ea"/>
                <a:ea typeface="+mn-ea"/>
              </a:rPr>
              <a:t>  </a:t>
            </a:r>
            <a:r>
              <a:rPr kumimoji="0" lang="en-US" altLang="zh-TW" sz="2400" b="1" u="sng" dirty="0">
                <a:latin typeface="+mn-ea"/>
                <a:ea typeface="+mn-ea"/>
              </a:rPr>
              <a:t>2</a:t>
            </a:r>
            <a:r>
              <a:rPr kumimoji="0" lang="zh-TW" altLang="en-US" sz="2400" b="1" u="sng" dirty="0">
                <a:latin typeface="+mn-ea"/>
                <a:ea typeface="+mn-ea"/>
              </a:rPr>
              <a:t>  </a:t>
            </a:r>
            <a:r>
              <a:rPr kumimoji="0" lang="zh-TW" altLang="en-US" sz="2400" b="1" dirty="0">
                <a:latin typeface="+mn-ea"/>
                <a:ea typeface="+mn-ea"/>
              </a:rPr>
              <a:t>個。</a:t>
            </a:r>
            <a:endParaRPr kumimoji="0" lang="en-US" altLang="zh-TW" sz="2400" b="1" dirty="0">
              <a:latin typeface="+mn-ea"/>
              <a:ea typeface="+mn-ea"/>
            </a:endParaRPr>
          </a:p>
        </p:txBody>
      </p:sp>
      <p:pic>
        <p:nvPicPr>
          <p:cNvPr id="24675" name="圖片 12" descr="長條娃娃2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368" b="6500"/>
          <a:stretch>
            <a:fillRect/>
          </a:stretch>
        </p:blipFill>
        <p:spPr bwMode="auto">
          <a:xfrm>
            <a:off x="8675688" y="6021388"/>
            <a:ext cx="4683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單箭頭接點 13"/>
          <p:cNvCxnSpPr/>
          <p:nvPr/>
        </p:nvCxnSpPr>
        <p:spPr>
          <a:xfrm flipV="1">
            <a:off x="5651500" y="2133600"/>
            <a:ext cx="0" cy="2374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651500" y="4508500"/>
            <a:ext cx="324167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/>
          </p:cNvSpPr>
          <p:nvPr/>
        </p:nvSpPr>
        <p:spPr bwMode="auto">
          <a:xfrm>
            <a:off x="683568" y="1124744"/>
            <a:ext cx="80756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標楷體" pitchFamily="65" charset="-120"/>
                <a:cs typeface="+mn-cs"/>
              </a:rPr>
              <a:t>步驟四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:</a:t>
            </a:r>
            <a:r>
              <a:rPr kumimoji="1" lang="zh-TW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+mn-ea"/>
                <a:cs typeface="Times New Roman" pitchFamily="18" charset="0"/>
              </a:rPr>
              <a:t>標數量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+mn-ea"/>
              <a:cs typeface="Times New Roman" pitchFamily="18" charset="0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+mn-ea"/>
                <a:cs typeface="Times New Roman" pitchFamily="18" charset="0"/>
              </a:rPr>
              <a:t>（在橫軸與縱軸上標示出每一刻度所代表的數量）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555776" y="44624"/>
            <a:ext cx="648072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2800" dirty="0" smtClean="0"/>
              <a:t>提示二</a:t>
            </a:r>
            <a:r>
              <a:rPr lang="zh-TW" altLang="en-US" sz="2800" dirty="0"/>
              <a:t>、</a:t>
            </a:r>
            <a:r>
              <a:rPr kumimoji="0" lang="zh-TW" altLang="en-US" sz="2800" dirty="0" smtClean="0"/>
              <a:t>填入</a:t>
            </a:r>
            <a:r>
              <a:rPr kumimoji="0" lang="zh-TW" altLang="en-US" sz="2800" dirty="0"/>
              <a:t>類別及數值資料</a:t>
            </a:r>
            <a:r>
              <a:rPr kumimoji="0" lang="zh-TW" altLang="en-US" sz="2800" dirty="0" smtClean="0"/>
              <a:t>。</a:t>
            </a:r>
            <a:endParaRPr kumimoji="0" lang="en-US" altLang="zh-TW" sz="2800" dirty="0" smtClean="0"/>
          </a:p>
          <a:p>
            <a:pPr fontAlgn="auto">
              <a:spcAft>
                <a:spcPts val="0"/>
              </a:spcAft>
              <a:defRPr/>
            </a:pPr>
            <a:r>
              <a:rPr kumimoji="0"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直式往上爬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，橫式往右走</a:t>
            </a: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Text Box 80"/>
          <p:cNvSpPr txBox="1">
            <a:spLocks noChangeArrowheads="1"/>
          </p:cNvSpPr>
          <p:nvPr/>
        </p:nvSpPr>
        <p:spPr bwMode="auto">
          <a:xfrm>
            <a:off x="4283968" y="1916832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 </a:t>
            </a:r>
            <a:r>
              <a:rPr lang="en-US" altLang="zh-TW" dirty="0" smtClean="0">
                <a:latin typeface="新細明體" pitchFamily="18" charset="-120"/>
              </a:rPr>
              <a:t>(</a:t>
            </a:r>
            <a:r>
              <a:rPr lang="zh-TW" altLang="en-US" dirty="0" smtClean="0">
                <a:latin typeface="新細明體" pitchFamily="18" charset="-120"/>
              </a:rPr>
              <a:t>人數</a:t>
            </a:r>
            <a:r>
              <a:rPr lang="en-US" altLang="zh-TW" sz="2000" dirty="0" smtClean="0">
                <a:latin typeface="新細明體" pitchFamily="18" charset="-120"/>
              </a:rPr>
              <a:t>)</a:t>
            </a:r>
            <a:endParaRPr lang="en-US" altLang="zh-TW" sz="2000" dirty="0">
              <a:latin typeface="新細明體" pitchFamily="18" charset="-12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8351838" y="4653136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latin typeface="新細明體" pitchFamily="18" charset="-120"/>
              </a:rPr>
              <a:t>(</a:t>
            </a:r>
            <a:r>
              <a:rPr lang="zh-TW" altLang="en-US" sz="2000" dirty="0" smtClean="0"/>
              <a:t>性別</a:t>
            </a:r>
            <a:r>
              <a:rPr lang="en-US" altLang="zh-TW" sz="2000" dirty="0" smtClean="0">
                <a:latin typeface="新細明體" pitchFamily="18" charset="-120"/>
              </a:rPr>
              <a:t>)</a:t>
            </a:r>
            <a:endParaRPr lang="en-US" altLang="zh-TW" sz="2000" dirty="0">
              <a:latin typeface="新細明體" pitchFamily="18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1" y="0"/>
            <a:ext cx="248818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dirty="0" smtClean="0"/>
              <a:t>直條圖怎麼畫</a:t>
            </a:r>
            <a:r>
              <a:rPr lang="en-US" altLang="zh-TW" sz="2800" dirty="0" smtClean="0">
                <a:latin typeface="新細明體" pitchFamily="18" charset="-120"/>
              </a:rPr>
              <a:t>?</a:t>
            </a:r>
            <a:endParaRPr lang="zh-TW" alt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80"/>
          <p:cNvSpPr txBox="1">
            <a:spLocks noChangeArrowheads="1"/>
          </p:cNvSpPr>
          <p:nvPr/>
        </p:nvSpPr>
        <p:spPr bwMode="auto">
          <a:xfrm>
            <a:off x="3635896" y="234888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 </a:t>
            </a:r>
            <a:r>
              <a:rPr lang="en-US" altLang="zh-TW" dirty="0" smtClean="0">
                <a:latin typeface="新細明體" pitchFamily="18" charset="-120"/>
              </a:rPr>
              <a:t>(</a:t>
            </a:r>
            <a:r>
              <a:rPr lang="zh-TW" altLang="en-US" sz="2000" dirty="0" smtClean="0"/>
              <a:t>人數</a:t>
            </a:r>
            <a:r>
              <a:rPr lang="en-US" altLang="zh-TW" sz="2000" dirty="0" smtClean="0">
                <a:latin typeface="新細明體" pitchFamily="18" charset="-120"/>
              </a:rPr>
              <a:t>)</a:t>
            </a:r>
            <a:endParaRPr lang="en-US" altLang="zh-TW" sz="2000" dirty="0">
              <a:latin typeface="新細明體" pitchFamily="18" charset="-120"/>
            </a:endParaRPr>
          </a:p>
        </p:txBody>
      </p:sp>
      <p:graphicFrame>
        <p:nvGraphicFramePr>
          <p:cNvPr id="28863" name="Group 191"/>
          <p:cNvGraphicFramePr>
            <a:graphicFrameLocks noGrp="1"/>
          </p:cNvGraphicFramePr>
          <p:nvPr>
            <p:ph sz="half" idx="2"/>
          </p:nvPr>
        </p:nvGraphicFramePr>
        <p:xfrm>
          <a:off x="4932040" y="2708920"/>
          <a:ext cx="2592288" cy="2715732"/>
        </p:xfrm>
        <a:graphic>
          <a:graphicData uri="http://schemas.openxmlformats.org/drawingml/2006/table">
            <a:tbl>
              <a:tblPr/>
              <a:tblGrid>
                <a:gridCol w="864095"/>
                <a:gridCol w="866069"/>
                <a:gridCol w="862124"/>
              </a:tblGrid>
              <a:tr h="4526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495" name="Text Box 193"/>
          <p:cNvSpPr txBox="1">
            <a:spLocks noChangeArrowheads="1"/>
          </p:cNvSpPr>
          <p:nvPr/>
        </p:nvSpPr>
        <p:spPr bwMode="auto">
          <a:xfrm>
            <a:off x="4355976" y="2492896"/>
            <a:ext cx="56034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 dirty="0" smtClean="0">
                <a:solidFill>
                  <a:srgbClr val="FF3300"/>
                </a:solidFill>
              </a:rPr>
              <a:t>6</a:t>
            </a:r>
            <a:r>
              <a:rPr lang="zh-TW" altLang="en-US" sz="2400" b="1" dirty="0" smtClean="0">
                <a:solidFill>
                  <a:srgbClr val="FF3300"/>
                </a:solidFill>
              </a:rPr>
              <a:t> </a:t>
            </a:r>
            <a:r>
              <a:rPr lang="en-US" altLang="zh-TW" sz="2400" b="1" dirty="0" smtClean="0">
                <a:solidFill>
                  <a:srgbClr val="FF3300"/>
                </a:solidFill>
              </a:rPr>
              <a:t>5 4  3</a:t>
            </a:r>
            <a:r>
              <a:rPr lang="zh-TW" altLang="en-US" sz="2400" b="1" dirty="0" smtClean="0">
                <a:solidFill>
                  <a:srgbClr val="FF3300"/>
                </a:solidFill>
              </a:rPr>
              <a:t> </a:t>
            </a:r>
            <a:r>
              <a:rPr lang="en-US" altLang="zh-TW" sz="2400" b="1" dirty="0" smtClean="0">
                <a:solidFill>
                  <a:srgbClr val="FF3300"/>
                </a:solidFill>
              </a:rPr>
              <a:t> </a:t>
            </a:r>
            <a:r>
              <a:rPr lang="en-US" altLang="zh-TW" sz="2400" b="1" dirty="0">
                <a:solidFill>
                  <a:srgbClr val="FF3300"/>
                </a:solidFill>
              </a:rPr>
              <a:t>2 </a:t>
            </a:r>
            <a:r>
              <a:rPr lang="en-US" altLang="zh-TW" sz="2400" b="1" dirty="0" smtClean="0">
                <a:solidFill>
                  <a:srgbClr val="FF3300"/>
                </a:solidFill>
              </a:rPr>
              <a:t> 1</a:t>
            </a:r>
            <a:r>
              <a:rPr lang="zh-TW" altLang="en-US" sz="2400" b="1" dirty="0" smtClean="0">
                <a:solidFill>
                  <a:srgbClr val="FF3300"/>
                </a:solidFill>
              </a:rPr>
              <a:t>  </a:t>
            </a:r>
            <a:r>
              <a:rPr lang="en-US" altLang="zh-TW" sz="2400" b="1" dirty="0" smtClean="0">
                <a:solidFill>
                  <a:srgbClr val="FF3300"/>
                </a:solidFill>
              </a:rPr>
              <a:t>0</a:t>
            </a:r>
            <a:endParaRPr lang="en-US" altLang="zh-TW" sz="2400" b="1" dirty="0">
              <a:solidFill>
                <a:srgbClr val="FF33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83768" y="26621"/>
            <a:ext cx="6552728" cy="95410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800" dirty="0" smtClean="0"/>
              <a:t>提示三：</a:t>
            </a:r>
            <a:endParaRPr kumimoji="0" lang="en-US" altLang="zh-TW" sz="2800" dirty="0" smtClean="0"/>
          </a:p>
          <a:p>
            <a:pPr eaLnBrk="1" hangingPunct="1"/>
            <a:r>
              <a:rPr kumimoji="0" lang="zh-TW" altLang="en-US" sz="2800" dirty="0" smtClean="0"/>
              <a:t>選定類別，在交會處畫上代表的數值。</a:t>
            </a:r>
            <a:endParaRPr kumimoji="0" lang="zh-TW" altLang="en-US" sz="2800" dirty="0"/>
          </a:p>
        </p:txBody>
      </p:sp>
      <p:sp>
        <p:nvSpPr>
          <p:cNvPr id="16" name="Rectangle 3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392488" cy="576064"/>
          </a:xfrm>
        </p:spPr>
        <p:txBody>
          <a:bodyPr/>
          <a:lstStyle/>
          <a:p>
            <a:r>
              <a:rPr lang="zh-TW" altLang="en-US" sz="2800" b="1" dirty="0" smtClean="0">
                <a:ea typeface="標楷體" pitchFamily="65" charset="-120"/>
              </a:rPr>
              <a:t>步驟五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kumimoji="1" lang="zh-TW" altLang="en-US" sz="2800" b="1" dirty="0" smtClean="0">
                <a:latin typeface="標楷體" pitchFamily="65" charset="-120"/>
                <a:cs typeface="Times New Roman" pitchFamily="18" charset="0"/>
              </a:rPr>
              <a:t>做記號後塗滿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000" b="1" dirty="0" smtClean="0"/>
          </a:p>
        </p:txBody>
      </p:sp>
      <p:pic>
        <p:nvPicPr>
          <p:cNvPr id="21" name="圖片 20" descr="手指1.GIF"/>
          <p:cNvPicPr>
            <a:picLocks noChangeAspect="1"/>
          </p:cNvPicPr>
          <p:nvPr/>
        </p:nvPicPr>
        <p:blipFill>
          <a:blip r:embed="rId2" cstate="print"/>
          <a:srcRect l="65184" r="4107" b="13378"/>
          <a:stretch>
            <a:fillRect/>
          </a:stretch>
        </p:blipFill>
        <p:spPr>
          <a:xfrm>
            <a:off x="4788024" y="5661248"/>
            <a:ext cx="1214194" cy="98072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2" name="圖片 21" descr="手指.bmp"/>
          <p:cNvPicPr>
            <a:picLocks noChangeAspect="1"/>
          </p:cNvPicPr>
          <p:nvPr/>
        </p:nvPicPr>
        <p:blipFill>
          <a:blip r:embed="rId2" cstate="print"/>
          <a:srcRect r="42083" b="31023"/>
          <a:stretch>
            <a:fillRect/>
          </a:stretch>
        </p:blipFill>
        <p:spPr bwMode="auto">
          <a:xfrm>
            <a:off x="3347864" y="2708920"/>
            <a:ext cx="1061768" cy="108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07887"/>
              </p:ext>
            </p:extLst>
          </p:nvPr>
        </p:nvGraphicFramePr>
        <p:xfrm>
          <a:off x="247427" y="1772816"/>
          <a:ext cx="2092325" cy="1280160"/>
        </p:xfrm>
        <a:graphic>
          <a:graphicData uri="http://schemas.openxmlformats.org/drawingml/2006/table">
            <a:tbl>
              <a:tblPr/>
              <a:tblGrid>
                <a:gridCol w="1098550"/>
                <a:gridCol w="993775"/>
              </a:tblGrid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性別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人數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男生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女生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Text Box 79"/>
          <p:cNvSpPr txBox="1">
            <a:spLocks noChangeArrowheads="1"/>
          </p:cNvSpPr>
          <p:nvPr/>
        </p:nvSpPr>
        <p:spPr bwMode="auto">
          <a:xfrm>
            <a:off x="7812360" y="5373216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latin typeface="新細明體" pitchFamily="18" charset="-120"/>
              </a:rPr>
              <a:t>(</a:t>
            </a:r>
            <a:r>
              <a:rPr lang="zh-TW" altLang="en-US" sz="2000" dirty="0" smtClean="0"/>
              <a:t>性別</a:t>
            </a:r>
            <a:r>
              <a:rPr lang="en-US" altLang="zh-TW" sz="2000" dirty="0" smtClean="0">
                <a:latin typeface="新細明體" pitchFamily="18" charset="-120"/>
              </a:rPr>
              <a:t>)</a:t>
            </a:r>
            <a:endParaRPr lang="en-US" altLang="zh-TW" sz="2000" dirty="0">
              <a:latin typeface="新細明體" pitchFamily="18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076056" y="55172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男生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6804248" y="55172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女生</a:t>
            </a:r>
            <a:endParaRPr lang="zh-TW" altLang="en-US" dirty="0"/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3563937" y="1772816"/>
            <a:ext cx="5580063" cy="561975"/>
          </a:xfrm>
        </p:spPr>
        <p:txBody>
          <a:bodyPr/>
          <a:lstStyle/>
          <a:p>
            <a:pPr eaLnBrk="1" hangingPunct="1"/>
            <a:r>
              <a:rPr lang="zh-TW" altLang="en-US" sz="2800" b="1" dirty="0" smtClean="0"/>
              <a:t>男生往上爬</a:t>
            </a:r>
            <a:r>
              <a:rPr lang="en-US" altLang="zh-TW" sz="2800" b="1" dirty="0" smtClean="0"/>
              <a:t>5</a:t>
            </a:r>
            <a:r>
              <a:rPr lang="zh-TW" altLang="en-US" sz="2800" b="1" dirty="0" smtClean="0"/>
              <a:t>格，女生往上爬</a:t>
            </a:r>
            <a:r>
              <a:rPr lang="en-US" altLang="zh-TW" sz="2800" b="1" dirty="0" smtClean="0"/>
              <a:t>3</a:t>
            </a:r>
            <a:r>
              <a:rPr lang="zh-TW" altLang="en-US" sz="2800" b="1" dirty="0" smtClean="0"/>
              <a:t>格</a:t>
            </a: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0" y="3573016"/>
            <a:ext cx="3131840" cy="1656184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一手找類別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男生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，一手找數值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(5)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兩根食指跟著走，走到碰撞就要停</a:t>
            </a:r>
            <a:endParaRPr kumimoji="0"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32040" y="3140968"/>
            <a:ext cx="864096" cy="23042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932040" y="3140968"/>
            <a:ext cx="864096" cy="2796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-1" y="0"/>
            <a:ext cx="248818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dirty="0" smtClean="0"/>
              <a:t>直條圖怎麼畫</a:t>
            </a:r>
            <a:r>
              <a:rPr lang="en-US" altLang="zh-TW" sz="2800" dirty="0" smtClean="0">
                <a:latin typeface="新細明體" pitchFamily="18" charset="-120"/>
              </a:rPr>
              <a:t>?</a:t>
            </a:r>
            <a:endParaRPr lang="zh-TW" alt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圖片 12" descr="長條娃娃2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368" b="6500"/>
          <a:stretch>
            <a:fillRect/>
          </a:stretch>
        </p:blipFill>
        <p:spPr bwMode="auto">
          <a:xfrm>
            <a:off x="8675688" y="6021388"/>
            <a:ext cx="4683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13906 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033 -0.396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下面表格是公車上男生與女生的人數，請依照資料畫出</a:t>
            </a:r>
            <a:r>
              <a:rPr lang="zh-TW" altLang="en-US" dirty="0" smtClean="0">
                <a:solidFill>
                  <a:srgbClr val="FF0000"/>
                </a:solidFill>
              </a:rPr>
              <a:t>橫條圖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4213" y="1628775"/>
          <a:ext cx="2090737" cy="1280160"/>
        </p:xfrm>
        <a:graphic>
          <a:graphicData uri="http://schemas.openxmlformats.org/drawingml/2006/table">
            <a:tbl>
              <a:tblPr/>
              <a:tblGrid>
                <a:gridCol w="1096962"/>
                <a:gridCol w="993775"/>
              </a:tblGrid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性別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人數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男生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女生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直線圖說文字 2 5"/>
          <p:cNvSpPr/>
          <p:nvPr/>
        </p:nvSpPr>
        <p:spPr>
          <a:xfrm>
            <a:off x="900113" y="3213100"/>
            <a:ext cx="431800" cy="2087563"/>
          </a:xfrm>
          <a:prstGeom prst="borderCallout2">
            <a:avLst>
              <a:gd name="adj1" fmla="val 346"/>
              <a:gd name="adj2" fmla="val -154"/>
              <a:gd name="adj3" fmla="val -1885"/>
              <a:gd name="adj4" fmla="val 52859"/>
              <a:gd name="adj5" fmla="val -11307"/>
              <a:gd name="adj6" fmla="val 42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穩定的類別</a:t>
            </a:r>
          </a:p>
        </p:txBody>
      </p:sp>
      <p:sp>
        <p:nvSpPr>
          <p:cNvPr id="7" name="直線圖說文字 2 6"/>
          <p:cNvSpPr/>
          <p:nvPr/>
        </p:nvSpPr>
        <p:spPr>
          <a:xfrm>
            <a:off x="2051050" y="3213100"/>
            <a:ext cx="433388" cy="2160588"/>
          </a:xfrm>
          <a:prstGeom prst="borderCallout2">
            <a:avLst>
              <a:gd name="adj1" fmla="val 346"/>
              <a:gd name="adj2" fmla="val -154"/>
              <a:gd name="adj3" fmla="val -3558"/>
              <a:gd name="adj4" fmla="val 43657"/>
              <a:gd name="adj5" fmla="val -12422"/>
              <a:gd name="adj6" fmla="val 484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/>
              <a:t>起伏的數值</a:t>
            </a:r>
          </a:p>
        </p:txBody>
      </p:sp>
      <p:sp>
        <p:nvSpPr>
          <p:cNvPr id="8" name="矩形 7"/>
          <p:cNvSpPr/>
          <p:nvPr/>
        </p:nvSpPr>
        <p:spPr>
          <a:xfrm>
            <a:off x="6228184" y="5085184"/>
            <a:ext cx="2267744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數值</a:t>
            </a:r>
          </a:p>
        </p:txBody>
      </p:sp>
      <p:sp>
        <p:nvSpPr>
          <p:cNvPr id="9" name="矩形 8"/>
          <p:cNvSpPr/>
          <p:nvPr/>
        </p:nvSpPr>
        <p:spPr>
          <a:xfrm>
            <a:off x="3275856" y="2132856"/>
            <a:ext cx="1368152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+mn-lt"/>
                <a:ea typeface="+mn-ea"/>
              </a:rPr>
              <a:t>類別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643438" y="2060575"/>
          <a:ext cx="4105275" cy="2733675"/>
        </p:xfrm>
        <a:graphic>
          <a:graphicData uri="http://schemas.openxmlformats.org/drawingml/2006/table">
            <a:tbl>
              <a:tblPr/>
              <a:tblGrid>
                <a:gridCol w="935037"/>
                <a:gridCol w="557213"/>
                <a:gridCol w="519112"/>
                <a:gridCol w="501650"/>
                <a:gridCol w="554038"/>
                <a:gridCol w="519112"/>
                <a:gridCol w="519113"/>
              </a:tblGrid>
              <a:tr h="390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男生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女生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標題 1"/>
          <p:cNvSpPr txBox="1">
            <a:spLocks/>
          </p:cNvSpPr>
          <p:nvPr/>
        </p:nvSpPr>
        <p:spPr>
          <a:xfrm>
            <a:off x="250825" y="5516563"/>
            <a:ext cx="4465638" cy="1143000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6900" dirty="0">
                <a:latin typeface="+mj-lt"/>
                <a:ea typeface="+mj-ea"/>
                <a:cs typeface="+mj-cs"/>
              </a:rPr>
              <a:t>類別資料有   </a:t>
            </a:r>
            <a:r>
              <a:rPr kumimoji="0" lang="en-US" altLang="zh-TW" sz="69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zh-TW" altLang="en-US" sz="6900" dirty="0">
                <a:latin typeface="+mj-lt"/>
                <a:ea typeface="+mj-ea"/>
                <a:cs typeface="+mj-cs"/>
              </a:rPr>
              <a:t>  種</a:t>
            </a:r>
            <a:endParaRPr kumimoji="0" lang="en-US" altLang="zh-TW" sz="69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en-US" altLang="zh-TW" sz="4400" b="1" dirty="0"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4400" b="1" dirty="0">
                <a:latin typeface="標楷體" pitchFamily="65" charset="-120"/>
                <a:ea typeface="標楷體" pitchFamily="65" charset="-120"/>
                <a:cs typeface="+mj-cs"/>
              </a:rPr>
              <a:t>提示：</a:t>
            </a:r>
            <a:r>
              <a:rPr kumimoji="0" lang="zh-TW" altLang="en-US" sz="4400" dirty="0">
                <a:latin typeface="標楷體" pitchFamily="65" charset="-120"/>
                <a:ea typeface="標楷體" pitchFamily="65" charset="-120"/>
                <a:cs typeface="+mj-cs"/>
              </a:rPr>
              <a:t>直式往上爬，</a:t>
            </a:r>
            <a:r>
              <a:rPr kumimoji="0" lang="zh-TW" altLang="en-US" sz="4400" b="1" dirty="0">
                <a:latin typeface="標楷體" pitchFamily="65" charset="-120"/>
                <a:ea typeface="標楷體" pitchFamily="65" charset="-120"/>
                <a:cs typeface="+mj-cs"/>
              </a:rPr>
              <a:t>橫式往右走</a:t>
            </a:r>
            <a:r>
              <a:rPr kumimoji="0" lang="en-US" altLang="zh-TW" sz="4400" dirty="0"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0" lang="zh-TW" altLang="en-US" sz="44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26707" name="圖片 9" descr="長條娃娃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6" r="8173"/>
          <a:stretch>
            <a:fillRect/>
          </a:stretch>
        </p:blipFill>
        <p:spPr bwMode="auto">
          <a:xfrm>
            <a:off x="8064500" y="6300788"/>
            <a:ext cx="10795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>
            <a:off x="5580063" y="4005263"/>
            <a:ext cx="324008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5580063" y="1916113"/>
            <a:ext cx="0" cy="216058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9"/>
          <p:cNvSpPr txBox="1">
            <a:spLocks noChangeArrowheads="1"/>
          </p:cNvSpPr>
          <p:nvPr/>
        </p:nvSpPr>
        <p:spPr bwMode="auto">
          <a:xfrm>
            <a:off x="4139952" y="1628801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latin typeface="新細明體" pitchFamily="18" charset="-120"/>
              </a:rPr>
              <a:t>(</a:t>
            </a:r>
            <a:r>
              <a:rPr lang="zh-TW" altLang="en-US" sz="2000" dirty="0" smtClean="0"/>
              <a:t>性別</a:t>
            </a:r>
            <a:r>
              <a:rPr lang="en-US" altLang="zh-TW" sz="2000" dirty="0" smtClean="0">
                <a:latin typeface="新細明體" pitchFamily="18" charset="-120"/>
              </a:rPr>
              <a:t>)</a:t>
            </a:r>
            <a:endParaRPr lang="en-US" altLang="zh-TW" sz="2000" dirty="0">
              <a:latin typeface="新細明體" pitchFamily="18" charset="-120"/>
            </a:endParaRPr>
          </a:p>
        </p:txBody>
      </p:sp>
      <p:sp>
        <p:nvSpPr>
          <p:cNvPr id="17" name="Text Box 80"/>
          <p:cNvSpPr txBox="1">
            <a:spLocks noChangeArrowheads="1"/>
          </p:cNvSpPr>
          <p:nvPr/>
        </p:nvSpPr>
        <p:spPr bwMode="auto">
          <a:xfrm>
            <a:off x="8064500" y="486916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 </a:t>
            </a:r>
            <a:r>
              <a:rPr lang="en-US" altLang="zh-TW" dirty="0" smtClean="0">
                <a:latin typeface="新細明體" pitchFamily="18" charset="-120"/>
              </a:rPr>
              <a:t>(</a:t>
            </a:r>
            <a:r>
              <a:rPr lang="zh-TW" altLang="en-US" sz="2000" dirty="0" smtClean="0"/>
              <a:t>人數</a:t>
            </a:r>
            <a:r>
              <a:rPr lang="en-US" altLang="zh-TW" sz="2000" dirty="0" smtClean="0">
                <a:latin typeface="新細明體" pitchFamily="18" charset="-120"/>
              </a:rPr>
              <a:t>)</a:t>
            </a:r>
            <a:endParaRPr lang="en-US" altLang="zh-TW" sz="2000" dirty="0">
              <a:latin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892480" cy="4176737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zh-TW" altLang="en-US" sz="4900" b="1" dirty="0" smtClean="0"/>
              <a:t>繪圖提示</a:t>
            </a:r>
            <a:r>
              <a:rPr lang="en-US" altLang="zh-TW" sz="4900" b="1" dirty="0" smtClean="0"/>
              <a:t>123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700" b="1" dirty="0" smtClean="0"/>
              <a:t>一、決定類別和數值的位置</a:t>
            </a: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提示：</a:t>
            </a:r>
            <a:r>
              <a:rPr lang="zh-TW" altLang="en-US" sz="27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穩定的類別，變動的數值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zh-TW" altLang="en-US" sz="2700" b="1" dirty="0" smtClean="0"/>
              <a:t>二、填入類別及數值資料。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提示：</a:t>
            </a:r>
            <a:r>
              <a:rPr lang="zh-TW" altLang="en-US" sz="27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直式往上爬，橫式往右走。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27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en-US" sz="27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類別資料有</a:t>
            </a:r>
            <a:r>
              <a:rPr lang="zh-TW" altLang="en-US" sz="27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27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種，數值有</a:t>
            </a:r>
            <a:r>
              <a:rPr lang="zh-TW" altLang="en-US" sz="27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27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個。</a:t>
            </a:r>
            <a:r>
              <a:rPr lang="en-US" altLang="zh-TW" sz="2700" b="1" dirty="0" smtClean="0"/>
              <a:t/>
            </a:r>
            <a:br>
              <a:rPr lang="en-US" altLang="zh-TW" sz="2700" b="1" dirty="0" smtClean="0"/>
            </a:br>
            <a:r>
              <a:rPr lang="zh-TW" altLang="en-US" sz="2700" b="1" dirty="0" smtClean="0"/>
              <a:t>三、選定類別，在交會處做記號後塗滿。</a:t>
            </a:r>
            <a:r>
              <a:rPr lang="en-US" altLang="zh-TW" sz="2700" b="1" dirty="0" smtClean="0"/>
              <a:t/>
            </a:r>
            <a:br>
              <a:rPr lang="en-US" altLang="zh-TW" sz="2700" b="1" dirty="0" smtClean="0"/>
            </a:br>
            <a:r>
              <a:rPr lang="en-US" altLang="zh-TW" sz="2700" dirty="0" smtClean="0"/>
              <a:t>                                        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提示：</a:t>
            </a:r>
            <a:r>
              <a:rPr lang="zh-TW" altLang="en-US" sz="27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兩根食指跟著走，走到碰撞就要停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7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31840" y="548680"/>
            <a:ext cx="295946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標楷體" pitchFamily="65" charset="-120"/>
                <a:ea typeface="標楷體" pitchFamily="65" charset="-120"/>
              </a:rPr>
              <a:t>用手畫</a:t>
            </a:r>
            <a:endParaRPr kumimoji="0" lang="zh-TW" alt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652" name="圖片 6" descr="恐龍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624"/>
            <a:ext cx="2470150" cy="17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4808" y="6411913"/>
            <a:ext cx="8229600" cy="4460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TW" sz="1200" b="1" u="sng" dirty="0">
                <a:latin typeface="+mj-lt"/>
                <a:ea typeface="+mj-ea"/>
                <a:cs typeface="+mj-cs"/>
              </a:rPr>
              <a:t>6</a:t>
            </a:r>
            <a:r>
              <a:rPr kumimoji="0" lang="en-US" altLang="zh-TW" sz="1200" dirty="0">
                <a:latin typeface="+mj-lt"/>
                <a:ea typeface="+mj-ea"/>
                <a:cs typeface="+mj-cs"/>
              </a:rPr>
              <a:t>-d-01-2</a:t>
            </a:r>
            <a:r>
              <a:rPr kumimoji="0" lang="zh-TW" altLang="en-US" sz="1200" dirty="0">
                <a:latin typeface="+mj-lt"/>
                <a:ea typeface="+mj-ea"/>
                <a:cs typeface="+mj-cs"/>
              </a:rPr>
              <a:t>能整體次數、數量、人數等資料製成長條圖</a:t>
            </a:r>
          </a:p>
        </p:txBody>
      </p:sp>
      <p:pic>
        <p:nvPicPr>
          <p:cNvPr id="7" name="圖片 6" descr="HP0038.jpg"/>
          <p:cNvPicPr>
            <a:picLocks noChangeAspect="1"/>
          </p:cNvPicPr>
          <p:nvPr/>
        </p:nvPicPr>
        <p:blipFill>
          <a:blip r:embed="rId3" cstate="print"/>
          <a:srcRect l="10028" t="15480" r="4515" b="26267"/>
          <a:stretch>
            <a:fillRect/>
          </a:stretch>
        </p:blipFill>
        <p:spPr>
          <a:xfrm>
            <a:off x="6300192" y="332656"/>
            <a:ext cx="1870104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向右箭號 13"/>
          <p:cNvSpPr/>
          <p:nvPr/>
        </p:nvSpPr>
        <p:spPr>
          <a:xfrm>
            <a:off x="6804248" y="5589240"/>
            <a:ext cx="1368152" cy="2606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8677" name="標題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1143000"/>
          </a:xfrm>
        </p:spPr>
        <p:txBody>
          <a:bodyPr/>
          <a:lstStyle/>
          <a:p>
            <a:pPr eaLnBrk="1" hangingPunct="1"/>
            <a:r>
              <a:rPr lang="zh-TW" altLang="en-US" sz="2800" u="sng" dirty="0" smtClean="0"/>
              <a:t>臺灣</a:t>
            </a:r>
            <a:r>
              <a:rPr lang="zh-TW" altLang="en-US" sz="2800" dirty="0" smtClean="0"/>
              <a:t>每天的垃圾量是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公噸、</a:t>
            </a:r>
            <a:r>
              <a:rPr lang="zh-TW" altLang="en-US" sz="2800" u="sng" dirty="0" smtClean="0"/>
              <a:t>新加坡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公噸、</a:t>
            </a:r>
            <a:r>
              <a:rPr lang="zh-TW" altLang="en-US" sz="2800" u="sng" dirty="0" smtClean="0"/>
              <a:t>香港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公噸，請畫出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橫條圖</a:t>
            </a:r>
            <a:endParaRPr lang="zh-TW" altLang="en-US" sz="2800" b="1" dirty="0" smtClean="0"/>
          </a:p>
        </p:txBody>
      </p:sp>
      <p:pic>
        <p:nvPicPr>
          <p:cNvPr id="28678" name="內容版面配置區 3" descr="雞肉人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449013">
            <a:off x="284956" y="142082"/>
            <a:ext cx="1730375" cy="1900238"/>
          </a:xfr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0825" y="1916113"/>
          <a:ext cx="2305050" cy="1225552"/>
        </p:xfrm>
        <a:graphic>
          <a:graphicData uri="http://schemas.openxmlformats.org/drawingml/2006/table">
            <a:tbl>
              <a:tblPr/>
              <a:tblGrid>
                <a:gridCol w="936625"/>
                <a:gridCol w="1368425"/>
              </a:tblGrid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國家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每日垃圾量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台灣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新加坡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香港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6" name="矩形 7"/>
          <p:cNvSpPr>
            <a:spLocks noChangeArrowheads="1"/>
          </p:cNvSpPr>
          <p:nvPr/>
        </p:nvSpPr>
        <p:spPr bwMode="auto">
          <a:xfrm>
            <a:off x="3203575" y="1268413"/>
            <a:ext cx="3878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提示：直式往上爬，橫式往右走。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708400" y="1700213"/>
          <a:ext cx="5160960" cy="3467101"/>
        </p:xfrm>
        <a:graphic>
          <a:graphicData uri="http://schemas.openxmlformats.org/drawingml/2006/table">
            <a:tbl>
              <a:tblPr/>
              <a:tblGrid>
                <a:gridCol w="737280"/>
                <a:gridCol w="737280"/>
                <a:gridCol w="737280"/>
                <a:gridCol w="737280"/>
                <a:gridCol w="737280"/>
                <a:gridCol w="737280"/>
                <a:gridCol w="737280"/>
              </a:tblGrid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79388" y="4293096"/>
          <a:ext cx="3644899" cy="1282204"/>
        </p:xfrm>
        <a:graphic>
          <a:graphicData uri="http://schemas.openxmlformats.org/drawingml/2006/table">
            <a:tbl>
              <a:tblPr/>
              <a:tblGrid>
                <a:gridCol w="904087"/>
                <a:gridCol w="685203"/>
                <a:gridCol w="685203"/>
                <a:gridCol w="685203"/>
                <a:gridCol w="685203"/>
              </a:tblGrid>
              <a:tr h="39637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      )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本圖表延伸的方向是哪一種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→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↑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250825" y="5661025"/>
            <a:ext cx="200342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/>
              <a:t>橫式往右走→</a:t>
            </a:r>
            <a:endParaRPr kumimoji="0" lang="en-US" altLang="zh-TW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/>
              <a:t>左邊是類別</a:t>
            </a:r>
          </a:p>
        </p:txBody>
      </p:sp>
      <p:sp>
        <p:nvSpPr>
          <p:cNvPr id="16" name="矩形 15"/>
          <p:cNvSpPr/>
          <p:nvPr/>
        </p:nvSpPr>
        <p:spPr>
          <a:xfrm>
            <a:off x="2627784" y="1988840"/>
            <a:ext cx="864096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+mn-lt"/>
                <a:ea typeface="+mn-ea"/>
              </a:rPr>
              <a:t>類別</a:t>
            </a:r>
          </a:p>
        </p:txBody>
      </p:sp>
      <p:sp>
        <p:nvSpPr>
          <p:cNvPr id="17" name="矩形 16"/>
          <p:cNvSpPr/>
          <p:nvPr/>
        </p:nvSpPr>
        <p:spPr>
          <a:xfrm>
            <a:off x="4644008" y="5157192"/>
            <a:ext cx="226774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數值</a:t>
            </a:r>
          </a:p>
        </p:txBody>
      </p:sp>
      <p:pic>
        <p:nvPicPr>
          <p:cNvPr id="28815" name="圖片 12" descr="長條娃娃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6" r="8173"/>
          <a:stretch>
            <a:fillRect/>
          </a:stretch>
        </p:blipFill>
        <p:spPr bwMode="auto">
          <a:xfrm>
            <a:off x="8064500" y="6300788"/>
            <a:ext cx="10795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單箭頭接點 12"/>
          <p:cNvCxnSpPr/>
          <p:nvPr/>
        </p:nvCxnSpPr>
        <p:spPr>
          <a:xfrm>
            <a:off x="3635375" y="5157788"/>
            <a:ext cx="550862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3708400" y="1628775"/>
            <a:ext cx="0" cy="352901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>
            <a:spLocks noChangeArrowheads="1"/>
          </p:cNvSpPr>
          <p:nvPr/>
        </p:nvSpPr>
        <p:spPr bwMode="auto">
          <a:xfrm rot="5400000">
            <a:off x="5574017" y="2426983"/>
            <a:ext cx="7920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600" dirty="0" smtClean="0">
                <a:solidFill>
                  <a:srgbClr val="FF0000"/>
                </a:solidFill>
              </a:rPr>
              <a:t>長高的方向是數值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356605" y="55172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公噸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004048" y="616530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各國每日垃圾量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699792" y="16288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國家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 rot="502333">
            <a:off x="4869659" y="2675679"/>
            <a:ext cx="3528392" cy="39049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52500" lnSpcReduction="2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dirty="0">
                <a:ln/>
                <a:solidFill>
                  <a:srgbClr val="FF0000"/>
                </a:solidFill>
              </a:rPr>
              <a:t>穩定的類別，起伏的數值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向右箭號 13"/>
          <p:cNvSpPr/>
          <p:nvPr/>
        </p:nvSpPr>
        <p:spPr>
          <a:xfrm>
            <a:off x="5508104" y="6237312"/>
            <a:ext cx="1368152" cy="2606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9701" name="標題 1"/>
          <p:cNvSpPr>
            <a:spLocks noGrp="1"/>
          </p:cNvSpPr>
          <p:nvPr>
            <p:ph type="title"/>
          </p:nvPr>
        </p:nvSpPr>
        <p:spPr>
          <a:xfrm>
            <a:off x="2051050" y="188640"/>
            <a:ext cx="6635750" cy="1143000"/>
          </a:xfrm>
        </p:spPr>
        <p:txBody>
          <a:bodyPr/>
          <a:lstStyle/>
          <a:p>
            <a:pPr eaLnBrk="1" hangingPunct="1"/>
            <a:r>
              <a:rPr lang="zh-TW" altLang="en-US" sz="2800" u="sng" dirty="0" smtClean="0"/>
              <a:t>臺灣</a:t>
            </a:r>
            <a:r>
              <a:rPr lang="zh-TW" altLang="en-US" sz="2800" dirty="0" smtClean="0"/>
              <a:t>每天的垃圾量是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公噸、</a:t>
            </a:r>
            <a:r>
              <a:rPr lang="zh-TW" altLang="en-US" sz="2800" u="sng" dirty="0" smtClean="0"/>
              <a:t>新加坡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公噸、</a:t>
            </a:r>
            <a:r>
              <a:rPr lang="zh-TW" altLang="en-US" sz="2800" u="sng" dirty="0" smtClean="0"/>
              <a:t>香港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公噸，請畫出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橫條圖</a:t>
            </a:r>
          </a:p>
        </p:txBody>
      </p:sp>
      <p:pic>
        <p:nvPicPr>
          <p:cNvPr id="29702" name="內容版面配置區 3" descr="雞肉人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449013">
            <a:off x="284956" y="142082"/>
            <a:ext cx="1730375" cy="1900238"/>
          </a:xfr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0825" y="1916113"/>
          <a:ext cx="2305050" cy="1225552"/>
        </p:xfrm>
        <a:graphic>
          <a:graphicData uri="http://schemas.openxmlformats.org/drawingml/2006/table">
            <a:tbl>
              <a:tblPr/>
              <a:tblGrid>
                <a:gridCol w="936625"/>
                <a:gridCol w="1368425"/>
              </a:tblGrid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國家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每日垃圾量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台灣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新加坡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香港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0" name="矩形 7"/>
          <p:cNvSpPr>
            <a:spLocks noChangeArrowheads="1"/>
          </p:cNvSpPr>
          <p:nvPr/>
        </p:nvSpPr>
        <p:spPr bwMode="auto">
          <a:xfrm>
            <a:off x="3203575" y="1268413"/>
            <a:ext cx="3878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提示：直式往上爬，橫式往右走。</a:t>
            </a:r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50825" y="5661025"/>
            <a:ext cx="200342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/>
              <a:t>橫式往右走→</a:t>
            </a:r>
            <a:endParaRPr kumimoji="0" lang="en-US" altLang="zh-TW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/>
              <a:t>左邊是類別</a:t>
            </a:r>
          </a:p>
        </p:txBody>
      </p:sp>
      <p:graphicFrame>
        <p:nvGraphicFramePr>
          <p:cNvPr id="15" name="圖表 14"/>
          <p:cNvGraphicFramePr/>
          <p:nvPr/>
        </p:nvGraphicFramePr>
        <p:xfrm>
          <a:off x="3635896" y="1556792"/>
          <a:ext cx="493204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726" name="圖片 17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6" r="8173"/>
          <a:stretch>
            <a:fillRect/>
          </a:stretch>
        </p:blipFill>
        <p:spPr bwMode="auto">
          <a:xfrm>
            <a:off x="8064500" y="6300788"/>
            <a:ext cx="10795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線單箭頭接點 18"/>
          <p:cNvCxnSpPr/>
          <p:nvPr/>
        </p:nvCxnSpPr>
        <p:spPr>
          <a:xfrm>
            <a:off x="4644008" y="4941168"/>
            <a:ext cx="341947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8356605" y="49411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公噸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419872" y="184482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國家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紅藍相加是總數，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代表隊伍不一樣，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偶而喜歡疊疊樂，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採計總數很方便。</a:t>
            </a:r>
            <a:endParaRPr lang="zh-TW" altLang="en-US" dirty="0"/>
          </a:p>
        </p:txBody>
      </p:sp>
      <p:grpSp>
        <p:nvGrpSpPr>
          <p:cNvPr id="33795" name="群組 11"/>
          <p:cNvGrpSpPr>
            <a:grpSpLocks/>
          </p:cNvGrpSpPr>
          <p:nvPr/>
        </p:nvGrpSpPr>
        <p:grpSpPr bwMode="auto">
          <a:xfrm>
            <a:off x="6732588" y="2492375"/>
            <a:ext cx="2016125" cy="3673475"/>
            <a:chOff x="6732588" y="2492375"/>
            <a:chExt cx="2016125" cy="3673475"/>
          </a:xfrm>
        </p:grpSpPr>
        <p:pic>
          <p:nvPicPr>
            <p:cNvPr id="33799" name="圖片 4" descr="長條娃娃2.bmp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5" t="7368" b="6500"/>
            <a:stretch>
              <a:fillRect/>
            </a:stretch>
          </p:blipFill>
          <p:spPr bwMode="auto">
            <a:xfrm>
              <a:off x="7380288" y="2492375"/>
              <a:ext cx="1008062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圖片 5" descr="長條娃娃.bmp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8173"/>
            <a:stretch>
              <a:fillRect/>
            </a:stretch>
          </p:blipFill>
          <p:spPr bwMode="auto">
            <a:xfrm>
              <a:off x="7380288" y="4221163"/>
              <a:ext cx="989012" cy="194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接點 7"/>
            <p:cNvCxnSpPr/>
            <p:nvPr/>
          </p:nvCxnSpPr>
          <p:spPr>
            <a:xfrm>
              <a:off x="6732588" y="6021388"/>
              <a:ext cx="20161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7380288" y="2349500"/>
            <a:ext cx="1008062" cy="367188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11" name="圖表 10"/>
          <p:cNvGraphicFramePr/>
          <p:nvPr/>
        </p:nvGraphicFramePr>
        <p:xfrm>
          <a:off x="683568" y="3429000"/>
          <a:ext cx="61206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直線單箭頭接點 9"/>
          <p:cNvCxnSpPr/>
          <p:nvPr/>
        </p:nvCxnSpPr>
        <p:spPr>
          <a:xfrm>
            <a:off x="1547813" y="5661025"/>
            <a:ext cx="442753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11560" y="306896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隊名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868144" y="59492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人數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補充說明</a:t>
            </a:r>
            <a:r>
              <a:rPr lang="en-US" altLang="zh-TW" dirty="0" smtClean="0"/>
              <a:t>~</a:t>
            </a:r>
            <a:r>
              <a:rPr lang="zh-TW" altLang="en-US" dirty="0" smtClean="0"/>
              <a:t>直方圖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長條圖的親戚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pic>
        <p:nvPicPr>
          <p:cNvPr id="5123" name="內容版面配置區 3" descr="f030306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30861" b="3908"/>
          <a:stretch>
            <a:fillRect/>
          </a:stretch>
        </p:blipFill>
        <p:spPr>
          <a:xfrm>
            <a:off x="3059832" y="3717032"/>
            <a:ext cx="5897562" cy="2952750"/>
          </a:xfrm>
        </p:spPr>
      </p:pic>
      <p:sp>
        <p:nvSpPr>
          <p:cNvPr id="5124" name="文字方塊 4"/>
          <p:cNvSpPr txBox="1">
            <a:spLocks noChangeArrowheads="1"/>
          </p:cNvSpPr>
          <p:nvPr/>
        </p:nvSpPr>
        <p:spPr bwMode="auto">
          <a:xfrm>
            <a:off x="827088" y="1484313"/>
            <a:ext cx="73691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 dirty="0" smtClean="0">
                <a:ea typeface="標楷體" pitchFamily="65" charset="-120"/>
                <a:sym typeface="Wingdings" pitchFamily="2" charset="2"/>
              </a:rPr>
              <a:t></a:t>
            </a:r>
            <a:r>
              <a:rPr kumimoji="0" lang="zh-TW" altLang="en-US" sz="3200" dirty="0" smtClean="0"/>
              <a:t>直</a:t>
            </a:r>
            <a:r>
              <a:rPr kumimoji="0" lang="zh-TW" altLang="en-US" sz="3200" dirty="0"/>
              <a:t>方圖的定義</a:t>
            </a:r>
            <a:r>
              <a:rPr kumimoji="0" lang="en-US" altLang="zh-TW" sz="3200" dirty="0"/>
              <a:t>︰</a:t>
            </a:r>
          </a:p>
          <a:p>
            <a:pPr eaLnBrk="1" hangingPunct="1"/>
            <a:r>
              <a:rPr kumimoji="0" lang="zh-TW" altLang="en-US" dirty="0"/>
              <a:t>以長條狀圖形高度代表資料量的統計圖形，又稱</a:t>
            </a:r>
            <a:r>
              <a:rPr kumimoji="0" lang="en-US" altLang="zh-TW" dirty="0"/>
              <a:t>histogram</a:t>
            </a:r>
            <a:r>
              <a:rPr kumimoji="0" lang="zh-TW" altLang="en-US" dirty="0"/>
              <a:t>，</a:t>
            </a:r>
            <a:r>
              <a:rPr kumimoji="0" lang="zh-TW" altLang="en-US" b="1" dirty="0"/>
              <a:t>其中各相鄰長條間彼此相連接。</a:t>
            </a:r>
            <a:endParaRPr kumimoji="0" lang="en-US" altLang="zh-TW" b="1" dirty="0"/>
          </a:p>
          <a:p>
            <a:pPr eaLnBrk="1" hangingPunct="1"/>
            <a:r>
              <a:rPr lang="zh-TW" altLang="en-US" sz="3200" dirty="0" smtClean="0">
                <a:ea typeface="標楷體" pitchFamily="65" charset="-120"/>
                <a:sym typeface="Wingdings" pitchFamily="2" charset="2"/>
              </a:rPr>
              <a:t></a:t>
            </a:r>
            <a:r>
              <a:rPr kumimoji="0" lang="zh-TW" altLang="en-US" sz="3200" dirty="0" smtClean="0"/>
              <a:t>直</a:t>
            </a:r>
            <a:r>
              <a:rPr kumimoji="0" lang="zh-TW" altLang="en-US" sz="3200" dirty="0"/>
              <a:t>方圖的特性：</a:t>
            </a:r>
            <a:endParaRPr kumimoji="0" lang="en-US" altLang="zh-TW" sz="3200" dirty="0"/>
          </a:p>
          <a:p>
            <a:pPr eaLnBrk="1" hangingPunct="1"/>
            <a:r>
              <a:rPr kumimoji="0" lang="zh-TW" altLang="en-US" dirty="0"/>
              <a:t>處理連續資料，</a:t>
            </a:r>
            <a:r>
              <a:rPr kumimoji="0" lang="zh-TW" altLang="en-US" b="1" dirty="0"/>
              <a:t>具「順序性」</a:t>
            </a:r>
            <a:r>
              <a:rPr kumimoji="0" lang="zh-TW" altLang="en-US" dirty="0"/>
              <a:t>存在不可任意調換類別的位置、「直方圖」的長條是連續、緊密貼近的。</a:t>
            </a:r>
            <a:endParaRPr kumimoji="0" lang="en-US" altLang="zh-TW" dirty="0"/>
          </a:p>
          <a:p>
            <a:pPr eaLnBrk="1" hangingPunct="1"/>
            <a:endParaRPr kumimoji="0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4" descr="長條娃娃2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368" b="6500"/>
          <a:stretch>
            <a:fillRect/>
          </a:stretch>
        </p:blipFill>
        <p:spPr bwMode="auto">
          <a:xfrm>
            <a:off x="7380288" y="2492375"/>
            <a:ext cx="10080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圖片 5" descr="長條娃娃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t="8173"/>
          <a:stretch>
            <a:fillRect/>
          </a:stretch>
        </p:blipFill>
        <p:spPr bwMode="auto">
          <a:xfrm>
            <a:off x="7380288" y="4221163"/>
            <a:ext cx="9890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380288" y="2349500"/>
            <a:ext cx="1008062" cy="3671888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30725" name="圖片 4" descr="長條娃娃2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368" b="6500"/>
          <a:stretch>
            <a:fillRect/>
          </a:stretch>
        </p:blipFill>
        <p:spPr bwMode="auto">
          <a:xfrm>
            <a:off x="3132138" y="4149725"/>
            <a:ext cx="10080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圖片 5" descr="長條娃娃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t="8173"/>
          <a:stretch>
            <a:fillRect/>
          </a:stretch>
        </p:blipFill>
        <p:spPr bwMode="auto">
          <a:xfrm>
            <a:off x="684213" y="4149725"/>
            <a:ext cx="9890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標題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zh-TW" altLang="en-US" dirty="0" smtClean="0"/>
              <a:t>超人隊有男生</a:t>
            </a:r>
            <a:r>
              <a:rPr lang="en-US" altLang="zh-TW" dirty="0" smtClean="0"/>
              <a:t>20</a:t>
            </a:r>
            <a:r>
              <a:rPr lang="zh-TW" altLang="en-US" dirty="0" smtClean="0"/>
              <a:t>人、女生</a:t>
            </a:r>
            <a:r>
              <a:rPr lang="en-US" altLang="zh-TW" dirty="0" smtClean="0"/>
              <a:t>15</a:t>
            </a:r>
            <a:r>
              <a:rPr lang="zh-TW" altLang="en-US" dirty="0" smtClean="0"/>
              <a:t>人，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總共</a:t>
            </a:r>
            <a:r>
              <a:rPr lang="en-US" altLang="zh-TW" dirty="0" smtClean="0"/>
              <a:t>35</a:t>
            </a:r>
            <a:r>
              <a:rPr lang="zh-TW" altLang="en-US" dirty="0" smtClean="0"/>
              <a:t>人</a:t>
            </a:r>
            <a:r>
              <a:rPr lang="en-US" altLang="zh-TW" dirty="0" smtClean="0"/>
              <a:t>(</a:t>
            </a:r>
            <a:r>
              <a:rPr lang="zh-TW" altLang="en-US" dirty="0" smtClean="0"/>
              <a:t>總數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cxnSp>
        <p:nvCxnSpPr>
          <p:cNvPr id="14" name="直線接點 13"/>
          <p:cNvCxnSpPr/>
          <p:nvPr/>
        </p:nvCxnSpPr>
        <p:spPr>
          <a:xfrm>
            <a:off x="468313" y="6021388"/>
            <a:ext cx="83613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十字形 15"/>
          <p:cNvSpPr/>
          <p:nvPr/>
        </p:nvSpPr>
        <p:spPr>
          <a:xfrm>
            <a:off x="2051050" y="4508500"/>
            <a:ext cx="936625" cy="1081088"/>
          </a:xfrm>
          <a:prstGeom prst="plus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圖說文字 16"/>
          <p:cNvSpPr/>
          <p:nvPr/>
        </p:nvSpPr>
        <p:spPr>
          <a:xfrm>
            <a:off x="539750" y="2565400"/>
            <a:ext cx="1800225" cy="1223963"/>
          </a:xfrm>
          <a:prstGeom prst="wedgeRectCallout">
            <a:avLst>
              <a:gd name="adj1" fmla="val -12015"/>
              <a:gd name="adj2" fmla="val 702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/>
              <a:t>我代表</a:t>
            </a:r>
            <a:r>
              <a:rPr lang="en-US" altLang="zh-TW" sz="2800" dirty="0"/>
              <a:t>20</a:t>
            </a:r>
            <a:r>
              <a:rPr lang="zh-TW" altLang="en-US" sz="2800" dirty="0"/>
              <a:t>個男生</a:t>
            </a:r>
          </a:p>
        </p:txBody>
      </p:sp>
      <p:sp>
        <p:nvSpPr>
          <p:cNvPr id="18" name="矩形圖說文字 17"/>
          <p:cNvSpPr/>
          <p:nvPr/>
        </p:nvSpPr>
        <p:spPr>
          <a:xfrm>
            <a:off x="2700338" y="2492375"/>
            <a:ext cx="1800225" cy="1223963"/>
          </a:xfrm>
          <a:prstGeom prst="wedgeRectCallout">
            <a:avLst>
              <a:gd name="adj1" fmla="val -12015"/>
              <a:gd name="adj2" fmla="val 702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/>
              <a:t>我代表</a:t>
            </a:r>
            <a:r>
              <a:rPr lang="en-US" altLang="zh-TW" sz="2800" dirty="0"/>
              <a:t>15</a:t>
            </a:r>
            <a:r>
              <a:rPr lang="zh-TW" altLang="en-US" sz="2800" dirty="0"/>
              <a:t>個女生</a:t>
            </a:r>
          </a:p>
        </p:txBody>
      </p:sp>
      <p:sp>
        <p:nvSpPr>
          <p:cNvPr id="19" name="矩形圖說文字 18"/>
          <p:cNvSpPr/>
          <p:nvPr/>
        </p:nvSpPr>
        <p:spPr>
          <a:xfrm>
            <a:off x="5076825" y="2349500"/>
            <a:ext cx="1727200" cy="2303463"/>
          </a:xfrm>
          <a:prstGeom prst="wedgeRectCallout">
            <a:avLst>
              <a:gd name="adj1" fmla="val 78992"/>
              <a:gd name="adj2" fmla="val 95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/>
              <a:t>我們</a:t>
            </a:r>
            <a:r>
              <a:rPr lang="zh-TW" altLang="en-US" sz="2800" dirty="0" smtClean="0"/>
              <a:t>總共是</a:t>
            </a:r>
            <a:r>
              <a:rPr lang="en-US" altLang="zh-TW" sz="2800" dirty="0"/>
              <a:t>35</a:t>
            </a:r>
            <a:r>
              <a:rPr lang="zh-TW" altLang="en-US" sz="2800" dirty="0"/>
              <a:t>人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4808" y="6411913"/>
            <a:ext cx="8229600" cy="4460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TW" sz="1200" b="1" u="sng" dirty="0">
                <a:latin typeface="+mj-lt"/>
                <a:ea typeface="+mj-ea"/>
                <a:cs typeface="+mj-cs"/>
              </a:rPr>
              <a:t>6</a:t>
            </a:r>
            <a:r>
              <a:rPr kumimoji="0" lang="en-US" altLang="zh-TW" sz="1200" dirty="0">
                <a:latin typeface="+mj-lt"/>
                <a:ea typeface="+mj-ea"/>
                <a:cs typeface="+mj-cs"/>
              </a:rPr>
              <a:t>-d-01-2</a:t>
            </a:r>
            <a:r>
              <a:rPr kumimoji="0" lang="zh-TW" altLang="en-US" sz="1200" dirty="0">
                <a:latin typeface="+mj-lt"/>
                <a:ea typeface="+mj-ea"/>
                <a:cs typeface="+mj-cs"/>
              </a:rPr>
              <a:t>能整體次數、數量、人數等資料製成長條圖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1403350" y="1916113"/>
            <a:ext cx="2098675" cy="995362"/>
          </a:xfrm>
        </p:spPr>
        <p:txBody>
          <a:bodyPr/>
          <a:lstStyle/>
          <a:p>
            <a:r>
              <a:rPr lang="en-US" altLang="zh-TW" smtClean="0"/>
              <a:t>A</a:t>
            </a:r>
            <a:r>
              <a:rPr lang="zh-TW" altLang="en-US" smtClean="0"/>
              <a:t>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69160" y="2636912"/>
          <a:ext cx="4474840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圖表 5"/>
          <p:cNvGraphicFramePr/>
          <p:nvPr/>
        </p:nvGraphicFramePr>
        <p:xfrm>
          <a:off x="251520" y="2492896"/>
          <a:ext cx="41764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 bwMode="auto">
          <a:xfrm>
            <a:off x="5508625" y="1844675"/>
            <a:ext cx="2098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zh-TW" sz="4400" dirty="0">
                <a:latin typeface="+mj-lt"/>
                <a:ea typeface="+mj-ea"/>
                <a:cs typeface="+mj-cs"/>
              </a:rPr>
              <a:t>B</a:t>
            </a:r>
            <a:r>
              <a:rPr kumimoji="0" lang="zh-TW" altLang="en-US" sz="4400" dirty="0">
                <a:latin typeface="+mj-lt"/>
                <a:ea typeface="+mj-ea"/>
                <a:cs typeface="+mj-cs"/>
              </a:rPr>
              <a:t>圖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4067175" y="549275"/>
            <a:ext cx="50768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zh-TW" altLang="en-US" sz="4400" dirty="0">
                <a:latin typeface="+mj-lt"/>
                <a:ea typeface="+mj-ea"/>
                <a:cs typeface="+mj-cs"/>
              </a:rPr>
              <a:t>依數據繪製長條圖</a:t>
            </a:r>
            <a:endParaRPr kumimoji="0" lang="en-US" altLang="zh-TW" sz="4400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kumimoji="0" lang="en-US" altLang="zh-TW" sz="4400" dirty="0">
                <a:latin typeface="+mj-lt"/>
                <a:ea typeface="+mj-ea"/>
                <a:cs typeface="+mj-cs"/>
              </a:rPr>
              <a:t>AB</a:t>
            </a:r>
            <a:r>
              <a:rPr kumimoji="0" lang="zh-TW" altLang="en-US" sz="4400" dirty="0">
                <a:latin typeface="+mj-lt"/>
                <a:ea typeface="+mj-ea"/>
                <a:cs typeface="+mj-cs"/>
              </a:rPr>
              <a:t>兩種都可以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50825" y="333375"/>
          <a:ext cx="3779838" cy="1371600"/>
        </p:xfrm>
        <a:graphic>
          <a:graphicData uri="http://schemas.openxmlformats.org/drawingml/2006/table">
            <a:tbl>
              <a:tblPr/>
              <a:tblGrid>
                <a:gridCol w="944563"/>
                <a:gridCol w="946150"/>
                <a:gridCol w="944562"/>
                <a:gridCol w="944563"/>
              </a:tblGrid>
              <a:tr h="209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男生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女生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每隊總數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超人隊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金剛隊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卡卡隊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蝙蝠隊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直線單箭頭接點 9"/>
          <p:cNvCxnSpPr/>
          <p:nvPr/>
        </p:nvCxnSpPr>
        <p:spPr>
          <a:xfrm flipV="1">
            <a:off x="755650" y="2420938"/>
            <a:ext cx="0" cy="28082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5219700" y="2349500"/>
            <a:ext cx="0" cy="2808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283968" y="220486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人數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0" y="20608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人數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028384" y="56612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隊名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779912" y="55892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隊名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 smtClean="0"/>
              <a:t>五</a:t>
            </a:r>
            <a:r>
              <a:rPr kumimoji="0" lang="en-US" altLang="zh-TW" sz="3200" dirty="0" smtClean="0"/>
              <a:t>-1</a:t>
            </a:r>
            <a:r>
              <a:rPr kumimoji="0" lang="zh-TW" altLang="en-US" sz="3200" dirty="0" smtClean="0"/>
              <a:t>：</a:t>
            </a:r>
            <a:r>
              <a:rPr kumimoji="0" lang="zh-TW" altLang="en-US" sz="3200" dirty="0"/>
              <a:t>能將資料轉換成</a:t>
            </a:r>
            <a:r>
              <a:rPr kumimoji="0" lang="zh-TW" altLang="en-US" sz="3200" dirty="0" smtClean="0"/>
              <a:t>百分率</a:t>
            </a:r>
            <a:endParaRPr kumimoji="0" lang="zh-TW" altLang="en-US" sz="3200" dirty="0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1143000"/>
          </a:xfrm>
        </p:spPr>
        <p:txBody>
          <a:bodyPr/>
          <a:lstStyle/>
          <a:p>
            <a:pPr algn="l"/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比率的定義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百分率的定義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生活練習：利息、打折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能將資料轉換成百分率後以長條圖呈現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395536" y="4509120"/>
            <a:ext cx="8229600" cy="171906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2400" dirty="0" smtClean="0">
                <a:latin typeface="+mj-lt"/>
                <a:ea typeface="+mj-ea"/>
                <a:cs typeface="+mj-cs"/>
              </a:rPr>
              <a:t>課前複習：</a:t>
            </a:r>
            <a:endParaRPr kumimoji="0" lang="en-US" altLang="zh-TW" sz="2400" dirty="0" smtClean="0">
              <a:latin typeface="+mj-lt"/>
              <a:ea typeface="+mj-ea"/>
              <a:cs typeface="+mj-cs"/>
            </a:endParaRPr>
          </a:p>
          <a:p>
            <a:pPr lvl="0" eaLnBrk="0" hangingPunct="0"/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分數上面的數字叫做分子</a:t>
            </a:r>
            <a:r>
              <a:rPr kumimoji="0" lang="zh-TW" altLang="en-US" sz="2400" dirty="0" smtClean="0">
                <a:latin typeface="+mj-lt"/>
                <a:ea typeface="+mj-ea"/>
                <a:cs typeface="+mj-cs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分數下面的數字叫做分母</a:t>
            </a:r>
            <a:r>
              <a:rPr kumimoji="0" lang="zh-TW" altLang="en-US" sz="2400" dirty="0" smtClean="0">
                <a:latin typeface="+mj-lt"/>
                <a:ea typeface="+mj-ea"/>
                <a:cs typeface="+mj-cs"/>
              </a:rPr>
              <a:t>，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分母表示將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個東西切成幾等分</a:t>
            </a:r>
            <a:r>
              <a:rPr kumimoji="0" lang="zh-TW" altLang="en-US" sz="3600" dirty="0" smtClean="0">
                <a:latin typeface="+mj-lt"/>
                <a:ea typeface="+mj-ea"/>
                <a:cs typeface="+mj-cs"/>
              </a:rPr>
              <a:t>。</a:t>
            </a:r>
            <a:endParaRPr kumimoji="0" lang="zh-TW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9304" y="6444044"/>
            <a:ext cx="560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6-d-01-3</a:t>
            </a:r>
            <a:r>
              <a:rPr lang="zh-TW" altLang="en-US" dirty="0" smtClean="0"/>
              <a:t>能將數量資料轉換成百分率，再畫成長條圖。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/>
          <a:lstStyle/>
          <a:p>
            <a:r>
              <a:rPr lang="zh-TW" altLang="en-US" sz="2800" b="1" dirty="0" smtClean="0"/>
              <a:t>比率代表「部分」佔「全體」的多寡，可用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分數</a:t>
            </a:r>
            <a:r>
              <a:rPr lang="zh-TW" altLang="en-US" sz="2800" b="1" dirty="0" smtClean="0"/>
              <a:t>表示</a:t>
            </a:r>
            <a:endParaRPr lang="zh-TW" altLang="en-US" sz="2800" b="1" dirty="0"/>
          </a:p>
        </p:txBody>
      </p:sp>
      <p:sp>
        <p:nvSpPr>
          <p:cNvPr id="5" name="右大括弧 4"/>
          <p:cNvSpPr/>
          <p:nvPr/>
        </p:nvSpPr>
        <p:spPr>
          <a:xfrm>
            <a:off x="3491880" y="2132856"/>
            <a:ext cx="864096" cy="3600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499992" y="2420888"/>
            <a:ext cx="40324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>
              <a:lnSpc>
                <a:spcPct val="200000"/>
              </a:lnSpc>
            </a:pPr>
            <a:r>
              <a:rPr lang="zh-TW" altLang="en-US" sz="3600" dirty="0" smtClean="0"/>
              <a:t>         綠色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部分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的比率占整張臉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全體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的</a:t>
            </a:r>
            <a:endParaRPr lang="en-US" altLang="zh-TW" sz="3600" dirty="0" smtClean="0"/>
          </a:p>
          <a:p>
            <a:endParaRPr lang="zh-TW" altLang="en-US" dirty="0"/>
          </a:p>
        </p:txBody>
      </p:sp>
      <p:pic>
        <p:nvPicPr>
          <p:cNvPr id="1026" name="Picture 2" descr="C:\Documents and Settings\YUKE\My Documents\Dropbox\1數學自編教材檔\5小六-3(筱梅)\m06.png"/>
          <p:cNvPicPr>
            <a:picLocks noChangeAspect="1" noChangeArrowheads="1"/>
          </p:cNvPicPr>
          <p:nvPr/>
        </p:nvPicPr>
        <p:blipFill>
          <a:blip r:embed="rId3" cstate="print"/>
          <a:srcRect l="73003" t="7889" r="886" b="50000"/>
          <a:stretch>
            <a:fillRect/>
          </a:stretch>
        </p:blipFill>
        <p:spPr bwMode="auto">
          <a:xfrm>
            <a:off x="467544" y="2492896"/>
            <a:ext cx="3024336" cy="3024336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1043608" y="404664"/>
            <a:ext cx="4477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4400" dirty="0" smtClean="0"/>
              <a:t>(</a:t>
            </a:r>
            <a:r>
              <a:rPr kumimoji="0" lang="zh-TW" altLang="en-US" sz="4400" dirty="0" smtClean="0"/>
              <a:t>一</a:t>
            </a:r>
            <a:r>
              <a:rPr kumimoji="0" lang="en-US" altLang="zh-TW" sz="4400" dirty="0" smtClean="0"/>
              <a:t>)</a:t>
            </a:r>
            <a:r>
              <a:rPr kumimoji="0" lang="zh-TW" altLang="en-US" sz="4400" dirty="0" smtClean="0"/>
              <a:t>比率的定義：</a:t>
            </a:r>
            <a:endParaRPr lang="zh-TW" altLang="en-US" sz="4400" dirty="0"/>
          </a:p>
        </p:txBody>
      </p:sp>
      <p:sp>
        <p:nvSpPr>
          <p:cNvPr id="12" name="矩形 11"/>
          <p:cNvSpPr/>
          <p:nvPr/>
        </p:nvSpPr>
        <p:spPr>
          <a:xfrm>
            <a:off x="5220072" y="2924944"/>
            <a:ext cx="576064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/>
        </p:nvGraphicFramePr>
        <p:xfrm>
          <a:off x="6804248" y="4725144"/>
          <a:ext cx="720080" cy="134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方程式" r:id="rId4" imgW="139639" imgH="393529" progId="Equation.3">
                  <p:embed/>
                </p:oleObj>
              </mc:Choice>
              <mc:Fallback>
                <p:oleObj name="方程式" r:id="rId4" imgW="139639" imgH="39352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725144"/>
                        <a:ext cx="720080" cy="13434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1"/>
          <p:cNvGrpSpPr>
            <a:grpSpLocks/>
          </p:cNvGrpSpPr>
          <p:nvPr/>
        </p:nvGrpSpPr>
        <p:grpSpPr bwMode="auto">
          <a:xfrm>
            <a:off x="323850" y="4292600"/>
            <a:ext cx="2016125" cy="1962150"/>
            <a:chOff x="323528" y="4293096"/>
            <a:chExt cx="2016125" cy="1961678"/>
          </a:xfrm>
        </p:grpSpPr>
        <p:pic>
          <p:nvPicPr>
            <p:cNvPr id="36878" name="圖片 4" descr="長條娃娃2.bmp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5" t="7368" b="6500"/>
            <a:stretch>
              <a:fillRect/>
            </a:stretch>
          </p:blipFill>
          <p:spPr bwMode="auto">
            <a:xfrm>
              <a:off x="827584" y="4365104"/>
              <a:ext cx="1008062" cy="882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9" name="圖片 5" descr="長條娃娃.bmp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8173"/>
            <a:stretch>
              <a:fillRect/>
            </a:stretch>
          </p:blipFill>
          <p:spPr bwMode="auto">
            <a:xfrm>
              <a:off x="899592" y="5301208"/>
              <a:ext cx="989012" cy="953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線接點 9"/>
            <p:cNvCxnSpPr/>
            <p:nvPr/>
          </p:nvCxnSpPr>
          <p:spPr>
            <a:xfrm>
              <a:off x="323528" y="4293096"/>
              <a:ext cx="20161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等於 12"/>
          <p:cNvSpPr/>
          <p:nvPr/>
        </p:nvSpPr>
        <p:spPr>
          <a:xfrm>
            <a:off x="2484438" y="3716338"/>
            <a:ext cx="1366837" cy="151288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869" name="標題 12"/>
          <p:cNvSpPr>
            <a:spLocks noGrp="1"/>
          </p:cNvSpPr>
          <p:nvPr>
            <p:ph type="title"/>
          </p:nvPr>
        </p:nvSpPr>
        <p:spPr>
          <a:xfrm>
            <a:off x="3491880" y="5805264"/>
            <a:ext cx="4618856" cy="706090"/>
          </a:xfrm>
        </p:spPr>
        <p:txBody>
          <a:bodyPr/>
          <a:lstStyle/>
          <a:p>
            <a:r>
              <a:rPr lang="zh-TW" altLang="en-US" sz="1800" dirty="0" smtClean="0"/>
              <a:t>七年二班有男生</a:t>
            </a:r>
            <a:r>
              <a:rPr lang="en-US" altLang="zh-TW" sz="1800" dirty="0" smtClean="0"/>
              <a:t>20</a:t>
            </a:r>
            <a:r>
              <a:rPr lang="zh-TW" altLang="en-US" sz="1800" dirty="0" smtClean="0"/>
              <a:t>人、女生</a:t>
            </a:r>
            <a:r>
              <a:rPr lang="en-US" altLang="zh-TW" sz="1800" dirty="0" smtClean="0"/>
              <a:t>12</a:t>
            </a:r>
            <a:r>
              <a:rPr lang="zh-TW" altLang="en-US" sz="1800" dirty="0" smtClean="0"/>
              <a:t>人，</a:t>
            </a: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r>
              <a:rPr lang="zh-TW" altLang="en-US" sz="1800" dirty="0" smtClean="0"/>
              <a:t>全班共有</a:t>
            </a:r>
            <a:r>
              <a:rPr lang="en-US" altLang="zh-TW" sz="1800" dirty="0" smtClean="0"/>
              <a:t>32</a:t>
            </a:r>
            <a:r>
              <a:rPr lang="zh-TW" altLang="en-US" sz="1800" dirty="0" smtClean="0"/>
              <a:t>人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總數</a:t>
            </a:r>
            <a:r>
              <a:rPr lang="en-US" altLang="zh-TW" sz="1800" dirty="0" smtClean="0"/>
              <a:t>)</a:t>
            </a:r>
            <a:endParaRPr lang="zh-TW" altLang="en-US" sz="1800" dirty="0" smtClean="0"/>
          </a:p>
        </p:txBody>
      </p:sp>
      <p:cxnSp>
        <p:nvCxnSpPr>
          <p:cNvPr id="16" name="直線接點 15"/>
          <p:cNvCxnSpPr/>
          <p:nvPr/>
        </p:nvCxnSpPr>
        <p:spPr>
          <a:xfrm>
            <a:off x="3924300" y="4437063"/>
            <a:ext cx="15843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文字方塊 17"/>
          <p:cNvSpPr txBox="1">
            <a:spLocks noChangeArrowheads="1"/>
          </p:cNvSpPr>
          <p:nvPr/>
        </p:nvSpPr>
        <p:spPr bwMode="auto">
          <a:xfrm>
            <a:off x="4211638" y="4581525"/>
            <a:ext cx="1044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6600"/>
              <a:t>32</a:t>
            </a:r>
            <a:endParaRPr lang="zh-TW" altLang="en-US" sz="6600"/>
          </a:p>
        </p:txBody>
      </p:sp>
      <p:sp>
        <p:nvSpPr>
          <p:cNvPr id="36872" name="文字方塊 19"/>
          <p:cNvSpPr txBox="1">
            <a:spLocks noChangeArrowheads="1"/>
          </p:cNvSpPr>
          <p:nvPr/>
        </p:nvSpPr>
        <p:spPr bwMode="auto">
          <a:xfrm>
            <a:off x="7027863" y="3716338"/>
            <a:ext cx="2116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6600"/>
              <a:t>0.625</a:t>
            </a:r>
            <a:endParaRPr lang="zh-TW" altLang="en-US" sz="6600"/>
          </a:p>
        </p:txBody>
      </p:sp>
      <p:pic>
        <p:nvPicPr>
          <p:cNvPr id="36873" name="圖片 5" descr="長條娃娃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t="8173"/>
          <a:stretch>
            <a:fillRect/>
          </a:stretch>
        </p:blipFill>
        <p:spPr bwMode="auto">
          <a:xfrm>
            <a:off x="827088" y="3284538"/>
            <a:ext cx="9890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等於 22"/>
          <p:cNvSpPr/>
          <p:nvPr/>
        </p:nvSpPr>
        <p:spPr>
          <a:xfrm>
            <a:off x="5508625" y="3573463"/>
            <a:ext cx="1366838" cy="15113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875" name="文字方塊 23"/>
          <p:cNvSpPr txBox="1">
            <a:spLocks noChangeArrowheads="1"/>
          </p:cNvSpPr>
          <p:nvPr/>
        </p:nvSpPr>
        <p:spPr bwMode="auto">
          <a:xfrm>
            <a:off x="4283968" y="3212976"/>
            <a:ext cx="1044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6600" dirty="0"/>
              <a:t>20</a:t>
            </a:r>
            <a:endParaRPr lang="zh-TW" altLang="en-US" sz="6600" dirty="0"/>
          </a:p>
        </p:txBody>
      </p:sp>
      <p:sp>
        <p:nvSpPr>
          <p:cNvPr id="25" name="圓角矩形圖說文字 24"/>
          <p:cNvSpPr/>
          <p:nvPr/>
        </p:nvSpPr>
        <p:spPr>
          <a:xfrm>
            <a:off x="684213" y="2492375"/>
            <a:ext cx="1943100" cy="360363"/>
          </a:xfrm>
          <a:prstGeom prst="wedgeRoundRectCallout">
            <a:avLst>
              <a:gd name="adj1" fmla="val -14820"/>
              <a:gd name="adj2" fmla="val 1021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/>
              <a:t>男生數</a:t>
            </a:r>
            <a:r>
              <a:rPr lang="en-US" altLang="zh-TW" sz="2800" dirty="0"/>
              <a:t>20</a:t>
            </a:r>
            <a:endParaRPr lang="zh-TW" altLang="en-US" sz="2800" dirty="0"/>
          </a:p>
        </p:txBody>
      </p:sp>
      <p:sp>
        <p:nvSpPr>
          <p:cNvPr id="26" name="圓角矩形圖說文字 25"/>
          <p:cNvSpPr/>
          <p:nvPr/>
        </p:nvSpPr>
        <p:spPr>
          <a:xfrm>
            <a:off x="827088" y="6426200"/>
            <a:ext cx="1584325" cy="431800"/>
          </a:xfrm>
          <a:prstGeom prst="wedgeRoundRectCallout">
            <a:avLst>
              <a:gd name="adj1" fmla="val -25643"/>
              <a:gd name="adj2" fmla="val -1182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/>
              <a:t>總數</a:t>
            </a:r>
            <a:r>
              <a:rPr lang="en-US" altLang="zh-TW" sz="2800" dirty="0"/>
              <a:t>32</a:t>
            </a:r>
            <a:endParaRPr lang="zh-TW" altLang="en-US" sz="2800" dirty="0"/>
          </a:p>
        </p:txBody>
      </p:sp>
      <p:sp>
        <p:nvSpPr>
          <p:cNvPr id="18" name="標題 1"/>
          <p:cNvSpPr txBox="1">
            <a:spLocks/>
          </p:cNvSpPr>
          <p:nvPr/>
        </p:nvSpPr>
        <p:spPr bwMode="auto">
          <a:xfrm>
            <a:off x="288032" y="188640"/>
            <a:ext cx="874846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dirty="0" smtClean="0">
                <a:latin typeface="+mj-lt"/>
                <a:ea typeface="+mj-ea"/>
                <a:cs typeface="+mj-cs"/>
              </a:rPr>
              <a:t>1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比率代表「部分」佔「全體」的多寡，可用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分數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或</a:t>
            </a: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小數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表示。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3528" y="1844824"/>
            <a:ext cx="3384376" cy="424731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男生占總數的</a:t>
            </a:r>
            <a:r>
              <a:rPr lang="en-US" altLang="zh-TW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20/32</a:t>
            </a:r>
          </a:p>
          <a:p>
            <a:pPr algn="ctr"/>
            <a:r>
              <a:rPr lang="zh-TW" alt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也可說</a:t>
            </a:r>
            <a:endParaRPr lang="en-US" altLang="zh-TW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zh-TW" alt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男生占總數的</a:t>
            </a:r>
            <a:r>
              <a:rPr lang="en-US" altLang="zh-TW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0.625</a:t>
            </a:r>
            <a:endParaRPr lang="zh-TW" alt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" name="直線圖說文字 2 (加上框線和強調線) 19"/>
          <p:cNvSpPr/>
          <p:nvPr/>
        </p:nvSpPr>
        <p:spPr>
          <a:xfrm>
            <a:off x="3923928" y="2132856"/>
            <a:ext cx="1728192" cy="374441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654"/>
              <a:gd name="adj6" fmla="val -1800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直線圖說文字 2 (加上框線和強調線) 20"/>
          <p:cNvSpPr/>
          <p:nvPr/>
        </p:nvSpPr>
        <p:spPr>
          <a:xfrm>
            <a:off x="7092280" y="2132856"/>
            <a:ext cx="1979712" cy="374441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689"/>
              <a:gd name="adj6" fmla="val -85248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64704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sz="4000" dirty="0" smtClean="0"/>
              <a:t>各部份所占的比率相加起來會等於</a:t>
            </a:r>
            <a:r>
              <a:rPr lang="en-US" altLang="zh-TW" sz="4000" dirty="0" smtClean="0"/>
              <a:t>1</a:t>
            </a:r>
            <a:r>
              <a:rPr lang="zh-TW" altLang="en-US" sz="4000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6" descr="22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32452" r="5850" b="10272"/>
          <a:stretch>
            <a:fillRect/>
          </a:stretch>
        </p:blipFill>
        <p:spPr bwMode="auto">
          <a:xfrm>
            <a:off x="1043608" y="1268760"/>
            <a:ext cx="1727572" cy="5121743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大括弧 4"/>
          <p:cNvSpPr/>
          <p:nvPr/>
        </p:nvSpPr>
        <p:spPr>
          <a:xfrm>
            <a:off x="2987824" y="1268760"/>
            <a:ext cx="2016224" cy="49685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2"/>
          <p:cNvSpPr txBox="1">
            <a:spLocks/>
          </p:cNvSpPr>
          <p:nvPr/>
        </p:nvSpPr>
        <p:spPr bwMode="auto">
          <a:xfrm>
            <a:off x="3563888" y="5661248"/>
            <a:ext cx="51845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超人隊有男生</a:t>
            </a:r>
            <a:r>
              <a:rPr kumimoji="0" lang="en-US" altLang="zh-TW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</a:t>
            </a: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人、女生</a:t>
            </a:r>
            <a:r>
              <a:rPr kumimoji="0" lang="en-US" altLang="zh-TW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</a:t>
            </a: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人，總共</a:t>
            </a:r>
            <a:r>
              <a:rPr kumimoji="0" lang="en-US" altLang="zh-TW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32</a:t>
            </a: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人</a:t>
            </a:r>
          </a:p>
        </p:txBody>
      </p:sp>
      <p:sp>
        <p:nvSpPr>
          <p:cNvPr id="7" name="矩形 6"/>
          <p:cNvSpPr/>
          <p:nvPr/>
        </p:nvSpPr>
        <p:spPr>
          <a:xfrm>
            <a:off x="4979202" y="1916832"/>
            <a:ext cx="3286477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男生</a:t>
            </a:r>
            <a:r>
              <a:rPr lang="en-US" altLang="zh-TW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+</a:t>
            </a:r>
            <a:r>
              <a:rPr lang="zh-TW" altLang="en-US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女生</a:t>
            </a:r>
            <a:r>
              <a:rPr lang="en-US" altLang="zh-TW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=</a:t>
            </a:r>
          </a:p>
          <a:p>
            <a:pPr algn="ctr"/>
            <a:r>
              <a:rPr lang="en-US" altLang="zh-TW" sz="1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r>
              <a:rPr lang="zh-TW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個班級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91681" y="2492896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女生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691680" y="472514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男生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76456" cy="1143000"/>
          </a:xfrm>
        </p:spPr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比率的值等於</a:t>
            </a:r>
            <a:r>
              <a:rPr lang="en-US" altLang="zh-TW" dirty="0" smtClean="0"/>
              <a:t>1</a:t>
            </a:r>
            <a:r>
              <a:rPr lang="zh-TW" altLang="en-US" dirty="0" smtClean="0"/>
              <a:t>時，</a:t>
            </a:r>
            <a:r>
              <a:rPr lang="en-US" altLang="zh-TW" dirty="0" smtClean="0"/>
              <a:t>1</a:t>
            </a:r>
            <a:r>
              <a:rPr lang="zh-TW" altLang="en-US" dirty="0" smtClean="0"/>
              <a:t>就是全部。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5" name="圖片 4" descr="m06.png"/>
          <p:cNvPicPr>
            <a:picLocks noChangeAspect="1"/>
          </p:cNvPicPr>
          <p:nvPr/>
        </p:nvPicPr>
        <p:blipFill>
          <a:blip r:embed="rId3" cstate="print"/>
          <a:srcRect r="54725"/>
          <a:stretch>
            <a:fillRect/>
          </a:stretch>
        </p:blipFill>
        <p:spPr>
          <a:xfrm>
            <a:off x="899592" y="1412775"/>
            <a:ext cx="2880320" cy="5125105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>
            <a:off x="323528" y="1628800"/>
            <a:ext cx="720080" cy="4104456"/>
          </a:xfrm>
          <a:prstGeom prst="wedgeRectCallout">
            <a:avLst>
              <a:gd name="adj1" fmla="val 108798"/>
              <a:gd name="adj2" fmla="val -62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一個人</a:t>
            </a:r>
            <a:endParaRPr lang="en-US" altLang="zh-TW" sz="4400" dirty="0" smtClean="0"/>
          </a:p>
          <a:p>
            <a:pPr algn="ctr"/>
            <a:r>
              <a:rPr lang="zh-TW" altLang="en-US" sz="4400" dirty="0" smtClean="0"/>
              <a:t>一張臉</a:t>
            </a:r>
            <a:endParaRPr lang="zh-TW" altLang="en-US" sz="4400" dirty="0"/>
          </a:p>
        </p:txBody>
      </p:sp>
      <p:sp>
        <p:nvSpPr>
          <p:cNvPr id="8" name="矩形圖說文字 7"/>
          <p:cNvSpPr/>
          <p:nvPr/>
        </p:nvSpPr>
        <p:spPr>
          <a:xfrm>
            <a:off x="7956376" y="1700808"/>
            <a:ext cx="720080" cy="4392488"/>
          </a:xfrm>
          <a:prstGeom prst="wedgeRectCallout">
            <a:avLst>
              <a:gd name="adj1" fmla="val -129301"/>
              <a:gd name="adj2" fmla="val 5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12</a:t>
            </a:r>
            <a:r>
              <a:rPr lang="zh-TW" altLang="en-US" sz="2800" dirty="0" smtClean="0"/>
              <a:t>個男生成一個男生隊</a:t>
            </a:r>
            <a:endParaRPr lang="zh-TW" altLang="en-US" sz="2800" dirty="0"/>
          </a:p>
        </p:txBody>
      </p:sp>
      <p:pic>
        <p:nvPicPr>
          <p:cNvPr id="12" name="圖片 6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4860032" y="1628800"/>
            <a:ext cx="5760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1979712" y="4437112"/>
          <a:ext cx="79836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7" name="方程式" r:id="rId5" imgW="342751" imgH="393529" progId="Equation.3">
                  <p:embed/>
                </p:oleObj>
              </mc:Choice>
              <mc:Fallback>
                <p:oleObj name="方程式" r:id="rId5" imgW="342751" imgH="39352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437112"/>
                        <a:ext cx="798369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641975" y="4437063"/>
          <a:ext cx="14160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方程式" r:id="rId7" imgW="406048" imgH="393359" progId="Equation.3">
                  <p:embed/>
                </p:oleObj>
              </mc:Choice>
              <mc:Fallback>
                <p:oleObj name="方程式" r:id="rId7" imgW="406048" imgH="39335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4437063"/>
                        <a:ext cx="141605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圖片 6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4283968" y="1628800"/>
            <a:ext cx="5760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6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5436096" y="1628800"/>
            <a:ext cx="5760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6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6012160" y="1628800"/>
            <a:ext cx="5760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6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6588224" y="1628800"/>
            <a:ext cx="5760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圖片 6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6012160" y="2924944"/>
            <a:ext cx="5760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圖片 6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5436096" y="2924944"/>
            <a:ext cx="5760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圖片 6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4932040" y="2924944"/>
            <a:ext cx="5760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圖片 6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4283968" y="2924944"/>
            <a:ext cx="5760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6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6588224" y="2924944"/>
            <a:ext cx="5760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圖片 6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4932040" y="4149080"/>
            <a:ext cx="5760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圖片 6" descr="長條娃娃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4283968" y="4149080"/>
            <a:ext cx="5760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590872" y="29340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r>
              <a:rPr kumimoji="0" lang="en-US" altLang="zh-TW" sz="4400" dirty="0" smtClean="0">
                <a:latin typeface="+mj-lt"/>
                <a:ea typeface="+mj-ea"/>
                <a:cs typeface="+mj-cs"/>
              </a:rPr>
              <a:t>(</a:t>
            </a:r>
            <a:r>
              <a:rPr kumimoji="0" lang="zh-TW" altLang="en-US" sz="4400" dirty="0" smtClean="0">
                <a:latin typeface="+mj-lt"/>
                <a:ea typeface="+mj-ea"/>
                <a:cs typeface="+mj-cs"/>
              </a:rPr>
              <a:t>二</a:t>
            </a:r>
            <a:r>
              <a:rPr kumimoji="0" lang="en-US" altLang="zh-TW" sz="4400" dirty="0" smtClean="0">
                <a:latin typeface="+mj-lt"/>
                <a:ea typeface="+mj-ea"/>
                <a:cs typeface="+mj-cs"/>
              </a:rPr>
              <a:t>)</a:t>
            </a:r>
            <a:r>
              <a:rPr kumimoji="0" lang="zh-TW" altLang="en-US" sz="4400" dirty="0" smtClean="0">
                <a:latin typeface="+mj-lt"/>
                <a:ea typeface="+mj-ea"/>
                <a:cs typeface="+mj-cs"/>
              </a:rPr>
              <a:t>百分率：</a:t>
            </a:r>
            <a:endParaRPr kumimoji="0" lang="en-US" altLang="zh-TW" sz="4400" dirty="0" smtClean="0"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kumimoji="0" lang="zh-TW" altLang="en-US" sz="3200" dirty="0" smtClean="0">
                <a:latin typeface="新細明體"/>
                <a:ea typeface="新細明體"/>
                <a:cs typeface="+mj-cs"/>
              </a:rPr>
              <a:t>「</a:t>
            </a:r>
            <a:r>
              <a:rPr kumimoji="0" lang="en-US" altLang="zh-TW" sz="3200" dirty="0">
                <a:latin typeface="+mj-lt"/>
                <a:ea typeface="+mj-ea"/>
                <a:cs typeface="+mj-cs"/>
              </a:rPr>
              <a:t>%</a:t>
            </a:r>
            <a:r>
              <a:rPr kumimoji="0" lang="zh-TW" altLang="en-US" sz="3200" dirty="0" smtClean="0">
                <a:latin typeface="新細明體"/>
                <a:ea typeface="新細明體"/>
                <a:cs typeface="+mj-cs"/>
              </a:rPr>
              <a:t>」</a:t>
            </a:r>
            <a:r>
              <a:rPr kumimoji="0" lang="zh-TW" altLang="en-US" sz="3200" dirty="0" smtClean="0">
                <a:latin typeface="+mj-lt"/>
                <a:ea typeface="+mj-ea"/>
                <a:cs typeface="+mj-cs"/>
              </a:rPr>
              <a:t>是</a:t>
            </a:r>
            <a:r>
              <a:rPr kumimoji="0" lang="zh-TW" altLang="en-US" sz="3200" dirty="0">
                <a:latin typeface="+mj-lt"/>
                <a:ea typeface="+mj-ea"/>
                <a:cs typeface="+mj-cs"/>
              </a:rPr>
              <a:t>百分率的</a:t>
            </a:r>
            <a:r>
              <a:rPr kumimoji="0" lang="zh-TW" altLang="en-US" sz="3200" dirty="0" smtClean="0">
                <a:latin typeface="+mj-lt"/>
                <a:ea typeface="+mj-ea"/>
                <a:cs typeface="+mj-cs"/>
              </a:rPr>
              <a:t>符號</a:t>
            </a:r>
            <a:endParaRPr kumimoji="0" lang="en-US" altLang="zh-TW" sz="3200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kumimoji="0" lang="zh-TW" altLang="en-US" sz="3200" dirty="0">
                <a:latin typeface="新細明體"/>
                <a:ea typeface="新細明體"/>
              </a:rPr>
              <a:t>「</a:t>
            </a:r>
            <a:r>
              <a:rPr lang="en-US" altLang="zh-TW" sz="3200" dirty="0" smtClean="0"/>
              <a:t>1%</a:t>
            </a:r>
            <a:r>
              <a:rPr kumimoji="0" lang="zh-TW" altLang="en-US" sz="3200" dirty="0">
                <a:latin typeface="新細明體"/>
                <a:ea typeface="新細明體"/>
              </a:rPr>
              <a:t> 」</a:t>
            </a:r>
            <a:r>
              <a:rPr lang="zh-TW" altLang="en-US" sz="3200" dirty="0" smtClean="0"/>
              <a:t>可以讀做百分之一</a:t>
            </a:r>
            <a:endParaRPr lang="en-US" altLang="zh-TW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zh-TW" sz="3200" dirty="0" smtClean="0"/>
              <a:t>表示一</a:t>
            </a:r>
            <a:r>
              <a:rPr lang="zh-TW" altLang="en-US" sz="3200" dirty="0" smtClean="0"/>
              <a:t>個數</a:t>
            </a:r>
            <a:r>
              <a:rPr lang="zh-TW" altLang="zh-TW" sz="3200" dirty="0" smtClean="0"/>
              <a:t>是另一</a:t>
            </a:r>
            <a:r>
              <a:rPr lang="zh-TW" altLang="en-US" sz="3200" dirty="0" smtClean="0"/>
              <a:t>個數的</a:t>
            </a:r>
            <a:r>
              <a:rPr lang="zh-TW" altLang="zh-TW" sz="3200" dirty="0" smtClean="0"/>
              <a:t>百分之</a:t>
            </a:r>
            <a:r>
              <a:rPr lang="zh-TW" altLang="en-US" sz="3200" dirty="0" smtClean="0"/>
              <a:t>幾，</a:t>
            </a:r>
            <a:r>
              <a:rPr lang="zh-TW" altLang="zh-TW" sz="3200" dirty="0" smtClean="0"/>
              <a:t>叫百分</a:t>
            </a:r>
            <a:r>
              <a:rPr lang="zh-TW" altLang="en-US" sz="3200" dirty="0" smtClean="0"/>
              <a:t>數</a:t>
            </a:r>
            <a:r>
              <a:rPr lang="zh-TW" altLang="zh-TW" sz="3200" dirty="0" smtClean="0"/>
              <a:t>，也叫百分率或百分比。</a:t>
            </a:r>
            <a:endParaRPr lang="en-US" altLang="zh-TW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zh-TW" sz="3200" b="1" u="sng" dirty="0" smtClean="0"/>
              <a:t>總數要出現，才</a:t>
            </a:r>
            <a:r>
              <a:rPr lang="zh-TW" altLang="en-US" sz="3200" b="1" u="sng" dirty="0" smtClean="0"/>
              <a:t>有</a:t>
            </a:r>
            <a:r>
              <a:rPr lang="zh-TW" altLang="zh-TW" sz="3200" b="1" u="sng" dirty="0" smtClean="0"/>
              <a:t>百分</a:t>
            </a:r>
            <a:r>
              <a:rPr lang="zh-TW" altLang="en-US" sz="3200" b="1" u="sng" dirty="0" smtClean="0"/>
              <a:t>率。</a:t>
            </a:r>
            <a:endParaRPr lang="zh-TW" altLang="zh-TW" sz="3200" b="1" u="sng" dirty="0" smtClean="0"/>
          </a:p>
          <a:p>
            <a:endParaRPr lang="zh-TW" altLang="en-US" sz="3200" dirty="0" smtClean="0"/>
          </a:p>
          <a:p>
            <a:pPr>
              <a:buFont typeface="Wingdings" pitchFamily="2" charset="2"/>
              <a:buChar char="ü"/>
            </a:pPr>
            <a:endParaRPr lang="en-US" altLang="zh-TW" sz="3200" dirty="0" smtClean="0"/>
          </a:p>
          <a:p>
            <a:pPr algn="ctr" eaLnBrk="0" hangingPunct="0">
              <a:defRPr/>
            </a:pPr>
            <a:endParaRPr kumimoji="0" lang="zh-TW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5445224"/>
            <a:ext cx="7176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百分數</a:t>
            </a:r>
            <a:r>
              <a:rPr lang="en-US" altLang="zh-TW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=</a:t>
            </a:r>
            <a:r>
              <a:rPr lang="zh-TW" alt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百分率</a:t>
            </a:r>
            <a:r>
              <a:rPr lang="en-US" altLang="zh-TW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=</a:t>
            </a:r>
            <a:r>
              <a:rPr lang="zh-TW" alt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百分比</a:t>
            </a:r>
            <a:endParaRPr lang="zh-TW" alt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標題 1"/>
          <p:cNvSpPr txBox="1">
            <a:spLocks/>
          </p:cNvSpPr>
          <p:nvPr/>
        </p:nvSpPr>
        <p:spPr bwMode="auto">
          <a:xfrm>
            <a:off x="0" y="0"/>
            <a:ext cx="91440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4400" dirty="0" smtClean="0"/>
              <a:t>把分數化為百分率時有兩種方法：</a:t>
            </a:r>
            <a:endParaRPr lang="en-US" altLang="zh-TW" sz="4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1520" y="105273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/>
              <a:t>方法</a:t>
            </a:r>
            <a:r>
              <a:rPr lang="en-US" altLang="zh-TW" sz="2800" b="1" dirty="0" smtClean="0"/>
              <a:t>(1.)</a:t>
            </a:r>
            <a:r>
              <a:rPr lang="zh-TW" altLang="en-US" sz="2800" b="1" dirty="0" smtClean="0"/>
              <a:t>將分數化做分母是</a:t>
            </a:r>
            <a:r>
              <a:rPr lang="en-US" altLang="zh-TW" sz="2800" b="1" dirty="0" smtClean="0"/>
              <a:t>10</a:t>
            </a:r>
            <a:r>
              <a:rPr lang="zh-TW" altLang="en-US" sz="2800" b="1" dirty="0" smtClean="0"/>
              <a:t>、</a:t>
            </a:r>
            <a:r>
              <a:rPr lang="en-US" altLang="zh-TW" sz="2800" b="1" dirty="0" smtClean="0"/>
              <a:t>100</a:t>
            </a:r>
            <a:r>
              <a:rPr lang="zh-TW" altLang="en-US" sz="2800" b="1" dirty="0" smtClean="0"/>
              <a:t>的等值分數，再化做百分率。</a:t>
            </a:r>
            <a:endParaRPr lang="zh-TW" altLang="en-US" sz="2800" b="1" dirty="0"/>
          </a:p>
        </p:txBody>
      </p: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229600" cy="1143000"/>
          </a:xfrm>
        </p:spPr>
        <p:txBody>
          <a:bodyPr/>
          <a:lstStyle/>
          <a:p>
            <a:pPr algn="l"/>
            <a:r>
              <a:rPr lang="zh-TW" altLang="en-US" sz="2800" b="1" dirty="0" smtClean="0"/>
              <a:t>方法</a:t>
            </a:r>
            <a:r>
              <a:rPr lang="en-US" altLang="zh-TW" sz="2800" b="1" dirty="0" smtClean="0"/>
              <a:t>(2.)</a:t>
            </a:r>
            <a:r>
              <a:rPr lang="zh-TW" altLang="en-US" sz="2800" b="1" dirty="0" smtClean="0"/>
              <a:t>分子除以分母，再將數字化做百分率</a:t>
            </a:r>
            <a:r>
              <a:rPr lang="zh-TW" altLang="en-US" sz="2400" b="1" dirty="0" smtClean="0"/>
              <a:t>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24" name="圖片 23" descr="百分率.bmp"/>
          <p:cNvPicPr>
            <a:picLocks noChangeAspect="1"/>
          </p:cNvPicPr>
          <p:nvPr/>
        </p:nvPicPr>
        <p:blipFill>
          <a:blip r:embed="rId2" cstate="print"/>
          <a:srcRect t="5550" r="7476" b="28410"/>
          <a:stretch>
            <a:fillRect/>
          </a:stretch>
        </p:blipFill>
        <p:spPr>
          <a:xfrm>
            <a:off x="1619672" y="2060848"/>
            <a:ext cx="5256584" cy="2326458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652120" y="2492896"/>
            <a:ext cx="2262159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百分率</a:t>
            </a:r>
            <a:endParaRPr lang="zh-TW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內容版面配置區 3"/>
          <p:cNvSpPr txBox="1">
            <a:spLocks/>
          </p:cNvSpPr>
          <p:nvPr/>
        </p:nvSpPr>
        <p:spPr bwMode="auto">
          <a:xfrm>
            <a:off x="611560" y="5589240"/>
            <a:ext cx="8229600" cy="720080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部分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除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總數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，再乘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100%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就變身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31640" y="4293096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</a:rPr>
              <a:t> 口訣：分母變一百，射擊百分率。</a:t>
            </a:r>
            <a:endParaRPr lang="zh-TW" alt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68" y="2996952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FF0000"/>
                </a:solidFill>
              </a:rPr>
              <a:t>上漲</a:t>
            </a:r>
            <a:r>
              <a:rPr lang="zh-TW" altLang="en-US" dirty="0" smtClean="0"/>
              <a:t>的百分率我們也稱為</a:t>
            </a:r>
            <a:r>
              <a:rPr lang="zh-TW" altLang="en-US" b="1" dirty="0" smtClean="0">
                <a:solidFill>
                  <a:srgbClr val="FF0000"/>
                </a:solidFill>
              </a:rPr>
              <a:t>漲幅</a:t>
            </a:r>
            <a:r>
              <a:rPr lang="zh-TW" altLang="en-US" dirty="0" smtClean="0"/>
              <a:t>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b="1" dirty="0" smtClean="0">
                <a:solidFill>
                  <a:srgbClr val="FF0000"/>
                </a:solidFill>
              </a:rPr>
              <a:t>下跌</a:t>
            </a:r>
            <a:r>
              <a:rPr lang="zh-TW" altLang="en-US" dirty="0" smtClean="0"/>
              <a:t>的百分率我們也稱為</a:t>
            </a:r>
            <a:r>
              <a:rPr lang="zh-TW" altLang="en-US" b="1" dirty="0" smtClean="0">
                <a:solidFill>
                  <a:srgbClr val="FF0000"/>
                </a:solidFill>
              </a:rPr>
              <a:t>跌幅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打</a:t>
            </a:r>
            <a:r>
              <a:rPr lang="zh-TW" altLang="en-US" b="1" dirty="0" smtClean="0">
                <a:solidFill>
                  <a:srgbClr val="FF0000"/>
                </a:solidFill>
              </a:rPr>
              <a:t>七折</a:t>
            </a:r>
            <a:r>
              <a:rPr lang="zh-TW" altLang="en-US" dirty="0" smtClean="0"/>
              <a:t>，我們可以寫成</a:t>
            </a:r>
            <a:r>
              <a:rPr lang="en-US" altLang="zh-TW" dirty="0" smtClean="0">
                <a:solidFill>
                  <a:srgbClr val="FF0000"/>
                </a:solidFill>
              </a:rPr>
              <a:t>70%</a:t>
            </a:r>
            <a:r>
              <a:rPr lang="zh-TW" altLang="en-US" dirty="0" smtClean="0"/>
              <a:t>或</a:t>
            </a:r>
            <a:r>
              <a:rPr lang="en-US" altLang="zh-TW" dirty="0" smtClean="0">
                <a:solidFill>
                  <a:srgbClr val="FF0000"/>
                </a:solidFill>
              </a:rPr>
              <a:t>0.7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5301208"/>
            <a:ext cx="8229600" cy="1008112"/>
          </a:xfrm>
        </p:spPr>
        <p:txBody>
          <a:bodyPr/>
          <a:lstStyle/>
          <a:p>
            <a:r>
              <a:rPr lang="zh-TW" altLang="en-US" dirty="0" smtClean="0"/>
              <a:t>還有</a:t>
            </a:r>
            <a:r>
              <a:rPr lang="en-US" altLang="zh-TW" dirty="0" smtClean="0"/>
              <a:t>….</a:t>
            </a:r>
            <a:r>
              <a:rPr lang="zh-TW" altLang="en-US" dirty="0" smtClean="0"/>
              <a:t>命中率、打擊率、錄取率、跌幅、漲幅、利息、打折</a:t>
            </a:r>
            <a:r>
              <a:rPr lang="en-US" altLang="zh-TW" dirty="0" smtClean="0"/>
              <a:t>….</a:t>
            </a:r>
            <a:r>
              <a:rPr lang="zh-TW" altLang="en-US" dirty="0" smtClean="0"/>
              <a:t>我們都會用到喔！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三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生活運用練習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長條、直方大不同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44827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9600" dirty="0" smtClean="0">
                <a:ea typeface="標楷體" pitchFamily="65" charset="-120"/>
                <a:sym typeface="Wingdings" pitchFamily="2" charset="2"/>
              </a:rPr>
              <a:t></a:t>
            </a:r>
            <a:r>
              <a:rPr lang="zh-TW" altLang="en-US" sz="9600" dirty="0" smtClean="0"/>
              <a:t>長</a:t>
            </a:r>
            <a:r>
              <a:rPr lang="zh-TW" altLang="en-US" sz="9600" dirty="0"/>
              <a:t>條圖</a:t>
            </a:r>
            <a:r>
              <a:rPr lang="en-US" altLang="zh-TW" sz="9600" dirty="0" smtClean="0"/>
              <a:t>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7400" dirty="0" smtClean="0"/>
              <a:t>以</a:t>
            </a:r>
            <a:r>
              <a:rPr lang="zh-TW" altLang="en-US" sz="7400" dirty="0"/>
              <a:t>長條狀圖形</a:t>
            </a:r>
            <a:r>
              <a:rPr lang="zh-TW" altLang="en-US" sz="7400" dirty="0" smtClean="0"/>
              <a:t>高度代表</a:t>
            </a:r>
            <a:r>
              <a:rPr lang="zh-TW" altLang="en-US" sz="7400" dirty="0"/>
              <a:t>資料量的統計圖形</a:t>
            </a:r>
            <a:r>
              <a:rPr lang="zh-TW" altLang="en-US" sz="7400" dirty="0" smtClean="0"/>
              <a:t>，各</a:t>
            </a:r>
            <a:r>
              <a:rPr lang="zh-TW" altLang="en-US" sz="7400" dirty="0"/>
              <a:t>長條間並不相連接</a:t>
            </a:r>
            <a:r>
              <a:rPr lang="zh-TW" altLang="en-US" sz="7400" dirty="0" smtClean="0"/>
              <a:t>。</a:t>
            </a:r>
            <a:endParaRPr lang="en-US" altLang="zh-TW" sz="7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9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9600" dirty="0" smtClean="0">
                <a:ea typeface="標楷體" pitchFamily="65" charset="-120"/>
                <a:sym typeface="Wingdings" pitchFamily="2" charset="2"/>
              </a:rPr>
              <a:t></a:t>
            </a:r>
            <a:r>
              <a:rPr lang="zh-TW" altLang="en-US" sz="9600" dirty="0" smtClean="0"/>
              <a:t>直</a:t>
            </a:r>
            <a:r>
              <a:rPr lang="zh-TW" altLang="en-US" sz="9600" dirty="0"/>
              <a:t>方圖</a:t>
            </a:r>
            <a:r>
              <a:rPr lang="en-US" altLang="zh-TW" sz="9600" dirty="0" smtClean="0"/>
              <a:t>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7400" dirty="0" smtClean="0"/>
              <a:t>以</a:t>
            </a:r>
            <a:r>
              <a:rPr lang="zh-TW" altLang="en-US" sz="7400" dirty="0"/>
              <a:t>長條狀圖形高度代表資料量的統計</a:t>
            </a:r>
            <a:r>
              <a:rPr lang="zh-TW" altLang="en-US" sz="7400" dirty="0" smtClean="0"/>
              <a:t>圖形，各</a:t>
            </a:r>
            <a:r>
              <a:rPr lang="zh-TW" altLang="en-US" sz="7400" dirty="0"/>
              <a:t>相鄰長條間彼此相連接</a:t>
            </a:r>
            <a:r>
              <a:rPr lang="zh-TW" altLang="en-US" sz="7400" dirty="0" smtClean="0"/>
              <a:t>。</a:t>
            </a:r>
            <a:endParaRPr lang="en-US" altLang="zh-TW" sz="7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9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9600" dirty="0" smtClean="0">
                <a:ea typeface="標楷體" pitchFamily="65" charset="-120"/>
                <a:sym typeface="Wingdings" pitchFamily="2" charset="2"/>
              </a:rPr>
              <a:t></a:t>
            </a:r>
            <a:r>
              <a:rPr lang="zh-TW" altLang="en-US" sz="9600" dirty="0" smtClean="0"/>
              <a:t>差異點</a:t>
            </a:r>
            <a:r>
              <a:rPr lang="en-US" altLang="zh-TW" sz="9600" dirty="0" smtClean="0"/>
              <a:t>:</a:t>
            </a:r>
            <a:r>
              <a:rPr lang="zh-TW" altLang="en-US" sz="9600" dirty="0" smtClean="0"/>
              <a:t> </a:t>
            </a:r>
            <a:r>
              <a:rPr lang="zh-TW" altLang="en-US" sz="7400" dirty="0" smtClean="0"/>
              <a:t>資料是否有連續性</a:t>
            </a:r>
            <a:endParaRPr lang="en-US" altLang="zh-TW" sz="7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pic>
        <p:nvPicPr>
          <p:cNvPr id="6148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22320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圖片 4" descr="質方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33825"/>
            <a:ext cx="22574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形圖說文字 5"/>
          <p:cNvSpPr/>
          <p:nvPr/>
        </p:nvSpPr>
        <p:spPr>
          <a:xfrm>
            <a:off x="6659563" y="3213100"/>
            <a:ext cx="2016125" cy="115252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我是直方圖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8892480" cy="652462"/>
          </a:xfrm>
        </p:spPr>
        <p:txBody>
          <a:bodyPr anchor="b"/>
          <a:lstStyle/>
          <a:p>
            <a:pPr algn="l">
              <a:lnSpc>
                <a:spcPct val="105000"/>
              </a:lnSpc>
              <a:spcBef>
                <a:spcPct val="25000"/>
              </a:spcBef>
            </a:pPr>
            <a:r>
              <a:rPr lang="zh-TW" altLang="en-US" b="1" dirty="0" smtClean="0">
                <a:solidFill>
                  <a:schemeClr val="accent2"/>
                </a:solidFill>
                <a:ea typeface="LiSu" pitchFamily="49" charset="-122"/>
              </a:rPr>
              <a:t>例如：各年度國小學童超重統計表</a:t>
            </a:r>
            <a:endParaRPr lang="zh-TW" altLang="en-US" b="1" dirty="0">
              <a:solidFill>
                <a:schemeClr val="accent2"/>
              </a:solidFill>
              <a:ea typeface="LiSu" pitchFamily="49" charset="-122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50925" y="5803900"/>
            <a:ext cx="603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zh-TW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7088" y="5910263"/>
            <a:ext cx="666750" cy="336550"/>
            <a:chOff x="521" y="3723"/>
            <a:chExt cx="420" cy="212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521" y="3793"/>
              <a:ext cx="90" cy="91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567" y="3723"/>
              <a:ext cx="3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600" b="1">
                  <a:latin typeface="Tahoma" pitchFamily="34" charset="0"/>
                  <a:ea typeface="LiSu" pitchFamily="49" charset="-122"/>
                  <a:cs typeface="Arial" charset="0"/>
                </a:rPr>
                <a:t>女孩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979613" y="5905500"/>
            <a:ext cx="665162" cy="336550"/>
            <a:chOff x="1247" y="3720"/>
            <a:chExt cx="419" cy="21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47" y="3793"/>
              <a:ext cx="90" cy="91"/>
              <a:chOff x="2200" y="3799"/>
              <a:chExt cx="90" cy="91"/>
            </a:xfrm>
          </p:grpSpPr>
          <p:sp>
            <p:nvSpPr>
              <p:cNvPr id="3082" name="AutoShape 10"/>
              <p:cNvSpPr>
                <a:spLocks noChangeArrowheads="1"/>
              </p:cNvSpPr>
              <p:nvPr/>
            </p:nvSpPr>
            <p:spPr bwMode="auto">
              <a:xfrm>
                <a:off x="2200" y="3844"/>
                <a:ext cx="90" cy="46"/>
              </a:xfrm>
              <a:prstGeom prst="flowChartMerge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83" name="AutoShape 11"/>
              <p:cNvSpPr>
                <a:spLocks noChangeArrowheads="1"/>
              </p:cNvSpPr>
              <p:nvPr/>
            </p:nvSpPr>
            <p:spPr bwMode="auto">
              <a:xfrm flipV="1">
                <a:off x="2200" y="3799"/>
                <a:ext cx="90" cy="46"/>
              </a:xfrm>
              <a:prstGeom prst="flowChartMerge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1292" y="3720"/>
              <a:ext cx="3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600" b="1">
                  <a:latin typeface="Tahoma" pitchFamily="34" charset="0"/>
                  <a:ea typeface="LiSu" pitchFamily="49" charset="-122"/>
                  <a:cs typeface="Arial" charset="0"/>
                </a:rPr>
                <a:t>男孩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987675" y="5900738"/>
            <a:ext cx="665163" cy="336550"/>
            <a:chOff x="1882" y="3717"/>
            <a:chExt cx="419" cy="212"/>
          </a:xfrm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1882" y="3793"/>
              <a:ext cx="90" cy="91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1927" y="3717"/>
              <a:ext cx="3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600" b="1">
                  <a:latin typeface="Tahoma" pitchFamily="34" charset="0"/>
                  <a:ea typeface="LiSu" pitchFamily="49" charset="-122"/>
                  <a:cs typeface="Arial" charset="0"/>
                </a:rPr>
                <a:t>孩童</a:t>
              </a:r>
            </a:p>
          </p:txBody>
        </p:sp>
      </p:grpSp>
      <p:graphicFrame>
        <p:nvGraphicFramePr>
          <p:cNvPr id="3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86269"/>
              </p:ext>
            </p:extLst>
          </p:nvPr>
        </p:nvGraphicFramePr>
        <p:xfrm>
          <a:off x="811213" y="1992313"/>
          <a:ext cx="7591425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8" name="工作表" r:id="rId4" imgW="4579726" imgH="2255472" progId="Excel.Sheet.8">
                  <p:embed/>
                </p:oleObj>
              </mc:Choice>
              <mc:Fallback>
                <p:oleObj name="工作表" r:id="rId4" imgW="4579726" imgH="2255472" progId="Excel.Shee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1992313"/>
                        <a:ext cx="7591425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395536" y="2852936"/>
            <a:ext cx="2555577" cy="1655936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TW" sz="2400" b="1" dirty="0" smtClean="0">
                <a:latin typeface="Tahoma" pitchFamily="34" charset="0"/>
                <a:cs typeface="Arial" charset="0"/>
              </a:rPr>
              <a:t>17%</a:t>
            </a:r>
            <a:endParaRPr lang="en-US" altLang="zh-TW" sz="2400" b="1" dirty="0">
              <a:latin typeface="Tahoma" pitchFamily="34" charset="0"/>
              <a:cs typeface="Arial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7164288" y="2349500"/>
            <a:ext cx="2232125" cy="1583556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400" b="1" dirty="0" smtClean="0">
                <a:latin typeface="Tahoma" pitchFamily="34" charset="0"/>
                <a:cs typeface="Arial" charset="0"/>
              </a:rPr>
              <a:t>22%</a:t>
            </a:r>
            <a:endParaRPr lang="en-US" altLang="zh-TW" sz="2400" b="1" dirty="0">
              <a:latin typeface="Tahoma" pitchFamily="34" charset="0"/>
              <a:cs typeface="Arial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6443663" y="1123950"/>
            <a:ext cx="2449512" cy="576263"/>
          </a:xfrm>
          <a:prstGeom prst="wedgeRoundRectCallout">
            <a:avLst>
              <a:gd name="adj1" fmla="val 12412"/>
              <a:gd name="adj2" fmla="val 165977"/>
              <a:gd name="adj3" fmla="val 166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iSu" pitchFamily="49" charset="-122"/>
                <a:cs typeface="Arial" charset="0"/>
              </a:rPr>
              <a:t>男童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iSu" pitchFamily="49" charset="-122"/>
                <a:cs typeface="Arial" charset="0"/>
              </a:rPr>
              <a:t>: </a:t>
            </a: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iSu" pitchFamily="49" charset="-122"/>
                <a:cs typeface="Arial" charset="0"/>
              </a:rPr>
              <a:t>27%</a:t>
            </a:r>
            <a:endPara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LiSu" pitchFamily="49" charset="-122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3699E-6 L 0.71077 -0.07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OleChart spid="3088" grpId="0"/>
      <p:bldP spid="3089" grpId="0" animBg="1"/>
      <p:bldP spid="3089" grpId="1" animBg="1"/>
      <p:bldP spid="3089" grpId="2" animBg="1"/>
      <p:bldP spid="3090" grpId="0" animBg="1"/>
      <p:bldP spid="3090" grpId="1" animBg="1"/>
      <p:bldP spid="309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l"/>
            <a:r>
              <a:rPr lang="en-US" altLang="zh-TW" sz="3600" b="1" dirty="0" smtClean="0"/>
              <a:t>Q </a:t>
            </a:r>
            <a:r>
              <a:rPr lang="zh-TW" altLang="en-US" sz="3600" b="1" dirty="0" smtClean="0"/>
              <a:t>：汽油每公升的價格從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35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3600" b="1" dirty="0" smtClean="0"/>
              <a:t>漲到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37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3600" b="1" dirty="0" smtClean="0"/>
              <a:t>，汽油每公升價格的漲幅是多少</a:t>
            </a:r>
            <a:r>
              <a:rPr lang="en-US" altLang="zh-TW" sz="3600" b="1" dirty="0" smtClean="0"/>
              <a:t>?</a:t>
            </a:r>
            <a:endParaRPr lang="zh-TW" altLang="en-US" sz="3600" b="1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428365"/>
              </p:ext>
            </p:extLst>
          </p:nvPr>
        </p:nvGraphicFramePr>
        <p:xfrm>
          <a:off x="527372" y="2805113"/>
          <a:ext cx="8293100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方程式" r:id="rId4" imgW="2870200" imgH="838200" progId="Equation.3">
                  <p:embed/>
                </p:oleObj>
              </mc:Choice>
              <mc:Fallback>
                <p:oleObj name="方程式" r:id="rId4" imgW="2870200" imgH="838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72" y="2805113"/>
                        <a:ext cx="8293100" cy="213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15007"/>
            <a:ext cx="35702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/>
              <a:t>由部份及總數換算百分率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 bwMode="auto">
          <a:xfrm>
            <a:off x="395536" y="112474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zh-TW" sz="3600" b="1" dirty="0" smtClean="0">
                <a:latin typeface="+mj-lt"/>
                <a:ea typeface="+mj-ea"/>
                <a:cs typeface="+mj-cs"/>
              </a:rPr>
              <a:t>Q </a:t>
            </a:r>
            <a:r>
              <a:rPr kumimoji="0" lang="zh-TW" altLang="en-US" sz="3600" b="1" dirty="0" smtClean="0">
                <a:latin typeface="+mj-lt"/>
                <a:ea typeface="+mj-ea"/>
                <a:cs typeface="+mj-cs"/>
              </a:rPr>
              <a:t>：郵局一年定期存款的年利率是</a:t>
            </a:r>
            <a:r>
              <a:rPr kumimoji="0" lang="en-US" altLang="zh-TW" sz="3600" b="1" dirty="0" smtClean="0">
                <a:latin typeface="+mj-lt"/>
                <a:ea typeface="+mj-ea"/>
                <a:cs typeface="+mj-cs"/>
              </a:rPr>
              <a:t>3%</a:t>
            </a:r>
            <a:r>
              <a:rPr kumimoji="0" lang="zh-TW" altLang="en-US" sz="3600" b="1" dirty="0" smtClean="0">
                <a:latin typeface="+mj-lt"/>
                <a:ea typeface="+mj-ea"/>
                <a:cs typeface="+mj-cs"/>
              </a:rPr>
              <a:t>，</a:t>
            </a:r>
            <a:r>
              <a:rPr kumimoji="0" lang="zh-TW" altLang="en-US" sz="3600" b="1" u="sng" dirty="0" smtClean="0">
                <a:latin typeface="+mj-lt"/>
                <a:ea typeface="+mj-ea"/>
                <a:cs typeface="+mj-cs"/>
              </a:rPr>
              <a:t>小孟</a:t>
            </a:r>
            <a:r>
              <a:rPr kumimoji="0" lang="zh-TW" altLang="en-US" sz="3600" b="1" dirty="0" smtClean="0">
                <a:latin typeface="+mj-lt"/>
                <a:ea typeface="+mj-ea"/>
                <a:cs typeface="+mj-cs"/>
              </a:rPr>
              <a:t>存了</a:t>
            </a:r>
            <a:r>
              <a:rPr kumimoji="0" lang="en-US" altLang="zh-TW" sz="3600" b="1" dirty="0" smtClean="0">
                <a:latin typeface="+mj-lt"/>
                <a:ea typeface="+mj-ea"/>
                <a:cs typeface="+mj-cs"/>
              </a:rPr>
              <a:t>5000</a:t>
            </a:r>
            <a:r>
              <a:rPr kumimoji="0" lang="zh-TW" altLang="en-US" sz="3600" b="1" dirty="0" smtClean="0">
                <a:latin typeface="+mj-lt"/>
                <a:ea typeface="+mj-ea"/>
                <a:cs typeface="+mj-cs"/>
              </a:rPr>
              <a:t>元：</a:t>
            </a:r>
            <a:endParaRPr kumimoji="0" lang="en-US" altLang="zh-TW" sz="36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(1)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一年後可以領到多少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利息錢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951750"/>
              </p:ext>
            </p:extLst>
          </p:nvPr>
        </p:nvGraphicFramePr>
        <p:xfrm>
          <a:off x="395536" y="2952750"/>
          <a:ext cx="8645093" cy="764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方程式" r:id="rId4" imgW="1930400" imgH="177800" progId="Equation.3">
                  <p:embed/>
                </p:oleObj>
              </mc:Choice>
              <mc:Fallback>
                <p:oleObj name="方程式" r:id="rId4" imgW="1930400" imgH="177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952750"/>
                        <a:ext cx="8645093" cy="764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95536" y="393305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kumimoji="0" lang="en-US" altLang="zh-TW" sz="3600" b="1" dirty="0" smtClean="0"/>
              <a:t>(2)</a:t>
            </a:r>
            <a:r>
              <a:rPr kumimoji="0" lang="zh-TW" altLang="en-US" sz="3600" b="1" dirty="0" smtClean="0"/>
              <a:t>一年到期後，</a:t>
            </a:r>
            <a:r>
              <a:rPr kumimoji="0" lang="zh-TW" altLang="en-US" sz="3600" b="1" u="sng" dirty="0" smtClean="0"/>
              <a:t>小孟</a:t>
            </a:r>
            <a:r>
              <a:rPr kumimoji="0" lang="zh-TW" altLang="en-US" sz="3600" b="1" dirty="0" smtClean="0">
                <a:solidFill>
                  <a:srgbClr val="FF0000"/>
                </a:solidFill>
              </a:rPr>
              <a:t>連本帶利全部</a:t>
            </a:r>
            <a:r>
              <a:rPr kumimoji="0" lang="zh-TW" altLang="en-US" sz="3600" b="1" dirty="0" smtClean="0"/>
              <a:t>可以領回多少錢</a:t>
            </a:r>
            <a:r>
              <a:rPr kumimoji="0" lang="en-US" altLang="zh-TW" sz="3600" b="1" dirty="0" smtClean="0"/>
              <a:t>?</a:t>
            </a:r>
            <a:endParaRPr kumimoji="0" lang="zh-TW" altLang="en-US" sz="3600" b="1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99962"/>
              </p:ext>
            </p:extLst>
          </p:nvPr>
        </p:nvGraphicFramePr>
        <p:xfrm>
          <a:off x="827584" y="5301208"/>
          <a:ext cx="7300878" cy="76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方程式" r:id="rId6" imgW="1167893" imgH="177723" progId="Equation.3">
                  <p:embed/>
                </p:oleObj>
              </mc:Choice>
              <mc:Fallback>
                <p:oleObj name="方程式" r:id="rId6" imgW="1167893" imgH="177723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301208"/>
                        <a:ext cx="7300878" cy="765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直線圖說文字 2 7"/>
          <p:cNvSpPr/>
          <p:nvPr/>
        </p:nvSpPr>
        <p:spPr>
          <a:xfrm>
            <a:off x="7631832" y="2996952"/>
            <a:ext cx="1512168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2688"/>
              <a:gd name="adj6" fmla="val -9579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258552" y="6290156"/>
            <a:ext cx="6849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答：利息為</a:t>
            </a:r>
            <a:r>
              <a:rPr lang="en-US" altLang="zh-TW" sz="2800" dirty="0" smtClean="0">
                <a:solidFill>
                  <a:srgbClr val="FF0000"/>
                </a:solidFill>
              </a:rPr>
              <a:t>150</a:t>
            </a:r>
            <a:r>
              <a:rPr lang="zh-TW" altLang="en-US" sz="2800" dirty="0" smtClean="0">
                <a:solidFill>
                  <a:srgbClr val="FF0000"/>
                </a:solidFill>
              </a:rPr>
              <a:t>元，一年後可以領回</a:t>
            </a:r>
            <a:r>
              <a:rPr lang="en-US" altLang="zh-TW" sz="2800" dirty="0" smtClean="0">
                <a:solidFill>
                  <a:srgbClr val="FF0000"/>
                </a:solidFill>
              </a:rPr>
              <a:t>5150</a:t>
            </a:r>
            <a:r>
              <a:rPr lang="zh-TW" altLang="en-US" sz="2800" dirty="0" smtClean="0">
                <a:solidFill>
                  <a:srgbClr val="FF0000"/>
                </a:solidFill>
              </a:rPr>
              <a:t>元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0" y="0"/>
            <a:ext cx="32624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/>
              <a:t>由百分率換算部分數據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弧形箭號 (上彎) 5"/>
          <p:cNvSpPr/>
          <p:nvPr/>
        </p:nvSpPr>
        <p:spPr>
          <a:xfrm>
            <a:off x="2555776" y="4293096"/>
            <a:ext cx="4104555" cy="17281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95536" y="1556792"/>
            <a:ext cx="3600450" cy="172819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TW" sz="4400" dirty="0">
                <a:latin typeface="+mj-lt"/>
                <a:ea typeface="+mj-ea"/>
                <a:cs typeface="+mj-cs"/>
              </a:rPr>
              <a:t>1.</a:t>
            </a:r>
            <a:r>
              <a:rPr kumimoji="0" lang="zh-TW" altLang="zh-TW" sz="4400" dirty="0">
                <a:latin typeface="+mj-lt"/>
                <a:ea typeface="+mj-ea"/>
                <a:cs typeface="+mj-cs"/>
              </a:rPr>
              <a:t>整理資料</a:t>
            </a:r>
            <a:r>
              <a:rPr kumimoji="0" lang="en-US" altLang="zh-TW" sz="4400" dirty="0"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4400" dirty="0">
                <a:latin typeface="+mj-lt"/>
                <a:ea typeface="+mj-ea"/>
                <a:cs typeface="+mj-cs"/>
              </a:rPr>
            </a:br>
            <a:r>
              <a:rPr kumimoji="0" lang="en-US" altLang="zh-TW" sz="4400" dirty="0">
                <a:latin typeface="+mj-lt"/>
                <a:ea typeface="+mj-ea"/>
                <a:cs typeface="+mj-cs"/>
              </a:rPr>
              <a:t>2.</a:t>
            </a:r>
            <a:r>
              <a:rPr kumimoji="0" lang="zh-TW" altLang="zh-TW" sz="4400" dirty="0">
                <a:latin typeface="+mj-lt"/>
                <a:ea typeface="+mj-ea"/>
                <a:cs typeface="+mj-cs"/>
              </a:rPr>
              <a:t>製表計算百分率</a:t>
            </a:r>
            <a:r>
              <a:rPr kumimoji="0" lang="en-US" altLang="zh-TW" sz="4400" dirty="0"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4400" dirty="0">
                <a:latin typeface="+mj-lt"/>
                <a:ea typeface="+mj-ea"/>
                <a:cs typeface="+mj-cs"/>
              </a:rPr>
            </a:br>
            <a:r>
              <a:rPr kumimoji="0" lang="en-US" altLang="zh-TW" sz="4400" dirty="0">
                <a:latin typeface="+mj-lt"/>
                <a:ea typeface="+mj-ea"/>
                <a:cs typeface="+mj-cs"/>
              </a:rPr>
              <a:t>3.</a:t>
            </a:r>
            <a:r>
              <a:rPr kumimoji="0" lang="zh-TW" altLang="zh-TW" sz="4400" dirty="0">
                <a:latin typeface="+mj-lt"/>
                <a:ea typeface="+mj-ea"/>
                <a:cs typeface="+mj-cs"/>
              </a:rPr>
              <a:t>畫成長條圖</a:t>
            </a:r>
            <a:r>
              <a:rPr kumimoji="0" lang="en-US" altLang="zh-TW" sz="4400" b="1" u="sng" dirty="0"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4400" b="1" u="sng" dirty="0">
                <a:latin typeface="+mj-lt"/>
                <a:ea typeface="+mj-ea"/>
                <a:cs typeface="+mj-cs"/>
              </a:rPr>
            </a:br>
            <a:endParaRPr kumimoji="0" lang="zh-TW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-16148" y="6474936"/>
            <a:ext cx="560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6-d-01-3</a:t>
            </a:r>
            <a:r>
              <a:rPr lang="zh-TW" altLang="en-US" dirty="0" smtClean="0"/>
              <a:t>能將數量資料轉換成百分率，再畫成長條圖。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 smtClean="0"/>
              <a:t>五</a:t>
            </a:r>
            <a:r>
              <a:rPr kumimoji="0" lang="en-US" altLang="zh-TW" sz="3200" dirty="0" smtClean="0"/>
              <a:t>-2</a:t>
            </a:r>
            <a:r>
              <a:rPr kumimoji="0" lang="zh-TW" altLang="en-US" sz="3200" dirty="0" smtClean="0"/>
              <a:t>：</a:t>
            </a:r>
            <a:r>
              <a:rPr kumimoji="0" lang="zh-TW" altLang="en-US" sz="3200" dirty="0"/>
              <a:t>能將資料轉換成百分率後</a:t>
            </a:r>
            <a:r>
              <a:rPr kumimoji="0" lang="zh-TW" altLang="en-US" sz="3200" dirty="0" smtClean="0"/>
              <a:t>以統計圖表呈現</a:t>
            </a:r>
            <a:endParaRPr kumimoji="0" lang="zh-TW" altLang="en-US" sz="32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51520" y="3933056"/>
          <a:ext cx="4536504" cy="8229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56084"/>
                <a:gridCol w="756084"/>
                <a:gridCol w="756084"/>
                <a:gridCol w="756084"/>
                <a:gridCol w="756084"/>
                <a:gridCol w="756084"/>
              </a:tblGrid>
              <a:tr h="582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/>
                        <a:t>興趣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/>
                        <a:t>運動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/>
                        <a:t>聊天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/>
                        <a:t>畫圖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/>
                        <a:t>唱歌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/>
                        <a:t>其他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/>
                        <a:t>人數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/>
                        <a:t>6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/>
                        <a:t>4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/>
                        <a:t>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/>
                        <a:t>5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/>
                        <a:t>4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/>
                        <a:t>百分率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/>
                        <a:t>24%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/>
                        <a:t>16%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/>
                        <a:t>24%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/>
                        <a:t>20%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/>
                        <a:t>16%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圖表 10"/>
          <p:cNvGraphicFramePr/>
          <p:nvPr/>
        </p:nvGraphicFramePr>
        <p:xfrm>
          <a:off x="4572000" y="836712"/>
          <a:ext cx="4572000" cy="343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六年二班興趣大調查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526" y="1628800"/>
          <a:ext cx="6264698" cy="28071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62733"/>
                <a:gridCol w="1040393"/>
                <a:gridCol w="1040393"/>
                <a:gridCol w="1040393"/>
                <a:gridCol w="1040393"/>
                <a:gridCol w="1040393"/>
              </a:tblGrid>
              <a:tr h="9159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u="none" strike="noStrike" dirty="0"/>
                        <a:t>興趣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u="none" strike="noStrike" dirty="0"/>
                        <a:t>運動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u="none" strike="noStrike" dirty="0"/>
                        <a:t>聊天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u="none" strike="noStrike" dirty="0"/>
                        <a:t>畫圖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唱歌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u="none" strike="noStrike" dirty="0"/>
                        <a:t>其他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9159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u="none" strike="noStrike"/>
                        <a:t>人數</a:t>
                      </a:r>
                      <a:endParaRPr lang="zh-TW" altLang="en-US" sz="3200" b="1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1" i="0" u="none" strike="noStrike" dirty="0" smtClean="0">
                          <a:solidFill>
                            <a:srgbClr val="000000"/>
                          </a:solidFill>
                          <a:latin typeface="新細明體"/>
                        </a:rPr>
                        <a:t>6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 dirty="0"/>
                        <a:t>4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 dirty="0"/>
                        <a:t>6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1" i="0" u="none" strike="noStrike" dirty="0" smtClean="0">
                          <a:solidFill>
                            <a:srgbClr val="000000"/>
                          </a:solidFill>
                          <a:latin typeface="新細明體"/>
                        </a:rPr>
                        <a:t>4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91591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u="none" strike="noStrike"/>
                        <a:t>百分率</a:t>
                      </a:r>
                      <a:endParaRPr lang="zh-TW" altLang="en-US" sz="3200" b="1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 dirty="0" smtClean="0"/>
                        <a:t>24%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 dirty="0" smtClean="0"/>
                        <a:t>16%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 dirty="0" smtClean="0"/>
                        <a:t>24%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 dirty="0" smtClean="0"/>
                        <a:t>20%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 dirty="0" smtClean="0"/>
                        <a:t>16%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直線圖說文字 1 4"/>
          <p:cNvSpPr/>
          <p:nvPr/>
        </p:nvSpPr>
        <p:spPr>
          <a:xfrm flipH="1">
            <a:off x="323528" y="2636912"/>
            <a:ext cx="6264696" cy="792088"/>
          </a:xfrm>
          <a:prstGeom prst="borderCallout1">
            <a:avLst>
              <a:gd name="adj1" fmla="val 18750"/>
              <a:gd name="adj2" fmla="val 581"/>
              <a:gd name="adj3" fmla="val -33132"/>
              <a:gd name="adj4" fmla="val -1086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092280" y="1916832"/>
            <a:ext cx="183255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dirty="0" smtClean="0"/>
              <a:t>總數</a:t>
            </a:r>
            <a:r>
              <a:rPr lang="en-US" altLang="zh-TW" sz="3200" dirty="0" smtClean="0"/>
              <a:t>25</a:t>
            </a:r>
            <a:r>
              <a:rPr lang="zh-TW" altLang="en-US" sz="3200" dirty="0" smtClean="0"/>
              <a:t>人</a:t>
            </a:r>
            <a:endParaRPr lang="zh-TW" altLang="en-US" sz="3200" dirty="0"/>
          </a:p>
        </p:txBody>
      </p:sp>
      <p:sp>
        <p:nvSpPr>
          <p:cNvPr id="8" name="直線圖說文字 1 7"/>
          <p:cNvSpPr/>
          <p:nvPr/>
        </p:nvSpPr>
        <p:spPr>
          <a:xfrm flipH="1">
            <a:off x="323528" y="3501008"/>
            <a:ext cx="6264696" cy="1080120"/>
          </a:xfrm>
          <a:prstGeom prst="borderCallout1">
            <a:avLst>
              <a:gd name="adj1" fmla="val 18750"/>
              <a:gd name="adj2" fmla="val 581"/>
              <a:gd name="adj3" fmla="val -33132"/>
              <a:gd name="adj4" fmla="val -108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876256" y="2996952"/>
            <a:ext cx="2016224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/>
              <a:t>百分率相加總數為</a:t>
            </a:r>
            <a:r>
              <a:rPr lang="en-US" altLang="zh-TW" sz="3200" dirty="0" smtClean="0"/>
              <a:t>100%=1</a:t>
            </a:r>
            <a:endParaRPr lang="zh-TW" altLang="en-US" sz="3200" dirty="0"/>
          </a:p>
        </p:txBody>
      </p:sp>
      <p:sp>
        <p:nvSpPr>
          <p:cNvPr id="10" name="直線圖說文字 1 9"/>
          <p:cNvSpPr/>
          <p:nvPr/>
        </p:nvSpPr>
        <p:spPr>
          <a:xfrm>
            <a:off x="1403648" y="1412776"/>
            <a:ext cx="1008112" cy="3168352"/>
          </a:xfrm>
          <a:prstGeom prst="borderCallout1">
            <a:avLst>
              <a:gd name="adj1" fmla="val 100521"/>
              <a:gd name="adj2" fmla="val 4895"/>
              <a:gd name="adj3" fmla="val 113101"/>
              <a:gd name="adj4" fmla="val 7019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323528" y="5085184"/>
          <a:ext cx="4320480" cy="141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5" name="方程式" r:id="rId3" imgW="1879600" imgH="635000" progId="Equation.3">
                  <p:embed/>
                </p:oleObj>
              </mc:Choice>
              <mc:Fallback>
                <p:oleObj name="方程式" r:id="rId3" imgW="1879600" imgH="635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085184"/>
                        <a:ext cx="4320480" cy="1412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5075040" y="6457890"/>
            <a:ext cx="406896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口訣：分母變一百，射擊百分率。</a:t>
            </a:r>
            <a:endParaRPr lang="zh-TW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圖片 13" descr="百分率2.bmp"/>
          <p:cNvPicPr>
            <a:picLocks noChangeAspect="1"/>
          </p:cNvPicPr>
          <p:nvPr/>
        </p:nvPicPr>
        <p:blipFill>
          <a:blip r:embed="rId5" cstate="print"/>
          <a:srcRect l="2751" t="5550" r="7476" b="28410"/>
          <a:stretch>
            <a:fillRect/>
          </a:stretch>
        </p:blipFill>
        <p:spPr>
          <a:xfrm>
            <a:off x="5160492" y="5229200"/>
            <a:ext cx="3983508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build="allAtOnce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比率概念總複習一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539552" y="1340768"/>
            <a:ext cx="8219256" cy="396044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50000"/>
              </a:lnSpc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比率代表「部分」佔「全體」的多寡，可用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分數或小數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表示。</a:t>
            </a:r>
            <a:r>
              <a:rPr kumimoji="0" lang="en-US" altLang="zh-TW" sz="3600" dirty="0" smtClean="0"/>
              <a:t> </a:t>
            </a:r>
          </a:p>
          <a:p>
            <a:pPr eaLnBrk="0" hangingPunct="0">
              <a:lnSpc>
                <a:spcPct val="150000"/>
              </a:lnSpc>
            </a:pPr>
            <a:r>
              <a:rPr kumimoji="0" lang="en-US" altLang="zh-TW" sz="3600" dirty="0" smtClean="0"/>
              <a:t>2.</a:t>
            </a:r>
            <a:r>
              <a:rPr kumimoji="0" lang="zh-TW" altLang="en-US" sz="3600" dirty="0" smtClean="0"/>
              <a:t>各部份所占的比率相加起來會等於</a:t>
            </a:r>
            <a:r>
              <a:rPr kumimoji="0" lang="en-US" altLang="zh-TW" sz="3600" dirty="0" smtClean="0"/>
              <a:t>1</a:t>
            </a:r>
            <a:r>
              <a:rPr kumimoji="0" lang="zh-TW" altLang="en-US" sz="3600" dirty="0" smtClean="0"/>
              <a:t>。</a:t>
            </a:r>
            <a:endParaRPr kumimoji="0" lang="en-US" altLang="zh-TW" sz="3600" dirty="0" smtClean="0"/>
          </a:p>
          <a:p>
            <a:pPr eaLnBrk="0" hangingPunct="0">
              <a:lnSpc>
                <a:spcPct val="150000"/>
              </a:lnSpc>
            </a:pPr>
            <a:r>
              <a:rPr kumimoji="0" lang="en-US" altLang="zh-TW" sz="3600" dirty="0" smtClean="0"/>
              <a:t>3.</a:t>
            </a:r>
            <a:r>
              <a:rPr kumimoji="0" lang="zh-TW" altLang="en-US" sz="3600" dirty="0" smtClean="0"/>
              <a:t>比率的值等於</a:t>
            </a:r>
            <a:r>
              <a:rPr kumimoji="0" lang="en-US" altLang="zh-TW" sz="3600" dirty="0" smtClean="0"/>
              <a:t>1</a:t>
            </a:r>
            <a:r>
              <a:rPr kumimoji="0" lang="zh-TW" altLang="en-US" sz="3600" dirty="0" smtClean="0"/>
              <a:t>時，</a:t>
            </a:r>
            <a:r>
              <a:rPr kumimoji="0" lang="en-US" altLang="zh-TW" sz="3600" dirty="0" smtClean="0"/>
              <a:t>1</a:t>
            </a:r>
            <a:r>
              <a:rPr kumimoji="0" lang="zh-TW" altLang="en-US" sz="3600" dirty="0" smtClean="0"/>
              <a:t>就是全部。 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0" y="2204864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idx="1"/>
          </p:nvPr>
        </p:nvSpPr>
        <p:spPr bwMode="auto">
          <a:xfrm>
            <a:off x="457200" y="1340768"/>
            <a:ext cx="8229600" cy="47853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zh-TW" altLang="en-US" sz="3600" dirty="0" smtClean="0">
                <a:latin typeface="新細明體"/>
                <a:ea typeface="新細明體"/>
                <a:cs typeface="+mj-cs"/>
              </a:rPr>
              <a:t>「</a:t>
            </a:r>
            <a:r>
              <a:rPr lang="en-US" altLang="zh-TW" sz="3600" dirty="0">
                <a:latin typeface="+mn-ea"/>
                <a:cs typeface="+mj-cs"/>
              </a:rPr>
              <a:t>%</a:t>
            </a:r>
            <a:r>
              <a:rPr kumimoji="0" lang="zh-TW" altLang="en-US" sz="3600" dirty="0" smtClean="0">
                <a:latin typeface="新細明體"/>
                <a:ea typeface="新細明體"/>
                <a:cs typeface="+mj-cs"/>
              </a:rPr>
              <a:t>」</a:t>
            </a:r>
            <a:r>
              <a:rPr kumimoji="0" lang="zh-TW" altLang="en-US" sz="2400" dirty="0" smtClean="0">
                <a:latin typeface="+mn-ea"/>
                <a:ea typeface="+mn-ea"/>
                <a:cs typeface="+mj-cs"/>
              </a:rPr>
              <a:t>是</a:t>
            </a:r>
            <a:r>
              <a:rPr kumimoji="0" lang="zh-TW" altLang="en-US" sz="2400" dirty="0">
                <a:latin typeface="+mn-ea"/>
                <a:ea typeface="+mn-ea"/>
                <a:cs typeface="+mj-cs"/>
              </a:rPr>
              <a:t>百分率的</a:t>
            </a:r>
            <a:r>
              <a:rPr kumimoji="0" lang="zh-TW" altLang="en-US" sz="2400" dirty="0" smtClean="0">
                <a:latin typeface="+mn-ea"/>
                <a:ea typeface="+mn-ea"/>
                <a:cs typeface="+mj-cs"/>
              </a:rPr>
              <a:t>符號，</a:t>
            </a:r>
            <a:r>
              <a:rPr lang="zh-TW" altLang="zh-TW" sz="2400" dirty="0" smtClean="0">
                <a:latin typeface="+mn-ea"/>
                <a:ea typeface="+mn-ea"/>
              </a:rPr>
              <a:t>表示一</a:t>
            </a:r>
            <a:r>
              <a:rPr lang="zh-TW" altLang="en-US" sz="2400" dirty="0" smtClean="0">
                <a:latin typeface="+mn-ea"/>
                <a:ea typeface="+mn-ea"/>
              </a:rPr>
              <a:t>個數</a:t>
            </a:r>
            <a:r>
              <a:rPr lang="zh-TW" altLang="zh-TW" sz="2400" dirty="0" smtClean="0">
                <a:latin typeface="+mn-ea"/>
                <a:ea typeface="+mn-ea"/>
              </a:rPr>
              <a:t>是另一</a:t>
            </a:r>
            <a:r>
              <a:rPr lang="zh-TW" altLang="en-US" sz="2400" dirty="0" smtClean="0">
                <a:latin typeface="+mn-ea"/>
                <a:ea typeface="+mn-ea"/>
              </a:rPr>
              <a:t>個數的</a:t>
            </a:r>
            <a:r>
              <a:rPr lang="zh-TW" altLang="zh-TW" sz="2400" dirty="0" smtClean="0">
                <a:latin typeface="+mn-ea"/>
                <a:ea typeface="+mn-ea"/>
              </a:rPr>
              <a:t>百分之</a:t>
            </a:r>
            <a:r>
              <a:rPr lang="zh-TW" altLang="en-US" sz="2400" dirty="0" smtClean="0">
                <a:latin typeface="+mn-ea"/>
                <a:ea typeface="+mn-ea"/>
              </a:rPr>
              <a:t>幾，</a:t>
            </a:r>
            <a:r>
              <a:rPr lang="zh-TW" altLang="zh-TW" sz="2400" dirty="0" smtClean="0">
                <a:latin typeface="+mn-ea"/>
                <a:ea typeface="+mn-ea"/>
              </a:rPr>
              <a:t>叫百分</a:t>
            </a:r>
            <a:r>
              <a:rPr lang="zh-TW" altLang="en-US" sz="2400" dirty="0" smtClean="0">
                <a:latin typeface="+mn-ea"/>
                <a:ea typeface="+mn-ea"/>
              </a:rPr>
              <a:t>數</a:t>
            </a:r>
            <a:r>
              <a:rPr lang="zh-TW" altLang="zh-TW" sz="2400" dirty="0" smtClean="0">
                <a:latin typeface="+mn-ea"/>
                <a:ea typeface="+mn-ea"/>
              </a:rPr>
              <a:t>，也叫百分率或百分比。</a:t>
            </a:r>
            <a:endParaRPr lang="en-US" altLang="zh-TW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dirty="0" smtClean="0">
                <a:latin typeface="+mn-ea"/>
                <a:ea typeface="+mn-ea"/>
              </a:rPr>
              <a:t>把分數化為百分率時有兩種方法：</a:t>
            </a:r>
            <a:endParaRPr lang="en-US" altLang="zh-TW" sz="2400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 smtClean="0">
                <a:latin typeface="+mn-ea"/>
                <a:ea typeface="+mn-ea"/>
              </a:rPr>
              <a:t>   (1)</a:t>
            </a:r>
            <a:r>
              <a:rPr lang="zh-TW" altLang="en-US" sz="2400" dirty="0" smtClean="0">
                <a:latin typeface="+mn-ea"/>
                <a:ea typeface="+mn-ea"/>
              </a:rPr>
              <a:t>將分數化做分母是</a:t>
            </a:r>
            <a:r>
              <a:rPr lang="en-US" altLang="zh-TW" sz="2400" dirty="0" smtClean="0">
                <a:latin typeface="+mn-ea"/>
                <a:ea typeface="+mn-ea"/>
              </a:rPr>
              <a:t>10</a:t>
            </a:r>
            <a:r>
              <a:rPr lang="zh-TW" altLang="en-US" sz="2400" dirty="0" smtClean="0">
                <a:latin typeface="+mn-ea"/>
                <a:ea typeface="+mn-ea"/>
              </a:rPr>
              <a:t>、</a:t>
            </a:r>
            <a:r>
              <a:rPr lang="en-US" altLang="zh-TW" sz="2400" dirty="0" smtClean="0">
                <a:latin typeface="+mn-ea"/>
                <a:ea typeface="+mn-ea"/>
              </a:rPr>
              <a:t>100</a:t>
            </a:r>
            <a:r>
              <a:rPr lang="zh-TW" altLang="en-US" sz="2400" dirty="0" smtClean="0">
                <a:latin typeface="+mn-ea"/>
                <a:ea typeface="+mn-ea"/>
              </a:rPr>
              <a:t>的等值分數，再化做百分率。</a:t>
            </a:r>
            <a:r>
              <a:rPr lang="en-US" altLang="zh-TW" sz="2400" dirty="0" smtClean="0">
                <a:latin typeface="+mn-ea"/>
                <a:ea typeface="+mn-ea"/>
              </a:rPr>
              <a:t>(</a:t>
            </a:r>
            <a:r>
              <a:rPr lang="zh-TW" altLang="en-US" sz="2400" dirty="0" smtClean="0">
                <a:solidFill>
                  <a:srgbClr val="7030A0"/>
                </a:solidFill>
                <a:latin typeface="+mn-ea"/>
                <a:ea typeface="+mn-ea"/>
              </a:rPr>
              <a:t> 口訣：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分母變一百，射擊百分率。</a:t>
            </a:r>
            <a:r>
              <a:rPr lang="en-US" altLang="zh-TW" sz="2400" dirty="0" smtClean="0">
                <a:solidFill>
                  <a:srgbClr val="7030A0"/>
                </a:solidFill>
                <a:latin typeface="+mn-ea"/>
                <a:ea typeface="+mn-ea"/>
              </a:rPr>
              <a:t>)</a:t>
            </a:r>
            <a:endParaRPr lang="en-US" altLang="zh-TW" sz="2400" dirty="0" smtClean="0">
              <a:latin typeface="+mn-ea"/>
              <a:ea typeface="+mn-ea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2400" dirty="0" smtClean="0">
                <a:latin typeface="+mn-ea"/>
                <a:ea typeface="+mn-ea"/>
              </a:rPr>
              <a:t>   (2)</a:t>
            </a:r>
            <a:r>
              <a:rPr lang="zh-TW" altLang="en-US" sz="2400" dirty="0" smtClean="0">
                <a:latin typeface="+mn-ea"/>
                <a:ea typeface="+mn-ea"/>
              </a:rPr>
              <a:t>分子除以分母，再將數字化做百分率。</a:t>
            </a:r>
            <a:r>
              <a:rPr lang="en-US" altLang="zh-TW" sz="2400" dirty="0" smtClean="0">
                <a:latin typeface="+mn-ea"/>
                <a:ea typeface="+mn-ea"/>
              </a:rPr>
              <a:t>(</a:t>
            </a:r>
            <a:r>
              <a:rPr lang="zh-TW" altLang="zh-TW" sz="2400" dirty="0" smtClean="0">
                <a:latin typeface="+mn-ea"/>
                <a:ea typeface="+mn-ea"/>
              </a:rPr>
              <a:t>總數要出現，才</a:t>
            </a:r>
            <a:r>
              <a:rPr lang="zh-TW" altLang="en-US" sz="2400" dirty="0" smtClean="0">
                <a:latin typeface="+mn-ea"/>
                <a:ea typeface="+mn-ea"/>
              </a:rPr>
              <a:t>有</a:t>
            </a:r>
            <a:r>
              <a:rPr lang="zh-TW" altLang="zh-TW" sz="2400" dirty="0" smtClean="0">
                <a:latin typeface="+mn-ea"/>
                <a:ea typeface="+mn-ea"/>
              </a:rPr>
              <a:t>百分</a:t>
            </a:r>
            <a:r>
              <a:rPr lang="zh-TW" altLang="en-US" sz="2400" dirty="0" smtClean="0">
                <a:latin typeface="+mn-ea"/>
                <a:ea typeface="+mn-ea"/>
              </a:rPr>
              <a:t>率。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en-US" sz="2400" dirty="0">
                <a:solidFill>
                  <a:srgbClr val="7030A0"/>
                </a:solidFill>
                <a:latin typeface="+mn-ea"/>
              </a:rPr>
              <a:t> </a:t>
            </a:r>
            <a:r>
              <a:rPr lang="zh-TW" altLang="en-US" sz="2400" b="1" dirty="0" smtClean="0">
                <a:solidFill>
                  <a:srgbClr val="7030A0"/>
                </a:solidFill>
                <a:latin typeface="+mn-ea"/>
              </a:rPr>
              <a:t>口訣：</a:t>
            </a:r>
            <a:r>
              <a:rPr kumimoji="0" lang="zh-TW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部分</a:t>
            </a:r>
            <a:r>
              <a:rPr kumimoji="0" lang="zh-TW" altLang="en-US" sz="2400" b="1" dirty="0" smtClean="0">
                <a:latin typeface="+mn-ea"/>
                <a:ea typeface="+mn-ea"/>
              </a:rPr>
              <a:t>除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總數</a:t>
            </a:r>
            <a:r>
              <a:rPr kumimoji="0" lang="zh-TW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，再乘</a:t>
            </a:r>
            <a:r>
              <a:rPr kumimoji="0" lang="en-US" altLang="zh-TW" sz="2400" b="1" dirty="0" smtClean="0">
                <a:solidFill>
                  <a:srgbClr val="C00000"/>
                </a:solidFill>
                <a:latin typeface="+mn-ea"/>
                <a:ea typeface="+mn-ea"/>
              </a:rPr>
              <a:t>100%</a:t>
            </a:r>
            <a:r>
              <a:rPr kumimoji="0" lang="zh-TW" altLang="en-US" sz="2400" b="1" dirty="0" smtClean="0">
                <a:latin typeface="+mn-ea"/>
                <a:ea typeface="+mn-ea"/>
              </a:rPr>
              <a:t>就變身</a:t>
            </a:r>
            <a:r>
              <a:rPr kumimoji="0" lang="en-US" altLang="zh-TW" sz="2400" dirty="0" smtClean="0">
                <a:latin typeface="+mn-ea"/>
                <a:ea typeface="+mn-ea"/>
              </a:rPr>
              <a:t>)</a:t>
            </a:r>
            <a:endParaRPr kumimoji="0" lang="zh-TW" alt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395536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比率概念總複習二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5530626"/>
          </a:xfrm>
        </p:spPr>
        <p:txBody>
          <a:bodyPr/>
          <a:lstStyle/>
          <a:p>
            <a:pPr algn="l"/>
            <a:r>
              <a:rPr lang="zh-TW" altLang="en-US" u="sng" dirty="0" smtClean="0"/>
              <a:t>小花</a:t>
            </a:r>
            <a:r>
              <a:rPr lang="zh-TW" altLang="en-US" dirty="0" smtClean="0"/>
              <a:t>是個孝順勤勞的高中生，她每天放學後到</a:t>
            </a:r>
            <a:r>
              <a:rPr lang="zh-TW" altLang="en-US" u="sng" dirty="0" smtClean="0"/>
              <a:t>賣當雄</a:t>
            </a:r>
            <a:r>
              <a:rPr lang="zh-TW" altLang="en-US" dirty="0" smtClean="0"/>
              <a:t>速食店打工。每個月打工的收入扣除其他保險費用後是一萬元。</a:t>
            </a:r>
            <a:endParaRPr lang="zh-TW" altLang="en-US" dirty="0"/>
          </a:p>
        </p:txBody>
      </p:sp>
      <p:pic>
        <p:nvPicPr>
          <p:cNvPr id="4" name="內容版面配置區 3" descr="HP0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023232" cy="4279392"/>
          </a:xfrm>
        </p:spPr>
      </p:pic>
      <p:sp>
        <p:nvSpPr>
          <p:cNvPr id="5" name="橢圓形圖說文字 4"/>
          <p:cNvSpPr/>
          <p:nvPr/>
        </p:nvSpPr>
        <p:spPr>
          <a:xfrm>
            <a:off x="1331640" y="620688"/>
            <a:ext cx="1728192" cy="100811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rgbClr val="FF0000"/>
                </a:solidFill>
              </a:rPr>
              <a:t>PISA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 txBox="1">
            <a:spLocks noGrp="1"/>
          </p:cNvSpPr>
          <p:nvPr>
            <p:ph type="title"/>
          </p:nvPr>
        </p:nvSpPr>
        <p:spPr>
          <a:xfrm>
            <a:off x="-144998" y="61308"/>
            <a:ext cx="9433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問題一：</a:t>
            </a:r>
            <a:r>
              <a:rPr lang="en-US" altLang="zh-TW" sz="3200" u="sng" dirty="0" smtClean="0"/>
              <a:t/>
            </a:r>
            <a:br>
              <a:rPr lang="en-US" altLang="zh-TW" sz="3200" u="sng" dirty="0" smtClean="0"/>
            </a:br>
            <a:r>
              <a:rPr lang="zh-TW" altLang="en-US" sz="3200" u="sng" dirty="0" smtClean="0"/>
              <a:t>小花</a:t>
            </a:r>
            <a:r>
              <a:rPr lang="zh-TW" altLang="en-US" sz="3200" dirty="0" smtClean="0"/>
              <a:t>打工收入是</a:t>
            </a:r>
            <a:r>
              <a:rPr lang="en-US" altLang="zh-TW" sz="3200" dirty="0" smtClean="0"/>
              <a:t>10000</a:t>
            </a:r>
            <a:r>
              <a:rPr lang="zh-TW" altLang="en-US" sz="3200" dirty="0" smtClean="0"/>
              <a:t>元，支出項目與費用如下表：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(1)</a:t>
            </a:r>
            <a:r>
              <a:rPr lang="zh-TW" altLang="en-US" sz="3200" dirty="0" smtClean="0"/>
              <a:t>請在</a:t>
            </a:r>
            <a:r>
              <a:rPr lang="en-US" altLang="zh-TW" sz="3200" dirty="0" smtClean="0"/>
              <a:t>?</a:t>
            </a:r>
            <a:r>
              <a:rPr lang="zh-TW" altLang="en-US" sz="3200" dirty="0" smtClean="0"/>
              <a:t>處填上正確的答案</a:t>
            </a:r>
            <a:endParaRPr lang="zh-TW" altLang="en-US" sz="32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1520" y="1628800"/>
          <a:ext cx="8604448" cy="198544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75556"/>
                <a:gridCol w="1075556"/>
                <a:gridCol w="1075556"/>
                <a:gridCol w="1075556"/>
                <a:gridCol w="1075556"/>
                <a:gridCol w="1075556"/>
                <a:gridCol w="1075556"/>
                <a:gridCol w="1075556"/>
              </a:tblGrid>
              <a:tr h="3744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/>
                        <a:t>項目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/>
                        <a:t>飲食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/>
                        <a:t>交通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社交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進修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雜支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存款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/>
                        <a:t>總數</a:t>
                      </a:r>
                      <a:r>
                        <a:rPr lang="en-US" altLang="zh-TW" sz="1600" u="none" strike="noStrike" dirty="0" smtClean="0"/>
                        <a:t>/</a:t>
                      </a:r>
                    </a:p>
                    <a:p>
                      <a:pPr algn="ctr" fontAlgn="ctr"/>
                      <a:r>
                        <a:rPr lang="zh-TW" altLang="en-US" sz="1600" u="none" strike="noStrike" dirty="0" smtClean="0"/>
                        <a:t>總比率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74888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/>
                        <a:t>費用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3000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500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300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200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2000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4000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10000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74888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百分率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5%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3%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2%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20%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40%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 smtClean="0"/>
                        <a:t>?</a:t>
                      </a:r>
                      <a:r>
                        <a:rPr lang="zh-TW" altLang="en-US" sz="2800" u="none" strike="noStrike" dirty="0"/>
                        <a:t>　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直線圖說文字 1 6"/>
          <p:cNvSpPr/>
          <p:nvPr/>
        </p:nvSpPr>
        <p:spPr>
          <a:xfrm>
            <a:off x="7740352" y="2852936"/>
            <a:ext cx="1152128" cy="792088"/>
          </a:xfrm>
          <a:prstGeom prst="borderCallout1">
            <a:avLst>
              <a:gd name="adj1" fmla="val 100006"/>
              <a:gd name="adj2" fmla="val 14815"/>
              <a:gd name="adj3" fmla="val 150294"/>
              <a:gd name="adj4" fmla="val 1623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6300192" y="4221088"/>
            <a:ext cx="24482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各部份所占的比率相加起來會等於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。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5868144" y="4941168"/>
          <a:ext cx="289465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6" name="方程式" r:id="rId3" imgW="977476" imgH="393529" progId="Equation.3">
                  <p:embed/>
                </p:oleObj>
              </mc:Choice>
              <mc:Fallback>
                <p:oleObj name="方程式" r:id="rId3" imgW="977476" imgH="39352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941168"/>
                        <a:ext cx="2894657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直線圖說文字 1 9"/>
          <p:cNvSpPr/>
          <p:nvPr/>
        </p:nvSpPr>
        <p:spPr>
          <a:xfrm>
            <a:off x="1259632" y="2852936"/>
            <a:ext cx="1152128" cy="792088"/>
          </a:xfrm>
          <a:prstGeom prst="borderCallout1">
            <a:avLst>
              <a:gd name="adj1" fmla="val 100006"/>
              <a:gd name="adj2" fmla="val 14815"/>
              <a:gd name="adj3" fmla="val 150294"/>
              <a:gd name="adj4" fmla="val 1623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0" y="4005064"/>
            <a:ext cx="5445722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/>
              <a:t>算法一：</a:t>
            </a:r>
            <a:r>
              <a:rPr lang="en-US" altLang="zh-TW" sz="2400" dirty="0" smtClean="0"/>
              <a:t>100%-5%-3%-2%-20%-40%=30%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0" y="4581128"/>
            <a:ext cx="14157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/>
              <a:t>算法二：</a:t>
            </a:r>
            <a:endParaRPr lang="zh-TW" altLang="en-US" sz="2400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/>
        </p:nvGraphicFramePr>
        <p:xfrm>
          <a:off x="755576" y="4941168"/>
          <a:ext cx="4937125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7" name="方程式" r:id="rId5" imgW="2489200" imgH="838200" progId="Equation.3">
                  <p:embed/>
                </p:oleObj>
              </mc:Choice>
              <mc:Fallback>
                <p:oleObj name="方程式" r:id="rId5" imgW="2489200" imgH="838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941168"/>
                        <a:ext cx="4937125" cy="159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008205" y="6488668"/>
            <a:ext cx="3135795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zh-TW" b="1" dirty="0" smtClean="0"/>
              <a:t>總數</a:t>
            </a:r>
            <a:r>
              <a:rPr lang="zh-TW" altLang="zh-TW" dirty="0" smtClean="0"/>
              <a:t>要出現，才</a:t>
            </a:r>
            <a:r>
              <a:rPr lang="zh-TW" altLang="en-US" dirty="0" smtClean="0"/>
              <a:t>有</a:t>
            </a:r>
            <a:r>
              <a:rPr lang="zh-TW" altLang="zh-TW" dirty="0" smtClean="0"/>
              <a:t>百分</a:t>
            </a:r>
            <a:r>
              <a:rPr lang="zh-TW" altLang="en-US" dirty="0" smtClean="0"/>
              <a:t>率。</a:t>
            </a:r>
            <a:endParaRPr lang="zh-TW" altLang="zh-TW" dirty="0" smtClean="0"/>
          </a:p>
        </p:txBody>
      </p:sp>
      <p:sp>
        <p:nvSpPr>
          <p:cNvPr id="15" name="文字方塊 14"/>
          <p:cNvSpPr txBox="1"/>
          <p:nvPr/>
        </p:nvSpPr>
        <p:spPr>
          <a:xfrm>
            <a:off x="0" y="15007"/>
            <a:ext cx="172354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百分率加減</a:t>
            </a:r>
            <a:endParaRPr lang="zh-TW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23529" y="476673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u="sng" dirty="0" smtClean="0"/>
              <a:t>小花</a:t>
            </a:r>
            <a:r>
              <a:rPr lang="zh-TW" altLang="en-US" sz="2400" dirty="0" smtClean="0"/>
              <a:t>為了更清楚自己的收支，她用</a:t>
            </a:r>
            <a:r>
              <a:rPr lang="en-US" altLang="zh-TW" sz="2400" dirty="0" smtClean="0"/>
              <a:t>Excel</a:t>
            </a:r>
            <a:r>
              <a:rPr lang="zh-TW" altLang="en-US" sz="2400" dirty="0" smtClean="0"/>
              <a:t>做出支出項目的圖表，如下表：</a:t>
            </a:r>
            <a:endParaRPr lang="zh-TW" altLang="en-US" sz="24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043608" y="1484784"/>
          <a:ext cx="6840757" cy="12801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77251"/>
                <a:gridCol w="977251"/>
                <a:gridCol w="977251"/>
                <a:gridCol w="977251"/>
                <a:gridCol w="977251"/>
                <a:gridCol w="977251"/>
                <a:gridCol w="977251"/>
              </a:tblGrid>
              <a:tr h="35471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/>
                        <a:t>項目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飲食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交通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社交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進修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雜支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存款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2842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/>
                        <a:t>百分率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30%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5%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3%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2%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20%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40%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979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費用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3000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500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300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200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2000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4000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1" name="圖表 10"/>
          <p:cNvGraphicFramePr/>
          <p:nvPr/>
        </p:nvGraphicFramePr>
        <p:xfrm>
          <a:off x="0" y="3356992"/>
          <a:ext cx="4644008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圖表 11"/>
          <p:cNvGraphicFramePr/>
          <p:nvPr/>
        </p:nvGraphicFramePr>
        <p:xfrm>
          <a:off x="4788024" y="3501008"/>
          <a:ext cx="3816424" cy="290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 rot="1057149" flipH="1">
            <a:off x="2783165" y="2835598"/>
            <a:ext cx="57365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百分率長條圖</a:t>
            </a:r>
            <a:endParaRPr lang="zh-TW" alt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 rot="1057149" flipH="1">
            <a:off x="6743606" y="2968581"/>
            <a:ext cx="57365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數值長條圖</a:t>
            </a:r>
            <a:endParaRPr lang="zh-TW" alt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YUKE\桌面\長條圖\長條娃娃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44" b="21402"/>
          <a:stretch>
            <a:fillRect/>
          </a:stretch>
        </p:blipFill>
        <p:spPr bwMode="auto">
          <a:xfrm>
            <a:off x="1258888" y="2852738"/>
            <a:ext cx="18002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YUKE\桌面\長條圖\長條娃娃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3" r="3522" b="19179"/>
          <a:stretch>
            <a:fillRect/>
          </a:stretch>
        </p:blipFill>
        <p:spPr bwMode="auto">
          <a:xfrm>
            <a:off x="7343775" y="2349500"/>
            <a:ext cx="1800225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標題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長條關主</a:t>
            </a:r>
          </a:p>
        </p:txBody>
      </p:sp>
      <p:sp>
        <p:nvSpPr>
          <p:cNvPr id="7173" name="內容版面配置區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長條關主兄弟多，全都住在方格裡，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站在同一水平線，兄弟才能分高下。</a:t>
            </a:r>
          </a:p>
        </p:txBody>
      </p:sp>
      <p:pic>
        <p:nvPicPr>
          <p:cNvPr id="7174" name="圖片 8" descr="長條娃娃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/>
          <a:stretch>
            <a:fillRect/>
          </a:stretch>
        </p:blipFill>
        <p:spPr bwMode="auto">
          <a:xfrm>
            <a:off x="5435600" y="4005263"/>
            <a:ext cx="18002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39552" y="6381328"/>
            <a:ext cx="8604448" cy="2160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8" name="圖片 10" descr="長條娃娃2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368" b="6500"/>
          <a:stretch>
            <a:fillRect/>
          </a:stretch>
        </p:blipFill>
        <p:spPr bwMode="auto">
          <a:xfrm>
            <a:off x="3348038" y="3573463"/>
            <a:ext cx="18002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 smtClean="0"/>
              <a:t>二：長條圖的類型</a:t>
            </a:r>
            <a:endParaRPr kumimoji="0"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問題二：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(2)</a:t>
            </a:r>
            <a:r>
              <a:rPr lang="zh-TW" altLang="en-US" u="sng" dirty="0" smtClean="0"/>
              <a:t>小花</a:t>
            </a:r>
            <a:r>
              <a:rPr lang="zh-TW" altLang="en-US" dirty="0" smtClean="0"/>
              <a:t>打工時弄翻飲料，要賠償客人衣物損失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元，這筆金額佔他總收入的百分比為多少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1490663" y="3429000"/>
          <a:ext cx="6465713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6" name="方程式" r:id="rId3" imgW="1828800" imgH="393700" progId="Equation.3">
                  <p:embed/>
                </p:oleObj>
              </mc:Choice>
              <mc:Fallback>
                <p:oleObj name="方程式" r:id="rId3" imgW="1828800" imgH="3937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3429000"/>
                        <a:ext cx="6465713" cy="144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內容版面配置區 3"/>
          <p:cNvSpPr txBox="1">
            <a:spLocks/>
          </p:cNvSpPr>
          <p:nvPr/>
        </p:nvSpPr>
        <p:spPr bwMode="auto">
          <a:xfrm>
            <a:off x="539552" y="6021288"/>
            <a:ext cx="8229600" cy="720080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600" b="1" dirty="0" smtClean="0"/>
              <a:t>分子除以分母，再將數字化做百分率</a:t>
            </a:r>
            <a:r>
              <a:rPr lang="zh-TW" altLang="en-US" sz="3200" b="1" dirty="0" smtClean="0"/>
              <a:t>。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5157192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答：</a:t>
            </a:r>
            <a:r>
              <a:rPr lang="en-US" altLang="zh-TW" sz="3200" dirty="0" smtClean="0">
                <a:solidFill>
                  <a:srgbClr val="FF0000"/>
                </a:solidFill>
              </a:rPr>
              <a:t>10%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35702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/>
              <a:t>由部份及總數換算百分率</a:t>
            </a:r>
            <a:endParaRPr lang="zh-TW" altLang="en-US" sz="24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4355976" y="3501008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4499992" y="4293096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067944" y="3501008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211960" y="4293096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05273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/>
              <a:t>(3)</a:t>
            </a:r>
            <a:r>
              <a:rPr lang="zh-TW" altLang="en-US" sz="3200" u="sng" dirty="0" smtClean="0"/>
              <a:t>小花</a:t>
            </a:r>
            <a:r>
              <a:rPr lang="zh-TW" altLang="en-US" sz="3200" dirty="0" smtClean="0"/>
              <a:t>為了想買一隻</a:t>
            </a:r>
            <a:r>
              <a:rPr lang="en-US" altLang="zh-TW" sz="3200" dirty="0" err="1" smtClean="0"/>
              <a:t>iPhone</a:t>
            </a:r>
            <a:r>
              <a:rPr lang="en-US" altLang="zh-TW" sz="3200" dirty="0" smtClean="0"/>
              <a:t> 6</a:t>
            </a:r>
            <a:r>
              <a:rPr lang="zh-TW" altLang="en-US" sz="3200" dirty="0" smtClean="0"/>
              <a:t>手機，她調整了支出的比率，假設她每個月存下收入的</a:t>
            </a:r>
            <a:r>
              <a:rPr lang="en-US" altLang="zh-TW" sz="3200" dirty="0" smtClean="0"/>
              <a:t>50% </a:t>
            </a:r>
            <a:r>
              <a:rPr lang="zh-TW" altLang="en-US" sz="3200" dirty="0" smtClean="0"/>
              <a:t>，請問每個月可以存多少錢</a:t>
            </a:r>
            <a:r>
              <a:rPr lang="en-US" altLang="zh-TW" sz="3200" dirty="0" smtClean="0"/>
              <a:t>?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491880" y="11663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問題三：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5994" y="2996952"/>
            <a:ext cx="877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u="sng" dirty="0" smtClean="0">
                <a:solidFill>
                  <a:srgbClr val="FF0000"/>
                </a:solidFill>
              </a:rPr>
              <a:t>＊動動腦：小花打工收入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10000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元，要存下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50%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，是多少錢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?</a:t>
            </a:r>
            <a:endParaRPr lang="zh-TW" altLang="en-US" sz="2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2267744" y="3933056"/>
          <a:ext cx="4968553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0" name="方程式" r:id="rId3" imgW="1320227" imgH="431613" progId="Equation.3">
                  <p:embed/>
                </p:oleObj>
              </mc:Choice>
              <mc:Fallback>
                <p:oleObj name="方程式" r:id="rId3" imgW="1320227" imgH="431613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933056"/>
                        <a:ext cx="4968553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11560" y="5661248"/>
            <a:ext cx="802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答：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小花</a:t>
            </a:r>
            <a:r>
              <a:rPr lang="zh-TW" altLang="en-US" sz="3200" dirty="0" smtClean="0">
                <a:solidFill>
                  <a:srgbClr val="FF0000"/>
                </a:solidFill>
              </a:rPr>
              <a:t>每個月存下收入的</a:t>
            </a:r>
            <a:r>
              <a:rPr lang="en-US" altLang="zh-TW" sz="3200" dirty="0" smtClean="0">
                <a:solidFill>
                  <a:srgbClr val="FF0000"/>
                </a:solidFill>
              </a:rPr>
              <a:t>50%</a:t>
            </a:r>
            <a:r>
              <a:rPr lang="zh-TW" altLang="en-US" sz="3200" dirty="0" smtClean="0">
                <a:solidFill>
                  <a:srgbClr val="FF0000"/>
                </a:solidFill>
              </a:rPr>
              <a:t>就是</a:t>
            </a:r>
            <a:r>
              <a:rPr lang="en-US" altLang="zh-TW" sz="3200" dirty="0" smtClean="0">
                <a:solidFill>
                  <a:srgbClr val="FF0000"/>
                </a:solidFill>
              </a:rPr>
              <a:t>5000</a:t>
            </a:r>
            <a:r>
              <a:rPr lang="zh-TW" altLang="en-US" sz="3200" dirty="0" smtClean="0">
                <a:solidFill>
                  <a:srgbClr val="FF0000"/>
                </a:solidFill>
              </a:rPr>
              <a:t>元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0"/>
            <a:ext cx="32624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/>
              <a:t>由百分率換算部分數據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4"/>
          <p:cNvSpPr txBox="1">
            <a:spLocks noGrp="1"/>
          </p:cNvSpPr>
          <p:nvPr>
            <p:ph type="title"/>
          </p:nvPr>
        </p:nvSpPr>
        <p:spPr>
          <a:xfrm>
            <a:off x="0" y="764704"/>
            <a:ext cx="8322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(4)</a:t>
            </a:r>
            <a:r>
              <a:rPr lang="zh-TW" altLang="en-US" sz="3200" u="sng" dirty="0" smtClean="0"/>
              <a:t>小花</a:t>
            </a:r>
            <a:r>
              <a:rPr lang="zh-TW" altLang="en-US" sz="3200" dirty="0" smtClean="0"/>
              <a:t>每個月存</a:t>
            </a:r>
            <a:r>
              <a:rPr lang="en-US" altLang="zh-TW" sz="3200" dirty="0" smtClean="0"/>
              <a:t>5000</a:t>
            </a:r>
            <a:r>
              <a:rPr lang="zh-TW" altLang="en-US" sz="3200" dirty="0" smtClean="0"/>
              <a:t>元，請問要存多久才能買到</a:t>
            </a:r>
            <a:r>
              <a:rPr lang="en-US" altLang="zh-TW" sz="3200" dirty="0" smtClean="0"/>
              <a:t>32G</a:t>
            </a:r>
            <a:r>
              <a:rPr lang="zh-TW" altLang="en-US" sz="3200" dirty="0" smtClean="0"/>
              <a:t>的</a:t>
            </a:r>
            <a:r>
              <a:rPr lang="en-US" altLang="zh-TW" sz="3200" dirty="0" err="1" smtClean="0"/>
              <a:t>iPhone</a:t>
            </a:r>
            <a:r>
              <a:rPr lang="en-US" altLang="zh-TW" sz="3200" dirty="0" smtClean="0"/>
              <a:t> 6</a:t>
            </a:r>
            <a:r>
              <a:rPr lang="zh-TW" altLang="en-US" sz="3200" dirty="0" smtClean="0"/>
              <a:t>手機呢</a:t>
            </a:r>
            <a:r>
              <a:rPr lang="en-US" altLang="zh-TW" sz="3200" dirty="0" smtClean="0"/>
              <a:t>?</a:t>
            </a:r>
            <a:endParaRPr lang="zh-TW" altLang="en-US" sz="32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575101"/>
              </p:ext>
            </p:extLst>
          </p:nvPr>
        </p:nvGraphicFramePr>
        <p:xfrm>
          <a:off x="1187624" y="2118752"/>
          <a:ext cx="6624736" cy="1094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 smtClean="0"/>
                        <a:t>iPhone</a:t>
                      </a:r>
                      <a:r>
                        <a:rPr lang="en-US" altLang="zh-TW" sz="2800" dirty="0" smtClean="0"/>
                        <a:t> 6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16G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32G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64G</a:t>
                      </a:r>
                      <a:endParaRPr lang="zh-TW" altLang="en-US" sz="28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價格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22500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25900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31500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11560" y="3543399"/>
            <a:ext cx="480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u="sng" dirty="0" smtClean="0">
                <a:solidFill>
                  <a:srgbClr val="FF0000"/>
                </a:solidFill>
              </a:rPr>
              <a:t>＊動動腦：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25900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元要幾個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5000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元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?</a:t>
            </a:r>
            <a:endParaRPr lang="zh-TW" altLang="en-US" sz="2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58448"/>
              </p:ext>
            </p:extLst>
          </p:nvPr>
        </p:nvGraphicFramePr>
        <p:xfrm>
          <a:off x="827584" y="4276204"/>
          <a:ext cx="4235400" cy="592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4" name="方程式" r:id="rId3" imgW="1269449" imgH="177723" progId="Equation.3">
                  <p:embed/>
                </p:oleObj>
              </mc:Choice>
              <mc:Fallback>
                <p:oleObj name="方程式" r:id="rId3" imgW="1269449" imgH="177723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76204"/>
                        <a:ext cx="4235400" cy="5929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39552" y="5220489"/>
            <a:ext cx="655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答：超出五個月</a:t>
            </a:r>
            <a:r>
              <a:rPr lang="en-US" altLang="zh-TW" sz="3200" dirty="0" smtClean="0">
                <a:solidFill>
                  <a:srgbClr val="FF0000"/>
                </a:solidFill>
              </a:rPr>
              <a:t>5+1=6</a:t>
            </a:r>
            <a:r>
              <a:rPr lang="zh-TW" altLang="en-US" sz="3200" dirty="0" smtClean="0">
                <a:solidFill>
                  <a:srgbClr val="FF0000"/>
                </a:solidFill>
              </a:rPr>
              <a:t>，要存六個月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63888" y="10792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問題四：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0" y="0"/>
            <a:ext cx="172354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+mn-ea"/>
              </a:rPr>
              <a:t>超出的概念</a:t>
            </a:r>
            <a:endParaRPr lang="zh-TW" altLang="en-US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35896" y="10792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問題五：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03648" y="3212976"/>
          <a:ext cx="5760643" cy="15121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22949"/>
                <a:gridCol w="822949"/>
                <a:gridCol w="822949"/>
                <a:gridCol w="822949"/>
                <a:gridCol w="822949"/>
                <a:gridCol w="822949"/>
                <a:gridCol w="822949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/>
                        <a:t>項目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飲食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交通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社交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進修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/>
                        <a:t>雜支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存款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/>
                        <a:t>百分率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 smtClean="0"/>
                        <a:t>25%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5%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3%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2%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 smtClean="0"/>
                        <a:t>15%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 smtClean="0"/>
                        <a:t>50</a:t>
                      </a:r>
                      <a:r>
                        <a:rPr lang="en-US" altLang="zh-TW" sz="2800" u="none" strike="noStrike" dirty="0"/>
                        <a:t>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/>
                        <a:t>費用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 smtClean="0"/>
                        <a:t>2500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500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300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/>
                        <a:t>200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 smtClean="0"/>
                        <a:t>1500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/>
                        <a:t>5</a:t>
                      </a:r>
                      <a:r>
                        <a:rPr lang="en-US" altLang="zh-TW" sz="2800" u="none" strike="noStrike" dirty="0" smtClean="0"/>
                        <a:t>000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67544" y="980728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/>
              <a:t>(5)</a:t>
            </a:r>
            <a:r>
              <a:rPr lang="zh-TW" altLang="en-US" sz="3200" u="sng" dirty="0" smtClean="0"/>
              <a:t>小花</a:t>
            </a:r>
            <a:r>
              <a:rPr lang="zh-TW" altLang="en-US" sz="3200" dirty="0" smtClean="0"/>
              <a:t>希望</a:t>
            </a:r>
            <a:r>
              <a:rPr lang="en-US" altLang="zh-TW" sz="3200" dirty="0" smtClean="0"/>
              <a:t>5</a:t>
            </a:r>
            <a:r>
              <a:rPr lang="zh-TW" altLang="en-US" sz="3200" dirty="0" smtClean="0"/>
              <a:t>個月內可以買到價值</a:t>
            </a:r>
            <a:r>
              <a:rPr lang="en-US" altLang="zh-TW" sz="3200" dirty="0" smtClean="0"/>
              <a:t>25900</a:t>
            </a:r>
            <a:r>
              <a:rPr lang="zh-TW" altLang="en-US" sz="3200" dirty="0" smtClean="0"/>
              <a:t>元</a:t>
            </a:r>
            <a:r>
              <a:rPr lang="en-US" altLang="zh-TW" sz="3200" dirty="0" smtClean="0"/>
              <a:t>32G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 </a:t>
            </a:r>
            <a:r>
              <a:rPr lang="en-US" altLang="zh-TW" sz="3200" dirty="0" err="1" smtClean="0"/>
              <a:t>iPhone</a:t>
            </a:r>
            <a:r>
              <a:rPr lang="en-US" altLang="zh-TW" sz="3200" dirty="0" smtClean="0"/>
              <a:t> 6</a:t>
            </a:r>
            <a:r>
              <a:rPr lang="zh-TW" altLang="en-US" sz="3200" dirty="0" smtClean="0"/>
              <a:t> 手機送給父親當生日禮物，假設收入不變，你會建議</a:t>
            </a:r>
            <a:r>
              <a:rPr lang="zh-TW" altLang="en-US" sz="3200" u="sng" dirty="0" smtClean="0"/>
              <a:t>小花</a:t>
            </a:r>
            <a:r>
              <a:rPr lang="zh-TW" altLang="en-US" sz="3200" dirty="0" smtClean="0"/>
              <a:t>刪減哪一個項目，以提高她存款的比率</a:t>
            </a:r>
            <a:r>
              <a:rPr lang="en-US" altLang="zh-TW" sz="3200" dirty="0" smtClean="0"/>
              <a:t>?</a:t>
            </a:r>
            <a:r>
              <a:rPr lang="zh-TW" altLang="en-US" sz="3200" dirty="0" smtClean="0"/>
              <a:t>請說出原因。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0" y="0"/>
            <a:ext cx="14157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+mn-ea"/>
              </a:rPr>
              <a:t>收支平衡</a:t>
            </a:r>
          </a:p>
        </p:txBody>
      </p:sp>
      <p:sp>
        <p:nvSpPr>
          <p:cNvPr id="10" name="矩形 9"/>
          <p:cNvSpPr/>
          <p:nvPr/>
        </p:nvSpPr>
        <p:spPr>
          <a:xfrm>
            <a:off x="323528" y="4941168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u="sng" dirty="0" smtClean="0">
                <a:solidFill>
                  <a:srgbClr val="FF0000"/>
                </a:solidFill>
              </a:rPr>
              <a:t>＊動動腦：</a:t>
            </a:r>
            <a:endParaRPr lang="en-US" altLang="zh-TW" sz="2400" b="1" u="sng" dirty="0" smtClean="0">
              <a:solidFill>
                <a:srgbClr val="FF0000"/>
              </a:solidFill>
            </a:endParaRPr>
          </a:p>
          <a:p>
            <a:r>
              <a:rPr lang="zh-TW" altLang="en-US" sz="2400" b="1" u="sng" dirty="0" smtClean="0">
                <a:solidFill>
                  <a:srgbClr val="FF0000"/>
                </a:solidFill>
              </a:rPr>
              <a:t>思考一：固定支出有哪些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?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哪些支出項目是可以刪減的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?</a:t>
            </a:r>
          </a:p>
          <a:p>
            <a:r>
              <a:rPr lang="zh-TW" altLang="en-US" sz="2400" b="1" u="sng" dirty="0" smtClean="0">
                <a:solidFill>
                  <a:srgbClr val="FF0000"/>
                </a:solidFill>
              </a:rPr>
              <a:t>思考二：對小花來說最重要的是什麼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?</a:t>
            </a:r>
          </a:p>
          <a:p>
            <a:r>
              <a:rPr lang="zh-TW" altLang="en-US" sz="2400" b="1" u="sng" dirty="0" smtClean="0">
                <a:solidFill>
                  <a:srgbClr val="FF0000"/>
                </a:solidFill>
              </a:rPr>
              <a:t>思考三：對你來說，什麼項目對你是最重要的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?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請說出原因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 txBox="1">
            <a:spLocks noGrp="1"/>
          </p:cNvSpPr>
          <p:nvPr>
            <p:ph idx="1"/>
          </p:nvPr>
        </p:nvSpPr>
        <p:spPr>
          <a:xfrm>
            <a:off x="395536" y="1196752"/>
            <a:ext cx="842493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TW" sz="3200" dirty="0" smtClean="0"/>
              <a:t>(6)</a:t>
            </a:r>
            <a:r>
              <a:rPr lang="zh-TW" altLang="en-US" sz="3200" u="sng" dirty="0" smtClean="0"/>
              <a:t>小花</a:t>
            </a:r>
            <a:r>
              <a:rPr lang="zh-TW" altLang="en-US" sz="3200" dirty="0" smtClean="0"/>
              <a:t>每日搭校車到校，五點放學走路到打工處，</a:t>
            </a:r>
            <a:r>
              <a:rPr lang="zh-TW" altLang="en-US" dirty="0" smtClean="0"/>
              <a:t>晚上八點半</a:t>
            </a:r>
            <a:r>
              <a:rPr lang="zh-TW" altLang="en-US" sz="3200" dirty="0" smtClean="0"/>
              <a:t>再搭公車回家，公車費用每趟</a:t>
            </a:r>
            <a:r>
              <a:rPr lang="en-US" altLang="zh-TW" sz="3200" dirty="0" smtClean="0"/>
              <a:t>18</a:t>
            </a:r>
            <a:r>
              <a:rPr lang="zh-TW" altLang="en-US" sz="3200" dirty="0" smtClean="0"/>
              <a:t>元，每周一到五打工三天，假日要自己搭公車上下班，</a:t>
            </a:r>
            <a:r>
              <a:rPr lang="zh-TW" altLang="en-US" sz="3200" u="sng" dirty="0" smtClean="0"/>
              <a:t>小花</a:t>
            </a:r>
            <a:r>
              <a:rPr lang="zh-TW" altLang="en-US" sz="3200" dirty="0" smtClean="0"/>
              <a:t>可以憑學生證，用九五折</a:t>
            </a:r>
            <a:r>
              <a:rPr lang="zh-TW" altLang="en-US" dirty="0" smtClean="0"/>
              <a:t>的價格購</a:t>
            </a:r>
            <a:r>
              <a:rPr lang="zh-TW" altLang="en-US" sz="3200" dirty="0" smtClean="0"/>
              <a:t>買原價一張</a:t>
            </a:r>
            <a:r>
              <a:rPr lang="en-US" altLang="zh-TW" sz="3200" dirty="0" smtClean="0"/>
              <a:t>540</a:t>
            </a:r>
            <a:r>
              <a:rPr lang="zh-TW" altLang="en-US" sz="3200" dirty="0" smtClean="0"/>
              <a:t>元的月票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可搭</a:t>
            </a:r>
            <a:r>
              <a:rPr lang="en-US" altLang="zh-TW" sz="3200" dirty="0" smtClean="0"/>
              <a:t>30</a:t>
            </a:r>
            <a:r>
              <a:rPr lang="zh-TW" altLang="en-US" sz="3200" dirty="0" smtClean="0"/>
              <a:t>次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，你認為</a:t>
            </a:r>
            <a:r>
              <a:rPr lang="zh-TW" altLang="en-US" sz="3200" u="sng" dirty="0" smtClean="0"/>
              <a:t>小花</a:t>
            </a:r>
            <a:r>
              <a:rPr lang="zh-TW" altLang="en-US" sz="3200" dirty="0" smtClean="0"/>
              <a:t>購買月票划算嗎</a:t>
            </a:r>
            <a:r>
              <a:rPr lang="en-US" altLang="zh-TW" sz="3200" dirty="0" smtClean="0"/>
              <a:t>?</a:t>
            </a:r>
            <a:r>
              <a:rPr lang="zh-TW" altLang="en-US" sz="3200" dirty="0" smtClean="0"/>
              <a:t>為什麼</a:t>
            </a:r>
            <a:r>
              <a:rPr lang="en-US" altLang="zh-TW" sz="3200" dirty="0" smtClean="0"/>
              <a:t>?</a:t>
            </a:r>
          </a:p>
          <a:p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問題六：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0" y="0"/>
            <a:ext cx="172354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+mn-ea"/>
              </a:rPr>
              <a:t>生活的運用</a:t>
            </a:r>
            <a:endParaRPr lang="zh-TW" altLang="en-US" sz="2400" dirty="0"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4437112"/>
            <a:ext cx="79239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u="sng" dirty="0" smtClean="0">
                <a:solidFill>
                  <a:srgbClr val="FF0000"/>
                </a:solidFill>
              </a:rPr>
              <a:t>＊動動腦：</a:t>
            </a:r>
            <a:endParaRPr lang="en-US" altLang="zh-TW" sz="2400" b="1" u="sng" dirty="0" smtClean="0">
              <a:solidFill>
                <a:srgbClr val="FF0000"/>
              </a:solidFill>
            </a:endParaRPr>
          </a:p>
          <a:p>
            <a:r>
              <a:rPr lang="zh-TW" altLang="en-US" sz="2400" b="1" u="sng" dirty="0" smtClean="0">
                <a:solidFill>
                  <a:srgbClr val="FF0000"/>
                </a:solidFill>
                <a:sym typeface="Wingdings" pitchFamily="2" charset="2"/>
              </a:rPr>
              <a:t>步驟一：</a:t>
            </a:r>
            <a:r>
              <a:rPr lang="en-US" altLang="zh-TW" sz="2400" b="1" u="sng" dirty="0" smtClean="0">
                <a:solidFill>
                  <a:srgbClr val="FF0000"/>
                </a:solidFill>
                <a:sym typeface="Wingdings" pitchFamily="2" charset="2"/>
              </a:rPr>
              <a:t>(1)</a:t>
            </a:r>
            <a:r>
              <a:rPr lang="zh-TW" altLang="en-US" sz="2400" b="1" u="sng" dirty="0" smtClean="0">
                <a:solidFill>
                  <a:srgbClr val="FF0000"/>
                </a:solidFill>
                <a:sym typeface="Wingdings" pitchFamily="2" charset="2"/>
              </a:rPr>
              <a:t>小花每個月要搭幾趟公車</a:t>
            </a:r>
            <a:r>
              <a:rPr lang="en-US" altLang="zh-TW" sz="2400" b="1" u="sng" dirty="0" smtClean="0">
                <a:solidFill>
                  <a:srgbClr val="FF0000"/>
                </a:solidFill>
                <a:sym typeface="Wingdings" pitchFamily="2" charset="2"/>
              </a:rPr>
              <a:t>?(2)</a:t>
            </a:r>
            <a:r>
              <a:rPr lang="zh-TW" altLang="en-US" sz="2400" b="1" u="sng" dirty="0" smtClean="0">
                <a:solidFill>
                  <a:srgbClr val="FF0000"/>
                </a:solidFill>
                <a:sym typeface="Wingdings" pitchFamily="2" charset="2"/>
              </a:rPr>
              <a:t>總共要花多少錢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?</a:t>
            </a:r>
          </a:p>
          <a:p>
            <a:r>
              <a:rPr lang="zh-TW" altLang="en-US" sz="2400" b="1" u="sng" dirty="0" smtClean="0">
                <a:solidFill>
                  <a:srgbClr val="FF0000"/>
                </a:solidFill>
              </a:rPr>
              <a:t>步驟二</a:t>
            </a:r>
            <a:r>
              <a:rPr lang="zh-TW" altLang="en-US" sz="2400" b="1" u="sng" dirty="0" smtClean="0">
                <a:solidFill>
                  <a:srgbClr val="FF0000"/>
                </a:solidFill>
                <a:sym typeface="Wingdings" pitchFamily="2" charset="2"/>
              </a:rPr>
              <a:t>：</a:t>
            </a:r>
            <a:r>
              <a:rPr lang="en-US" altLang="zh-TW" sz="2400" b="1" u="sng" dirty="0" smtClean="0">
                <a:solidFill>
                  <a:srgbClr val="FF0000"/>
                </a:solidFill>
                <a:sym typeface="Wingdings" pitchFamily="2" charset="2"/>
              </a:rPr>
              <a:t>(2)</a:t>
            </a:r>
            <a:r>
              <a:rPr lang="zh-TW" altLang="en-US" sz="2400" b="1" u="sng" dirty="0" smtClean="0">
                <a:solidFill>
                  <a:srgbClr val="FF0000"/>
                </a:solidFill>
                <a:sym typeface="Wingdings" pitchFamily="2" charset="2"/>
              </a:rPr>
              <a:t>月票平均每趟的價錢如何</a:t>
            </a:r>
            <a:r>
              <a:rPr lang="en-US" altLang="zh-TW" sz="2400" b="1" u="sng" dirty="0" smtClean="0">
                <a:solidFill>
                  <a:srgbClr val="FF0000"/>
                </a:solidFill>
                <a:sym typeface="Wingdings" pitchFamily="2" charset="2"/>
              </a:rPr>
              <a:t>?</a:t>
            </a:r>
          </a:p>
          <a:p>
            <a:endParaRPr lang="en-US" altLang="zh-TW" sz="2400" b="1" u="sng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zh-TW" altLang="en-US" sz="2400" b="1" u="sng" dirty="0" smtClean="0">
                <a:solidFill>
                  <a:srgbClr val="FF0000"/>
                </a:solidFill>
                <a:sym typeface="Wingdings" pitchFamily="2" charset="2"/>
              </a:rPr>
              <a:t>思考一：單趟花費和月票相比較後，該如何抉擇</a:t>
            </a:r>
            <a:r>
              <a:rPr lang="en-US" altLang="zh-TW" sz="2400" b="1" u="sng" dirty="0" smtClean="0">
                <a:solidFill>
                  <a:srgbClr val="FF0000"/>
                </a:solidFill>
                <a:sym typeface="Wingdings" pitchFamily="2" charset="2"/>
              </a:rPr>
              <a:t>?</a:t>
            </a:r>
          </a:p>
          <a:p>
            <a:r>
              <a:rPr lang="zh-TW" altLang="en-US" sz="2400" b="1" u="sng" dirty="0" smtClean="0">
                <a:solidFill>
                  <a:srgbClr val="FF0000"/>
                </a:solidFill>
                <a:sym typeface="Wingdings" pitchFamily="2" charset="2"/>
              </a:rPr>
              <a:t>思考二：除了價格考量外，還有其他方法或想法嗎</a:t>
            </a:r>
            <a:r>
              <a:rPr lang="en-US" altLang="zh-TW" sz="2400" b="1" u="sng" dirty="0" smtClean="0">
                <a:solidFill>
                  <a:srgbClr val="FF0000"/>
                </a:solidFill>
                <a:sym typeface="Wingdings" pitchFamily="2" charset="2"/>
              </a:rPr>
              <a:t>?</a:t>
            </a:r>
            <a:endParaRPr lang="zh-TW" alt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96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太棒了！本關通過了喔！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5411450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 smtClean="0">
                <a:solidFill>
                  <a:schemeClr val="bg1">
                    <a:lumMod val="75000"/>
                  </a:schemeClr>
                </a:solidFill>
              </a:rPr>
              <a:t>End</a:t>
            </a:r>
            <a:endParaRPr lang="zh-TW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372200" y="5229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/>
              <a:t>5</a:t>
            </a:r>
            <a:endParaRPr lang="zh-TW" altLang="en-US" sz="4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779912" y="530120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/>
              <a:t>6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一組資料的長條圖</a:t>
            </a:r>
          </a:p>
        </p:txBody>
      </p:sp>
      <p:pic>
        <p:nvPicPr>
          <p:cNvPr id="8195" name="內容版面配置區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475297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圖表 5"/>
          <p:cNvGraphicFramePr/>
          <p:nvPr/>
        </p:nvGraphicFramePr>
        <p:xfrm>
          <a:off x="5220072" y="2204864"/>
          <a:ext cx="3510136" cy="295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dirty="0">
                <a:latin typeface="標楷體" pitchFamily="65" charset="-120"/>
                <a:ea typeface="標楷體" pitchFamily="65" charset="-120"/>
                <a:cs typeface="+mj-cs"/>
              </a:rPr>
              <a:t>長條圖可畫成</a:t>
            </a:r>
            <a:r>
              <a:rPr kumimoji="0" lang="zh-TW" altLang="en-US" sz="4400" b="1" u="sng" dirty="0">
                <a:latin typeface="標楷體" pitchFamily="65" charset="-120"/>
                <a:ea typeface="標楷體" pitchFamily="65" charset="-120"/>
                <a:cs typeface="+mj-cs"/>
              </a:rPr>
              <a:t>直條</a:t>
            </a:r>
            <a:r>
              <a:rPr kumimoji="0" lang="zh-TW" altLang="en-US" sz="4400" dirty="0">
                <a:latin typeface="標楷體" pitchFamily="65" charset="-120"/>
                <a:ea typeface="標楷體" pitchFamily="65" charset="-120"/>
                <a:cs typeface="+mj-cs"/>
              </a:rPr>
              <a:t>及</a:t>
            </a:r>
            <a:r>
              <a:rPr kumimoji="0" lang="zh-TW" altLang="en-US" sz="4400" b="1" u="sng" dirty="0">
                <a:latin typeface="標楷體" pitchFamily="65" charset="-120"/>
                <a:ea typeface="標楷體" pitchFamily="65" charset="-120"/>
                <a:cs typeface="+mj-cs"/>
              </a:rPr>
              <a:t>橫條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5229225"/>
            <a:ext cx="85899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長條關主愛睡覺，橫直疊放都是我，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站穩類別是基礎，長短不一是數值。</a:t>
            </a:r>
            <a:endParaRPr lang="zh-TW" altLang="en-US" dirty="0"/>
          </a:p>
        </p:txBody>
      </p:sp>
      <p:pic>
        <p:nvPicPr>
          <p:cNvPr id="9220" name="內容版面配置區 3" descr="簡報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r="3539" b="34250"/>
          <a:stretch>
            <a:fillRect/>
          </a:stretch>
        </p:blipFill>
        <p:spPr bwMode="auto">
          <a:xfrm>
            <a:off x="0" y="2133600"/>
            <a:ext cx="88201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內容版面配置區 6" descr="222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32452" r="5850" b="10272"/>
          <a:stretch>
            <a:fillRect/>
          </a:stretch>
        </p:blipFill>
        <p:spPr>
          <a:xfrm>
            <a:off x="8532440" y="5157192"/>
            <a:ext cx="527073" cy="1124744"/>
          </a:xfrm>
        </p:spPr>
      </p:pic>
      <p:pic>
        <p:nvPicPr>
          <p:cNvPr id="9" name="Picture 1" descr="C:\Documents and Settings\YUKE\桌面\長條圖\圖片\簡報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4" t="38293" r="71655"/>
          <a:stretch>
            <a:fillRect/>
          </a:stretch>
        </p:blipFill>
        <p:spPr bwMode="auto">
          <a:xfrm>
            <a:off x="539552" y="1700808"/>
            <a:ext cx="320679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C:\Documents and Settings\YUKE\桌面\長條圖\圖片\簡報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20663" r="49706"/>
          <a:stretch>
            <a:fillRect/>
          </a:stretch>
        </p:blipFill>
        <p:spPr bwMode="auto">
          <a:xfrm>
            <a:off x="7164288" y="1484784"/>
            <a:ext cx="1575321" cy="304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細明體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兩組資料的長條圖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76475"/>
            <a:ext cx="471646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42132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3112</Words>
  <Application>Microsoft Office PowerPoint</Application>
  <PresentationFormat>如螢幕大小 (4:3)</PresentationFormat>
  <Paragraphs>708</Paragraphs>
  <Slides>65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65</vt:i4>
      </vt:variant>
    </vt:vector>
  </HeadingPairs>
  <TitlesOfParts>
    <vt:vector size="69" baseType="lpstr">
      <vt:lpstr>Office 佈景主題</vt:lpstr>
      <vt:lpstr>1_Office 佈景主題</vt:lpstr>
      <vt:lpstr>方程式</vt:lpstr>
      <vt:lpstr>Microsoft Excel 97-2003 Worksheet</vt:lpstr>
      <vt:lpstr>長條圖關主</vt:lpstr>
      <vt:lpstr>PowerPoint 簡報</vt:lpstr>
      <vt:lpstr>長條圖的定義</vt:lpstr>
      <vt:lpstr>補充說明~直方圖(長條圖的親戚)</vt:lpstr>
      <vt:lpstr>長條、直方大不同</vt:lpstr>
      <vt:lpstr>長條關主</vt:lpstr>
      <vt:lpstr>一組資料的長條圖</vt:lpstr>
      <vt:lpstr>長條關主愛睡覺，橫直疊放都是我，  站穩類別是基礎，長短不一是數值。</vt:lpstr>
      <vt:lpstr>兩組資料的長條圖</vt:lpstr>
      <vt:lpstr>PowerPoint 簡報</vt:lpstr>
      <vt:lpstr>柳丁賣出12箱，蘋果賣出20箱 香蕉賣出15箱</vt:lpstr>
      <vt:lpstr>穩定的類別，起伏的數值</vt:lpstr>
      <vt:lpstr>紅藍相加是總數， 代表隊伍不一樣， 偶而喜歡疊疊樂， 採計總數很方便。</vt:lpstr>
      <vt:lpstr>長條圖怎麼看?</vt:lpstr>
      <vt:lpstr>長條圖怎麼看?</vt:lpstr>
      <vt:lpstr>長條圖怎麼看?</vt:lpstr>
      <vt:lpstr>長條圖怎麼看?</vt:lpstr>
      <vt:lpstr>長條圖怎麼看?</vt:lpstr>
      <vt:lpstr>長條圖怎麼看?</vt:lpstr>
      <vt:lpstr>長條圖怎麼看?</vt:lpstr>
      <vt:lpstr>長條圖怎麼看?</vt:lpstr>
      <vt:lpstr>長條圖怎麼看?</vt:lpstr>
      <vt:lpstr>長條圖怎麼看?</vt:lpstr>
      <vt:lpstr>長條圖怎麼看?</vt:lpstr>
      <vt:lpstr>牛刀小試： 一、請找出長條圖</vt:lpstr>
      <vt:lpstr>PowerPoint 簡報</vt:lpstr>
      <vt:lpstr>四：能依照資料繪製長條圖。</vt:lpstr>
      <vt:lpstr>下面表格是公車上男生與女生的人數，請依照資料畫出直條圖 </vt:lpstr>
      <vt:lpstr>公車上男生與女生的人數 </vt:lpstr>
      <vt:lpstr>PowerPoint 簡報</vt:lpstr>
      <vt:lpstr>PowerPoint 簡報</vt:lpstr>
      <vt:lpstr>6-d-01-1能辨認長條圖中橫軸與縱軸的單位</vt:lpstr>
      <vt:lpstr>PowerPoint 簡報</vt:lpstr>
      <vt:lpstr>男生往上爬5格，女生往上爬3格</vt:lpstr>
      <vt:lpstr>下面表格是公車上男生與女生的人數，請依照資料畫出橫條圖</vt:lpstr>
      <vt:lpstr>繪圖提示123 一、決定類別和數值的位置。(提示：穩定的類別，變動的數值) 二、填入類別及數值資料。(提示：直式往上爬，橫式往右走。)              類別資料有         種，數值有         個。 三、選定類別，在交會處做記號後塗滿。                                         (提示：兩根食指跟著走，走到碰撞就要停)</vt:lpstr>
      <vt:lpstr>臺灣每天的垃圾量是5公噸、新加坡2公噸、香港4公噸，請畫出橫條圖</vt:lpstr>
      <vt:lpstr>臺灣每天的垃圾量是5公噸、新加坡2公噸、香港4公噸，請畫出橫條圖</vt:lpstr>
      <vt:lpstr>紅藍相加是總數， 代表隊伍不一樣， 偶而喜歡疊疊樂， 採計總數很方便。</vt:lpstr>
      <vt:lpstr>超人隊有男生20人、女生15人， 總共35人(總數)</vt:lpstr>
      <vt:lpstr>A圖</vt:lpstr>
      <vt:lpstr>(一)比率的定義 (二)百分率的定義 (三)生活練習：利息、打折 (四)能將資料轉換成百分率後以長條圖呈現 </vt:lpstr>
      <vt:lpstr>比率代表「部分」佔「全體」的多寡，可用分數表示</vt:lpstr>
      <vt:lpstr>七年二班有男生20人、女生12人， 全班共有32人(總數)</vt:lpstr>
      <vt:lpstr>2.各部份所占的比率相加起來會等於1。 </vt:lpstr>
      <vt:lpstr>3.比率的值等於1時，1就是全部。  </vt:lpstr>
      <vt:lpstr>PowerPoint 簡報</vt:lpstr>
      <vt:lpstr>方法(2.)分子除以分母，再將數字化做百分率。 </vt:lpstr>
      <vt:lpstr>上漲的百分率我們也稱為漲幅； 下跌的百分率我們也稱為跌幅。 打七折，我們可以寫成70%或0.7。 </vt:lpstr>
      <vt:lpstr>例如：各年度國小學童超重統計表</vt:lpstr>
      <vt:lpstr>Q ：汽油每公升的價格從35元漲到37元，汽油每公升價格的漲幅是多少?</vt:lpstr>
      <vt:lpstr>PowerPoint 簡報</vt:lpstr>
      <vt:lpstr>PowerPoint 簡報</vt:lpstr>
      <vt:lpstr>六年二班興趣大調查 </vt:lpstr>
      <vt:lpstr>比率概念總複習一</vt:lpstr>
      <vt:lpstr>PowerPoint 簡報</vt:lpstr>
      <vt:lpstr>小花是個孝順勤勞的高中生，她每天放學後到賣當雄速食店打工。每個月打工的收入扣除其他保險費用後是一萬元。</vt:lpstr>
      <vt:lpstr>問題一： 小花打工收入是10000元，支出項目與費用如下表： (1)請在?處填上正確的答案</vt:lpstr>
      <vt:lpstr>PowerPoint 簡報</vt:lpstr>
      <vt:lpstr>問題二：</vt:lpstr>
      <vt:lpstr>PowerPoint 簡報</vt:lpstr>
      <vt:lpstr>(4)小花每個月存5000元，請問要存多久才能買到32G的iPhone 6手機呢?</vt:lpstr>
      <vt:lpstr>PowerPoint 簡報</vt:lpstr>
      <vt:lpstr>問題六：</vt:lpstr>
      <vt:lpstr>太棒了！本關通過了喔！</vt:lpstr>
    </vt:vector>
  </TitlesOfParts>
  <Company>KUNG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YUKE</dc:creator>
  <cp:lastModifiedBy>黃麗君</cp:lastModifiedBy>
  <cp:revision>302</cp:revision>
  <cp:lastPrinted>2017-07-10T08:40:18Z</cp:lastPrinted>
  <dcterms:created xsi:type="dcterms:W3CDTF">2013-11-13T12:16:03Z</dcterms:created>
  <dcterms:modified xsi:type="dcterms:W3CDTF">2017-07-10T08:40:24Z</dcterms:modified>
</cp:coreProperties>
</file>