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6"/>
  </p:notesMasterIdLst>
  <p:handoutMasterIdLst>
    <p:handoutMasterId r:id="rId47"/>
  </p:handoutMasterIdLst>
  <p:sldIdLst>
    <p:sldId id="287" r:id="rId2"/>
    <p:sldId id="258" r:id="rId3"/>
    <p:sldId id="290" r:id="rId4"/>
    <p:sldId id="259" r:id="rId5"/>
    <p:sldId id="291" r:id="rId6"/>
    <p:sldId id="260" r:id="rId7"/>
    <p:sldId id="292" r:id="rId8"/>
    <p:sldId id="270" r:id="rId9"/>
    <p:sldId id="293" r:id="rId10"/>
    <p:sldId id="261" r:id="rId11"/>
    <p:sldId id="264" r:id="rId12"/>
    <p:sldId id="288" r:id="rId13"/>
    <p:sldId id="289" r:id="rId14"/>
    <p:sldId id="262" r:id="rId15"/>
    <p:sldId id="294" r:id="rId16"/>
    <p:sldId id="295" r:id="rId17"/>
    <p:sldId id="296" r:id="rId18"/>
    <p:sldId id="297" r:id="rId19"/>
    <p:sldId id="298" r:id="rId20"/>
    <p:sldId id="299" r:id="rId21"/>
    <p:sldId id="263" r:id="rId22"/>
    <p:sldId id="265" r:id="rId23"/>
    <p:sldId id="268" r:id="rId24"/>
    <p:sldId id="266" r:id="rId25"/>
    <p:sldId id="300" r:id="rId26"/>
    <p:sldId id="301" r:id="rId27"/>
    <p:sldId id="302" r:id="rId28"/>
    <p:sldId id="303" r:id="rId29"/>
    <p:sldId id="275" r:id="rId30"/>
    <p:sldId id="276" r:id="rId31"/>
    <p:sldId id="278" r:id="rId32"/>
    <p:sldId id="277" r:id="rId33"/>
    <p:sldId id="279" r:id="rId34"/>
    <p:sldId id="280" r:id="rId35"/>
    <p:sldId id="271" r:id="rId36"/>
    <p:sldId id="269" r:id="rId37"/>
    <p:sldId id="272" r:id="rId38"/>
    <p:sldId id="273" r:id="rId39"/>
    <p:sldId id="281" r:id="rId40"/>
    <p:sldId id="283" r:id="rId41"/>
    <p:sldId id="282" r:id="rId42"/>
    <p:sldId id="286" r:id="rId43"/>
    <p:sldId id="285" r:id="rId44"/>
    <p:sldId id="284" r:id="rId45"/>
  </p:sldIdLst>
  <p:sldSz cx="9144000" cy="6858000" type="screen4x3"/>
  <p:notesSz cx="7102475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37" y="-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F510A-79E2-43A3-928D-E17B9279419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A377CCD3-D0FF-46E8-83C9-48E2FDAD2A44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認識容量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51B01AC-49B7-4E66-80AD-670D19A2E3FD}" type="parTrans" cxnId="{90907A17-A2C5-400F-89D6-BC3D861DEF2E}">
      <dgm:prSet/>
      <dgm:spPr/>
      <dgm:t>
        <a:bodyPr/>
        <a:lstStyle/>
        <a:p>
          <a:endParaRPr lang="zh-TW" altLang="en-US"/>
        </a:p>
      </dgm:t>
    </dgm:pt>
    <dgm:pt modelId="{909D0557-C93E-4E4E-BE03-C0CB81A743BE}" type="sibTrans" cxnId="{90907A17-A2C5-400F-89D6-BC3D861DEF2E}">
      <dgm:prSet/>
      <dgm:spPr/>
      <dgm:t>
        <a:bodyPr/>
        <a:lstStyle/>
        <a:p>
          <a:endParaRPr lang="zh-TW" altLang="en-US"/>
        </a:p>
      </dgm:t>
    </dgm:pt>
    <dgm:pt modelId="{7DCB6146-2691-465D-919D-542D945B6970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容量概念</a:t>
          </a:r>
        </a:p>
      </dgm:t>
    </dgm:pt>
    <dgm:pt modelId="{F073EA81-97D4-41E3-A96D-DA9ECDAC69B5}" type="parTrans" cxnId="{3E444FCA-EE42-4567-9442-7BB78714215E}">
      <dgm:prSet/>
      <dgm:spPr/>
      <dgm:t>
        <a:bodyPr/>
        <a:lstStyle/>
        <a:p>
          <a:endParaRPr lang="zh-TW" altLang="en-US"/>
        </a:p>
      </dgm:t>
    </dgm:pt>
    <dgm:pt modelId="{A3A754DF-1D52-46F1-87D9-56A1F042D1BB}" type="sibTrans" cxnId="{3E444FCA-EE42-4567-9442-7BB78714215E}">
      <dgm:prSet/>
      <dgm:spPr/>
      <dgm:t>
        <a:bodyPr/>
        <a:lstStyle/>
        <a:p>
          <a:endParaRPr lang="zh-TW" altLang="en-US"/>
        </a:p>
      </dgm:t>
    </dgm:pt>
    <dgm:pt modelId="{46D5A33C-CC9A-4B63-997D-EE7702C82F17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介紹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容量的意義</a:t>
          </a:r>
        </a:p>
      </dgm:t>
    </dgm:pt>
    <dgm:pt modelId="{925BE743-0EEE-4E0B-8B0E-D4C886BF57C1}" type="parTrans" cxnId="{06F2E452-E138-4BDB-AFF0-2A992F6F0651}">
      <dgm:prSet/>
      <dgm:spPr/>
      <dgm:t>
        <a:bodyPr/>
        <a:lstStyle/>
        <a:p>
          <a:endParaRPr lang="zh-TW" altLang="en-US"/>
        </a:p>
      </dgm:t>
    </dgm:pt>
    <dgm:pt modelId="{5DF7786F-69E4-48D2-A9B0-2CC85167E83E}" type="sibTrans" cxnId="{06F2E452-E138-4BDB-AFF0-2A992F6F0651}">
      <dgm:prSet/>
      <dgm:spPr/>
      <dgm:t>
        <a:bodyPr/>
        <a:lstStyle/>
        <a:p>
          <a:endParaRPr lang="zh-TW" altLang="en-US"/>
        </a:p>
      </dgm:t>
    </dgm:pt>
    <dgm:pt modelId="{69386DD1-5B6D-411D-88FA-1CFD7A465A84}">
      <dgm:prSet phldrT="[文字]"/>
      <dgm:spPr/>
      <dgm:t>
        <a:bodyPr/>
        <a:lstStyle/>
        <a:p>
          <a:r>
            <a:rPr lang="zh-TW" altLang="en-US" u="sng" dirty="0" smtClean="0">
              <a:latin typeface="標楷體" pitchFamily="65" charset="-120"/>
              <a:ea typeface="標楷體" pitchFamily="65" charset="-120"/>
            </a:rPr>
            <a:t>容量單位</a:t>
          </a:r>
        </a:p>
      </dgm:t>
    </dgm:pt>
    <dgm:pt modelId="{ECE7121A-181B-4C1E-8765-24DFE62B0530}" type="parTrans" cxnId="{E57BC12D-FDE8-4371-8F98-CBBC5A242E6E}">
      <dgm:prSet/>
      <dgm:spPr/>
      <dgm:t>
        <a:bodyPr/>
        <a:lstStyle/>
        <a:p>
          <a:endParaRPr lang="zh-TW" altLang="en-US"/>
        </a:p>
      </dgm:t>
    </dgm:pt>
    <dgm:pt modelId="{A6CD7DB5-FB2F-4A49-80F0-2A96ADDB3E7C}" type="sibTrans" cxnId="{E57BC12D-FDE8-4371-8F98-CBBC5A242E6E}">
      <dgm:prSet/>
      <dgm:spPr/>
      <dgm:t>
        <a:bodyPr/>
        <a:lstStyle/>
        <a:p>
          <a:endParaRPr lang="zh-TW" altLang="en-US"/>
        </a:p>
      </dgm:t>
    </dgm:pt>
    <dgm:pt modelId="{F10192F8-3468-4326-860F-95E4D9D64D07}">
      <dgm:prSet phldrT="[文字]"/>
      <dgm:spPr/>
      <dgm:t>
        <a:bodyPr/>
        <a:lstStyle/>
        <a:p>
          <a:r>
            <a:rPr lang="zh-TW" altLang="en-US" u="sng" dirty="0" smtClean="0">
              <a:latin typeface="標楷體" pitchFamily="65" charset="-120"/>
              <a:ea typeface="標楷體" pitchFamily="65" charset="-120"/>
            </a:rPr>
            <a:t>認識常見</a:t>
          </a:r>
          <a:endParaRPr lang="en-US" altLang="zh-TW" u="sng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u="sng" dirty="0" smtClean="0">
              <a:latin typeface="標楷體" pitchFamily="65" charset="-120"/>
              <a:ea typeface="標楷體" pitchFamily="65" charset="-120"/>
            </a:rPr>
            <a:t>容量單位</a:t>
          </a:r>
          <a:endParaRPr lang="en-US" altLang="zh-TW" u="sng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zh-TW" u="sng" dirty="0" smtClean="0">
              <a:latin typeface="標楷體" pitchFamily="65" charset="-120"/>
              <a:ea typeface="標楷體" pitchFamily="65" charset="-120"/>
            </a:rPr>
            <a:t>（</a:t>
          </a:r>
          <a:r>
            <a:rPr lang="zh-TW" altLang="en-US" u="sng" dirty="0" smtClean="0">
              <a:latin typeface="標楷體" pitchFamily="65" charset="-120"/>
              <a:ea typeface="標楷體" pitchFamily="65" charset="-120"/>
            </a:rPr>
            <a:t>毫升、</a:t>
          </a:r>
          <a:endParaRPr lang="en-US" altLang="zh-TW" u="sng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u="sng" dirty="0" smtClean="0">
              <a:latin typeface="標楷體" pitchFamily="65" charset="-120"/>
              <a:ea typeface="標楷體" pitchFamily="65" charset="-120"/>
            </a:rPr>
            <a:t>  公升</a:t>
          </a:r>
          <a:r>
            <a:rPr lang="zh-TW" altLang="zh-TW" u="sng" dirty="0" smtClean="0">
              <a:latin typeface="標楷體" pitchFamily="65" charset="-120"/>
              <a:ea typeface="標楷體" pitchFamily="65" charset="-120"/>
            </a:rPr>
            <a:t>）</a:t>
          </a:r>
          <a:endParaRPr lang="en-US" altLang="zh-TW" u="sng" dirty="0" smtClean="0">
            <a:latin typeface="標楷體" pitchFamily="65" charset="-120"/>
            <a:ea typeface="標楷體" pitchFamily="65" charset="-120"/>
          </a:endParaRPr>
        </a:p>
        <a:p>
          <a:endParaRPr lang="zh-TW" altLang="en-US" dirty="0" smtClean="0">
            <a:latin typeface="標楷體" pitchFamily="65" charset="-120"/>
            <a:ea typeface="標楷體" pitchFamily="65" charset="-120"/>
          </a:endParaRPr>
        </a:p>
      </dgm:t>
    </dgm:pt>
    <dgm:pt modelId="{9963D5E2-F2F6-437F-8375-71831631E048}" type="parTrans" cxnId="{6355F935-7B59-4680-B4A6-1A45E4A248C4}">
      <dgm:prSet/>
      <dgm:spPr/>
      <dgm:t>
        <a:bodyPr/>
        <a:lstStyle/>
        <a:p>
          <a:endParaRPr lang="zh-TW" altLang="en-US"/>
        </a:p>
      </dgm:t>
    </dgm:pt>
    <dgm:pt modelId="{A0933C3C-B1CE-4DDA-8FBD-50CE1F6AE5AF}" type="sibTrans" cxnId="{6355F935-7B59-4680-B4A6-1A45E4A248C4}">
      <dgm:prSet/>
      <dgm:spPr/>
      <dgm:t>
        <a:bodyPr/>
        <a:lstStyle/>
        <a:p>
          <a:endParaRPr lang="zh-TW" altLang="en-US"/>
        </a:p>
      </dgm:t>
    </dgm:pt>
    <dgm:pt modelId="{50F23915-54CE-40DC-B436-89EA1B8B2212}" type="pres">
      <dgm:prSet presAssocID="{47AF510A-79E2-43A3-928D-E17B927941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F55B95-7E03-4512-9F9F-53638C9894BE}" type="pres">
      <dgm:prSet presAssocID="{A377CCD3-D0FF-46E8-83C9-48E2FDAD2A44}" presName="root1" presStyleCnt="0"/>
      <dgm:spPr/>
      <dgm:t>
        <a:bodyPr/>
        <a:lstStyle/>
        <a:p>
          <a:endParaRPr lang="zh-TW" altLang="en-US"/>
        </a:p>
      </dgm:t>
    </dgm:pt>
    <dgm:pt modelId="{BDE374B7-51C8-40F1-B51F-B2986E41BF77}" type="pres">
      <dgm:prSet presAssocID="{A377CCD3-D0FF-46E8-83C9-48E2FDAD2A44}" presName="LevelOneTextNode" presStyleLbl="node0" presStyleIdx="0" presStyleCnt="1" custLinFactNeighborX="-38348" custLinFactNeighborY="-75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131EC41-C82B-4242-8F0E-4DBFFBCF15FA}" type="pres">
      <dgm:prSet presAssocID="{A377CCD3-D0FF-46E8-83C9-48E2FDAD2A44}" presName="level2hierChild" presStyleCnt="0"/>
      <dgm:spPr/>
      <dgm:t>
        <a:bodyPr/>
        <a:lstStyle/>
        <a:p>
          <a:endParaRPr lang="zh-TW" altLang="en-US"/>
        </a:p>
      </dgm:t>
    </dgm:pt>
    <dgm:pt modelId="{7A178078-0C07-4D0D-AFC7-BC0A0362F2F4}" type="pres">
      <dgm:prSet presAssocID="{F073EA81-97D4-41E3-A96D-DA9ECDAC69B5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4EFB4302-9C1B-4364-9005-075C51696892}" type="pres">
      <dgm:prSet presAssocID="{F073EA81-97D4-41E3-A96D-DA9ECDAC69B5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CB66D220-18A3-4D44-99C8-E47DD08B2753}" type="pres">
      <dgm:prSet presAssocID="{7DCB6146-2691-465D-919D-542D945B6970}" presName="root2" presStyleCnt="0"/>
      <dgm:spPr/>
      <dgm:t>
        <a:bodyPr/>
        <a:lstStyle/>
        <a:p>
          <a:endParaRPr lang="zh-TW" altLang="en-US"/>
        </a:p>
      </dgm:t>
    </dgm:pt>
    <dgm:pt modelId="{4CCD74D8-9C4D-40F6-8C41-AA19F0B1E801}" type="pres">
      <dgm:prSet presAssocID="{7DCB6146-2691-465D-919D-542D945B697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47AF25-4D50-4209-B191-8C981DD57FA4}" type="pres">
      <dgm:prSet presAssocID="{7DCB6146-2691-465D-919D-542D945B6970}" presName="level3hierChild" presStyleCnt="0"/>
      <dgm:spPr/>
      <dgm:t>
        <a:bodyPr/>
        <a:lstStyle/>
        <a:p>
          <a:endParaRPr lang="zh-TW" altLang="en-US"/>
        </a:p>
      </dgm:t>
    </dgm:pt>
    <dgm:pt modelId="{03142BAE-E5D3-482E-95F0-3CD2048DCCE3}" type="pres">
      <dgm:prSet presAssocID="{925BE743-0EEE-4E0B-8B0E-D4C886BF57C1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3D48F69C-2567-4D13-B37E-A8D08155745E}" type="pres">
      <dgm:prSet presAssocID="{925BE743-0EEE-4E0B-8B0E-D4C886BF57C1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E747E43E-0901-4430-82AB-A5332FB4A343}" type="pres">
      <dgm:prSet presAssocID="{46D5A33C-CC9A-4B63-997D-EE7702C82F17}" presName="root2" presStyleCnt="0"/>
      <dgm:spPr/>
      <dgm:t>
        <a:bodyPr/>
        <a:lstStyle/>
        <a:p>
          <a:endParaRPr lang="zh-TW" altLang="en-US"/>
        </a:p>
      </dgm:t>
    </dgm:pt>
    <dgm:pt modelId="{51677E03-4856-47F0-B3B7-501B9D708F0D}" type="pres">
      <dgm:prSet presAssocID="{46D5A33C-CC9A-4B63-997D-EE7702C82F17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6006B9-430D-4970-9C0F-605DF4C28787}" type="pres">
      <dgm:prSet presAssocID="{46D5A33C-CC9A-4B63-997D-EE7702C82F17}" presName="level3hierChild" presStyleCnt="0"/>
      <dgm:spPr/>
      <dgm:t>
        <a:bodyPr/>
        <a:lstStyle/>
        <a:p>
          <a:endParaRPr lang="zh-TW" altLang="en-US"/>
        </a:p>
      </dgm:t>
    </dgm:pt>
    <dgm:pt modelId="{2FCB6BCB-D73C-42EB-8DE5-DFEDA326966F}" type="pres">
      <dgm:prSet presAssocID="{ECE7121A-181B-4C1E-8765-24DFE62B0530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8C5E762-FBF0-4602-A7D4-A9F23B7BF535}" type="pres">
      <dgm:prSet presAssocID="{ECE7121A-181B-4C1E-8765-24DFE62B0530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DEF1B486-2BD9-4634-B2BF-22FA1CD6F4FA}" type="pres">
      <dgm:prSet presAssocID="{69386DD1-5B6D-411D-88FA-1CFD7A465A84}" presName="root2" presStyleCnt="0"/>
      <dgm:spPr/>
      <dgm:t>
        <a:bodyPr/>
        <a:lstStyle/>
        <a:p>
          <a:endParaRPr lang="zh-TW" altLang="en-US"/>
        </a:p>
      </dgm:t>
    </dgm:pt>
    <dgm:pt modelId="{68AD7D48-1940-4B88-9127-DFA9EA91AA77}" type="pres">
      <dgm:prSet presAssocID="{69386DD1-5B6D-411D-88FA-1CFD7A465A8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5C4C18-4E13-450D-8E8D-4D995E4DE8E0}" type="pres">
      <dgm:prSet presAssocID="{69386DD1-5B6D-411D-88FA-1CFD7A465A84}" presName="level3hierChild" presStyleCnt="0"/>
      <dgm:spPr/>
      <dgm:t>
        <a:bodyPr/>
        <a:lstStyle/>
        <a:p>
          <a:endParaRPr lang="zh-TW" altLang="en-US"/>
        </a:p>
      </dgm:t>
    </dgm:pt>
    <dgm:pt modelId="{6F6775B0-5FF3-48F2-A98E-AE8102869317}" type="pres">
      <dgm:prSet presAssocID="{9963D5E2-F2F6-437F-8375-71831631E048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F6BB20AD-A7DC-4AD3-9AC3-2570F0235468}" type="pres">
      <dgm:prSet presAssocID="{9963D5E2-F2F6-437F-8375-71831631E048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20E06AC4-052A-4DAC-94D0-DA906D8A3D14}" type="pres">
      <dgm:prSet presAssocID="{F10192F8-3468-4326-860F-95E4D9D64D07}" presName="root2" presStyleCnt="0"/>
      <dgm:spPr/>
      <dgm:t>
        <a:bodyPr/>
        <a:lstStyle/>
        <a:p>
          <a:endParaRPr lang="zh-TW" altLang="en-US"/>
        </a:p>
      </dgm:t>
    </dgm:pt>
    <dgm:pt modelId="{F8389534-C3A0-4CA2-9667-DD8904FA044F}" type="pres">
      <dgm:prSet presAssocID="{F10192F8-3468-4326-860F-95E4D9D64D07}" presName="LevelTwoTextNode" presStyleLbl="node3" presStyleIdx="1" presStyleCnt="2" custScaleX="102769" custScaleY="2454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FB74A7-0EE1-4B37-8EA7-C310F2E42ABB}" type="pres">
      <dgm:prSet presAssocID="{F10192F8-3468-4326-860F-95E4D9D64D07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B2DD9BA4-8E7F-4E2A-B890-B4984684E634}" type="presOf" srcId="{ECE7121A-181B-4C1E-8765-24DFE62B0530}" destId="{2FCB6BCB-D73C-42EB-8DE5-DFEDA326966F}" srcOrd="0" destOrd="0" presId="urn:microsoft.com/office/officeart/2005/8/layout/hierarchy2"/>
    <dgm:cxn modelId="{93D48C5F-D77F-4BD9-AD5B-D20DB894385A}" type="presOf" srcId="{ECE7121A-181B-4C1E-8765-24DFE62B0530}" destId="{A8C5E762-FBF0-4602-A7D4-A9F23B7BF535}" srcOrd="1" destOrd="0" presId="urn:microsoft.com/office/officeart/2005/8/layout/hierarchy2"/>
    <dgm:cxn modelId="{EE6A4096-D867-4CCC-97EA-E7413FB94868}" type="presOf" srcId="{925BE743-0EEE-4E0B-8B0E-D4C886BF57C1}" destId="{03142BAE-E5D3-482E-95F0-3CD2048DCCE3}" srcOrd="0" destOrd="0" presId="urn:microsoft.com/office/officeart/2005/8/layout/hierarchy2"/>
    <dgm:cxn modelId="{6355F935-7B59-4680-B4A6-1A45E4A248C4}" srcId="{69386DD1-5B6D-411D-88FA-1CFD7A465A84}" destId="{F10192F8-3468-4326-860F-95E4D9D64D07}" srcOrd="0" destOrd="0" parTransId="{9963D5E2-F2F6-437F-8375-71831631E048}" sibTransId="{A0933C3C-B1CE-4DDA-8FBD-50CE1F6AE5AF}"/>
    <dgm:cxn modelId="{687CEAD2-5BEC-40EA-AFBB-B6BB09DB4271}" type="presOf" srcId="{47AF510A-79E2-43A3-928D-E17B92794191}" destId="{50F23915-54CE-40DC-B436-89EA1B8B2212}" srcOrd="0" destOrd="0" presId="urn:microsoft.com/office/officeart/2005/8/layout/hierarchy2"/>
    <dgm:cxn modelId="{8873B4E1-03AC-4144-B75C-3396223BA482}" type="presOf" srcId="{9963D5E2-F2F6-437F-8375-71831631E048}" destId="{F6BB20AD-A7DC-4AD3-9AC3-2570F0235468}" srcOrd="1" destOrd="0" presId="urn:microsoft.com/office/officeart/2005/8/layout/hierarchy2"/>
    <dgm:cxn modelId="{8311F848-84A6-40D3-A7F0-246422B6B0B8}" type="presOf" srcId="{9963D5E2-F2F6-437F-8375-71831631E048}" destId="{6F6775B0-5FF3-48F2-A98E-AE8102869317}" srcOrd="0" destOrd="0" presId="urn:microsoft.com/office/officeart/2005/8/layout/hierarchy2"/>
    <dgm:cxn modelId="{BC455CE0-8053-44D5-B1CD-E77E559E10DB}" type="presOf" srcId="{7DCB6146-2691-465D-919D-542D945B6970}" destId="{4CCD74D8-9C4D-40F6-8C41-AA19F0B1E801}" srcOrd="0" destOrd="0" presId="urn:microsoft.com/office/officeart/2005/8/layout/hierarchy2"/>
    <dgm:cxn modelId="{90907A17-A2C5-400F-89D6-BC3D861DEF2E}" srcId="{47AF510A-79E2-43A3-928D-E17B92794191}" destId="{A377CCD3-D0FF-46E8-83C9-48E2FDAD2A44}" srcOrd="0" destOrd="0" parTransId="{851B01AC-49B7-4E66-80AD-670D19A2E3FD}" sibTransId="{909D0557-C93E-4E4E-BE03-C0CB81A743BE}"/>
    <dgm:cxn modelId="{BEC16FAE-84C1-42A8-8B81-DD4B4A553838}" type="presOf" srcId="{925BE743-0EEE-4E0B-8B0E-D4C886BF57C1}" destId="{3D48F69C-2567-4D13-B37E-A8D08155745E}" srcOrd="1" destOrd="0" presId="urn:microsoft.com/office/officeart/2005/8/layout/hierarchy2"/>
    <dgm:cxn modelId="{E7C59126-D48C-4DF4-9F03-205B755249C6}" type="presOf" srcId="{A377CCD3-D0FF-46E8-83C9-48E2FDAD2A44}" destId="{BDE374B7-51C8-40F1-B51F-B2986E41BF77}" srcOrd="0" destOrd="0" presId="urn:microsoft.com/office/officeart/2005/8/layout/hierarchy2"/>
    <dgm:cxn modelId="{F8ACB707-829D-475D-8532-25F144E520EB}" type="presOf" srcId="{F073EA81-97D4-41E3-A96D-DA9ECDAC69B5}" destId="{7A178078-0C07-4D0D-AFC7-BC0A0362F2F4}" srcOrd="0" destOrd="0" presId="urn:microsoft.com/office/officeart/2005/8/layout/hierarchy2"/>
    <dgm:cxn modelId="{7607AEA9-C134-4121-9DF4-986286D7ACDA}" type="presOf" srcId="{F10192F8-3468-4326-860F-95E4D9D64D07}" destId="{F8389534-C3A0-4CA2-9667-DD8904FA044F}" srcOrd="0" destOrd="0" presId="urn:microsoft.com/office/officeart/2005/8/layout/hierarchy2"/>
    <dgm:cxn modelId="{15FAC10A-4DDD-440C-A55A-1C0715573F75}" type="presOf" srcId="{69386DD1-5B6D-411D-88FA-1CFD7A465A84}" destId="{68AD7D48-1940-4B88-9127-DFA9EA91AA77}" srcOrd="0" destOrd="0" presId="urn:microsoft.com/office/officeart/2005/8/layout/hierarchy2"/>
    <dgm:cxn modelId="{06F2E452-E138-4BDB-AFF0-2A992F6F0651}" srcId="{7DCB6146-2691-465D-919D-542D945B6970}" destId="{46D5A33C-CC9A-4B63-997D-EE7702C82F17}" srcOrd="0" destOrd="0" parTransId="{925BE743-0EEE-4E0B-8B0E-D4C886BF57C1}" sibTransId="{5DF7786F-69E4-48D2-A9B0-2CC85167E83E}"/>
    <dgm:cxn modelId="{19C51A8F-97D7-4C8E-95A1-83D8CD656E40}" type="presOf" srcId="{F073EA81-97D4-41E3-A96D-DA9ECDAC69B5}" destId="{4EFB4302-9C1B-4364-9005-075C51696892}" srcOrd="1" destOrd="0" presId="urn:microsoft.com/office/officeart/2005/8/layout/hierarchy2"/>
    <dgm:cxn modelId="{3E444FCA-EE42-4567-9442-7BB78714215E}" srcId="{A377CCD3-D0FF-46E8-83C9-48E2FDAD2A44}" destId="{7DCB6146-2691-465D-919D-542D945B6970}" srcOrd="0" destOrd="0" parTransId="{F073EA81-97D4-41E3-A96D-DA9ECDAC69B5}" sibTransId="{A3A754DF-1D52-46F1-87D9-56A1F042D1BB}"/>
    <dgm:cxn modelId="{E57BC12D-FDE8-4371-8F98-CBBC5A242E6E}" srcId="{A377CCD3-D0FF-46E8-83C9-48E2FDAD2A44}" destId="{69386DD1-5B6D-411D-88FA-1CFD7A465A84}" srcOrd="1" destOrd="0" parTransId="{ECE7121A-181B-4C1E-8765-24DFE62B0530}" sibTransId="{A6CD7DB5-FB2F-4A49-80F0-2A96ADDB3E7C}"/>
    <dgm:cxn modelId="{0C01A49E-0519-4FE0-B05B-486D22BB4835}" type="presOf" srcId="{46D5A33C-CC9A-4B63-997D-EE7702C82F17}" destId="{51677E03-4856-47F0-B3B7-501B9D708F0D}" srcOrd="0" destOrd="0" presId="urn:microsoft.com/office/officeart/2005/8/layout/hierarchy2"/>
    <dgm:cxn modelId="{DFE8F357-8EEA-4111-AB16-5B894CDFAC9A}" type="presParOf" srcId="{50F23915-54CE-40DC-B436-89EA1B8B2212}" destId="{D7F55B95-7E03-4512-9F9F-53638C9894BE}" srcOrd="0" destOrd="0" presId="urn:microsoft.com/office/officeart/2005/8/layout/hierarchy2"/>
    <dgm:cxn modelId="{0723B1DC-967D-47C5-93A2-867460494C99}" type="presParOf" srcId="{D7F55B95-7E03-4512-9F9F-53638C9894BE}" destId="{BDE374B7-51C8-40F1-B51F-B2986E41BF77}" srcOrd="0" destOrd="0" presId="urn:microsoft.com/office/officeart/2005/8/layout/hierarchy2"/>
    <dgm:cxn modelId="{96C395C2-EEE7-4C01-8D72-CDAD5584D97D}" type="presParOf" srcId="{D7F55B95-7E03-4512-9F9F-53638C9894BE}" destId="{0131EC41-C82B-4242-8F0E-4DBFFBCF15FA}" srcOrd="1" destOrd="0" presId="urn:microsoft.com/office/officeart/2005/8/layout/hierarchy2"/>
    <dgm:cxn modelId="{B6AE8A18-D0E2-44C1-850C-2D457AE46114}" type="presParOf" srcId="{0131EC41-C82B-4242-8F0E-4DBFFBCF15FA}" destId="{7A178078-0C07-4D0D-AFC7-BC0A0362F2F4}" srcOrd="0" destOrd="0" presId="urn:microsoft.com/office/officeart/2005/8/layout/hierarchy2"/>
    <dgm:cxn modelId="{A9ADBD9E-A1A2-41E5-BAFF-770BA805C2EF}" type="presParOf" srcId="{7A178078-0C07-4D0D-AFC7-BC0A0362F2F4}" destId="{4EFB4302-9C1B-4364-9005-075C51696892}" srcOrd="0" destOrd="0" presId="urn:microsoft.com/office/officeart/2005/8/layout/hierarchy2"/>
    <dgm:cxn modelId="{C84E6B60-CC54-430C-958F-DDE51605D89B}" type="presParOf" srcId="{0131EC41-C82B-4242-8F0E-4DBFFBCF15FA}" destId="{CB66D220-18A3-4D44-99C8-E47DD08B2753}" srcOrd="1" destOrd="0" presId="urn:microsoft.com/office/officeart/2005/8/layout/hierarchy2"/>
    <dgm:cxn modelId="{74E1186D-61FF-42D1-B629-EAB42F7D436D}" type="presParOf" srcId="{CB66D220-18A3-4D44-99C8-E47DD08B2753}" destId="{4CCD74D8-9C4D-40F6-8C41-AA19F0B1E801}" srcOrd="0" destOrd="0" presId="urn:microsoft.com/office/officeart/2005/8/layout/hierarchy2"/>
    <dgm:cxn modelId="{6CACE341-1FC9-4476-BC44-5A3003065F0B}" type="presParOf" srcId="{CB66D220-18A3-4D44-99C8-E47DD08B2753}" destId="{EB47AF25-4D50-4209-B191-8C981DD57FA4}" srcOrd="1" destOrd="0" presId="urn:microsoft.com/office/officeart/2005/8/layout/hierarchy2"/>
    <dgm:cxn modelId="{12E29081-FF6F-4EDE-8B87-183110AE3784}" type="presParOf" srcId="{EB47AF25-4D50-4209-B191-8C981DD57FA4}" destId="{03142BAE-E5D3-482E-95F0-3CD2048DCCE3}" srcOrd="0" destOrd="0" presId="urn:microsoft.com/office/officeart/2005/8/layout/hierarchy2"/>
    <dgm:cxn modelId="{2C28EA32-F358-4B9C-B25E-A97968348122}" type="presParOf" srcId="{03142BAE-E5D3-482E-95F0-3CD2048DCCE3}" destId="{3D48F69C-2567-4D13-B37E-A8D08155745E}" srcOrd="0" destOrd="0" presId="urn:microsoft.com/office/officeart/2005/8/layout/hierarchy2"/>
    <dgm:cxn modelId="{E5CC1CDD-E415-43DD-BB65-AB202847F224}" type="presParOf" srcId="{EB47AF25-4D50-4209-B191-8C981DD57FA4}" destId="{E747E43E-0901-4430-82AB-A5332FB4A343}" srcOrd="1" destOrd="0" presId="urn:microsoft.com/office/officeart/2005/8/layout/hierarchy2"/>
    <dgm:cxn modelId="{2568CCC7-6AE8-45B1-B456-0E6B84EBA3D2}" type="presParOf" srcId="{E747E43E-0901-4430-82AB-A5332FB4A343}" destId="{51677E03-4856-47F0-B3B7-501B9D708F0D}" srcOrd="0" destOrd="0" presId="urn:microsoft.com/office/officeart/2005/8/layout/hierarchy2"/>
    <dgm:cxn modelId="{8CA71692-BAF7-4416-A083-1C8338B54DAC}" type="presParOf" srcId="{E747E43E-0901-4430-82AB-A5332FB4A343}" destId="{7E6006B9-430D-4970-9C0F-605DF4C28787}" srcOrd="1" destOrd="0" presId="urn:microsoft.com/office/officeart/2005/8/layout/hierarchy2"/>
    <dgm:cxn modelId="{C7ED2A3B-0F6C-4E4F-9933-2432A346E47E}" type="presParOf" srcId="{0131EC41-C82B-4242-8F0E-4DBFFBCF15FA}" destId="{2FCB6BCB-D73C-42EB-8DE5-DFEDA326966F}" srcOrd="2" destOrd="0" presId="urn:microsoft.com/office/officeart/2005/8/layout/hierarchy2"/>
    <dgm:cxn modelId="{793F7DE1-E4A6-4DCA-93EF-FC4C83557D49}" type="presParOf" srcId="{2FCB6BCB-D73C-42EB-8DE5-DFEDA326966F}" destId="{A8C5E762-FBF0-4602-A7D4-A9F23B7BF535}" srcOrd="0" destOrd="0" presId="urn:microsoft.com/office/officeart/2005/8/layout/hierarchy2"/>
    <dgm:cxn modelId="{E6899A9C-D111-4AD6-9031-5BB48342D0E6}" type="presParOf" srcId="{0131EC41-C82B-4242-8F0E-4DBFFBCF15FA}" destId="{DEF1B486-2BD9-4634-B2BF-22FA1CD6F4FA}" srcOrd="3" destOrd="0" presId="urn:microsoft.com/office/officeart/2005/8/layout/hierarchy2"/>
    <dgm:cxn modelId="{348E2F72-77F6-4931-A4AA-BD60510D544A}" type="presParOf" srcId="{DEF1B486-2BD9-4634-B2BF-22FA1CD6F4FA}" destId="{68AD7D48-1940-4B88-9127-DFA9EA91AA77}" srcOrd="0" destOrd="0" presId="urn:microsoft.com/office/officeart/2005/8/layout/hierarchy2"/>
    <dgm:cxn modelId="{1BFF3DF9-17E0-490A-A9BC-A38E27F2B290}" type="presParOf" srcId="{DEF1B486-2BD9-4634-B2BF-22FA1CD6F4FA}" destId="{EE5C4C18-4E13-450D-8E8D-4D995E4DE8E0}" srcOrd="1" destOrd="0" presId="urn:microsoft.com/office/officeart/2005/8/layout/hierarchy2"/>
    <dgm:cxn modelId="{A7CC7C44-2F78-4898-8797-5C8AF0727F73}" type="presParOf" srcId="{EE5C4C18-4E13-450D-8E8D-4D995E4DE8E0}" destId="{6F6775B0-5FF3-48F2-A98E-AE8102869317}" srcOrd="0" destOrd="0" presId="urn:microsoft.com/office/officeart/2005/8/layout/hierarchy2"/>
    <dgm:cxn modelId="{D5D54D2B-CD4C-4326-A240-1F12FA234D19}" type="presParOf" srcId="{6F6775B0-5FF3-48F2-A98E-AE8102869317}" destId="{F6BB20AD-A7DC-4AD3-9AC3-2570F0235468}" srcOrd="0" destOrd="0" presId="urn:microsoft.com/office/officeart/2005/8/layout/hierarchy2"/>
    <dgm:cxn modelId="{E6157DE8-23DA-40A3-9726-CD69FC7D70C4}" type="presParOf" srcId="{EE5C4C18-4E13-450D-8E8D-4D995E4DE8E0}" destId="{20E06AC4-052A-4DAC-94D0-DA906D8A3D14}" srcOrd="1" destOrd="0" presId="urn:microsoft.com/office/officeart/2005/8/layout/hierarchy2"/>
    <dgm:cxn modelId="{1939581D-57E4-4BD0-8F96-ADE225284168}" type="presParOf" srcId="{20E06AC4-052A-4DAC-94D0-DA906D8A3D14}" destId="{F8389534-C3A0-4CA2-9667-DD8904FA044F}" srcOrd="0" destOrd="0" presId="urn:microsoft.com/office/officeart/2005/8/layout/hierarchy2"/>
    <dgm:cxn modelId="{D663B907-75A0-41EE-858B-FD12958457C5}" type="presParOf" srcId="{20E06AC4-052A-4DAC-94D0-DA906D8A3D14}" destId="{2BFB74A7-0EE1-4B37-8EA7-C310F2E42A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374B7-51C8-40F1-B51F-B2986E41BF77}">
      <dsp:nvSpPr>
        <dsp:cNvPr id="0" name=""/>
        <dsp:cNvSpPr/>
      </dsp:nvSpPr>
      <dsp:spPr>
        <a:xfrm>
          <a:off x="0" y="1452892"/>
          <a:ext cx="2274158" cy="11370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認識容量</a:t>
          </a:r>
          <a:endParaRPr lang="zh-TW" altLang="en-US" sz="2500" kern="1200" dirty="0">
            <a:latin typeface="標楷體" pitchFamily="65" charset="-120"/>
            <a:ea typeface="標楷體" pitchFamily="65" charset="-120"/>
          </a:endParaRPr>
        </a:p>
      </dsp:txBody>
      <dsp:txXfrm>
        <a:off x="33304" y="1486196"/>
        <a:ext cx="2207550" cy="1070471"/>
      </dsp:txXfrm>
    </dsp:sp>
    <dsp:sp modelId="{7A178078-0C07-4D0D-AFC7-BC0A0362F2F4}">
      <dsp:nvSpPr>
        <dsp:cNvPr id="0" name=""/>
        <dsp:cNvSpPr/>
      </dsp:nvSpPr>
      <dsp:spPr>
        <a:xfrm rot="18776121">
          <a:off x="2060313" y="1510075"/>
          <a:ext cx="1341451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341451" y="203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97502" y="1496842"/>
        <a:ext cx="67072" cy="67072"/>
      </dsp:txXfrm>
    </dsp:sp>
    <dsp:sp modelId="{4CCD74D8-9C4D-40F6-8C41-AA19F0B1E801}">
      <dsp:nvSpPr>
        <dsp:cNvPr id="0" name=""/>
        <dsp:cNvSpPr/>
      </dsp:nvSpPr>
      <dsp:spPr>
        <a:xfrm>
          <a:off x="3187918" y="470785"/>
          <a:ext cx="2274158" cy="11370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容量概念</a:t>
          </a:r>
        </a:p>
      </dsp:txBody>
      <dsp:txXfrm>
        <a:off x="3221222" y="504089"/>
        <a:ext cx="2207550" cy="1070471"/>
      </dsp:txXfrm>
    </dsp:sp>
    <dsp:sp modelId="{03142BAE-E5D3-482E-95F0-3CD2048DCCE3}">
      <dsp:nvSpPr>
        <dsp:cNvPr id="0" name=""/>
        <dsp:cNvSpPr/>
      </dsp:nvSpPr>
      <dsp:spPr>
        <a:xfrm>
          <a:off x="5462077" y="1019022"/>
          <a:ext cx="909663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909663" y="203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894167" y="1016583"/>
        <a:ext cx="45483" cy="45483"/>
      </dsp:txXfrm>
    </dsp:sp>
    <dsp:sp modelId="{51677E03-4856-47F0-B3B7-501B9D708F0D}">
      <dsp:nvSpPr>
        <dsp:cNvPr id="0" name=""/>
        <dsp:cNvSpPr/>
      </dsp:nvSpPr>
      <dsp:spPr>
        <a:xfrm>
          <a:off x="6371741" y="470785"/>
          <a:ext cx="2274158" cy="11370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介紹</a:t>
          </a:r>
          <a:endParaRPr lang="en-US" altLang="zh-TW" sz="25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容量的意義</a:t>
          </a:r>
        </a:p>
      </dsp:txBody>
      <dsp:txXfrm>
        <a:off x="6405045" y="504089"/>
        <a:ext cx="2207550" cy="1070471"/>
      </dsp:txXfrm>
    </dsp:sp>
    <dsp:sp modelId="{2FCB6BCB-D73C-42EB-8DE5-DFEDA326966F}">
      <dsp:nvSpPr>
        <dsp:cNvPr id="0" name=""/>
        <dsp:cNvSpPr/>
      </dsp:nvSpPr>
      <dsp:spPr>
        <a:xfrm rot="3095696">
          <a:off x="1995579" y="2577463"/>
          <a:ext cx="1470918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470918" y="203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94265" y="2560993"/>
        <a:ext cx="73545" cy="73545"/>
      </dsp:txXfrm>
    </dsp:sp>
    <dsp:sp modelId="{68AD7D48-1940-4B88-9127-DFA9EA91AA77}">
      <dsp:nvSpPr>
        <dsp:cNvPr id="0" name=""/>
        <dsp:cNvSpPr/>
      </dsp:nvSpPr>
      <dsp:spPr>
        <a:xfrm>
          <a:off x="3187918" y="2605560"/>
          <a:ext cx="2274158" cy="11370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u="sng" kern="1200" dirty="0" smtClean="0">
              <a:latin typeface="標楷體" pitchFamily="65" charset="-120"/>
              <a:ea typeface="標楷體" pitchFamily="65" charset="-120"/>
            </a:rPr>
            <a:t>容量單位</a:t>
          </a:r>
        </a:p>
      </dsp:txBody>
      <dsp:txXfrm>
        <a:off x="3221222" y="2638864"/>
        <a:ext cx="2207550" cy="1070471"/>
      </dsp:txXfrm>
    </dsp:sp>
    <dsp:sp modelId="{6F6775B0-5FF3-48F2-A98E-AE8102869317}">
      <dsp:nvSpPr>
        <dsp:cNvPr id="0" name=""/>
        <dsp:cNvSpPr/>
      </dsp:nvSpPr>
      <dsp:spPr>
        <a:xfrm>
          <a:off x="5462077" y="3153797"/>
          <a:ext cx="909663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909663" y="203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894167" y="3151359"/>
        <a:ext cx="45483" cy="45483"/>
      </dsp:txXfrm>
    </dsp:sp>
    <dsp:sp modelId="{F8389534-C3A0-4CA2-9667-DD8904FA044F}">
      <dsp:nvSpPr>
        <dsp:cNvPr id="0" name=""/>
        <dsp:cNvSpPr/>
      </dsp:nvSpPr>
      <dsp:spPr>
        <a:xfrm>
          <a:off x="6371741" y="1778426"/>
          <a:ext cx="2337130" cy="27913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u="sng" kern="1200" dirty="0" smtClean="0">
              <a:latin typeface="標楷體" pitchFamily="65" charset="-120"/>
              <a:ea typeface="標楷體" pitchFamily="65" charset="-120"/>
            </a:rPr>
            <a:t>認識常見</a:t>
          </a:r>
          <a:endParaRPr lang="en-US" altLang="zh-TW" sz="2500" u="sng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u="sng" kern="1200" dirty="0" smtClean="0">
              <a:latin typeface="標楷體" pitchFamily="65" charset="-120"/>
              <a:ea typeface="標楷體" pitchFamily="65" charset="-120"/>
            </a:rPr>
            <a:t>容量單位</a:t>
          </a:r>
          <a:endParaRPr lang="en-US" altLang="zh-TW" sz="2500" u="sng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500" u="sng" kern="1200" dirty="0" smtClean="0">
              <a:latin typeface="標楷體" pitchFamily="65" charset="-120"/>
              <a:ea typeface="標楷體" pitchFamily="65" charset="-120"/>
            </a:rPr>
            <a:t>（</a:t>
          </a:r>
          <a:r>
            <a:rPr lang="zh-TW" altLang="en-US" sz="2500" u="sng" kern="1200" dirty="0" smtClean="0">
              <a:latin typeface="標楷體" pitchFamily="65" charset="-120"/>
              <a:ea typeface="標楷體" pitchFamily="65" charset="-120"/>
            </a:rPr>
            <a:t>毫升、</a:t>
          </a:r>
          <a:endParaRPr lang="en-US" altLang="zh-TW" sz="2500" u="sng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u="sng" kern="1200" dirty="0" smtClean="0">
              <a:latin typeface="標楷體" pitchFamily="65" charset="-120"/>
              <a:ea typeface="標楷體" pitchFamily="65" charset="-120"/>
            </a:rPr>
            <a:t>  公升</a:t>
          </a:r>
          <a:r>
            <a:rPr lang="zh-TW" altLang="zh-TW" sz="2500" u="sng" kern="1200" dirty="0" smtClean="0">
              <a:latin typeface="標楷體" pitchFamily="65" charset="-120"/>
              <a:ea typeface="標楷體" pitchFamily="65" charset="-120"/>
            </a:rPr>
            <a:t>）</a:t>
          </a:r>
          <a:endParaRPr lang="en-US" altLang="zh-TW" sz="2500" u="sng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6440193" y="1846878"/>
        <a:ext cx="2200226" cy="2654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098C3-82D7-4B98-ABC8-43F94F86C124}" type="datetimeFigureOut">
              <a:rPr lang="zh-TW" altLang="en-US" smtClean="0"/>
              <a:t>2017/9/26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FDD11-9306-424C-81BC-9F923635F5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64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885615F-1D31-465F-950B-DD2A3E6E8F9F}" type="datetimeFigureOut">
              <a:rPr lang="zh-TW" altLang="en-US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6CE9F781-CAE3-4318-84BB-AEC8F61C90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736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74EAC-341A-4D38-82D6-1263BD295BB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49867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9F781-CAE3-4318-84BB-AEC8F61C9067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474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9F781-CAE3-4318-84BB-AEC8F61C9067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823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9F781-CAE3-4318-84BB-AEC8F61C9067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19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74EAC-341A-4D38-82D6-1263BD295BB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4844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74EAC-341A-4D38-82D6-1263BD295BB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2742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74EAC-341A-4D38-82D6-1263BD295BB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7525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74EAC-341A-4D38-82D6-1263BD295BB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7003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74EAC-341A-4D38-82D6-1263BD295BB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3632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74EAC-341A-4D38-82D6-1263BD295BB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4949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9F781-CAE3-4318-84BB-AEC8F61C9067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46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9F781-CAE3-4318-84BB-AEC8F61C9067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00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9B4FD-C209-4700-8CDE-FF517B18451B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B5A2-3B69-42C4-A0E6-D8B8AD2A822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50D7E-FA02-47C9-A86A-FC7D5560A06D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EB8D4-7DD5-4EF2-BF10-B01F3653669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4647D-7A25-4C76-823F-3A6A359D2D05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3E36D-97B3-43DE-9FF7-AFA98075DB4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7A87-C09E-4138-8214-9DADF2AB6EDC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6755A-43CF-43BC-9C88-098FC08EAE3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4A42D-2313-4389-B541-E92CD1A6FB1E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A85EB-A458-4741-82AF-4381D42F184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43C788-6561-4029-9A3E-99B85999AC4C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2BA68-4670-45BE-B2F9-E7119927DE9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119D6-08A4-429B-8448-DD6149D2E3F2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3F7F4-FA87-4582-92B2-C22F75119BE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E93BE-FFCC-405B-A0AB-DDB4632C9405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DC876-86DF-4329-BF6E-83D96A28941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144DC-01AC-46DE-B903-E70BD016008A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3C76C-6563-4547-9A38-8EE5BDFE9E8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6FF0B-A304-452F-9FA2-1949491453CF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3CF9A-4B65-4C8D-82F6-EDA6824FE55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DA1BD-5E63-43EF-9522-0F2163D70A1C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ACFDA0D-FE50-4E20-B394-CF82DCC05F7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3BE5F23-9489-4758-991F-23F3584EED67}" type="datetimeFigureOut">
              <a:rPr lang="zh-TW" altLang="en-US" smtClean="0"/>
              <a:pPr>
                <a:defRPr/>
              </a:pPr>
              <a:t>2017/9/26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54A6EB-703C-4D08-B684-3F8ECB36875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63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7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5000" dirty="0">
              <a:solidFill>
                <a:schemeClr val="tx2"/>
              </a:solidFill>
              <a:latin typeface="文鼎標楷注音" pitchFamily="66" charset="-120"/>
              <a:ea typeface="文鼎標楷注音" pitchFamily="66" charset="-120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部份</a:t>
            </a:r>
            <a:r>
              <a:rPr kumimoji="0" lang="en-US" altLang="zh-TW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4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</a:t>
            </a:r>
            <a:r>
              <a:rPr kumimoji="0" lang="zh-TW" altLang="en-US" sz="4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容量</a:t>
            </a:r>
            <a:endParaRPr kumimoji="0" lang="en-US" altLang="zh-TW" sz="4800" dirty="0">
              <a:solidFill>
                <a:schemeClr val="tx2"/>
              </a:solidFill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337175175"/>
              </p:ext>
            </p:extLst>
          </p:nvPr>
        </p:nvGraphicFramePr>
        <p:xfrm>
          <a:off x="251520" y="1340768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3"/>
          <p:cNvSpPr txBox="1">
            <a:spLocks/>
          </p:cNvSpPr>
          <p:nvPr/>
        </p:nvSpPr>
        <p:spPr bwMode="auto">
          <a:xfrm>
            <a:off x="7812360" y="-171400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noProof="0" dirty="0" smtClean="0">
                <a:latin typeface="標楷體" pitchFamily="65" charset="-120"/>
                <a:ea typeface="標楷體" pitchFamily="65" charset="-120"/>
                <a:cs typeface="+mj-cs"/>
              </a:rPr>
              <a:t>容量</a:t>
            </a:r>
            <a:r>
              <a:rPr kumimoji="0" lang="en-US" altLang="zh-TW" sz="1400" noProof="0" dirty="0" smtClean="0">
                <a:latin typeface="標楷體" pitchFamily="65" charset="-120"/>
                <a:ea typeface="標楷體" pitchFamily="65" charset="-120"/>
                <a:cs typeface="+mj-cs"/>
              </a:rPr>
              <a:t>-2</a:t>
            </a:r>
            <a:r>
              <a:rPr kumimoji="0" lang="zh-TW" altLang="en-US" sz="1400" dirty="0" smtClean="0">
                <a:latin typeface="標楷體" pitchFamily="65" charset="-120"/>
                <a:ea typeface="標楷體" pitchFamily="65" charset="-120"/>
                <a:cs typeface="+mj-cs"/>
              </a:rPr>
              <a:t>單位</a:t>
            </a:r>
            <a:r>
              <a:rPr kumimoji="0" lang="en-US" altLang="zh-TW" sz="1400" dirty="0" smtClean="0">
                <a:latin typeface="標楷體" pitchFamily="65" charset="-120"/>
                <a:ea typeface="標楷體" pitchFamily="65" charset="-120"/>
                <a:cs typeface="+mj-cs"/>
              </a:rPr>
              <a:t>-P-1</a:t>
            </a: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dirty="0" smtClean="0">
                <a:latin typeface="文鼎標楷注音" pitchFamily="66" charset="-120"/>
                <a:ea typeface="文鼎標楷注音" pitchFamily="66" charset="-120"/>
              </a:rPr>
              <a:t/>
            </a:r>
            <a:br>
              <a:rPr lang="en-US" altLang="zh-TW" sz="4400" dirty="0" smtClean="0">
                <a:latin typeface="文鼎標楷注音" pitchFamily="66" charset="-120"/>
                <a:ea typeface="文鼎標楷注音" pitchFamily="66" charset="-120"/>
              </a:rPr>
            </a:br>
            <a:r>
              <a:rPr lang="en-US" altLang="zh-TW" sz="4400" dirty="0" smtClean="0">
                <a:latin typeface="文鼎標楷注音" pitchFamily="66" charset="-120"/>
                <a:ea typeface="文鼎標楷注音" pitchFamily="66" charset="-120"/>
              </a:rPr>
              <a:t/>
            </a:r>
            <a:br>
              <a:rPr lang="en-US" altLang="zh-TW" sz="4400" dirty="0" smtClean="0">
                <a:latin typeface="文鼎標楷注音" pitchFamily="66" charset="-120"/>
                <a:ea typeface="文鼎標楷注音" pitchFamily="66" charset="-120"/>
              </a:rPr>
            </a:br>
            <a:r>
              <a:rPr lang="en-US" altLang="zh-TW" sz="4400" dirty="0" smtClean="0">
                <a:latin typeface="文鼎標楷注音" pitchFamily="66" charset="-120"/>
                <a:ea typeface="文鼎標楷注音" pitchFamily="66" charset="-120"/>
              </a:rPr>
              <a:t/>
            </a:r>
            <a:br>
              <a:rPr lang="en-US" altLang="zh-TW" sz="4400" dirty="0" smtClean="0">
                <a:latin typeface="文鼎標楷注音" pitchFamily="66" charset="-120"/>
                <a:ea typeface="文鼎標楷注音" pitchFamily="66" charset="-120"/>
              </a:rPr>
            </a:br>
            <a:r>
              <a:rPr lang="en-US" altLang="zh-TW" sz="4400" dirty="0" smtClean="0">
                <a:latin typeface="文鼎標楷注音" pitchFamily="66" charset="-120"/>
                <a:ea typeface="文鼎標楷注音" pitchFamily="66" charset="-120"/>
              </a:rPr>
              <a:t/>
            </a:r>
            <a:br>
              <a:rPr lang="en-US" altLang="zh-TW" sz="4400" dirty="0" smtClean="0">
                <a:latin typeface="文鼎標楷注音" pitchFamily="66" charset="-120"/>
                <a:ea typeface="文鼎標楷注音" pitchFamily="66" charset="-120"/>
              </a:rPr>
            </a:br>
            <a:r>
              <a:rPr lang="en-US" altLang="zh-TW" sz="4400" dirty="0" smtClean="0">
                <a:latin typeface="文鼎標楷注音" pitchFamily="66" charset="-120"/>
                <a:ea typeface="文鼎標楷注音" pitchFamily="66" charset="-120"/>
              </a:rPr>
              <a:t/>
            </a:r>
            <a:br>
              <a:rPr lang="en-US" altLang="zh-TW" sz="4400" dirty="0" smtClean="0">
                <a:latin typeface="文鼎標楷注音" pitchFamily="66" charset="-120"/>
                <a:ea typeface="文鼎標楷注音" pitchFamily="66" charset="-120"/>
              </a:rPr>
            </a:br>
            <a:endParaRPr lang="zh-TW" altLang="en-US" dirty="0"/>
          </a:p>
        </p:txBody>
      </p:sp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1043608" y="1556792"/>
            <a:ext cx="73453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3200" dirty="0">
                <a:latin typeface="標楷體" pitchFamily="65" charset="-120"/>
                <a:ea typeface="標楷體" pitchFamily="65" charset="-120"/>
              </a:rPr>
              <a:t>通常量到很小的杯子等東西，像是做點心加的果汁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，生病時喝的藥水</a:t>
            </a:r>
            <a:r>
              <a:rPr kumimoji="0" lang="zh-TW" altLang="zh-TW" sz="3200" dirty="0">
                <a:latin typeface="標楷體" pitchFamily="65" charset="-120"/>
                <a:ea typeface="標楷體" pitchFamily="65" charset="-120"/>
              </a:rPr>
              <a:t>等等，會使用</a:t>
            </a:r>
            <a:r>
              <a:rPr kumimoji="0" lang="zh-TW" altLang="zh-TW" sz="3200" dirty="0" smtClean="0">
                <a:latin typeface="標楷體" pitchFamily="65" charset="-120"/>
                <a:ea typeface="標楷體" pitchFamily="65" charset="-120"/>
              </a:rPr>
              <a:t>到</a:t>
            </a:r>
            <a:endParaRPr kumimoji="0"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4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毫升</a:t>
            </a:r>
            <a:r>
              <a:rPr kumimoji="0" lang="zh-TW" altLang="zh-TW" sz="48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ml</a:t>
            </a:r>
            <a:r>
              <a:rPr kumimoji="0" lang="zh-TW" altLang="en-US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4800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kumimoji="0" lang="zh-TW" altLang="en-US" sz="4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cc</a:t>
            </a:r>
            <a:r>
              <a:rPr kumimoji="0" lang="zh-TW" altLang="zh-TW" sz="4800" dirty="0">
                <a:latin typeface="標楷體" pitchFamily="65" charset="-120"/>
                <a:ea typeface="標楷體" pitchFamily="65" charset="-120"/>
              </a:rPr>
              <a:t>）</a:t>
            </a:r>
            <a:endParaRPr kumimoji="0"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endParaRPr kumimoji="0" lang="zh-TW" altLang="en-US" sz="2800" dirty="0">
              <a:latin typeface="文鼎標楷注音" pitchFamily="66" charset="-120"/>
              <a:ea typeface="文鼎標楷注音" pitchFamily="66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11560" y="620688"/>
            <a:ext cx="7993063" cy="708025"/>
            <a:chOff x="611560" y="404664"/>
            <a:chExt cx="7993063" cy="708025"/>
          </a:xfrm>
        </p:grpSpPr>
        <p:sp>
          <p:nvSpPr>
            <p:cNvPr id="9222" name="矩形 3"/>
            <p:cNvSpPr>
              <a:spLocks noChangeArrowheads="1"/>
            </p:cNvSpPr>
            <p:nvPr/>
          </p:nvSpPr>
          <p:spPr bwMode="auto">
            <a:xfrm>
              <a:off x="611560" y="404664"/>
              <a:ext cx="799306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zh-TW" sz="4000" smtClean="0">
                  <a:latin typeface="標楷體" pitchFamily="65" charset="-120"/>
                  <a:ea typeface="標楷體" pitchFamily="65" charset="-120"/>
                </a:rPr>
                <a:t>容量</a:t>
              </a:r>
              <a:r>
                <a:rPr kumimoji="0" lang="zh-TW" altLang="en-US" sz="4000" smtClean="0">
                  <a:latin typeface="標楷體" pitchFamily="65" charset="-120"/>
                  <a:ea typeface="標楷體" pitchFamily="65" charset="-120"/>
                </a:rPr>
                <a:t>         </a:t>
              </a:r>
              <a:r>
                <a:rPr kumimoji="0" lang="zh-TW" altLang="zh-TW" sz="4000" smtClean="0">
                  <a:latin typeface="標楷體" pitchFamily="65" charset="-120"/>
                  <a:ea typeface="標楷體" pitchFamily="65" charset="-120"/>
                </a:rPr>
                <a:t>單位是</a:t>
              </a:r>
              <a:endParaRPr kumimoji="0"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5796136" y="404664"/>
              <a:ext cx="26638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4000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毫升</a:t>
              </a: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1979712" y="404664"/>
              <a:ext cx="266541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40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最小的</a:t>
              </a:r>
              <a:endParaRPr kumimoji="0"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187624" y="5157192"/>
            <a:ext cx="6048672" cy="1206284"/>
            <a:chOff x="1187624" y="5157192"/>
            <a:chExt cx="6048672" cy="1206284"/>
          </a:xfrm>
        </p:grpSpPr>
        <p:pic>
          <p:nvPicPr>
            <p:cNvPr id="9220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187624" y="5157192"/>
              <a:ext cx="2016224" cy="12062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2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3923928" y="5229200"/>
              <a:ext cx="963123" cy="10200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5652120" y="5157192"/>
              <a:ext cx="1584176" cy="11851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ml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cc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為單位</a:t>
            </a:r>
          </a:p>
        </p:txBody>
      </p:sp>
      <p:grpSp>
        <p:nvGrpSpPr>
          <p:cNvPr id="2" name="群組 12"/>
          <p:cNvGrpSpPr>
            <a:grpSpLocks/>
          </p:cNvGrpSpPr>
          <p:nvPr/>
        </p:nvGrpSpPr>
        <p:grpSpPr bwMode="auto">
          <a:xfrm>
            <a:off x="4499991" y="3284984"/>
            <a:ext cx="1872208" cy="2278841"/>
            <a:chOff x="2439455" y="2492896"/>
            <a:chExt cx="1296144" cy="1709131"/>
          </a:xfrm>
        </p:grpSpPr>
        <p:pic>
          <p:nvPicPr>
            <p:cNvPr id="10271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489307" y="2492896"/>
              <a:ext cx="72008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標題 1"/>
            <p:cNvSpPr txBox="1">
              <a:spLocks/>
            </p:cNvSpPr>
            <p:nvPr/>
          </p:nvSpPr>
          <p:spPr>
            <a:xfrm>
              <a:off x="2439455" y="3519010"/>
              <a:ext cx="1296144" cy="683017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>
                  <a:latin typeface="標楷體" pitchFamily="65" charset="-120"/>
                  <a:ea typeface="標楷體" pitchFamily="65" charset="-120"/>
                  <a:cs typeface="+mj-cs"/>
                </a:rPr>
                <a:t>100</a:t>
              </a:r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+mj-cs"/>
                </a:rPr>
                <a:t>毫升</a:t>
              </a:r>
            </a:p>
          </p:txBody>
        </p:sp>
      </p:grpSp>
      <p:grpSp>
        <p:nvGrpSpPr>
          <p:cNvPr id="4" name="群組 14"/>
          <p:cNvGrpSpPr>
            <a:grpSpLocks/>
          </p:cNvGrpSpPr>
          <p:nvPr/>
        </p:nvGrpSpPr>
        <p:grpSpPr bwMode="auto">
          <a:xfrm>
            <a:off x="2267744" y="3429000"/>
            <a:ext cx="1872208" cy="2160240"/>
            <a:chOff x="755576" y="2420888"/>
            <a:chExt cx="1497360" cy="1647056"/>
          </a:xfrm>
        </p:grpSpPr>
        <p:pic>
          <p:nvPicPr>
            <p:cNvPr id="1026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899592" y="2420888"/>
              <a:ext cx="792088" cy="1269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>
              <a:off x="755576" y="3429452"/>
              <a:ext cx="1497360" cy="638492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>
                  <a:latin typeface="文鼎標楷注音" pitchFamily="66" charset="-120"/>
                  <a:ea typeface="文鼎標楷注音" pitchFamily="66" charset="-120"/>
                  <a:cs typeface="+mj-cs"/>
                </a:rPr>
                <a:t>  15 ml</a:t>
              </a:r>
              <a:endParaRPr kumimoji="0" lang="zh-TW" altLang="en-US" sz="2400" dirty="0"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</p:grpSp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611560" y="4005064"/>
            <a:ext cx="1728192" cy="1440160"/>
            <a:chOff x="683568" y="2276872"/>
            <a:chExt cx="1497360" cy="1287016"/>
          </a:xfrm>
        </p:grpSpPr>
        <p:pic>
          <p:nvPicPr>
            <p:cNvPr id="10265" name="Picture 6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827584" y="2276872"/>
              <a:ext cx="667054" cy="817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標題 1"/>
            <p:cNvSpPr txBox="1">
              <a:spLocks/>
            </p:cNvSpPr>
            <p:nvPr/>
          </p:nvSpPr>
          <p:spPr>
            <a:xfrm>
              <a:off x="683568" y="2925147"/>
              <a:ext cx="1497360" cy="638741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>
                  <a:latin typeface="文鼎標楷注音" pitchFamily="66" charset="-120"/>
                  <a:ea typeface="文鼎標楷注音" pitchFamily="66" charset="-120"/>
                  <a:cs typeface="+mj-cs"/>
                </a:rPr>
                <a:t>  7</a:t>
              </a:r>
              <a:r>
                <a:rPr kumimoji="0" lang="zh-TW" altLang="en-US" sz="2400" dirty="0">
                  <a:latin typeface="文鼎標楷注音" pitchFamily="66" charset="-120"/>
                  <a:ea typeface="文鼎標楷注音" pitchFamily="66" charset="-120"/>
                  <a:cs typeface="+mj-cs"/>
                </a:rPr>
                <a:t> </a:t>
              </a:r>
              <a:r>
                <a:rPr kumimoji="0" lang="en-US" altLang="zh-TW" sz="2400" dirty="0">
                  <a:latin typeface="文鼎標楷注音" pitchFamily="66" charset="-120"/>
                  <a:ea typeface="文鼎標楷注音" pitchFamily="66" charset="-120"/>
                  <a:cs typeface="+mj-cs"/>
                </a:rPr>
                <a:t>cc</a:t>
              </a:r>
              <a:endParaRPr kumimoji="0" lang="zh-TW" altLang="en-US" sz="2400" dirty="0"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</p:grpSp>
      <p:grpSp>
        <p:nvGrpSpPr>
          <p:cNvPr id="8" name="群組 28"/>
          <p:cNvGrpSpPr>
            <a:grpSpLocks/>
          </p:cNvGrpSpPr>
          <p:nvPr/>
        </p:nvGrpSpPr>
        <p:grpSpPr bwMode="auto">
          <a:xfrm>
            <a:off x="6837517" y="2276872"/>
            <a:ext cx="1838941" cy="3439360"/>
            <a:chOff x="3923928" y="1196752"/>
            <a:chExt cx="1324037" cy="2373416"/>
          </a:xfrm>
        </p:grpSpPr>
        <p:pic>
          <p:nvPicPr>
            <p:cNvPr id="10261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3928" y="1196752"/>
              <a:ext cx="801971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標題 1"/>
            <p:cNvSpPr txBox="1">
              <a:spLocks/>
            </p:cNvSpPr>
            <p:nvPr/>
          </p:nvSpPr>
          <p:spPr>
            <a:xfrm>
              <a:off x="3951821" y="2886243"/>
              <a:ext cx="1296144" cy="683925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>
                  <a:latin typeface="文鼎標楷注音" pitchFamily="66" charset="-120"/>
                  <a:ea typeface="文鼎標楷注音" pitchFamily="66" charset="-120"/>
                  <a:cs typeface="+mj-cs"/>
                </a:rPr>
                <a:t> 120ml</a:t>
              </a:r>
              <a:endParaRPr kumimoji="0" lang="zh-TW" altLang="en-US" sz="2400" dirty="0"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ml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cc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為單位</a:t>
            </a:r>
          </a:p>
        </p:txBody>
      </p:sp>
      <p:grpSp>
        <p:nvGrpSpPr>
          <p:cNvPr id="5" name="群組 29"/>
          <p:cNvGrpSpPr>
            <a:grpSpLocks/>
          </p:cNvGrpSpPr>
          <p:nvPr/>
        </p:nvGrpSpPr>
        <p:grpSpPr bwMode="auto">
          <a:xfrm>
            <a:off x="5004048" y="2060848"/>
            <a:ext cx="2664296" cy="3528392"/>
            <a:chOff x="3298125" y="1340768"/>
            <a:chExt cx="1320080" cy="1820705"/>
          </a:xfrm>
        </p:grpSpPr>
        <p:pic>
          <p:nvPicPr>
            <p:cNvPr id="10263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8125" y="1340768"/>
              <a:ext cx="1320080" cy="141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標題 1"/>
            <p:cNvSpPr txBox="1">
              <a:spLocks/>
            </p:cNvSpPr>
            <p:nvPr/>
          </p:nvSpPr>
          <p:spPr>
            <a:xfrm>
              <a:off x="3616312" y="2756343"/>
              <a:ext cx="878135" cy="405130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>
                  <a:latin typeface="文鼎標楷注音" pitchFamily="66" charset="-120"/>
                  <a:ea typeface="文鼎標楷注音" pitchFamily="66" charset="-120"/>
                  <a:cs typeface="+mj-cs"/>
                </a:rPr>
                <a:t>350cc</a:t>
              </a:r>
              <a:endParaRPr kumimoji="0" lang="zh-TW" altLang="en-US" sz="2400" dirty="0"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</p:grpSp>
      <p:grpSp>
        <p:nvGrpSpPr>
          <p:cNvPr id="8" name="群組 40"/>
          <p:cNvGrpSpPr>
            <a:grpSpLocks/>
          </p:cNvGrpSpPr>
          <p:nvPr/>
        </p:nvGrpSpPr>
        <p:grpSpPr bwMode="auto">
          <a:xfrm>
            <a:off x="1835696" y="2420888"/>
            <a:ext cx="2376264" cy="3096344"/>
            <a:chOff x="5061639" y="1385700"/>
            <a:chExt cx="1497360" cy="1957897"/>
          </a:xfrm>
        </p:grpSpPr>
        <p:pic>
          <p:nvPicPr>
            <p:cNvPr id="10253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61639" y="1385700"/>
              <a:ext cx="966039" cy="1473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標題 1"/>
            <p:cNvSpPr txBox="1">
              <a:spLocks/>
            </p:cNvSpPr>
            <p:nvPr/>
          </p:nvSpPr>
          <p:spPr>
            <a:xfrm>
              <a:off x="5061639" y="2704765"/>
              <a:ext cx="1497360" cy="638832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>
                  <a:latin typeface="文鼎標楷注音" pitchFamily="66" charset="-120"/>
                  <a:ea typeface="文鼎標楷注音" pitchFamily="66" charset="-120"/>
                  <a:cs typeface="+mj-cs"/>
                </a:rPr>
                <a:t>250</a:t>
              </a:r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+mj-cs"/>
                </a:rPr>
                <a:t>毫升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ml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cc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為單位</a:t>
            </a:r>
          </a:p>
        </p:txBody>
      </p:sp>
      <p:grpSp>
        <p:nvGrpSpPr>
          <p:cNvPr id="3" name="群組 35"/>
          <p:cNvGrpSpPr>
            <a:grpSpLocks/>
          </p:cNvGrpSpPr>
          <p:nvPr/>
        </p:nvGrpSpPr>
        <p:grpSpPr bwMode="auto">
          <a:xfrm>
            <a:off x="4644008" y="1628800"/>
            <a:ext cx="2520280" cy="4680520"/>
            <a:chOff x="5148064" y="1052736"/>
            <a:chExt cx="1535695" cy="3334658"/>
          </a:xfrm>
        </p:grpSpPr>
        <p:pic>
          <p:nvPicPr>
            <p:cNvPr id="10257" name="Picture 14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5148064" y="1052736"/>
              <a:ext cx="11811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標題 1"/>
            <p:cNvSpPr txBox="1">
              <a:spLocks/>
            </p:cNvSpPr>
            <p:nvPr/>
          </p:nvSpPr>
          <p:spPr>
            <a:xfrm>
              <a:off x="5388092" y="3955558"/>
              <a:ext cx="1295667" cy="431836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>
                  <a:latin typeface="文鼎標楷注音" pitchFamily="66" charset="-120"/>
                  <a:ea typeface="文鼎標楷注音" pitchFamily="66" charset="-120"/>
                  <a:cs typeface="+mj-cs"/>
                </a:rPr>
                <a:t>1000ml</a:t>
              </a:r>
              <a:endParaRPr kumimoji="0" lang="zh-TW" altLang="en-US" sz="2400" dirty="0"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</p:grpSp>
      <p:grpSp>
        <p:nvGrpSpPr>
          <p:cNvPr id="4" name="群組 37"/>
          <p:cNvGrpSpPr>
            <a:grpSpLocks/>
          </p:cNvGrpSpPr>
          <p:nvPr/>
        </p:nvGrpSpPr>
        <p:grpSpPr bwMode="auto">
          <a:xfrm>
            <a:off x="2123728" y="2492896"/>
            <a:ext cx="1800200" cy="3528392"/>
            <a:chOff x="3635896" y="3501008"/>
            <a:chExt cx="1448062" cy="3232785"/>
          </a:xfrm>
        </p:grpSpPr>
        <p:sp>
          <p:nvSpPr>
            <p:cNvPr id="21" name="標題 1"/>
            <p:cNvSpPr txBox="1">
              <a:spLocks/>
            </p:cNvSpPr>
            <p:nvPr/>
          </p:nvSpPr>
          <p:spPr>
            <a:xfrm>
              <a:off x="3787814" y="6301597"/>
              <a:ext cx="1296144" cy="432196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>
                  <a:latin typeface="文鼎標楷注音" pitchFamily="66" charset="-120"/>
                  <a:ea typeface="文鼎標楷注音" pitchFamily="66" charset="-120"/>
                  <a:cs typeface="+mj-cs"/>
                </a:rPr>
                <a:t>600ml</a:t>
              </a:r>
              <a:endParaRPr kumimoji="0" lang="zh-TW" altLang="en-US" sz="2400" dirty="0"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  <p:pic>
          <p:nvPicPr>
            <p:cNvPr id="1025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3635896" y="3501008"/>
              <a:ext cx="864096" cy="272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ml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cc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為單位</a:t>
            </a:r>
          </a:p>
        </p:txBody>
      </p:sp>
      <p:grpSp>
        <p:nvGrpSpPr>
          <p:cNvPr id="10249" name="群組 32"/>
          <p:cNvGrpSpPr>
            <a:grpSpLocks/>
          </p:cNvGrpSpPr>
          <p:nvPr/>
        </p:nvGrpSpPr>
        <p:grpSpPr bwMode="auto">
          <a:xfrm>
            <a:off x="4355976" y="1340768"/>
            <a:ext cx="3024336" cy="5256584"/>
            <a:chOff x="6516350" y="1863719"/>
            <a:chExt cx="2304902" cy="4541397"/>
          </a:xfrm>
        </p:grpSpPr>
        <p:pic>
          <p:nvPicPr>
            <p:cNvPr id="1025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10000"/>
            </a:blip>
            <a:srcRect/>
            <a:stretch>
              <a:fillRect/>
            </a:stretch>
          </p:blipFill>
          <p:spPr bwMode="auto">
            <a:xfrm>
              <a:off x="6516350" y="1863719"/>
              <a:ext cx="2304902" cy="414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標題 1"/>
            <p:cNvSpPr txBox="1">
              <a:spLocks/>
            </p:cNvSpPr>
            <p:nvPr/>
          </p:nvSpPr>
          <p:spPr>
            <a:xfrm>
              <a:off x="6964525" y="5900774"/>
              <a:ext cx="1585122" cy="504342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>
                  <a:latin typeface="標楷體" pitchFamily="65" charset="-120"/>
                  <a:ea typeface="標楷體" pitchFamily="65" charset="-120"/>
                  <a:cs typeface="+mj-cs"/>
                </a:rPr>
                <a:t>3685</a:t>
              </a:r>
              <a:r>
                <a:rPr kumimoji="0" lang="zh-TW" altLang="en-US" sz="2400" dirty="0">
                  <a:latin typeface="標楷體" pitchFamily="65" charset="-120"/>
                  <a:ea typeface="標楷體" pitchFamily="65" charset="-120"/>
                  <a:cs typeface="+mj-cs"/>
                </a:rPr>
                <a:t>毫升</a:t>
              </a: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1619672" y="1772816"/>
            <a:ext cx="2304256" cy="4608512"/>
            <a:chOff x="3563888" y="1484784"/>
            <a:chExt cx="1986848" cy="4349057"/>
          </a:xfrm>
        </p:grpSpPr>
        <p:sp>
          <p:nvSpPr>
            <p:cNvPr id="34" name="標題 1"/>
            <p:cNvSpPr txBox="1">
              <a:spLocks/>
            </p:cNvSpPr>
            <p:nvPr/>
          </p:nvSpPr>
          <p:spPr bwMode="auto">
            <a:xfrm>
              <a:off x="3995936" y="5373216"/>
              <a:ext cx="1554800" cy="460625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2000cc</a:t>
              </a:r>
              <a:endParaRPr kumimoji="0" lang="zh-TW" altLang="en-US" sz="2400" dirty="0"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3563888" y="1484784"/>
              <a:ext cx="1656184" cy="390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14400" y="106186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 </a:t>
            </a:r>
            <a:r>
              <a:rPr lang="en-US" altLang="zh-TW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毫升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39552" y="1484784"/>
            <a:ext cx="7920880" cy="252028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這是</a:t>
            </a:r>
            <a:r>
              <a:rPr lang="en-US" altLang="zh-TW" sz="5300" dirty="0" smtClean="0"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5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10</a:t>
            </a:r>
            <a:r>
              <a:rPr lang="zh-TW" altLang="en-US" sz="5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的量杯，當水倒到刻度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5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的時候，表示水量是 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50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毫升也可用 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ml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 或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cc 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表示。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>
            <a:off x="2843808" y="5589240"/>
            <a:ext cx="864096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5652120" y="5589240"/>
            <a:ext cx="864096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/>
          <p:cNvGrpSpPr/>
          <p:nvPr/>
        </p:nvGrpSpPr>
        <p:grpSpPr>
          <a:xfrm>
            <a:off x="683568" y="3529487"/>
            <a:ext cx="7704856" cy="3328513"/>
            <a:chOff x="755576" y="3412855"/>
            <a:chExt cx="7704856" cy="3328513"/>
          </a:xfrm>
        </p:grpSpPr>
        <p:grpSp>
          <p:nvGrpSpPr>
            <p:cNvPr id="2" name="群組 33"/>
            <p:cNvGrpSpPr/>
            <p:nvPr/>
          </p:nvGrpSpPr>
          <p:grpSpPr>
            <a:xfrm>
              <a:off x="755576" y="4509119"/>
              <a:ext cx="1872208" cy="2160240"/>
              <a:chOff x="755576" y="4509119"/>
              <a:chExt cx="1872208" cy="2160240"/>
            </a:xfrm>
          </p:grpSpPr>
          <p:grpSp>
            <p:nvGrpSpPr>
              <p:cNvPr id="3" name="群組 18"/>
              <p:cNvGrpSpPr/>
              <p:nvPr/>
            </p:nvGrpSpPr>
            <p:grpSpPr>
              <a:xfrm>
                <a:off x="1043608" y="4509119"/>
                <a:ext cx="1584176" cy="2160240"/>
                <a:chOff x="1763688" y="4684408"/>
                <a:chExt cx="890714" cy="1222039"/>
              </a:xfrm>
            </p:grpSpPr>
            <p:graphicFrame>
              <p:nvGraphicFramePr>
                <p:cNvPr id="13" name="Object 7"/>
                <p:cNvGraphicFramePr>
                  <a:graphicFrameLocks noChangeAspect="1"/>
                </p:cNvGraphicFramePr>
                <p:nvPr/>
              </p:nvGraphicFramePr>
              <p:xfrm>
                <a:off x="1763688" y="4684408"/>
                <a:ext cx="890714" cy="12220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2" name="點陣圖影像" r:id="rId3" imgW="952633" imgH="1409897" progId="PBrush">
                        <p:embed/>
                      </p:oleObj>
                    </mc:Choice>
                    <mc:Fallback>
                      <p:oleObj name="點陣圖影像" r:id="rId3" imgW="952633" imgH="1409897" progId="PBrush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63688" y="4684408"/>
                              <a:ext cx="890714" cy="122203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矩形 15"/>
                <p:cNvSpPr/>
                <p:nvPr/>
              </p:nvSpPr>
              <p:spPr>
                <a:xfrm>
                  <a:off x="2006610" y="4765878"/>
                  <a:ext cx="618652" cy="287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10</a:t>
                  </a:r>
                  <a:r>
                    <a:rPr lang="zh-TW" altLang="en-US" sz="1600" dirty="0" smtClean="0">
                      <a:latin typeface="文鼎標準楷體" pitchFamily="65" charset="-120"/>
                      <a:ea typeface="文鼎標準楷體" pitchFamily="65" charset="-120"/>
                    </a:rPr>
                    <a:t>毫升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</p:grpSp>
          <p:grpSp>
            <p:nvGrpSpPr>
              <p:cNvPr id="4" name="群組 32"/>
              <p:cNvGrpSpPr/>
              <p:nvPr/>
            </p:nvGrpSpPr>
            <p:grpSpPr>
              <a:xfrm>
                <a:off x="755576" y="5589240"/>
                <a:ext cx="288032" cy="1058634"/>
                <a:chOff x="755576" y="5517232"/>
                <a:chExt cx="288032" cy="1058634"/>
              </a:xfrm>
            </p:grpSpPr>
            <p:sp>
              <p:nvSpPr>
                <p:cNvPr id="27" name="矩形 26"/>
                <p:cNvSpPr/>
                <p:nvPr/>
              </p:nvSpPr>
              <p:spPr>
                <a:xfrm flipH="1">
                  <a:off x="755576" y="551723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5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 flipH="1">
                  <a:off x="755576" y="623731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1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 flipH="1">
                  <a:off x="755576" y="587727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3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</p:grpSp>
        </p:grpSp>
        <p:grpSp>
          <p:nvGrpSpPr>
            <p:cNvPr id="6" name="群組 43"/>
            <p:cNvGrpSpPr/>
            <p:nvPr/>
          </p:nvGrpSpPr>
          <p:grpSpPr>
            <a:xfrm>
              <a:off x="6588224" y="4581128"/>
              <a:ext cx="1872208" cy="2160240"/>
              <a:chOff x="755576" y="4509119"/>
              <a:chExt cx="1872208" cy="2160240"/>
            </a:xfrm>
          </p:grpSpPr>
          <p:grpSp>
            <p:nvGrpSpPr>
              <p:cNvPr id="8" name="群組 18"/>
              <p:cNvGrpSpPr/>
              <p:nvPr/>
            </p:nvGrpSpPr>
            <p:grpSpPr>
              <a:xfrm>
                <a:off x="1043608" y="4509119"/>
                <a:ext cx="1584176" cy="2160240"/>
                <a:chOff x="1763688" y="4684408"/>
                <a:chExt cx="890714" cy="1222039"/>
              </a:xfrm>
            </p:grpSpPr>
            <p:graphicFrame>
              <p:nvGraphicFramePr>
                <p:cNvPr id="50" name="Object 7"/>
                <p:cNvGraphicFramePr>
                  <a:graphicFrameLocks noChangeAspect="1"/>
                </p:cNvGraphicFramePr>
                <p:nvPr/>
              </p:nvGraphicFramePr>
              <p:xfrm>
                <a:off x="1763688" y="4684408"/>
                <a:ext cx="890714" cy="12220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3" name="點陣圖影像" r:id="rId5" imgW="952633" imgH="1409897" progId="PBrush">
                        <p:embed/>
                      </p:oleObj>
                    </mc:Choice>
                    <mc:Fallback>
                      <p:oleObj name="點陣圖影像" r:id="rId5" imgW="952633" imgH="1409897" progId="PBrush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63688" y="4684408"/>
                              <a:ext cx="890714" cy="122203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" name="矩形 50"/>
                <p:cNvSpPr/>
                <p:nvPr/>
              </p:nvSpPr>
              <p:spPr>
                <a:xfrm>
                  <a:off x="1966123" y="4765877"/>
                  <a:ext cx="618652" cy="287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10</a:t>
                  </a:r>
                  <a:r>
                    <a:rPr lang="zh-TW" altLang="en-US" sz="1600" dirty="0" smtClean="0">
                      <a:latin typeface="文鼎標準楷體" pitchFamily="65" charset="-120"/>
                      <a:ea typeface="文鼎標準楷體" pitchFamily="65" charset="-120"/>
                    </a:rPr>
                    <a:t>毫升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</p:grpSp>
          <p:grpSp>
            <p:nvGrpSpPr>
              <p:cNvPr id="9" name="群組 32"/>
              <p:cNvGrpSpPr/>
              <p:nvPr/>
            </p:nvGrpSpPr>
            <p:grpSpPr>
              <a:xfrm>
                <a:off x="755576" y="5589240"/>
                <a:ext cx="288032" cy="1058634"/>
                <a:chOff x="755576" y="5517232"/>
                <a:chExt cx="288032" cy="1058634"/>
              </a:xfrm>
            </p:grpSpPr>
            <p:sp>
              <p:nvSpPr>
                <p:cNvPr id="47" name="矩形 46"/>
                <p:cNvSpPr/>
                <p:nvPr/>
              </p:nvSpPr>
              <p:spPr>
                <a:xfrm flipH="1">
                  <a:off x="755576" y="551723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5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 flipH="1">
                  <a:off x="755576" y="623731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1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 flipH="1">
                  <a:off x="755576" y="587727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3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</p:grpSp>
        </p:grpSp>
        <p:grpSp>
          <p:nvGrpSpPr>
            <p:cNvPr id="10" name="群組 54"/>
            <p:cNvGrpSpPr/>
            <p:nvPr/>
          </p:nvGrpSpPr>
          <p:grpSpPr>
            <a:xfrm>
              <a:off x="3115007" y="3412855"/>
              <a:ext cx="2393097" cy="3328513"/>
              <a:chOff x="3115007" y="3412855"/>
              <a:chExt cx="2393097" cy="3328513"/>
            </a:xfrm>
          </p:grpSpPr>
          <p:grpSp>
            <p:nvGrpSpPr>
              <p:cNvPr id="11" name="群組 51"/>
              <p:cNvGrpSpPr/>
              <p:nvPr/>
            </p:nvGrpSpPr>
            <p:grpSpPr>
              <a:xfrm>
                <a:off x="3115007" y="3412855"/>
                <a:ext cx="2269262" cy="3307028"/>
                <a:chOff x="3115007" y="3412855"/>
                <a:chExt cx="2269262" cy="3307028"/>
              </a:xfrm>
            </p:grpSpPr>
            <p:pic>
              <p:nvPicPr>
                <p:cNvPr id="23" name="圖片 22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500" t="9779" r="20978" b="19777"/>
                <a:stretch/>
              </p:blipFill>
              <p:spPr>
                <a:xfrm rot="5098736">
                  <a:off x="3122530" y="3405332"/>
                  <a:ext cx="1319339" cy="1334385"/>
                </a:xfrm>
                <a:prstGeom prst="rect">
                  <a:avLst/>
                </a:prstGeom>
              </p:spPr>
            </p:pic>
            <p:grpSp>
              <p:nvGrpSpPr>
                <p:cNvPr id="12" name="群組 35"/>
                <p:cNvGrpSpPr/>
                <p:nvPr/>
              </p:nvGrpSpPr>
              <p:grpSpPr>
                <a:xfrm>
                  <a:off x="3635896" y="4725144"/>
                  <a:ext cx="1748373" cy="1994739"/>
                  <a:chOff x="755576" y="4653135"/>
                  <a:chExt cx="1748373" cy="1994739"/>
                </a:xfrm>
              </p:grpSpPr>
              <p:grpSp>
                <p:nvGrpSpPr>
                  <p:cNvPr id="14" name="群組 32"/>
                  <p:cNvGrpSpPr/>
                  <p:nvPr/>
                </p:nvGrpSpPr>
                <p:grpSpPr>
                  <a:xfrm>
                    <a:off x="755576" y="5589240"/>
                    <a:ext cx="288032" cy="1058634"/>
                    <a:chOff x="755576" y="5517232"/>
                    <a:chExt cx="288032" cy="1058634"/>
                  </a:xfrm>
                </p:grpSpPr>
                <p:sp>
                  <p:nvSpPr>
                    <p:cNvPr id="39" name="矩形 38"/>
                    <p:cNvSpPr/>
                    <p:nvPr/>
                  </p:nvSpPr>
                  <p:spPr>
                    <a:xfrm flipH="1">
                      <a:off x="755576" y="5517232"/>
                      <a:ext cx="288032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TW" sz="1600" dirty="0" smtClean="0">
                          <a:latin typeface="文鼎標準楷體" pitchFamily="65" charset="-120"/>
                          <a:ea typeface="文鼎標準楷體" pitchFamily="65" charset="-120"/>
                        </a:rPr>
                        <a:t>5</a:t>
                      </a:r>
                      <a:endParaRPr lang="zh-TW" altLang="en-US" sz="1600" dirty="0">
                        <a:latin typeface="文鼎標準楷體" pitchFamily="65" charset="-120"/>
                        <a:ea typeface="文鼎標準楷體" pitchFamily="65" charset="-120"/>
                      </a:endParaRPr>
                    </a:p>
                  </p:txBody>
                </p:sp>
                <p:sp>
                  <p:nvSpPr>
                    <p:cNvPr id="40" name="矩形 39"/>
                    <p:cNvSpPr/>
                    <p:nvPr/>
                  </p:nvSpPr>
                  <p:spPr>
                    <a:xfrm flipH="1">
                      <a:off x="755576" y="6237312"/>
                      <a:ext cx="288032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TW" sz="1600" dirty="0" smtClean="0">
                          <a:latin typeface="文鼎標準楷體" pitchFamily="65" charset="-120"/>
                          <a:ea typeface="文鼎標準楷體" pitchFamily="65" charset="-120"/>
                        </a:rPr>
                        <a:t>1</a:t>
                      </a:r>
                      <a:endParaRPr lang="zh-TW" altLang="en-US" sz="1600" dirty="0">
                        <a:latin typeface="文鼎標準楷體" pitchFamily="65" charset="-120"/>
                        <a:ea typeface="文鼎標準楷體" pitchFamily="65" charset="-120"/>
                      </a:endParaRPr>
                    </a:p>
                  </p:txBody>
                </p:sp>
                <p:sp>
                  <p:nvSpPr>
                    <p:cNvPr id="41" name="矩形 40"/>
                    <p:cNvSpPr/>
                    <p:nvPr/>
                  </p:nvSpPr>
                  <p:spPr>
                    <a:xfrm flipH="1">
                      <a:off x="755576" y="5877272"/>
                      <a:ext cx="288032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TW" sz="1600" dirty="0" smtClean="0">
                          <a:latin typeface="文鼎標準楷體" pitchFamily="65" charset="-120"/>
                          <a:ea typeface="文鼎標準楷體" pitchFamily="65" charset="-120"/>
                        </a:rPr>
                        <a:t>3</a:t>
                      </a:r>
                      <a:endParaRPr lang="zh-TW" altLang="en-US" sz="1600" dirty="0">
                        <a:latin typeface="文鼎標準楷體" pitchFamily="65" charset="-120"/>
                        <a:ea typeface="文鼎標準楷體" pitchFamily="65" charset="-120"/>
                      </a:endParaRPr>
                    </a:p>
                  </p:txBody>
                </p:sp>
              </p:grpSp>
              <p:sp>
                <p:nvSpPr>
                  <p:cNvPr id="43" name="矩形 42"/>
                  <p:cNvSpPr/>
                  <p:nvPr/>
                </p:nvSpPr>
                <p:spPr>
                  <a:xfrm>
                    <a:off x="1403648" y="4653135"/>
                    <a:ext cx="1100301" cy="5085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1600" dirty="0" smtClean="0">
                        <a:latin typeface="文鼎標準楷體" pitchFamily="65" charset="-120"/>
                        <a:ea typeface="文鼎標準楷體" pitchFamily="65" charset="-120"/>
                      </a:rPr>
                      <a:t>10</a:t>
                    </a:r>
                    <a:r>
                      <a:rPr lang="zh-TW" altLang="en-US" sz="1600" dirty="0" smtClean="0">
                        <a:latin typeface="文鼎標準楷體" pitchFamily="65" charset="-120"/>
                        <a:ea typeface="文鼎標準楷體" pitchFamily="65" charset="-120"/>
                      </a:rPr>
                      <a:t>毫升</a:t>
                    </a:r>
                    <a:endParaRPr lang="zh-TW" altLang="en-US" sz="1600" dirty="0">
                      <a:latin typeface="文鼎標準楷體" pitchFamily="65" charset="-120"/>
                      <a:ea typeface="文鼎標準楷體" pitchFamily="65" charset="-120"/>
                    </a:endParaRPr>
                  </a:p>
                </p:txBody>
              </p:sp>
            </p:grpSp>
          </p:grpSp>
          <p:graphicFrame>
            <p:nvGraphicFramePr>
              <p:cNvPr id="53" name="Object 7"/>
              <p:cNvGraphicFramePr>
                <a:graphicFrameLocks noChangeAspect="1"/>
              </p:cNvGraphicFramePr>
              <p:nvPr/>
            </p:nvGraphicFramePr>
            <p:xfrm>
              <a:off x="3923928" y="4581128"/>
              <a:ext cx="1584176" cy="2160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" name="點陣圖影像" r:id="rId8" imgW="952633" imgH="1409897" progId="PBrush">
                      <p:embed/>
                    </p:oleObj>
                  </mc:Choice>
                  <mc:Fallback>
                    <p:oleObj name="點陣圖影像" r:id="rId8" imgW="952633" imgH="1409897" progId="PBrush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3928" y="4581128"/>
                            <a:ext cx="1584176" cy="2160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矩形 53"/>
              <p:cNvSpPr/>
              <p:nvPr/>
            </p:nvSpPr>
            <p:spPr>
              <a:xfrm>
                <a:off x="4283968" y="4725144"/>
                <a:ext cx="1100301" cy="508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600" dirty="0" smtClean="0">
                    <a:latin typeface="文鼎標準楷體" pitchFamily="65" charset="-120"/>
                    <a:ea typeface="文鼎標準楷體" pitchFamily="65" charset="-120"/>
                  </a:rPr>
                  <a:t>10</a:t>
                </a:r>
                <a:r>
                  <a:rPr lang="zh-TW" altLang="en-US" sz="1600" dirty="0" smtClean="0">
                    <a:latin typeface="文鼎標準楷體" pitchFamily="65" charset="-120"/>
                    <a:ea typeface="文鼎標準楷體" pitchFamily="65" charset="-120"/>
                  </a:rPr>
                  <a:t>毫升</a:t>
                </a:r>
                <a:endParaRPr lang="zh-TW" altLang="en-US" sz="1600" dirty="0">
                  <a:latin typeface="文鼎標準楷體" pitchFamily="65" charset="-120"/>
                  <a:ea typeface="文鼎標準楷體" pitchFamily="65" charset="-120"/>
                </a:endParaRPr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8316416" y="6237312"/>
            <a:ext cx="697627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文鼎標準楷體" pitchFamily="65" charset="-120"/>
                <a:ea typeface="文鼎標準楷體" pitchFamily="65" charset="-120"/>
              </a:rPr>
              <a:t>1</a:t>
            </a:r>
            <a:r>
              <a:rPr lang="zh-TW" altLang="en-US" sz="1600" dirty="0" smtClean="0">
                <a:latin typeface="文鼎標準楷體" pitchFamily="65" charset="-120"/>
                <a:ea typeface="文鼎標準楷體" pitchFamily="65" charset="-120"/>
              </a:rPr>
              <a:t>毫升</a:t>
            </a:r>
            <a:endParaRPr lang="zh-TW" altLang="en-US" sz="1600" dirty="0">
              <a:latin typeface="文鼎標準楷體" pitchFamily="65" charset="-120"/>
              <a:ea typeface="文鼎標準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 </a:t>
            </a:r>
            <a:r>
              <a:rPr lang="en-US" altLang="zh-TW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毫升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39552" y="1268760"/>
            <a:ext cx="8229600" cy="2376264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這是</a:t>
            </a:r>
            <a:r>
              <a:rPr lang="en-US" altLang="zh-TW" sz="5300" dirty="0" smtClean="0"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5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10</a:t>
            </a:r>
            <a:r>
              <a:rPr lang="zh-TW" altLang="en-US" sz="5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的量杯，當水倒到刻度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的時候，表示水量是 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 </a:t>
            </a:r>
            <a:r>
              <a:rPr lang="zh-TW" altLang="en-US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ml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。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>
            <a:off x="2843808" y="5589240"/>
            <a:ext cx="864096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5652120" y="5589240"/>
            <a:ext cx="864096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/>
          <p:cNvGrpSpPr/>
          <p:nvPr/>
        </p:nvGrpSpPr>
        <p:grpSpPr>
          <a:xfrm>
            <a:off x="539552" y="3356992"/>
            <a:ext cx="7704856" cy="3328513"/>
            <a:chOff x="755576" y="3412855"/>
            <a:chExt cx="7704856" cy="3328513"/>
          </a:xfrm>
        </p:grpSpPr>
        <p:grpSp>
          <p:nvGrpSpPr>
            <p:cNvPr id="2" name="群組 33"/>
            <p:cNvGrpSpPr/>
            <p:nvPr/>
          </p:nvGrpSpPr>
          <p:grpSpPr>
            <a:xfrm>
              <a:off x="755576" y="4509119"/>
              <a:ext cx="1872208" cy="2160240"/>
              <a:chOff x="755576" y="4509119"/>
              <a:chExt cx="1872208" cy="2160240"/>
            </a:xfrm>
          </p:grpSpPr>
          <p:grpSp>
            <p:nvGrpSpPr>
              <p:cNvPr id="3" name="群組 18"/>
              <p:cNvGrpSpPr/>
              <p:nvPr/>
            </p:nvGrpSpPr>
            <p:grpSpPr>
              <a:xfrm>
                <a:off x="1043608" y="4509119"/>
                <a:ext cx="1584176" cy="2160240"/>
                <a:chOff x="1763688" y="4684408"/>
                <a:chExt cx="890714" cy="1222039"/>
              </a:xfrm>
            </p:grpSpPr>
            <p:graphicFrame>
              <p:nvGraphicFramePr>
                <p:cNvPr id="13" name="Object 7"/>
                <p:cNvGraphicFramePr>
                  <a:graphicFrameLocks noChangeAspect="1"/>
                </p:cNvGraphicFramePr>
                <p:nvPr/>
              </p:nvGraphicFramePr>
              <p:xfrm>
                <a:off x="1763688" y="4684408"/>
                <a:ext cx="890714" cy="12220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6" name="點陣圖影像" r:id="rId3" imgW="952633" imgH="1409897" progId="PBrush">
                        <p:embed/>
                      </p:oleObj>
                    </mc:Choice>
                    <mc:Fallback>
                      <p:oleObj name="點陣圖影像" r:id="rId3" imgW="952633" imgH="1409897" progId="PBrush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63688" y="4684408"/>
                              <a:ext cx="890714" cy="122203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矩形 15"/>
                <p:cNvSpPr/>
                <p:nvPr/>
              </p:nvSpPr>
              <p:spPr>
                <a:xfrm>
                  <a:off x="2006610" y="4765878"/>
                  <a:ext cx="618652" cy="287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10</a:t>
                  </a:r>
                  <a:r>
                    <a:rPr lang="zh-TW" altLang="en-US" sz="1600" dirty="0" smtClean="0">
                      <a:latin typeface="文鼎標準楷體" pitchFamily="65" charset="-120"/>
                      <a:ea typeface="文鼎標準楷體" pitchFamily="65" charset="-120"/>
                    </a:rPr>
                    <a:t>毫升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</p:grpSp>
          <p:grpSp>
            <p:nvGrpSpPr>
              <p:cNvPr id="4" name="群組 32"/>
              <p:cNvGrpSpPr/>
              <p:nvPr/>
            </p:nvGrpSpPr>
            <p:grpSpPr>
              <a:xfrm>
                <a:off x="755576" y="5589240"/>
                <a:ext cx="288032" cy="1058634"/>
                <a:chOff x="755576" y="5517232"/>
                <a:chExt cx="288032" cy="1058634"/>
              </a:xfrm>
            </p:grpSpPr>
            <p:sp>
              <p:nvSpPr>
                <p:cNvPr id="27" name="矩形 26"/>
                <p:cNvSpPr/>
                <p:nvPr/>
              </p:nvSpPr>
              <p:spPr>
                <a:xfrm flipH="1">
                  <a:off x="755576" y="551723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5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 flipH="1">
                  <a:off x="755576" y="623731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1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 flipH="1">
                  <a:off x="755576" y="587727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3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</p:grpSp>
        </p:grpSp>
        <p:grpSp>
          <p:nvGrpSpPr>
            <p:cNvPr id="6" name="群組 43"/>
            <p:cNvGrpSpPr/>
            <p:nvPr/>
          </p:nvGrpSpPr>
          <p:grpSpPr>
            <a:xfrm>
              <a:off x="6588224" y="4581128"/>
              <a:ext cx="1872208" cy="2160240"/>
              <a:chOff x="755576" y="4509119"/>
              <a:chExt cx="1872208" cy="2160240"/>
            </a:xfrm>
          </p:grpSpPr>
          <p:grpSp>
            <p:nvGrpSpPr>
              <p:cNvPr id="8" name="群組 18"/>
              <p:cNvGrpSpPr/>
              <p:nvPr/>
            </p:nvGrpSpPr>
            <p:grpSpPr>
              <a:xfrm>
                <a:off x="1043608" y="4509119"/>
                <a:ext cx="1584176" cy="2160240"/>
                <a:chOff x="1763688" y="4684408"/>
                <a:chExt cx="890714" cy="1222039"/>
              </a:xfrm>
            </p:grpSpPr>
            <p:graphicFrame>
              <p:nvGraphicFramePr>
                <p:cNvPr id="50" name="Object 7"/>
                <p:cNvGraphicFramePr>
                  <a:graphicFrameLocks noChangeAspect="1"/>
                </p:cNvGraphicFramePr>
                <p:nvPr/>
              </p:nvGraphicFramePr>
              <p:xfrm>
                <a:off x="1763688" y="4684408"/>
                <a:ext cx="890714" cy="12220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7" name="點陣圖影像" r:id="rId5" imgW="952633" imgH="1409897" progId="PBrush">
                        <p:embed/>
                      </p:oleObj>
                    </mc:Choice>
                    <mc:Fallback>
                      <p:oleObj name="點陣圖影像" r:id="rId5" imgW="952633" imgH="1409897" progId="PBrush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63688" y="4684408"/>
                              <a:ext cx="890714" cy="122203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" name="矩形 50"/>
                <p:cNvSpPr/>
                <p:nvPr/>
              </p:nvSpPr>
              <p:spPr>
                <a:xfrm>
                  <a:off x="1966123" y="4765877"/>
                  <a:ext cx="618652" cy="287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10</a:t>
                  </a:r>
                  <a:r>
                    <a:rPr lang="zh-TW" altLang="en-US" sz="1600" dirty="0" smtClean="0">
                      <a:latin typeface="文鼎標準楷體" pitchFamily="65" charset="-120"/>
                      <a:ea typeface="文鼎標準楷體" pitchFamily="65" charset="-120"/>
                    </a:rPr>
                    <a:t>毫升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</p:grpSp>
          <p:grpSp>
            <p:nvGrpSpPr>
              <p:cNvPr id="9" name="群組 32"/>
              <p:cNvGrpSpPr/>
              <p:nvPr/>
            </p:nvGrpSpPr>
            <p:grpSpPr>
              <a:xfrm>
                <a:off x="755576" y="5589240"/>
                <a:ext cx="288032" cy="1058634"/>
                <a:chOff x="755576" y="5517232"/>
                <a:chExt cx="288032" cy="1058634"/>
              </a:xfrm>
            </p:grpSpPr>
            <p:sp>
              <p:nvSpPr>
                <p:cNvPr id="47" name="矩形 46"/>
                <p:cNvSpPr/>
                <p:nvPr/>
              </p:nvSpPr>
              <p:spPr>
                <a:xfrm flipH="1">
                  <a:off x="755576" y="551723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5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 flipH="1">
                  <a:off x="755576" y="623731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1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 flipH="1">
                  <a:off x="755576" y="5877272"/>
                  <a:ext cx="28803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latin typeface="文鼎標準楷體" pitchFamily="65" charset="-120"/>
                      <a:ea typeface="文鼎標準楷體" pitchFamily="65" charset="-120"/>
                    </a:rPr>
                    <a:t>3</a:t>
                  </a:r>
                  <a:endParaRPr lang="zh-TW" altLang="en-US" sz="1600" dirty="0">
                    <a:latin typeface="文鼎標準楷體" pitchFamily="65" charset="-120"/>
                    <a:ea typeface="文鼎標準楷體" pitchFamily="65" charset="-120"/>
                  </a:endParaRPr>
                </a:p>
              </p:txBody>
            </p:sp>
          </p:grpSp>
        </p:grpSp>
        <p:grpSp>
          <p:nvGrpSpPr>
            <p:cNvPr id="10" name="群組 35"/>
            <p:cNvGrpSpPr/>
            <p:nvPr/>
          </p:nvGrpSpPr>
          <p:grpSpPr>
            <a:xfrm>
              <a:off x="3115007" y="3412855"/>
              <a:ext cx="2465105" cy="3328513"/>
              <a:chOff x="3115007" y="3412855"/>
              <a:chExt cx="2465105" cy="3328513"/>
            </a:xfrm>
          </p:grpSpPr>
          <p:grpSp>
            <p:nvGrpSpPr>
              <p:cNvPr id="11" name="群組 51"/>
              <p:cNvGrpSpPr/>
              <p:nvPr/>
            </p:nvGrpSpPr>
            <p:grpSpPr>
              <a:xfrm>
                <a:off x="3115007" y="3412855"/>
                <a:ext cx="2269262" cy="3307028"/>
                <a:chOff x="3115007" y="3412855"/>
                <a:chExt cx="2269262" cy="3307028"/>
              </a:xfrm>
            </p:grpSpPr>
            <p:pic>
              <p:nvPicPr>
                <p:cNvPr id="23" name="圖片 22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500" t="9779" r="20978" b="19777"/>
                <a:stretch/>
              </p:blipFill>
              <p:spPr>
                <a:xfrm rot="5098736">
                  <a:off x="3122530" y="3405332"/>
                  <a:ext cx="1319339" cy="1334385"/>
                </a:xfrm>
                <a:prstGeom prst="rect">
                  <a:avLst/>
                </a:prstGeom>
              </p:spPr>
            </p:pic>
            <p:grpSp>
              <p:nvGrpSpPr>
                <p:cNvPr id="12" name="群組 35"/>
                <p:cNvGrpSpPr/>
                <p:nvPr/>
              </p:nvGrpSpPr>
              <p:grpSpPr>
                <a:xfrm>
                  <a:off x="3635896" y="4725144"/>
                  <a:ext cx="1748373" cy="1994739"/>
                  <a:chOff x="755576" y="4653135"/>
                  <a:chExt cx="1748373" cy="1994739"/>
                </a:xfrm>
              </p:grpSpPr>
              <p:sp>
                <p:nvSpPr>
                  <p:cNvPr id="43" name="矩形 42"/>
                  <p:cNvSpPr/>
                  <p:nvPr/>
                </p:nvSpPr>
                <p:spPr>
                  <a:xfrm>
                    <a:off x="1403648" y="4653135"/>
                    <a:ext cx="1100301" cy="5085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1600" dirty="0" smtClean="0">
                        <a:latin typeface="文鼎標準楷體" pitchFamily="65" charset="-120"/>
                        <a:ea typeface="文鼎標準楷體" pitchFamily="65" charset="-120"/>
                      </a:rPr>
                      <a:t>10</a:t>
                    </a:r>
                    <a:r>
                      <a:rPr lang="zh-TW" altLang="en-US" sz="1600" dirty="0" smtClean="0">
                        <a:latin typeface="文鼎標準楷體" pitchFamily="65" charset="-120"/>
                        <a:ea typeface="文鼎標準楷體" pitchFamily="65" charset="-120"/>
                      </a:rPr>
                      <a:t>毫升</a:t>
                    </a:r>
                    <a:endParaRPr lang="zh-TW" altLang="en-US" sz="1600" dirty="0">
                      <a:latin typeface="文鼎標準楷體" pitchFamily="65" charset="-120"/>
                      <a:ea typeface="文鼎標準楷體" pitchFamily="65" charset="-120"/>
                    </a:endParaRPr>
                  </a:p>
                </p:txBody>
              </p:sp>
              <p:grpSp>
                <p:nvGrpSpPr>
                  <p:cNvPr id="14" name="群組 32"/>
                  <p:cNvGrpSpPr/>
                  <p:nvPr/>
                </p:nvGrpSpPr>
                <p:grpSpPr>
                  <a:xfrm>
                    <a:off x="755576" y="5589240"/>
                    <a:ext cx="288032" cy="1058634"/>
                    <a:chOff x="755576" y="5517232"/>
                    <a:chExt cx="288032" cy="1058634"/>
                  </a:xfrm>
                </p:grpSpPr>
                <p:sp>
                  <p:nvSpPr>
                    <p:cNvPr id="39" name="矩形 38"/>
                    <p:cNvSpPr/>
                    <p:nvPr/>
                  </p:nvSpPr>
                  <p:spPr>
                    <a:xfrm flipH="1">
                      <a:off x="755576" y="5517232"/>
                      <a:ext cx="288032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TW" sz="1600" dirty="0" smtClean="0">
                          <a:latin typeface="文鼎標準楷體" pitchFamily="65" charset="-120"/>
                          <a:ea typeface="文鼎標準楷體" pitchFamily="65" charset="-120"/>
                        </a:rPr>
                        <a:t>5</a:t>
                      </a:r>
                      <a:endParaRPr lang="zh-TW" altLang="en-US" sz="1600" dirty="0">
                        <a:latin typeface="文鼎標準楷體" pitchFamily="65" charset="-120"/>
                        <a:ea typeface="文鼎標準楷體" pitchFamily="65" charset="-120"/>
                      </a:endParaRPr>
                    </a:p>
                  </p:txBody>
                </p:sp>
                <p:sp>
                  <p:nvSpPr>
                    <p:cNvPr id="40" name="矩形 39"/>
                    <p:cNvSpPr/>
                    <p:nvPr/>
                  </p:nvSpPr>
                  <p:spPr>
                    <a:xfrm flipH="1">
                      <a:off x="755576" y="6237312"/>
                      <a:ext cx="288032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TW" sz="1600" dirty="0" smtClean="0">
                          <a:latin typeface="文鼎標準楷體" pitchFamily="65" charset="-120"/>
                          <a:ea typeface="文鼎標準楷體" pitchFamily="65" charset="-120"/>
                        </a:rPr>
                        <a:t>1</a:t>
                      </a:r>
                      <a:endParaRPr lang="zh-TW" altLang="en-US" sz="1600" dirty="0">
                        <a:latin typeface="文鼎標準楷體" pitchFamily="65" charset="-120"/>
                        <a:ea typeface="文鼎標準楷體" pitchFamily="65" charset="-120"/>
                      </a:endParaRPr>
                    </a:p>
                  </p:txBody>
                </p:sp>
                <p:sp>
                  <p:nvSpPr>
                    <p:cNvPr id="41" name="矩形 40"/>
                    <p:cNvSpPr/>
                    <p:nvPr/>
                  </p:nvSpPr>
                  <p:spPr>
                    <a:xfrm flipH="1">
                      <a:off x="755576" y="5877272"/>
                      <a:ext cx="288032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TW" sz="1600" dirty="0" smtClean="0">
                          <a:latin typeface="文鼎標準楷體" pitchFamily="65" charset="-120"/>
                          <a:ea typeface="文鼎標準楷體" pitchFamily="65" charset="-120"/>
                        </a:rPr>
                        <a:t>3</a:t>
                      </a:r>
                      <a:endParaRPr lang="zh-TW" altLang="en-US" sz="1600" dirty="0">
                        <a:latin typeface="文鼎標準楷體" pitchFamily="65" charset="-120"/>
                        <a:ea typeface="文鼎標準楷體" pitchFamily="65" charset="-120"/>
                      </a:endParaRPr>
                    </a:p>
                  </p:txBody>
                </p:sp>
              </p:grpSp>
            </p:grpSp>
          </p:grpSp>
          <p:graphicFrame>
            <p:nvGraphicFramePr>
              <p:cNvPr id="33" name="Object 7"/>
              <p:cNvGraphicFramePr>
                <a:graphicFrameLocks noChangeAspect="1"/>
              </p:cNvGraphicFramePr>
              <p:nvPr/>
            </p:nvGraphicFramePr>
            <p:xfrm>
              <a:off x="3995936" y="4581128"/>
              <a:ext cx="1584176" cy="2160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" name="點陣圖影像" r:id="rId8" imgW="952633" imgH="1409897" progId="PBrush">
                      <p:embed/>
                    </p:oleObj>
                  </mc:Choice>
                  <mc:Fallback>
                    <p:oleObj name="點陣圖影像" r:id="rId8" imgW="952633" imgH="1409897" progId="PBrush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5936" y="4581128"/>
                            <a:ext cx="1584176" cy="2160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矩形 33"/>
              <p:cNvSpPr/>
              <p:nvPr/>
            </p:nvSpPr>
            <p:spPr>
              <a:xfrm>
                <a:off x="4355976" y="4725144"/>
                <a:ext cx="1100301" cy="508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600" dirty="0" smtClean="0">
                    <a:latin typeface="文鼎標準楷體" pitchFamily="65" charset="-120"/>
                    <a:ea typeface="文鼎標準楷體" pitchFamily="65" charset="-120"/>
                  </a:rPr>
                  <a:t>10</a:t>
                </a:r>
                <a:r>
                  <a:rPr lang="zh-TW" altLang="en-US" sz="1600" dirty="0" smtClean="0">
                    <a:latin typeface="文鼎標準楷體" pitchFamily="65" charset="-120"/>
                    <a:ea typeface="文鼎標準楷體" pitchFamily="65" charset="-120"/>
                  </a:rPr>
                  <a:t>毫升</a:t>
                </a:r>
                <a:endParaRPr lang="zh-TW" altLang="en-US" sz="1600" dirty="0">
                  <a:latin typeface="文鼎標準楷體" pitchFamily="65" charset="-120"/>
                  <a:ea typeface="文鼎標準楷體" pitchFamily="65" charset="-120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8316416" y="5517232"/>
            <a:ext cx="697627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文鼎標準楷體" pitchFamily="65" charset="-120"/>
                <a:ea typeface="文鼎標準楷體" pitchFamily="65" charset="-120"/>
              </a:rPr>
              <a:t>5</a:t>
            </a:r>
            <a:r>
              <a:rPr lang="zh-TW" altLang="en-US" sz="1600" dirty="0" smtClean="0">
                <a:latin typeface="文鼎標準楷體" pitchFamily="65" charset="-120"/>
                <a:ea typeface="文鼎標準楷體" pitchFamily="65" charset="-120"/>
              </a:rPr>
              <a:t>毫升</a:t>
            </a:r>
            <a:endParaRPr lang="zh-TW" altLang="en-US" sz="1600" dirty="0">
              <a:latin typeface="文鼎標準楷體" pitchFamily="65" charset="-120"/>
              <a:ea typeface="文鼎標準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認識毫升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14400" y="1628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※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量一量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是多少？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11560" y="2348880"/>
            <a:ext cx="8064896" cy="2232248"/>
          </a:xfrm>
          <a:prstGeom prst="rect">
            <a:avLst/>
          </a:prstGeom>
          <a:ln>
            <a:noFill/>
          </a:ln>
        </p:spPr>
        <p:txBody>
          <a:bodyPr vert="horz" lIns="0" rIns="0" bIns="0" anchor="b">
            <a:normAutofit fontScale="97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這瓶眼藥水倒滿了 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個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j-cs"/>
              </a:rPr>
              <a:t>量杯，所以容量是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lang="en-US" altLang="zh-TW" sz="3600" dirty="0" smtClean="0"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2" name="群組 16"/>
          <p:cNvGrpSpPr/>
          <p:nvPr/>
        </p:nvGrpSpPr>
        <p:grpSpPr>
          <a:xfrm>
            <a:off x="1619672" y="4797152"/>
            <a:ext cx="4704038" cy="1553513"/>
            <a:chOff x="2195736" y="4941168"/>
            <a:chExt cx="4704038" cy="1553513"/>
          </a:xfrm>
        </p:grpSpPr>
        <p:grpSp>
          <p:nvGrpSpPr>
            <p:cNvPr id="3" name="群組 15"/>
            <p:cNvGrpSpPr/>
            <p:nvPr/>
          </p:nvGrpSpPr>
          <p:grpSpPr>
            <a:xfrm>
              <a:off x="2195736" y="4941168"/>
              <a:ext cx="4558233" cy="1553513"/>
              <a:chOff x="2195736" y="4653136"/>
              <a:chExt cx="4558233" cy="1553513"/>
            </a:xfrm>
          </p:grpSpPr>
          <p:grpSp>
            <p:nvGrpSpPr>
              <p:cNvPr id="5" name="群組 12"/>
              <p:cNvGrpSpPr/>
              <p:nvPr/>
            </p:nvGrpSpPr>
            <p:grpSpPr>
              <a:xfrm>
                <a:off x="3419872" y="4869160"/>
                <a:ext cx="2324279" cy="1304925"/>
                <a:chOff x="3419872" y="4869160"/>
                <a:chExt cx="2324279" cy="1304925"/>
              </a:xfrm>
            </p:grpSpPr>
            <p:graphicFrame>
              <p:nvGraphicFramePr>
                <p:cNvPr id="35843" name="Object 3"/>
                <p:cNvGraphicFramePr>
                  <a:graphicFrameLocks noChangeAspect="1"/>
                </p:cNvGraphicFramePr>
                <p:nvPr/>
              </p:nvGraphicFramePr>
              <p:xfrm>
                <a:off x="4644008" y="4869160"/>
                <a:ext cx="885825" cy="13049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8" name="點陣圖影像" r:id="rId3" imgW="952633" imgH="1409897" progId="PBrush">
                        <p:embed/>
                      </p:oleObj>
                    </mc:Choice>
                    <mc:Fallback>
                      <p:oleObj name="點陣圖影像" r:id="rId3" imgW="952633" imgH="1409897" progId="PBrush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44008" y="4869160"/>
                              <a:ext cx="885825" cy="13049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7" name="群組 12"/>
                <p:cNvGrpSpPr/>
                <p:nvPr/>
              </p:nvGrpSpPr>
              <p:grpSpPr>
                <a:xfrm>
                  <a:off x="3419872" y="4869160"/>
                  <a:ext cx="2324279" cy="648072"/>
                  <a:chOff x="5508104" y="5085184"/>
                  <a:chExt cx="2084940" cy="648072"/>
                </a:xfrm>
              </p:grpSpPr>
              <p:sp>
                <p:nvSpPr>
                  <p:cNvPr id="10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2238" y="5085184"/>
                    <a:ext cx="860806" cy="2769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altLang="zh-TW" sz="1200" dirty="0" smtClean="0">
                        <a:latin typeface="標楷體" pitchFamily="65" charset="-120"/>
                        <a:ea typeface="標楷體" pitchFamily="65" charset="-120"/>
                      </a:rPr>
                      <a:t>10</a:t>
                    </a:r>
                    <a:r>
                      <a:rPr lang="zh-TW" altLang="en-US" sz="1200" dirty="0" smtClean="0">
                        <a:latin typeface="標楷體" pitchFamily="65" charset="-120"/>
                        <a:ea typeface="標楷體" pitchFamily="65" charset="-120"/>
                      </a:rPr>
                      <a:t>毫升</a:t>
                    </a:r>
                    <a:endParaRPr lang="zh-TW" altLang="zh-TW" dirty="0"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cxnSp>
                <p:nvCxnSpPr>
                  <p:cNvPr id="12" name="直線單箭頭接點 11"/>
                  <p:cNvCxnSpPr/>
                  <p:nvPr/>
                </p:nvCxnSpPr>
                <p:spPr>
                  <a:xfrm>
                    <a:off x="5508104" y="5733256"/>
                    <a:ext cx="792088" cy="0"/>
                  </a:xfrm>
                  <a:prstGeom prst="straightConnector1">
                    <a:avLst/>
                  </a:prstGeom>
                  <a:ln w="76200"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95736" y="4653136"/>
                <a:ext cx="952287" cy="1553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4" name="Object 3"/>
              <p:cNvGraphicFramePr>
                <a:graphicFrameLocks noChangeAspect="1"/>
              </p:cNvGraphicFramePr>
              <p:nvPr/>
            </p:nvGraphicFramePr>
            <p:xfrm>
              <a:off x="5868144" y="4869160"/>
              <a:ext cx="885825" cy="1304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點陣圖影像" r:id="rId6" imgW="952633" imgH="1409897" progId="PBrush">
                      <p:embed/>
                    </p:oleObj>
                  </mc:Choice>
                  <mc:Fallback>
                    <p:oleObj name="點陣圖影像" r:id="rId6" imgW="952633" imgH="1409897" progId="PBrush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68144" y="4869160"/>
                            <a:ext cx="885825" cy="13049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940152" y="5157192"/>
              <a:ext cx="959622" cy="276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en-US" sz="1200" dirty="0" smtClean="0">
                  <a:latin typeface="標楷體" pitchFamily="65" charset="-120"/>
                  <a:ea typeface="標楷體" pitchFamily="65" charset="-120"/>
                </a:rPr>
                <a:t>毫升</a:t>
              </a:r>
              <a:endParaRPr lang="zh-TW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851920" y="3645024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endParaRPr lang="zh-TW" altLang="en-US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認識毫升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14400" y="1628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※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量一量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是多少？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11560" y="2204864"/>
            <a:ext cx="8064896" cy="223224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這瓶養樂多倒滿了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個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endParaRPr lang="en-US" altLang="zh-TW" sz="36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j-cs"/>
              </a:rPr>
              <a:t>量杯，所以容量是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文鼎標楷注音" pitchFamily="66" charset="-120"/>
                <a:ea typeface="文鼎標楷注音" pitchFamily="66" charset="-120"/>
                <a:cs typeface="+mj-cs"/>
              </a:rPr>
              <a:t> 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grpSp>
        <p:nvGrpSpPr>
          <p:cNvPr id="2" name="群組 23"/>
          <p:cNvGrpSpPr/>
          <p:nvPr/>
        </p:nvGrpSpPr>
        <p:grpSpPr>
          <a:xfrm>
            <a:off x="1835696" y="4725144"/>
            <a:ext cx="3263878" cy="1582079"/>
            <a:chOff x="2771800" y="4869160"/>
            <a:chExt cx="3263878" cy="1582079"/>
          </a:xfrm>
        </p:grpSpPr>
        <p:grpSp>
          <p:nvGrpSpPr>
            <p:cNvPr id="3" name="群組 12"/>
            <p:cNvGrpSpPr/>
            <p:nvPr/>
          </p:nvGrpSpPr>
          <p:grpSpPr>
            <a:xfrm>
              <a:off x="3851920" y="5013176"/>
              <a:ext cx="2183758" cy="1438063"/>
              <a:chOff x="5508104" y="5085184"/>
              <a:chExt cx="1958889" cy="1438063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6477000" y="5085184"/>
              <a:ext cx="940235" cy="1438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" name="點陣圖影像" r:id="rId3" imgW="952633" imgH="1409897" progId="PBrush">
                      <p:embed/>
                    </p:oleObj>
                  </mc:Choice>
                  <mc:Fallback>
                    <p:oleObj name="點陣圖影像" r:id="rId3" imgW="952633" imgH="1409897" progId="PBrush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77000" y="5085184"/>
                            <a:ext cx="940235" cy="14380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6606187" y="5085184"/>
                <a:ext cx="860806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100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毫升</a:t>
                </a:r>
                <a:endParaRPr lang="zh-TW" altLang="zh-TW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12" name="直線單箭頭接點 11"/>
              <p:cNvCxnSpPr/>
              <p:nvPr/>
            </p:nvCxnSpPr>
            <p:spPr>
              <a:xfrm>
                <a:off x="5508104" y="5733256"/>
                <a:ext cx="792088" cy="0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1800" y="4869160"/>
              <a:ext cx="864096" cy="153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矩形 10"/>
          <p:cNvSpPr/>
          <p:nvPr/>
        </p:nvSpPr>
        <p:spPr>
          <a:xfrm>
            <a:off x="3851920" y="4005064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endParaRPr lang="zh-TW" altLang="en-US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認識毫升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14400" y="1628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※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量一量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是多少？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11560" y="2060848"/>
            <a:ext cx="8064896" cy="223224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這杯紅茶倒滿了 </a:t>
            </a:r>
            <a:r>
              <a:rPr lang="en-US" altLang="zh-TW" sz="3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個</a:t>
            </a:r>
            <a:r>
              <a:rPr lang="en-US" altLang="zh-TW" sz="3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endParaRPr lang="en-US" altLang="zh-TW" sz="33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  <a:cs typeface="+mj-cs"/>
              </a:rPr>
              <a:t>量杯，所以容量是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grpSp>
        <p:nvGrpSpPr>
          <p:cNvPr id="2" name="群組 28"/>
          <p:cNvGrpSpPr/>
          <p:nvPr/>
        </p:nvGrpSpPr>
        <p:grpSpPr>
          <a:xfrm>
            <a:off x="539552" y="4509120"/>
            <a:ext cx="8316416" cy="1728192"/>
            <a:chOff x="827584" y="4581128"/>
            <a:chExt cx="8316416" cy="1728192"/>
          </a:xfrm>
        </p:grpSpPr>
        <p:grpSp>
          <p:nvGrpSpPr>
            <p:cNvPr id="3" name="群組 12"/>
            <p:cNvGrpSpPr/>
            <p:nvPr/>
          </p:nvGrpSpPr>
          <p:grpSpPr>
            <a:xfrm>
              <a:off x="2123728" y="4797152"/>
              <a:ext cx="2183758" cy="1438063"/>
              <a:chOff x="5508104" y="5085184"/>
              <a:chExt cx="1958889" cy="1438063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6477000" y="5085184"/>
              <a:ext cx="940235" cy="1438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2" name="點陣圖影像" r:id="rId3" imgW="952633" imgH="1409897" progId="PBrush">
                      <p:embed/>
                    </p:oleObj>
                  </mc:Choice>
                  <mc:Fallback>
                    <p:oleObj name="點陣圖影像" r:id="rId3" imgW="952633" imgH="1409897" progId="PBrush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77000" y="5085184"/>
                            <a:ext cx="940235" cy="14380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6606187" y="5085184"/>
                <a:ext cx="860806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100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毫升</a:t>
                </a:r>
                <a:endParaRPr lang="zh-TW" altLang="zh-TW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12" name="直線單箭頭接點 11"/>
              <p:cNvCxnSpPr/>
              <p:nvPr/>
            </p:nvCxnSpPr>
            <p:spPr>
              <a:xfrm>
                <a:off x="5508104" y="5733256"/>
                <a:ext cx="792088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4581128"/>
              <a:ext cx="1178082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群組 27"/>
            <p:cNvGrpSpPr/>
            <p:nvPr/>
          </p:nvGrpSpPr>
          <p:grpSpPr>
            <a:xfrm>
              <a:off x="8040362" y="4797152"/>
              <a:ext cx="1103638" cy="1438063"/>
              <a:chOff x="8040362" y="4797152"/>
              <a:chExt cx="1103638" cy="1438063"/>
            </a:xfrm>
          </p:grpSpPr>
          <p:graphicFrame>
            <p:nvGraphicFramePr>
              <p:cNvPr id="16" name="Object 7"/>
              <p:cNvGraphicFramePr>
                <a:graphicFrameLocks noChangeAspect="1"/>
              </p:cNvGraphicFramePr>
              <p:nvPr/>
            </p:nvGraphicFramePr>
            <p:xfrm>
              <a:off x="8040362" y="4797152"/>
              <a:ext cx="1048169" cy="1438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3" name="點陣圖影像" r:id="rId6" imgW="952633" imgH="1409897" progId="PBrush">
                      <p:embed/>
                    </p:oleObj>
                  </mc:Choice>
                  <mc:Fallback>
                    <p:oleObj name="點陣圖影像" r:id="rId6" imgW="952633" imgH="1409897" progId="PBrush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40362" y="4797152"/>
                            <a:ext cx="1048169" cy="14380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8184378" y="4797152"/>
                <a:ext cx="959622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100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毫升</a:t>
                </a:r>
                <a:endParaRPr lang="zh-TW" altLang="zh-TW" sz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7" name="群組 25"/>
            <p:cNvGrpSpPr/>
            <p:nvPr/>
          </p:nvGrpSpPr>
          <p:grpSpPr>
            <a:xfrm>
              <a:off x="5580112" y="4797152"/>
              <a:ext cx="1103638" cy="1438063"/>
              <a:chOff x="5580112" y="4797152"/>
              <a:chExt cx="1103638" cy="1438063"/>
            </a:xfrm>
          </p:grpSpPr>
          <p:graphicFrame>
            <p:nvGraphicFramePr>
              <p:cNvPr id="20" name="Object 7"/>
              <p:cNvGraphicFramePr>
                <a:graphicFrameLocks noChangeAspect="1"/>
              </p:cNvGraphicFramePr>
              <p:nvPr/>
            </p:nvGraphicFramePr>
            <p:xfrm>
              <a:off x="5580112" y="4797152"/>
              <a:ext cx="1048169" cy="1438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4" name="點陣圖影像" r:id="rId7" imgW="952633" imgH="1409897" progId="PBrush">
                      <p:embed/>
                    </p:oleObj>
                  </mc:Choice>
                  <mc:Fallback>
                    <p:oleObj name="點陣圖影像" r:id="rId7" imgW="952633" imgH="1409897" progId="PBrush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80112" y="4797152"/>
                            <a:ext cx="1048169" cy="14380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5724128" y="4797152"/>
                <a:ext cx="959622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100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毫升</a:t>
                </a:r>
                <a:endParaRPr lang="zh-TW" altLang="zh-TW" sz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1" name="群組 24"/>
            <p:cNvGrpSpPr/>
            <p:nvPr/>
          </p:nvGrpSpPr>
          <p:grpSpPr>
            <a:xfrm>
              <a:off x="4427984" y="4797152"/>
              <a:ext cx="1048169" cy="1438063"/>
              <a:chOff x="4427984" y="4797152"/>
              <a:chExt cx="1048169" cy="1438063"/>
            </a:xfrm>
          </p:grpSpPr>
          <p:graphicFrame>
            <p:nvGraphicFramePr>
              <p:cNvPr id="18" name="Object 7"/>
              <p:cNvGraphicFramePr>
                <a:graphicFrameLocks noChangeAspect="1"/>
              </p:cNvGraphicFramePr>
              <p:nvPr/>
            </p:nvGraphicFramePr>
            <p:xfrm>
              <a:off x="4427984" y="4797152"/>
              <a:ext cx="1048169" cy="1438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5" name="點陣圖影像" r:id="rId8" imgW="952633" imgH="1409897" progId="PBrush">
                      <p:embed/>
                    </p:oleObj>
                  </mc:Choice>
                  <mc:Fallback>
                    <p:oleObj name="點陣圖影像" r:id="rId8" imgW="952633" imgH="1409897" progId="PBrush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7984" y="4797152"/>
                            <a:ext cx="1048169" cy="14380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4499992" y="4797152"/>
                <a:ext cx="959622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100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毫升</a:t>
                </a:r>
                <a:endParaRPr lang="zh-TW" altLang="zh-TW" sz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3" name="群組 26"/>
            <p:cNvGrpSpPr/>
            <p:nvPr/>
          </p:nvGrpSpPr>
          <p:grpSpPr>
            <a:xfrm>
              <a:off x="6804248" y="4797152"/>
              <a:ext cx="1103638" cy="1438063"/>
              <a:chOff x="6804248" y="4797152"/>
              <a:chExt cx="1103638" cy="1438063"/>
            </a:xfrm>
          </p:grpSpPr>
          <p:graphicFrame>
            <p:nvGraphicFramePr>
              <p:cNvPr id="22" name="Object 7"/>
              <p:cNvGraphicFramePr>
                <a:graphicFrameLocks noChangeAspect="1"/>
              </p:cNvGraphicFramePr>
              <p:nvPr/>
            </p:nvGraphicFramePr>
            <p:xfrm>
              <a:off x="6804248" y="4797152"/>
              <a:ext cx="1048169" cy="1438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6" name="點陣圖影像" r:id="rId9" imgW="952633" imgH="1409897" progId="PBrush">
                      <p:embed/>
                    </p:oleObj>
                  </mc:Choice>
                  <mc:Fallback>
                    <p:oleObj name="點陣圖影像" r:id="rId9" imgW="952633" imgH="1409897" progId="PBrush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04248" y="4797152"/>
                            <a:ext cx="1048169" cy="14380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6948264" y="4797152"/>
                <a:ext cx="959622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100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毫升</a:t>
                </a:r>
                <a:endParaRPr lang="zh-TW" altLang="zh-TW" sz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24" name="標題 1"/>
          <p:cNvSpPr txBox="1">
            <a:spLocks/>
          </p:cNvSpPr>
          <p:nvPr/>
        </p:nvSpPr>
        <p:spPr>
          <a:xfrm>
            <a:off x="755576" y="3140968"/>
            <a:ext cx="8064896" cy="223224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72000" y="3573016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endParaRPr lang="zh-TW" altLang="en-US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認識容量單位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7" name="矩形 3"/>
          <p:cNvSpPr>
            <a:spLocks noChangeArrowheads="1"/>
          </p:cNvSpPr>
          <p:nvPr/>
        </p:nvSpPr>
        <p:spPr bwMode="auto">
          <a:xfrm>
            <a:off x="684213" y="1700213"/>
            <a:ext cx="78486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kumimoji="0" lang="zh-TW" altLang="zh-TW" sz="2800" dirty="0">
                <a:latin typeface="標楷體" pitchFamily="65" charset="-120"/>
                <a:ea typeface="標楷體" pitchFamily="65" charset="-120"/>
              </a:rPr>
              <a:t>當我要量一個東西的容量，或是決定容器的大小的時候，就要使用到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容量的單位</a:t>
            </a:r>
            <a:r>
              <a:rPr kumimoji="0" lang="zh-TW" altLang="zh-TW" dirty="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005263"/>
            <a:ext cx="13684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724400"/>
            <a:ext cx="11525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http://www.cerruti.com.cn/UploadFile/2011342043195898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372225" y="4724400"/>
            <a:ext cx="17732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549650"/>
            <a:ext cx="1728787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1619672" y="69269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</a:t>
            </a:r>
            <a:r>
              <a:rPr kumimoji="0" lang="zh-TW" alt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認識</a:t>
            </a:r>
            <a:r>
              <a:rPr lang="zh-TW" altLang="en-US" sz="67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公</a:t>
            </a:r>
            <a:r>
              <a:rPr kumimoji="0" lang="zh-TW" alt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升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95536" y="17008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容量最</a:t>
            </a:r>
            <a:r>
              <a:rPr kumimoji="0" lang="zh-TW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大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的單位是 </a:t>
            </a:r>
            <a:r>
              <a:rPr kumimoji="0" lang="zh-TW" altLang="en-US" sz="6700" u="sng" noProof="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公</a:t>
            </a:r>
            <a:r>
              <a:rPr kumimoji="0" lang="zh-TW" alt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升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9552" y="314096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2924944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通常量到很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或較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的容量時會使用到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3768" y="4149080"/>
            <a:ext cx="19159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 升</a:t>
            </a:r>
            <a:endParaRPr lang="zh-TW" altLang="en-US" sz="5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004048" y="3933056"/>
            <a:ext cx="2232248" cy="235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57200" y="620688"/>
            <a:ext cx="7578774" cy="720586"/>
            <a:chOff x="457200" y="692150"/>
            <a:chExt cx="7578774" cy="720586"/>
          </a:xfrm>
        </p:grpSpPr>
        <p:sp>
          <p:nvSpPr>
            <p:cNvPr id="11266" name="矩形 4"/>
            <p:cNvSpPr>
              <a:spLocks noChangeArrowheads="1"/>
            </p:cNvSpPr>
            <p:nvPr/>
          </p:nvSpPr>
          <p:spPr bwMode="auto">
            <a:xfrm>
              <a:off x="457200" y="704850"/>
              <a:ext cx="73675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zh-TW" sz="4000" dirty="0" smtClean="0">
                  <a:latin typeface="標楷體" pitchFamily="65" charset="-120"/>
                  <a:ea typeface="標楷體" pitchFamily="65" charset="-120"/>
                </a:rPr>
                <a:t>容量</a:t>
              </a:r>
              <a:r>
                <a:rPr kumimoji="0" lang="zh-TW" altLang="en-US" sz="4000" dirty="0" smtClean="0">
                  <a:latin typeface="標楷體" pitchFamily="65" charset="-120"/>
                  <a:ea typeface="標楷體" pitchFamily="65" charset="-120"/>
                </a:rPr>
                <a:t>         </a:t>
              </a:r>
              <a:r>
                <a:rPr kumimoji="0" lang="zh-TW" altLang="zh-TW" sz="4000" dirty="0" smtClean="0">
                  <a:latin typeface="標楷體" pitchFamily="65" charset="-120"/>
                  <a:ea typeface="標楷體" pitchFamily="65" charset="-120"/>
                </a:rPr>
                <a:t>單位是</a:t>
              </a:r>
              <a:endParaRPr kumimoji="0"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5580112" y="692150"/>
              <a:ext cx="245586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40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公 升</a:t>
              </a:r>
              <a:endParaRPr kumimoji="0"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979613" y="692150"/>
              <a:ext cx="264953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40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最大的</a:t>
              </a:r>
              <a:endParaRPr kumimoji="0"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1269" name="矩形 4"/>
          <p:cNvSpPr>
            <a:spLocks noChangeArrowheads="1"/>
          </p:cNvSpPr>
          <p:nvPr/>
        </p:nvSpPr>
        <p:spPr bwMode="auto">
          <a:xfrm>
            <a:off x="971600" y="1389544"/>
            <a:ext cx="712787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通常量到比較大杯或是大容量的東西，像是加油的時候、大桶的沙拉油等等，會使用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到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公升</a:t>
            </a: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755576" y="4365104"/>
            <a:ext cx="7417097" cy="2139950"/>
            <a:chOff x="755576" y="4509120"/>
            <a:chExt cx="7417097" cy="2139950"/>
          </a:xfrm>
        </p:grpSpPr>
        <p:pic>
          <p:nvPicPr>
            <p:cNvPr id="11270" name="Picture 6" descr="https://farm4.staticflickr.com/3655/3460708835_0003dd1273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915816" y="4509120"/>
              <a:ext cx="3299665" cy="208642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6804248" y="4509120"/>
              <a:ext cx="1368425" cy="2139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55576" y="4725144"/>
              <a:ext cx="1655572" cy="16508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公升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為單位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2411760" y="2276872"/>
            <a:ext cx="2448085" cy="3412953"/>
            <a:chOff x="3635896" y="2276872"/>
            <a:chExt cx="2232061" cy="326893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2276872"/>
              <a:ext cx="1643896" cy="2816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標題 1"/>
            <p:cNvSpPr txBox="1">
              <a:spLocks/>
            </p:cNvSpPr>
            <p:nvPr/>
          </p:nvSpPr>
          <p:spPr bwMode="auto">
            <a:xfrm>
              <a:off x="4139952" y="5085184"/>
              <a:ext cx="1728005" cy="460625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12</a:t>
              </a:r>
              <a:r>
                <a:rPr kumimoji="0" lang="zh-TW" altLang="en-US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</a:t>
              </a:r>
              <a:r>
                <a:rPr kumimoji="0" lang="en-US" altLang="zh-TW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L</a:t>
              </a:r>
              <a:endParaRPr kumimoji="0" lang="zh-TW" altLang="en-US" sz="2400" dirty="0"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39552" y="2996952"/>
            <a:ext cx="1440160" cy="2488875"/>
            <a:chOff x="525160" y="2276872"/>
            <a:chExt cx="1728005" cy="286149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2276872"/>
              <a:ext cx="864096" cy="229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標題 1"/>
            <p:cNvSpPr txBox="1">
              <a:spLocks/>
            </p:cNvSpPr>
            <p:nvPr/>
          </p:nvSpPr>
          <p:spPr bwMode="auto">
            <a:xfrm>
              <a:off x="525160" y="4677744"/>
              <a:ext cx="1728005" cy="460625"/>
            </a:xfrm>
            <a:prstGeom prst="rect">
              <a:avLst/>
            </a:prstGeom>
          </p:spPr>
          <p:txBody>
            <a:bodyPr lIns="0" rIns="0" bIns="0" anchor="b">
              <a:normAutofit lnSpcReduction="1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 </a:t>
              </a:r>
              <a:r>
                <a:rPr kumimoji="0" lang="en-US" altLang="zh-TW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2</a:t>
              </a: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 公升</a:t>
              </a:r>
              <a:endParaRPr kumimoji="0" lang="zh-TW" altLang="en-US" sz="2400" dirty="0"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4716016" y="2132856"/>
            <a:ext cx="4032448" cy="3641003"/>
            <a:chOff x="4644008" y="1772816"/>
            <a:chExt cx="4032448" cy="3641003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1772816"/>
              <a:ext cx="4032448" cy="328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標題 1"/>
            <p:cNvSpPr txBox="1">
              <a:spLocks/>
            </p:cNvSpPr>
            <p:nvPr/>
          </p:nvSpPr>
          <p:spPr bwMode="auto">
            <a:xfrm>
              <a:off x="5652120" y="4941168"/>
              <a:ext cx="1800200" cy="472651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 </a:t>
              </a:r>
              <a:r>
                <a:rPr kumimoji="0" lang="en-US" altLang="zh-TW" sz="2800" dirty="0" smtClean="0">
                  <a:latin typeface="標楷體" pitchFamily="65" charset="-120"/>
                  <a:ea typeface="標楷體" pitchFamily="65" charset="-120"/>
                  <a:cs typeface="+mj-cs"/>
                </a:rPr>
                <a:t>26</a:t>
              </a:r>
              <a:r>
                <a:rPr kumimoji="0" lang="zh-TW" altLang="en-US" sz="2800" dirty="0" smtClean="0">
                  <a:latin typeface="標楷體" pitchFamily="65" charset="-120"/>
                  <a:ea typeface="標楷體" pitchFamily="65" charset="-120"/>
                  <a:cs typeface="+mj-cs"/>
                </a:rPr>
                <a:t> 公升</a:t>
              </a:r>
              <a:endPara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公升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為單位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2843808" y="2204864"/>
            <a:ext cx="2592288" cy="3700986"/>
            <a:chOff x="3347864" y="2548721"/>
            <a:chExt cx="2202872" cy="3285120"/>
          </a:xfrm>
        </p:grpSpPr>
        <p:sp>
          <p:nvSpPr>
            <p:cNvPr id="18" name="標題 1"/>
            <p:cNvSpPr txBox="1">
              <a:spLocks/>
            </p:cNvSpPr>
            <p:nvPr/>
          </p:nvSpPr>
          <p:spPr bwMode="auto">
            <a:xfrm>
              <a:off x="3995936" y="5373216"/>
              <a:ext cx="1554800" cy="460625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18</a:t>
              </a:r>
              <a:r>
                <a:rPr kumimoji="0" lang="zh-TW" altLang="en-US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</a:t>
              </a:r>
              <a:r>
                <a:rPr kumimoji="0" lang="en-US" altLang="zh-TW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L</a:t>
              </a:r>
              <a:endParaRPr kumimoji="0" lang="zh-TW" altLang="en-US" sz="2400" dirty="0"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3347864" y="2548721"/>
              <a:ext cx="2143125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群組 20"/>
          <p:cNvGrpSpPr/>
          <p:nvPr/>
        </p:nvGrpSpPr>
        <p:grpSpPr>
          <a:xfrm>
            <a:off x="5724128" y="1988840"/>
            <a:ext cx="3096344" cy="4104456"/>
            <a:chOff x="6300192" y="2029284"/>
            <a:chExt cx="2520280" cy="3700985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6300192" y="2029284"/>
              <a:ext cx="2520280" cy="316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標題 1"/>
            <p:cNvSpPr txBox="1">
              <a:spLocks/>
            </p:cNvSpPr>
            <p:nvPr/>
          </p:nvSpPr>
          <p:spPr bwMode="auto">
            <a:xfrm>
              <a:off x="6948264" y="5269644"/>
              <a:ext cx="1728005" cy="460625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20</a:t>
              </a:r>
              <a:r>
                <a:rPr kumimoji="0" lang="zh-TW" altLang="en-US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</a:t>
              </a: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公升</a:t>
              </a:r>
              <a:endParaRPr kumimoji="0" lang="zh-TW" altLang="en-US" sz="2400" dirty="0"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79512" y="3068960"/>
            <a:ext cx="2562225" cy="2729033"/>
            <a:chOff x="251520" y="3356992"/>
            <a:chExt cx="2562225" cy="2729033"/>
          </a:xfrm>
        </p:grpSpPr>
        <p:sp>
          <p:nvSpPr>
            <p:cNvPr id="36" name="標題 1"/>
            <p:cNvSpPr txBox="1">
              <a:spLocks/>
            </p:cNvSpPr>
            <p:nvPr/>
          </p:nvSpPr>
          <p:spPr bwMode="auto">
            <a:xfrm>
              <a:off x="1115616" y="5661248"/>
              <a:ext cx="1547018" cy="424777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en-US" altLang="zh-TW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15</a:t>
              </a:r>
              <a:r>
                <a:rPr kumimoji="0" lang="zh-TW" altLang="en-US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</a:t>
              </a:r>
              <a:r>
                <a:rPr kumimoji="0" lang="en-US" altLang="zh-TW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L</a:t>
              </a:r>
              <a:endParaRPr kumimoji="0" lang="zh-TW" altLang="en-US" sz="2400" dirty="0"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1520" y="3356992"/>
              <a:ext cx="2562225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11560" y="1556792"/>
            <a:ext cx="288032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橢圓 15"/>
          <p:cNvSpPr/>
          <p:nvPr/>
        </p:nvSpPr>
        <p:spPr>
          <a:xfrm>
            <a:off x="2771800" y="3933056"/>
            <a:ext cx="936104" cy="1944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1115616" y="125760"/>
            <a:ext cx="5472608" cy="1143000"/>
          </a:xfrm>
        </p:spPr>
        <p:txBody>
          <a:bodyPr/>
          <a:lstStyle/>
          <a:p>
            <a:pPr eaLnBrk="1" hangingPunct="1"/>
            <a:r>
              <a:rPr lang="zh-TW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公升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為單位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4067944" y="2132856"/>
            <a:ext cx="4248472" cy="3816424"/>
            <a:chOff x="4067944" y="1772816"/>
            <a:chExt cx="4248472" cy="3816424"/>
          </a:xfrm>
        </p:grpSpPr>
        <p:pic>
          <p:nvPicPr>
            <p:cNvPr id="4101" name="Picture 5" descr="http://byfiles.storage.live.com/y1pG0bIPQ99TJ-hRvs7uHv1US2KN6XkNyA_dCra7YbECcBdSrxQ5pb4GdTUqbtgCWu0uUxNhLe69M8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4067944" y="1772816"/>
              <a:ext cx="4248472" cy="3188346"/>
            </a:xfrm>
            <a:prstGeom prst="rect">
              <a:avLst/>
            </a:prstGeom>
            <a:noFill/>
          </p:spPr>
        </p:pic>
        <p:sp>
          <p:nvSpPr>
            <p:cNvPr id="19" name="標題 1"/>
            <p:cNvSpPr txBox="1">
              <a:spLocks/>
            </p:cNvSpPr>
            <p:nvPr/>
          </p:nvSpPr>
          <p:spPr bwMode="auto">
            <a:xfrm>
              <a:off x="5076056" y="5085184"/>
              <a:ext cx="2016224" cy="504056"/>
            </a:xfrm>
            <a:prstGeom prst="rect">
              <a:avLst/>
            </a:prstGeom>
          </p:spPr>
          <p:txBody>
            <a:bodyPr lIns="0" rIns="0" bIns="0" anchor="b">
              <a:no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32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</a:t>
              </a:r>
              <a:r>
                <a:rPr kumimoji="0" lang="en-US" altLang="zh-TW" sz="3200" dirty="0" smtClean="0">
                  <a:latin typeface="標楷體" pitchFamily="65" charset="-120"/>
                  <a:ea typeface="標楷體" pitchFamily="65" charset="-120"/>
                  <a:cs typeface="+mj-cs"/>
                </a:rPr>
                <a:t>50</a:t>
              </a:r>
              <a:r>
                <a:rPr kumimoji="0" lang="zh-TW" altLang="en-US" sz="3200" dirty="0" smtClean="0">
                  <a:latin typeface="標楷體" pitchFamily="65" charset="-120"/>
                  <a:ea typeface="標楷體" pitchFamily="65" charset="-120"/>
                  <a:cs typeface="+mj-cs"/>
                </a:rPr>
                <a:t> 公升</a:t>
              </a:r>
              <a:endParaRPr kumimoji="0" lang="zh-TW" altLang="en-US" sz="3200" dirty="0"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53136"/>
            <a:ext cx="1549522" cy="1629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 </a:t>
            </a:r>
            <a:r>
              <a:rPr lang="en-US" altLang="zh-TW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公升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1728192" cy="15841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39552" y="1484784"/>
            <a:ext cx="8229600" cy="2952328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這是</a:t>
            </a:r>
            <a:r>
              <a:rPr kumimoji="0" lang="en-US" altLang="zh-TW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</a:t>
            </a:r>
            <a:r>
              <a:rPr kumimoji="0" lang="zh-TW" altLang="en-US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公升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的量杯，當水倒到刻度 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5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公升時，表示水量是 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公升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50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公升也可用 </a:t>
            </a:r>
            <a:r>
              <a:rPr lang="en-US" altLang="zh-TW" sz="5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 表示。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pSp>
        <p:nvGrpSpPr>
          <p:cNvPr id="2" name="群組 7"/>
          <p:cNvGrpSpPr/>
          <p:nvPr/>
        </p:nvGrpSpPr>
        <p:grpSpPr>
          <a:xfrm>
            <a:off x="3707904" y="4581128"/>
            <a:ext cx="1466850" cy="1609725"/>
            <a:chOff x="3563888" y="4293096"/>
            <a:chExt cx="1466850" cy="1609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4293096"/>
              <a:ext cx="1466850" cy="16097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4437112"/>
              <a:ext cx="540296" cy="5481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cxnSp>
        <p:nvCxnSpPr>
          <p:cNvPr id="10" name="直線單箭頭接點 9"/>
          <p:cNvCxnSpPr/>
          <p:nvPr/>
        </p:nvCxnSpPr>
        <p:spPr>
          <a:xfrm>
            <a:off x="2627784" y="5445224"/>
            <a:ext cx="8640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5364088" y="5373216"/>
            <a:ext cx="8640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認識公升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14400" y="1628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※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量一量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是多少？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11560" y="2204864"/>
            <a:ext cx="8064896" cy="223224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這瓶綠茶倒滿了 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個 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公升</a:t>
            </a:r>
            <a:endParaRPr lang="en-US" altLang="zh-TW" sz="36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j-cs"/>
              </a:rPr>
              <a:t>量杯，所以容量是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pSp>
        <p:nvGrpSpPr>
          <p:cNvPr id="2" name="群組 12"/>
          <p:cNvGrpSpPr/>
          <p:nvPr/>
        </p:nvGrpSpPr>
        <p:grpSpPr>
          <a:xfrm>
            <a:off x="1763688" y="4509120"/>
            <a:ext cx="3496440" cy="1942119"/>
            <a:chOff x="4427984" y="4581128"/>
            <a:chExt cx="3136400" cy="1942119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4581128"/>
              <a:ext cx="921076" cy="194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6624149" y="5085184"/>
            <a:ext cx="940235" cy="143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點陣圖影像" r:id="rId4" imgW="952633" imgH="1409897" progId="PBrush">
                    <p:embed/>
                  </p:oleObj>
                </mc:Choice>
                <mc:Fallback>
                  <p:oleObj name="點陣圖影像" r:id="rId4" imgW="952633" imgH="1409897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4149" y="5085184"/>
                          <a:ext cx="940235" cy="1438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732240" y="5085184"/>
              <a:ext cx="715542" cy="276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 dirty="0" smtClean="0">
                  <a:latin typeface="標楷體" pitchFamily="65" charset="-120"/>
                  <a:ea typeface="標楷體" pitchFamily="65" charset="-120"/>
                </a:rPr>
                <a:t>1</a:t>
              </a:r>
              <a:r>
                <a:rPr lang="zh-TW" altLang="en-US" sz="1200" dirty="0" smtClean="0">
                  <a:latin typeface="標楷體" pitchFamily="65" charset="-120"/>
                  <a:ea typeface="標楷體" pitchFamily="65" charset="-120"/>
                </a:rPr>
                <a:t>公升</a:t>
              </a:r>
              <a:endParaRPr lang="zh-TW" altLang="zh-TW" dirty="0"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5508104" y="5733256"/>
              <a:ext cx="792088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3779912" y="4005064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公 升</a:t>
            </a:r>
            <a:endParaRPr lang="zh-TW" altLang="en-US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796136" y="5013176"/>
          <a:ext cx="1048168" cy="143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點陣圖影像" r:id="rId3" imgW="952633" imgH="1409897" progId="Paint.Picture">
                  <p:embed/>
                </p:oleObj>
              </mc:Choice>
              <mc:Fallback>
                <p:oleObj name="點陣圖影像" r:id="rId3" imgW="952633" imgH="1409897" progId="Paint.Pictur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013176"/>
                        <a:ext cx="1048168" cy="143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39552" y="91784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認識公升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39552" y="1484784"/>
            <a:ext cx="8229600" cy="295232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914400" y="155679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※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量一量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是多少？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611560" y="2060848"/>
            <a:ext cx="8229600" cy="25202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這瓶果汁倒滿了 </a:t>
            </a:r>
            <a:r>
              <a:rPr lang="en-US" altLang="zh-TW" sz="3600" dirty="0" smtClean="0">
                <a:solidFill>
                  <a:srgbClr val="F88608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solidFill>
                  <a:srgbClr val="F8860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F88608"/>
                </a:solidFill>
                <a:latin typeface="標楷體" pitchFamily="65" charset="-120"/>
                <a:ea typeface="標楷體" pitchFamily="65" charset="-120"/>
              </a:rPr>
              <a:t>個 </a:t>
            </a:r>
            <a:r>
              <a:rPr lang="en-US" altLang="zh-TW" sz="3600" dirty="0" smtClean="0">
                <a:solidFill>
                  <a:srgbClr val="F88608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solidFill>
                  <a:srgbClr val="F88608"/>
                </a:solidFill>
                <a:latin typeface="標楷體" pitchFamily="65" charset="-120"/>
                <a:ea typeface="標楷體" pitchFamily="65" charset="-120"/>
              </a:rPr>
              <a:t>公升</a:t>
            </a:r>
            <a:endParaRPr lang="en-US" altLang="zh-TW" sz="3600" dirty="0" smtClean="0">
              <a:solidFill>
                <a:srgbClr val="F88608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j-cs"/>
              </a:rPr>
              <a:t>量杯，所以容量是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44008" y="4077072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rgbClr val="F88608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400" dirty="0" smtClean="0">
                <a:solidFill>
                  <a:srgbClr val="F88608"/>
                </a:solidFill>
                <a:latin typeface="標楷體" pitchFamily="65" charset="-120"/>
                <a:ea typeface="標楷體" pitchFamily="65" charset="-120"/>
              </a:rPr>
              <a:t> 公 升</a:t>
            </a:r>
            <a:endParaRPr lang="zh-TW" altLang="en-US" sz="4400" dirty="0">
              <a:solidFill>
                <a:srgbClr val="F88608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619672" y="4077072"/>
            <a:ext cx="5247308" cy="2388266"/>
            <a:chOff x="1619672" y="4077072"/>
            <a:chExt cx="5247308" cy="2388266"/>
          </a:xfrm>
        </p:grpSpPr>
        <p:grpSp>
          <p:nvGrpSpPr>
            <p:cNvPr id="2" name="群組 21"/>
            <p:cNvGrpSpPr/>
            <p:nvPr/>
          </p:nvGrpSpPr>
          <p:grpSpPr>
            <a:xfrm>
              <a:off x="2931499" y="5023961"/>
              <a:ext cx="3935481" cy="1438063"/>
              <a:chOff x="2627784" y="4437112"/>
              <a:chExt cx="4752528" cy="1780672"/>
            </a:xfrm>
          </p:grpSpPr>
          <p:grpSp>
            <p:nvGrpSpPr>
              <p:cNvPr id="3" name="群組 18"/>
              <p:cNvGrpSpPr/>
              <p:nvPr/>
            </p:nvGrpSpPr>
            <p:grpSpPr>
              <a:xfrm>
                <a:off x="4283968" y="4437112"/>
                <a:ext cx="3096344" cy="1780672"/>
                <a:chOff x="4283968" y="4293096"/>
                <a:chExt cx="3096344" cy="1780672"/>
              </a:xfrm>
            </p:grpSpPr>
            <p:graphicFrame>
              <p:nvGraphicFramePr>
                <p:cNvPr id="15" name="Object 7"/>
                <p:cNvGraphicFramePr>
                  <a:graphicFrameLocks noChangeAspect="1"/>
                </p:cNvGraphicFramePr>
                <p:nvPr/>
              </p:nvGraphicFramePr>
              <p:xfrm>
                <a:off x="4283968" y="4293096"/>
                <a:ext cx="1265779" cy="178067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5" name="點陣圖影像" r:id="rId5" imgW="952633" imgH="1409897" progId="Paint.Picture">
                        <p:embed/>
                      </p:oleObj>
                    </mc:Choice>
                    <mc:Fallback>
                      <p:oleObj name="點陣圖影像" r:id="rId5" imgW="952633" imgH="1409897" progId="Paint.Picture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83968" y="4293096"/>
                              <a:ext cx="1265779" cy="178067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572000" y="4293096"/>
                  <a:ext cx="864096" cy="342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zh-TW" sz="1200" dirty="0" smtClean="0">
                      <a:latin typeface="標楷體" pitchFamily="65" charset="-120"/>
                      <a:ea typeface="標楷體" pitchFamily="65" charset="-120"/>
                    </a:rPr>
                    <a:t>1</a:t>
                  </a:r>
                  <a:r>
                    <a:rPr lang="zh-TW" altLang="en-US" sz="1200" dirty="0" smtClean="0">
                      <a:latin typeface="標楷體" pitchFamily="65" charset="-120"/>
                      <a:ea typeface="標楷體" pitchFamily="65" charset="-120"/>
                    </a:rPr>
                    <a:t>公升</a:t>
                  </a:r>
                  <a:endParaRPr lang="zh-TW" altLang="zh-TW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16216" y="4293096"/>
                  <a:ext cx="864096" cy="342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altLang="zh-TW" sz="1200" dirty="0" smtClean="0">
                      <a:latin typeface="標楷體" pitchFamily="65" charset="-120"/>
                      <a:ea typeface="標楷體" pitchFamily="65" charset="-120"/>
                    </a:rPr>
                    <a:t>1</a:t>
                  </a:r>
                  <a:r>
                    <a:rPr lang="zh-TW" altLang="en-US" sz="1200" dirty="0" smtClean="0">
                      <a:latin typeface="標楷體" pitchFamily="65" charset="-120"/>
                      <a:ea typeface="標楷體" pitchFamily="65" charset="-120"/>
                    </a:rPr>
                    <a:t>公升</a:t>
                  </a:r>
                  <a:endParaRPr lang="zh-TW" altLang="zh-TW" sz="12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cxnSp>
            <p:nvCxnSpPr>
              <p:cNvPr id="20" name="直線單箭頭接點 19"/>
              <p:cNvCxnSpPr/>
              <p:nvPr/>
            </p:nvCxnSpPr>
            <p:spPr>
              <a:xfrm>
                <a:off x="2627784" y="5229200"/>
                <a:ext cx="1080120" cy="0"/>
              </a:xfrm>
              <a:prstGeom prst="straightConnector1">
                <a:avLst/>
              </a:prstGeom>
              <a:ln w="76200">
                <a:solidFill>
                  <a:srgbClr val="F8860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9672" y="4077072"/>
              <a:ext cx="1152128" cy="2388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認識公升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14400" y="1628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※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量一量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是多少？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11560" y="2204864"/>
            <a:ext cx="8064896" cy="223224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這瓶水倒滿了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個 </a:t>
            </a:r>
            <a:r>
              <a:rPr lang="en-US" altLang="zh-TW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公升</a:t>
            </a:r>
            <a:endParaRPr lang="en-US" altLang="zh-TW" sz="36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j-cs"/>
              </a:rPr>
              <a:t>量杯，所以容量是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pSp>
        <p:nvGrpSpPr>
          <p:cNvPr id="2" name="群組 26"/>
          <p:cNvGrpSpPr/>
          <p:nvPr/>
        </p:nvGrpSpPr>
        <p:grpSpPr>
          <a:xfrm>
            <a:off x="467544" y="4221088"/>
            <a:ext cx="8379546" cy="2132856"/>
            <a:chOff x="611560" y="4509120"/>
            <a:chExt cx="8379546" cy="2132856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4509120"/>
              <a:ext cx="1242989" cy="213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群組 9"/>
            <p:cNvGrpSpPr/>
            <p:nvPr/>
          </p:nvGrpSpPr>
          <p:grpSpPr>
            <a:xfrm>
              <a:off x="3059832" y="5301208"/>
              <a:ext cx="890714" cy="1294047"/>
              <a:chOff x="3203848" y="5301208"/>
              <a:chExt cx="890714" cy="1294047"/>
            </a:xfrm>
          </p:grpSpPr>
          <p:graphicFrame>
            <p:nvGraphicFramePr>
              <p:cNvPr id="7" name="Object 7"/>
              <p:cNvGraphicFramePr>
                <a:graphicFrameLocks noChangeAspect="1"/>
              </p:cNvGraphicFramePr>
              <p:nvPr/>
            </p:nvGraphicFramePr>
            <p:xfrm>
              <a:off x="3203848" y="5373216"/>
              <a:ext cx="890714" cy="12220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6" name="點陣圖影像" r:id="rId4" imgW="952633" imgH="1409897" progId="PBrush">
                      <p:embed/>
                    </p:oleObj>
                  </mc:Choice>
                  <mc:Fallback>
                    <p:oleObj name="點陣圖影像" r:id="rId4" imgW="952633" imgH="1409897" progId="PBrush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848" y="5373216"/>
                            <a:ext cx="890714" cy="122203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3347864" y="5301208"/>
                <a:ext cx="715542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公升</a:t>
                </a:r>
                <a:endParaRPr lang="zh-TW" altLang="zh-TW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5" name="群組 10"/>
            <p:cNvGrpSpPr/>
            <p:nvPr/>
          </p:nvGrpSpPr>
          <p:grpSpPr>
            <a:xfrm>
              <a:off x="4067944" y="5301208"/>
              <a:ext cx="890714" cy="1294047"/>
              <a:chOff x="4131568" y="5148808"/>
              <a:chExt cx="890714" cy="1294047"/>
            </a:xfrm>
          </p:grpSpPr>
          <p:graphicFrame>
            <p:nvGraphicFramePr>
              <p:cNvPr id="12" name="Object 7"/>
              <p:cNvGraphicFramePr>
                <a:graphicFrameLocks noChangeAspect="1"/>
              </p:cNvGraphicFramePr>
              <p:nvPr/>
            </p:nvGraphicFramePr>
            <p:xfrm>
              <a:off x="4131568" y="5220816"/>
              <a:ext cx="890714" cy="12220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7" name="點陣圖影像" r:id="rId6" imgW="952633" imgH="1409897" progId="PBrush">
                      <p:embed/>
                    </p:oleObj>
                  </mc:Choice>
                  <mc:Fallback>
                    <p:oleObj name="點陣圖影像" r:id="rId6" imgW="952633" imgH="1409897" progId="PBrush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1568" y="5220816"/>
                            <a:ext cx="890714" cy="122203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4203576" y="5148808"/>
                <a:ext cx="715542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公升</a:t>
                </a:r>
                <a:endParaRPr lang="zh-TW" altLang="zh-TW" sz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0" name="群組 13"/>
            <p:cNvGrpSpPr/>
            <p:nvPr/>
          </p:nvGrpSpPr>
          <p:grpSpPr>
            <a:xfrm>
              <a:off x="5076056" y="5301208"/>
              <a:ext cx="890714" cy="1294047"/>
              <a:chOff x="3203848" y="5301208"/>
              <a:chExt cx="890714" cy="1294047"/>
            </a:xfrm>
          </p:grpSpPr>
          <p:graphicFrame>
            <p:nvGraphicFramePr>
              <p:cNvPr id="15" name="Object 7"/>
              <p:cNvGraphicFramePr>
                <a:graphicFrameLocks noChangeAspect="1"/>
              </p:cNvGraphicFramePr>
              <p:nvPr/>
            </p:nvGraphicFramePr>
            <p:xfrm>
              <a:off x="3203848" y="5373216"/>
              <a:ext cx="890714" cy="12220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8" name="點陣圖影像" r:id="rId7" imgW="952633" imgH="1409897" progId="PBrush">
                      <p:embed/>
                    </p:oleObj>
                  </mc:Choice>
                  <mc:Fallback>
                    <p:oleObj name="點陣圖影像" r:id="rId7" imgW="952633" imgH="1409897" progId="PBrush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848" y="5373216"/>
                            <a:ext cx="890714" cy="122203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3347864" y="5301208"/>
                <a:ext cx="715542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公升</a:t>
                </a:r>
                <a:endParaRPr lang="zh-TW" altLang="zh-TW" sz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1" name="群組 16"/>
            <p:cNvGrpSpPr/>
            <p:nvPr/>
          </p:nvGrpSpPr>
          <p:grpSpPr>
            <a:xfrm>
              <a:off x="8100392" y="5301208"/>
              <a:ext cx="890714" cy="1294047"/>
              <a:chOff x="3203848" y="5301208"/>
              <a:chExt cx="890714" cy="1294047"/>
            </a:xfrm>
          </p:grpSpPr>
          <p:graphicFrame>
            <p:nvGraphicFramePr>
              <p:cNvPr id="18" name="Object 7"/>
              <p:cNvGraphicFramePr>
                <a:graphicFrameLocks noChangeAspect="1"/>
              </p:cNvGraphicFramePr>
              <p:nvPr/>
            </p:nvGraphicFramePr>
            <p:xfrm>
              <a:off x="3203848" y="5373216"/>
              <a:ext cx="890714" cy="12220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9" name="點陣圖影像" r:id="rId8" imgW="952633" imgH="1409897" progId="PBrush">
                      <p:embed/>
                    </p:oleObj>
                  </mc:Choice>
                  <mc:Fallback>
                    <p:oleObj name="點陣圖影像" r:id="rId8" imgW="952633" imgH="1409897" progId="PBrush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848" y="5373216"/>
                            <a:ext cx="890714" cy="122203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3347864" y="5301208"/>
                <a:ext cx="715542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公升</a:t>
                </a:r>
                <a:endParaRPr lang="zh-TW" altLang="zh-TW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4" name="群組 19"/>
            <p:cNvGrpSpPr/>
            <p:nvPr/>
          </p:nvGrpSpPr>
          <p:grpSpPr>
            <a:xfrm>
              <a:off x="7092280" y="5301208"/>
              <a:ext cx="890714" cy="1294047"/>
              <a:chOff x="3203848" y="5301208"/>
              <a:chExt cx="890714" cy="1294047"/>
            </a:xfrm>
          </p:grpSpPr>
          <p:graphicFrame>
            <p:nvGraphicFramePr>
              <p:cNvPr id="21" name="Object 7"/>
              <p:cNvGraphicFramePr>
                <a:graphicFrameLocks noChangeAspect="1"/>
              </p:cNvGraphicFramePr>
              <p:nvPr/>
            </p:nvGraphicFramePr>
            <p:xfrm>
              <a:off x="3203848" y="5373216"/>
              <a:ext cx="890714" cy="12220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0" name="點陣圖影像" r:id="rId9" imgW="952633" imgH="1409897" progId="PBrush">
                      <p:embed/>
                    </p:oleObj>
                  </mc:Choice>
                  <mc:Fallback>
                    <p:oleObj name="點陣圖影像" r:id="rId9" imgW="952633" imgH="1409897" progId="PBrush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848" y="5373216"/>
                            <a:ext cx="890714" cy="122203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3347864" y="5301208"/>
                <a:ext cx="715542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公升</a:t>
                </a:r>
                <a:endParaRPr lang="zh-TW" altLang="zh-TW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7" name="群組 22"/>
            <p:cNvGrpSpPr/>
            <p:nvPr/>
          </p:nvGrpSpPr>
          <p:grpSpPr>
            <a:xfrm>
              <a:off x="6084168" y="5301208"/>
              <a:ext cx="890714" cy="1294047"/>
              <a:chOff x="3203848" y="5301208"/>
              <a:chExt cx="890714" cy="1294047"/>
            </a:xfrm>
          </p:grpSpPr>
          <p:graphicFrame>
            <p:nvGraphicFramePr>
              <p:cNvPr id="24" name="Object 7"/>
              <p:cNvGraphicFramePr>
                <a:graphicFrameLocks noChangeAspect="1"/>
              </p:cNvGraphicFramePr>
              <p:nvPr/>
            </p:nvGraphicFramePr>
            <p:xfrm>
              <a:off x="3203848" y="5373216"/>
              <a:ext cx="890714" cy="12220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1" name="點陣圖影像" r:id="rId10" imgW="952633" imgH="1409897" progId="PBrush">
                      <p:embed/>
                    </p:oleObj>
                  </mc:Choice>
                  <mc:Fallback>
                    <p:oleObj name="點陣圖影像" r:id="rId10" imgW="952633" imgH="1409897" progId="PBrush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3848" y="5373216"/>
                            <a:ext cx="890714" cy="122203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3347864" y="5301208"/>
                <a:ext cx="715542" cy="276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dirty="0" smtClean="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zh-TW" altLang="en-US" sz="1200" dirty="0" smtClean="0">
                    <a:latin typeface="標楷體" pitchFamily="65" charset="-120"/>
                    <a:ea typeface="標楷體" pitchFamily="65" charset="-120"/>
                  </a:rPr>
                  <a:t>公升</a:t>
                </a:r>
                <a:endParaRPr lang="zh-TW" altLang="zh-TW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cxnSp>
          <p:nvCxnSpPr>
            <p:cNvPr id="26" name="直線單箭頭接點 25"/>
            <p:cNvCxnSpPr/>
            <p:nvPr/>
          </p:nvCxnSpPr>
          <p:spPr>
            <a:xfrm>
              <a:off x="1979712" y="5877272"/>
              <a:ext cx="894428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3851920" y="4005064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公 升</a:t>
            </a:r>
            <a:endParaRPr lang="zh-TW" altLang="en-US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4330824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11560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</a:t>
              </a:r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該用什麼容量單位才適合呢？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827584" y="3429000"/>
            <a:ext cx="7272808" cy="2280255"/>
            <a:chOff x="827584" y="3429000"/>
            <a:chExt cx="7272808" cy="2280255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827584" y="3429000"/>
              <a:ext cx="925630" cy="228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標題 1"/>
            <p:cNvSpPr txBox="1">
              <a:spLocks/>
            </p:cNvSpPr>
            <p:nvPr/>
          </p:nvSpPr>
          <p:spPr bwMode="auto">
            <a:xfrm>
              <a:off x="1691680" y="3861048"/>
              <a:ext cx="4608512" cy="1008112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 </a:t>
              </a:r>
              <a:r>
                <a:rPr kumimoji="0" lang="zh-TW" altLang="en-US" sz="2800" dirty="0" smtClean="0">
                  <a:latin typeface="標楷體" pitchFamily="65" charset="-120"/>
                  <a:ea typeface="標楷體" pitchFamily="65" charset="-120"/>
                  <a:cs typeface="+mj-cs"/>
                </a:rPr>
                <a:t>保溫瓶的容</a:t>
              </a:r>
              <a:r>
                <a:rPr kumimoji="0" lang="zh-TW" altLang="en-US" sz="2800" dirty="0" smtClean="0">
                  <a:latin typeface="標楷體" pitchFamily="65" charset="-120"/>
                  <a:ea typeface="標楷體" pitchFamily="65" charset="-120"/>
                </a:rPr>
                <a:t>量</a:t>
              </a:r>
              <a:r>
                <a:rPr kumimoji="0" lang="zh-TW" altLang="en-US" sz="2800" dirty="0" smtClean="0">
                  <a:latin typeface="標楷體" pitchFamily="65" charset="-120"/>
                  <a:ea typeface="標楷體" pitchFamily="65" charset="-120"/>
                  <a:cs typeface="+mj-cs"/>
                </a:rPr>
                <a:t>是</a:t>
              </a:r>
              <a:r>
                <a:rPr kumimoji="0" lang="en-US" altLang="zh-TW" sz="2800" dirty="0" smtClean="0">
                  <a:latin typeface="標楷體" pitchFamily="65" charset="-120"/>
                  <a:ea typeface="標楷體" pitchFamily="65" charset="-120"/>
                  <a:cs typeface="+mj-cs"/>
                </a:rPr>
                <a:t>720</a:t>
              </a:r>
              <a:endParaRPr kumimoji="0" lang="zh-TW" altLang="en-US" sz="2800" dirty="0"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sp>
          <p:nvSpPr>
            <p:cNvPr id="15" name="標題 1"/>
            <p:cNvSpPr txBox="1">
              <a:spLocks/>
            </p:cNvSpPr>
            <p:nvPr/>
          </p:nvSpPr>
          <p:spPr bwMode="auto">
            <a:xfrm>
              <a:off x="6444208" y="3501008"/>
              <a:ext cx="1584176" cy="1008112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 </a:t>
              </a:r>
              <a:r>
                <a:rPr kumimoji="0" lang="zh-TW" altLang="en-US" sz="3200" dirty="0" smtClean="0">
                  <a:latin typeface="標楷體" pitchFamily="65" charset="-120"/>
                  <a:ea typeface="標楷體" pitchFamily="65" charset="-120"/>
                  <a:cs typeface="+mj-cs"/>
                </a:rPr>
                <a:t>毫升</a:t>
              </a:r>
              <a:endParaRPr kumimoji="0" lang="zh-TW" altLang="en-US" sz="3200" dirty="0"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sp>
          <p:nvSpPr>
            <p:cNvPr id="16" name="標題 1"/>
            <p:cNvSpPr txBox="1">
              <a:spLocks/>
            </p:cNvSpPr>
            <p:nvPr/>
          </p:nvSpPr>
          <p:spPr bwMode="auto">
            <a:xfrm>
              <a:off x="6444208" y="4581128"/>
              <a:ext cx="1656184" cy="864096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</a:t>
              </a:r>
              <a:r>
                <a:rPr kumimoji="0" lang="zh-TW" altLang="en-US" sz="32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 </a:t>
              </a:r>
              <a:r>
                <a:rPr kumimoji="0" lang="zh-TW" altLang="en-US" sz="3200" dirty="0" smtClean="0">
                  <a:latin typeface="標楷體" pitchFamily="65" charset="-120"/>
                  <a:ea typeface="標楷體" pitchFamily="65" charset="-120"/>
                  <a:cs typeface="+mj-cs"/>
                </a:rPr>
                <a:t>公升</a:t>
              </a:r>
              <a:endParaRPr kumimoji="0" lang="zh-TW" altLang="en-US" sz="3200" dirty="0"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</p:grpSp>
      <p:sp>
        <p:nvSpPr>
          <p:cNvPr id="18" name="橢圓 17"/>
          <p:cNvSpPr/>
          <p:nvPr/>
        </p:nvSpPr>
        <p:spPr>
          <a:xfrm>
            <a:off x="6588224" y="3717032"/>
            <a:ext cx="1440160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763688" y="2996952"/>
            <a:ext cx="8229600" cy="25202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j-cs"/>
              </a:rPr>
              <a:t>和 </a:t>
            </a:r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公升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j-cs"/>
              </a:rPr>
              <a:t> 都是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j-cs"/>
              </a:rPr>
              <a:t>可以用來測量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容量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j-cs"/>
              </a:rPr>
              <a:t>的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單位</a:t>
            </a:r>
            <a:endParaRPr lang="en-US" altLang="zh-TW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時常出現在我們的生活中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+mj-cs"/>
              </a:rPr>
              <a:t>你注意到了嗎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  <a:cs typeface="+mj-cs"/>
              </a:rPr>
              <a:t>?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4104456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7"/>
          <p:cNvGrpSpPr/>
          <p:nvPr/>
        </p:nvGrpSpPr>
        <p:grpSpPr>
          <a:xfrm>
            <a:off x="611560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</a:t>
              </a:r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該用什麼容量單位才適合呢？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588224" y="4653136"/>
            <a:ext cx="1440160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755576" y="3429000"/>
            <a:ext cx="7344816" cy="2225987"/>
            <a:chOff x="755576" y="3429000"/>
            <a:chExt cx="7344816" cy="2225987"/>
          </a:xfrm>
        </p:grpSpPr>
        <p:grpSp>
          <p:nvGrpSpPr>
            <p:cNvPr id="4" name="群組 16"/>
            <p:cNvGrpSpPr/>
            <p:nvPr/>
          </p:nvGrpSpPr>
          <p:grpSpPr>
            <a:xfrm>
              <a:off x="1979712" y="3501008"/>
              <a:ext cx="6120680" cy="1944216"/>
              <a:chOff x="1979712" y="3501008"/>
              <a:chExt cx="6120680" cy="1944216"/>
            </a:xfrm>
          </p:grpSpPr>
          <p:sp>
            <p:nvSpPr>
              <p:cNvPr id="14" name="標題 1"/>
              <p:cNvSpPr txBox="1">
                <a:spLocks/>
              </p:cNvSpPr>
              <p:nvPr/>
            </p:nvSpPr>
            <p:spPr bwMode="auto">
              <a:xfrm>
                <a:off x="1979712" y="3861048"/>
                <a:ext cx="4608512" cy="1008112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4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</a:t>
                </a:r>
                <a:r>
                  <a:rPr kumimoji="0" lang="zh-TW" altLang="en-US" sz="28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沙拉油的容量是</a:t>
                </a:r>
                <a:r>
                  <a:rPr kumimoji="0" lang="en-US" altLang="zh-TW" sz="28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3</a:t>
                </a:r>
                <a:endParaRPr kumimoji="0" lang="zh-TW" altLang="en-US" sz="2800" dirty="0">
                  <a:latin typeface="標楷體" pitchFamily="65" charset="-120"/>
                  <a:ea typeface="標楷體" pitchFamily="65" charset="-120"/>
                  <a:cs typeface="+mj-cs"/>
                </a:endParaRPr>
              </a:p>
            </p:txBody>
          </p:sp>
          <p:sp>
            <p:nvSpPr>
              <p:cNvPr id="15" name="標題 1"/>
              <p:cNvSpPr txBox="1">
                <a:spLocks/>
              </p:cNvSpPr>
              <p:nvPr/>
            </p:nvSpPr>
            <p:spPr bwMode="auto">
              <a:xfrm>
                <a:off x="6444208" y="3501008"/>
                <a:ext cx="1584176" cy="1008112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4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</a:t>
                </a:r>
                <a:r>
                  <a:rPr kumimoji="0" lang="zh-TW" altLang="en-US" sz="32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毫升</a:t>
                </a:r>
                <a:endParaRPr kumimoji="0" lang="zh-TW" altLang="en-US" sz="3200" dirty="0">
                  <a:latin typeface="標楷體" pitchFamily="65" charset="-120"/>
                  <a:ea typeface="標楷體" pitchFamily="65" charset="-120"/>
                  <a:cs typeface="+mj-cs"/>
                </a:endParaRPr>
              </a:p>
            </p:txBody>
          </p:sp>
          <p:sp>
            <p:nvSpPr>
              <p:cNvPr id="16" name="標題 1"/>
              <p:cNvSpPr txBox="1">
                <a:spLocks/>
              </p:cNvSpPr>
              <p:nvPr/>
            </p:nvSpPr>
            <p:spPr bwMode="auto">
              <a:xfrm>
                <a:off x="6444208" y="4581128"/>
                <a:ext cx="1656184" cy="864096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4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</a:t>
                </a:r>
                <a:r>
                  <a:rPr kumimoji="0" lang="zh-TW" altLang="en-US" sz="32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</a:t>
                </a:r>
                <a:r>
                  <a:rPr kumimoji="0" lang="zh-TW" altLang="en-US" sz="32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公升</a:t>
                </a:r>
                <a:endParaRPr kumimoji="0" lang="zh-TW" altLang="en-US" sz="3200" dirty="0">
                  <a:latin typeface="標楷體" pitchFamily="65" charset="-120"/>
                  <a:ea typeface="標楷體" pitchFamily="65" charset="-120"/>
                  <a:cs typeface="+mj-cs"/>
                </a:endParaRPr>
              </a:p>
            </p:txBody>
          </p:sp>
        </p:grpSp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429000"/>
              <a:ext cx="1296144" cy="222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4104456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7"/>
          <p:cNvGrpSpPr/>
          <p:nvPr/>
        </p:nvGrpSpPr>
        <p:grpSpPr>
          <a:xfrm>
            <a:off x="611560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</a:t>
              </a:r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該用什麼容量單位才適合呢？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516216" y="4653136"/>
            <a:ext cx="1368152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611560" y="3501008"/>
            <a:ext cx="7488832" cy="2016224"/>
            <a:chOff x="611560" y="3501008"/>
            <a:chExt cx="7488832" cy="2016224"/>
          </a:xfrm>
        </p:grpSpPr>
        <p:grpSp>
          <p:nvGrpSpPr>
            <p:cNvPr id="5" name="群組 16"/>
            <p:cNvGrpSpPr/>
            <p:nvPr/>
          </p:nvGrpSpPr>
          <p:grpSpPr>
            <a:xfrm>
              <a:off x="2627784" y="3501008"/>
              <a:ext cx="5472608" cy="1944216"/>
              <a:chOff x="2627784" y="3501008"/>
              <a:chExt cx="5472608" cy="1944216"/>
            </a:xfrm>
          </p:grpSpPr>
          <p:sp>
            <p:nvSpPr>
              <p:cNvPr id="14" name="標題 1"/>
              <p:cNvSpPr txBox="1">
                <a:spLocks/>
              </p:cNvSpPr>
              <p:nvPr/>
            </p:nvSpPr>
            <p:spPr bwMode="auto">
              <a:xfrm>
                <a:off x="2627784" y="3933056"/>
                <a:ext cx="4608512" cy="1008112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4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</a:t>
                </a:r>
                <a:r>
                  <a:rPr kumimoji="0" lang="en-US" altLang="zh-TW" sz="28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8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湯鍋的容量是</a:t>
                </a:r>
                <a:r>
                  <a:rPr kumimoji="0" lang="en-US" altLang="zh-TW" sz="28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10</a:t>
                </a:r>
                <a:endParaRPr kumimoji="0" lang="zh-TW" altLang="en-US" sz="2800" dirty="0">
                  <a:latin typeface="標楷體" pitchFamily="65" charset="-120"/>
                  <a:ea typeface="標楷體" pitchFamily="65" charset="-120"/>
                  <a:cs typeface="+mj-cs"/>
                </a:endParaRPr>
              </a:p>
            </p:txBody>
          </p:sp>
          <p:sp>
            <p:nvSpPr>
              <p:cNvPr id="15" name="標題 1"/>
              <p:cNvSpPr txBox="1">
                <a:spLocks/>
              </p:cNvSpPr>
              <p:nvPr/>
            </p:nvSpPr>
            <p:spPr bwMode="auto">
              <a:xfrm>
                <a:off x="6444208" y="3501008"/>
                <a:ext cx="1584176" cy="1008112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40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</a:t>
                </a:r>
                <a:r>
                  <a:rPr kumimoji="0" lang="en-US" altLang="zh-TW" sz="40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ml</a:t>
                </a:r>
                <a:endParaRPr kumimoji="0" lang="zh-TW" altLang="en-US" sz="4000" dirty="0">
                  <a:latin typeface="文鼎標楷注音" pitchFamily="66" charset="-120"/>
                  <a:ea typeface="文鼎標楷注音" pitchFamily="66" charset="-120"/>
                  <a:cs typeface="+mj-cs"/>
                </a:endParaRPr>
              </a:p>
            </p:txBody>
          </p:sp>
          <p:sp>
            <p:nvSpPr>
              <p:cNvPr id="16" name="標題 1"/>
              <p:cNvSpPr txBox="1">
                <a:spLocks/>
              </p:cNvSpPr>
              <p:nvPr/>
            </p:nvSpPr>
            <p:spPr bwMode="auto">
              <a:xfrm>
                <a:off x="6444208" y="4581128"/>
                <a:ext cx="1656184" cy="864096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4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</a:t>
                </a:r>
                <a:r>
                  <a:rPr kumimoji="0" lang="zh-TW" altLang="en-US" sz="32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</a:t>
                </a:r>
                <a:r>
                  <a:rPr kumimoji="0" lang="en-US" altLang="zh-TW" sz="40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L</a:t>
                </a:r>
                <a:endParaRPr kumimoji="0" lang="zh-TW" altLang="en-US" sz="4000" dirty="0">
                  <a:latin typeface="文鼎標楷注音" pitchFamily="66" charset="-120"/>
                  <a:ea typeface="文鼎標楷注音" pitchFamily="66" charset="-120"/>
                  <a:cs typeface="+mj-cs"/>
                </a:endParaRPr>
              </a:p>
            </p:txBody>
          </p:sp>
        </p:grpSp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611560" y="3645024"/>
              <a:ext cx="194421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4104456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7"/>
          <p:cNvGrpSpPr/>
          <p:nvPr/>
        </p:nvGrpSpPr>
        <p:grpSpPr>
          <a:xfrm>
            <a:off x="611560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</a:t>
              </a:r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該用什麼容量單位才適合呢？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948264" y="3645024"/>
            <a:ext cx="1224136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539552" y="3501008"/>
            <a:ext cx="7920880" cy="1944216"/>
            <a:chOff x="539552" y="3429000"/>
            <a:chExt cx="7920880" cy="1944216"/>
          </a:xfrm>
        </p:grpSpPr>
        <p:grpSp>
          <p:nvGrpSpPr>
            <p:cNvPr id="5" name="群組 16"/>
            <p:cNvGrpSpPr/>
            <p:nvPr/>
          </p:nvGrpSpPr>
          <p:grpSpPr>
            <a:xfrm>
              <a:off x="1619672" y="3429000"/>
              <a:ext cx="6840760" cy="1944216"/>
              <a:chOff x="1619672" y="3429000"/>
              <a:chExt cx="6840760" cy="1944216"/>
            </a:xfrm>
          </p:grpSpPr>
          <p:sp>
            <p:nvSpPr>
              <p:cNvPr id="14" name="標題 1"/>
              <p:cNvSpPr txBox="1">
                <a:spLocks/>
              </p:cNvSpPr>
              <p:nvPr/>
            </p:nvSpPr>
            <p:spPr bwMode="auto">
              <a:xfrm>
                <a:off x="1619672" y="3789040"/>
                <a:ext cx="5688632" cy="1008112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8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易開罐飲料的容量是</a:t>
                </a:r>
                <a:r>
                  <a:rPr kumimoji="0" lang="en-US" altLang="zh-TW" sz="28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350</a:t>
                </a:r>
                <a:endParaRPr kumimoji="0" lang="zh-TW" altLang="en-US" sz="2800" dirty="0">
                  <a:latin typeface="標楷體" pitchFamily="65" charset="-120"/>
                  <a:ea typeface="標楷體" pitchFamily="65" charset="-120"/>
                  <a:cs typeface="+mj-cs"/>
                </a:endParaRPr>
              </a:p>
            </p:txBody>
          </p:sp>
          <p:sp>
            <p:nvSpPr>
              <p:cNvPr id="15" name="標題 1"/>
              <p:cNvSpPr txBox="1">
                <a:spLocks/>
              </p:cNvSpPr>
              <p:nvPr/>
            </p:nvSpPr>
            <p:spPr bwMode="auto">
              <a:xfrm>
                <a:off x="6732240" y="3429000"/>
                <a:ext cx="1584176" cy="1008112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40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</a:t>
                </a:r>
                <a:r>
                  <a:rPr kumimoji="0" lang="en-US" altLang="zh-TW" sz="48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cc</a:t>
                </a:r>
                <a:endParaRPr kumimoji="0" lang="zh-TW" altLang="en-US" sz="4800" dirty="0">
                  <a:latin typeface="文鼎標楷注音" pitchFamily="66" charset="-120"/>
                  <a:ea typeface="文鼎標楷注音" pitchFamily="66" charset="-120"/>
                  <a:cs typeface="+mj-cs"/>
                </a:endParaRPr>
              </a:p>
            </p:txBody>
          </p:sp>
          <p:sp>
            <p:nvSpPr>
              <p:cNvPr id="16" name="標題 1"/>
              <p:cNvSpPr txBox="1">
                <a:spLocks/>
              </p:cNvSpPr>
              <p:nvPr/>
            </p:nvSpPr>
            <p:spPr bwMode="auto">
              <a:xfrm>
                <a:off x="6804248" y="4509120"/>
                <a:ext cx="1656184" cy="864096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4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</a:t>
                </a:r>
                <a:r>
                  <a:rPr kumimoji="0" lang="zh-TW" altLang="en-US" sz="32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</a:t>
                </a:r>
                <a:r>
                  <a:rPr kumimoji="0" lang="en-US" altLang="zh-TW" sz="40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L</a:t>
                </a:r>
                <a:endParaRPr kumimoji="0" lang="zh-TW" altLang="en-US" sz="4000" dirty="0">
                  <a:latin typeface="文鼎標楷注音" pitchFamily="66" charset="-120"/>
                  <a:ea typeface="文鼎標楷注音" pitchFamily="66" charset="-120"/>
                  <a:cs typeface="+mj-cs"/>
                </a:endParaRPr>
              </a:p>
            </p:txBody>
          </p:sp>
        </p:grp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3861048"/>
              <a:ext cx="945654" cy="140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4104456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7"/>
          <p:cNvGrpSpPr/>
          <p:nvPr/>
        </p:nvGrpSpPr>
        <p:grpSpPr>
          <a:xfrm>
            <a:off x="611560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</a:t>
              </a:r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該用什麼容量單位才適合呢？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588224" y="3573016"/>
            <a:ext cx="1296144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331640" y="3212976"/>
            <a:ext cx="6840760" cy="2453898"/>
            <a:chOff x="1331640" y="3212976"/>
            <a:chExt cx="6840760" cy="2453898"/>
          </a:xfrm>
        </p:grpSpPr>
        <p:grpSp>
          <p:nvGrpSpPr>
            <p:cNvPr id="5" name="群組 16"/>
            <p:cNvGrpSpPr/>
            <p:nvPr/>
          </p:nvGrpSpPr>
          <p:grpSpPr>
            <a:xfrm>
              <a:off x="2483768" y="3501008"/>
              <a:ext cx="5688632" cy="1944216"/>
              <a:chOff x="2483768" y="3429000"/>
              <a:chExt cx="5688632" cy="1944216"/>
            </a:xfrm>
          </p:grpSpPr>
          <p:sp>
            <p:nvSpPr>
              <p:cNvPr id="14" name="標題 1"/>
              <p:cNvSpPr txBox="1">
                <a:spLocks/>
              </p:cNvSpPr>
              <p:nvPr/>
            </p:nvSpPr>
            <p:spPr bwMode="auto">
              <a:xfrm>
                <a:off x="2483768" y="3789040"/>
                <a:ext cx="5688632" cy="1008112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8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鮮奶的容量是 </a:t>
                </a:r>
                <a:r>
                  <a:rPr kumimoji="0" lang="en-US" altLang="zh-TW" sz="28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960</a:t>
                </a:r>
                <a:endParaRPr kumimoji="0" lang="zh-TW" altLang="en-US" sz="2800" dirty="0">
                  <a:latin typeface="標楷體" pitchFamily="65" charset="-120"/>
                  <a:ea typeface="標楷體" pitchFamily="65" charset="-120"/>
                  <a:cs typeface="+mj-cs"/>
                </a:endParaRPr>
              </a:p>
            </p:txBody>
          </p:sp>
          <p:sp>
            <p:nvSpPr>
              <p:cNvPr id="15" name="標題 1"/>
              <p:cNvSpPr txBox="1">
                <a:spLocks/>
              </p:cNvSpPr>
              <p:nvPr/>
            </p:nvSpPr>
            <p:spPr bwMode="auto">
              <a:xfrm>
                <a:off x="6516216" y="3429000"/>
                <a:ext cx="1584176" cy="1008112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4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 </a:t>
                </a:r>
                <a:r>
                  <a:rPr kumimoji="0" lang="en-US" altLang="zh-TW" sz="40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ml</a:t>
                </a:r>
                <a:endParaRPr kumimoji="0" lang="zh-TW" altLang="en-US" sz="4000" dirty="0">
                  <a:latin typeface="文鼎標楷注音" pitchFamily="66" charset="-120"/>
                  <a:ea typeface="文鼎標楷注音" pitchFamily="66" charset="-120"/>
                  <a:cs typeface="+mj-cs"/>
                </a:endParaRPr>
              </a:p>
            </p:txBody>
          </p:sp>
          <p:sp>
            <p:nvSpPr>
              <p:cNvPr id="16" name="標題 1"/>
              <p:cNvSpPr txBox="1">
                <a:spLocks/>
              </p:cNvSpPr>
              <p:nvPr/>
            </p:nvSpPr>
            <p:spPr bwMode="auto">
              <a:xfrm>
                <a:off x="6516216" y="4509120"/>
                <a:ext cx="1656184" cy="864096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4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</a:t>
                </a:r>
                <a:r>
                  <a:rPr kumimoji="0" lang="zh-TW" altLang="en-US" sz="32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</a:t>
                </a:r>
                <a:r>
                  <a:rPr kumimoji="0" lang="en-US" altLang="zh-TW" sz="40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L</a:t>
                </a:r>
                <a:endParaRPr kumimoji="0" lang="zh-TW" altLang="en-US" sz="4000" dirty="0">
                  <a:latin typeface="文鼎標楷注音" pitchFamily="66" charset="-120"/>
                  <a:ea typeface="文鼎標楷注音" pitchFamily="66" charset="-120"/>
                  <a:cs typeface="+mj-cs"/>
                </a:endParaRPr>
              </a:p>
            </p:txBody>
          </p:sp>
        </p:grpSp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331640" y="3212976"/>
              <a:ext cx="936104" cy="2453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4104456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7"/>
          <p:cNvGrpSpPr/>
          <p:nvPr/>
        </p:nvGrpSpPr>
        <p:grpSpPr>
          <a:xfrm>
            <a:off x="611560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</a:t>
              </a:r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該用什麼容量單位才適合呢？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660232" y="4581128"/>
            <a:ext cx="1296144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251520" y="3124281"/>
            <a:ext cx="7920880" cy="2680983"/>
            <a:chOff x="251520" y="3124281"/>
            <a:chExt cx="7920880" cy="2680983"/>
          </a:xfrm>
        </p:grpSpPr>
        <p:grpSp>
          <p:nvGrpSpPr>
            <p:cNvPr id="5" name="群組 16"/>
            <p:cNvGrpSpPr/>
            <p:nvPr/>
          </p:nvGrpSpPr>
          <p:grpSpPr>
            <a:xfrm>
              <a:off x="2483768" y="3501008"/>
              <a:ext cx="5688632" cy="1944216"/>
              <a:chOff x="2483768" y="3429000"/>
              <a:chExt cx="5688632" cy="1944216"/>
            </a:xfrm>
          </p:grpSpPr>
          <p:sp>
            <p:nvSpPr>
              <p:cNvPr id="14" name="標題 1"/>
              <p:cNvSpPr txBox="1">
                <a:spLocks/>
              </p:cNvSpPr>
              <p:nvPr/>
            </p:nvSpPr>
            <p:spPr bwMode="auto">
              <a:xfrm>
                <a:off x="2483768" y="3789040"/>
                <a:ext cx="5688632" cy="1008112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8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洗衣機的容量是 </a:t>
                </a:r>
                <a:r>
                  <a:rPr kumimoji="0" lang="en-US" altLang="zh-TW" sz="2800" dirty="0" smtClean="0">
                    <a:latin typeface="標楷體" pitchFamily="65" charset="-120"/>
                    <a:ea typeface="標楷體" pitchFamily="65" charset="-120"/>
                    <a:cs typeface="+mj-cs"/>
                  </a:rPr>
                  <a:t>80</a:t>
                </a:r>
                <a:endParaRPr kumimoji="0" lang="zh-TW" altLang="en-US" sz="2800" dirty="0">
                  <a:latin typeface="標楷體" pitchFamily="65" charset="-120"/>
                  <a:ea typeface="標楷體" pitchFamily="65" charset="-120"/>
                  <a:cs typeface="+mj-cs"/>
                </a:endParaRPr>
              </a:p>
            </p:txBody>
          </p:sp>
          <p:sp>
            <p:nvSpPr>
              <p:cNvPr id="15" name="標題 1"/>
              <p:cNvSpPr txBox="1">
                <a:spLocks/>
              </p:cNvSpPr>
              <p:nvPr/>
            </p:nvSpPr>
            <p:spPr bwMode="auto">
              <a:xfrm>
                <a:off x="6516216" y="3429000"/>
                <a:ext cx="1584176" cy="1008112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4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 </a:t>
                </a:r>
                <a:r>
                  <a:rPr kumimoji="0" lang="en-US" altLang="zh-TW" sz="40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ml</a:t>
                </a:r>
                <a:endParaRPr kumimoji="0" lang="zh-TW" altLang="en-US" sz="4000" dirty="0">
                  <a:latin typeface="文鼎標楷注音" pitchFamily="66" charset="-120"/>
                  <a:ea typeface="文鼎標楷注音" pitchFamily="66" charset="-120"/>
                  <a:cs typeface="+mj-cs"/>
                </a:endParaRPr>
              </a:p>
            </p:txBody>
          </p:sp>
          <p:sp>
            <p:nvSpPr>
              <p:cNvPr id="16" name="標題 1"/>
              <p:cNvSpPr txBox="1">
                <a:spLocks/>
              </p:cNvSpPr>
              <p:nvPr/>
            </p:nvSpPr>
            <p:spPr bwMode="auto">
              <a:xfrm>
                <a:off x="6516216" y="4509120"/>
                <a:ext cx="1656184" cy="864096"/>
              </a:xfrm>
              <a:prstGeom prst="rect">
                <a:avLst/>
              </a:prstGeom>
            </p:spPr>
            <p:txBody>
              <a:bodyPr lIns="0" rIns="0" bIns="0" anchor="b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kumimoji="0" lang="zh-TW" altLang="en-US" sz="24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</a:t>
                </a:r>
                <a:r>
                  <a:rPr kumimoji="0" lang="zh-TW" altLang="en-US" sz="32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  </a:t>
                </a:r>
                <a:r>
                  <a:rPr kumimoji="0" lang="en-US" altLang="zh-TW" sz="4000" dirty="0" smtClean="0">
                    <a:latin typeface="文鼎標楷注音" pitchFamily="66" charset="-120"/>
                    <a:ea typeface="文鼎標楷注音" pitchFamily="66" charset="-120"/>
                    <a:cs typeface="+mj-cs"/>
                  </a:rPr>
                  <a:t>L</a:t>
                </a:r>
                <a:endParaRPr kumimoji="0" lang="zh-TW" altLang="en-US" sz="4000" dirty="0">
                  <a:latin typeface="文鼎標楷注音" pitchFamily="66" charset="-120"/>
                  <a:ea typeface="文鼎標楷注音" pitchFamily="66" charset="-120"/>
                  <a:cs typeface="+mj-cs"/>
                </a:endParaRPr>
              </a:p>
            </p:txBody>
          </p:sp>
        </p:grpSp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51520" y="3124281"/>
              <a:ext cx="2176586" cy="268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什麼時候該使用</a:t>
            </a:r>
            <a:r>
              <a:rPr lang="en-US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容量的單位？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109517"/>
          </a:xfrm>
        </p:spPr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形容</a:t>
            </a:r>
            <a:r>
              <a:rPr lang="zh-TW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液體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（像是水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之類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會流動的東西）的時候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187624" y="4221088"/>
            <a:ext cx="6984776" cy="2108639"/>
            <a:chOff x="1115616" y="4509120"/>
            <a:chExt cx="6984776" cy="2108639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4509120"/>
              <a:ext cx="1073844" cy="2108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標題 1"/>
            <p:cNvSpPr txBox="1">
              <a:spLocks/>
            </p:cNvSpPr>
            <p:nvPr/>
          </p:nvSpPr>
          <p:spPr bwMode="auto">
            <a:xfrm>
              <a:off x="2339752" y="5301208"/>
              <a:ext cx="5760640" cy="648072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這一瓶柳橙汁的容量是  </a:t>
              </a:r>
              <a:r>
                <a:rPr kumimoji="0" lang="en-US" altLang="zh-TW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2</a:t>
              </a: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 </a:t>
              </a:r>
              <a:r>
                <a:rPr kumimoji="0" lang="zh-TW" altLang="en-US" sz="24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公升</a:t>
              </a:r>
              <a:endParaRPr kumimoji="0"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331640" y="2492896"/>
            <a:ext cx="7344816" cy="1440160"/>
            <a:chOff x="1331640" y="2492896"/>
            <a:chExt cx="7344816" cy="1440160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2339752" y="2924944"/>
              <a:ext cx="6336704" cy="648072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這一杯無糖綠茶的容量是  </a:t>
              </a:r>
              <a:r>
                <a:rPr kumimoji="0" lang="en-US" altLang="zh-TW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500</a:t>
              </a: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 </a:t>
              </a:r>
              <a:r>
                <a:rPr kumimoji="0" lang="zh-TW" altLang="en-US" sz="24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毫升</a:t>
              </a:r>
              <a:endParaRPr kumimoji="0"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11" name="圖片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492896"/>
              <a:ext cx="792088" cy="14401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109517"/>
          </a:xfrm>
        </p:spPr>
        <p:txBody>
          <a:bodyPr/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量容量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東西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可以裝多少液體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）的時候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187624" y="2708920"/>
            <a:ext cx="7416824" cy="1128539"/>
            <a:chOff x="1187624" y="2708920"/>
            <a:chExt cx="7416824" cy="1128539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2627784" y="2996952"/>
              <a:ext cx="5976664" cy="504056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這個馬克杯的容量是 </a:t>
              </a:r>
              <a:r>
                <a:rPr kumimoji="0" lang="en-US" altLang="zh-TW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350</a:t>
              </a: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 </a:t>
              </a:r>
              <a:r>
                <a:rPr kumimoji="0" lang="zh-TW" altLang="en-US" sz="24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毫升</a:t>
              </a:r>
              <a:endParaRPr kumimoji="0"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187624" y="2708920"/>
              <a:ext cx="1240479" cy="1128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群組 11"/>
          <p:cNvGrpSpPr/>
          <p:nvPr/>
        </p:nvGrpSpPr>
        <p:grpSpPr>
          <a:xfrm>
            <a:off x="899592" y="4365104"/>
            <a:ext cx="7200800" cy="1872208"/>
            <a:chOff x="899592" y="4365104"/>
            <a:chExt cx="7200800" cy="1872208"/>
          </a:xfrm>
        </p:grpSpPr>
        <p:sp>
          <p:nvSpPr>
            <p:cNvPr id="9" name="標題 1"/>
            <p:cNvSpPr txBox="1">
              <a:spLocks/>
            </p:cNvSpPr>
            <p:nvPr/>
          </p:nvSpPr>
          <p:spPr bwMode="auto">
            <a:xfrm>
              <a:off x="2771800" y="5013176"/>
              <a:ext cx="5328592" cy="720080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這個水桶的容量是 </a:t>
              </a:r>
              <a:r>
                <a:rPr kumimoji="0" lang="en-US" altLang="zh-TW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25</a:t>
              </a: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 </a:t>
              </a:r>
              <a:r>
                <a:rPr kumimoji="0" lang="zh-TW" altLang="en-US" sz="24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公升</a:t>
              </a:r>
              <a:endParaRPr kumimoji="0"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4365104"/>
              <a:ext cx="1687045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109517"/>
          </a:xfrm>
        </p:spPr>
        <p:txBody>
          <a:bodyPr/>
          <a:lstStyle/>
          <a:p>
            <a:pPr>
              <a:buNone/>
            </a:pPr>
            <a:r>
              <a:rPr lang="zh-TW" altLang="en-US" sz="3200" b="1" dirty="0" smtClean="0">
                <a:latin typeface="文鼎標楷注音" pitchFamily="66" charset="-120"/>
                <a:ea typeface="文鼎標楷注音" pitchFamily="66" charset="-120"/>
              </a:rPr>
              <a:t>  </a:t>
            </a:r>
            <a:r>
              <a:rPr lang="en-US" altLang="zh-TW" sz="3200" b="1" dirty="0" smtClean="0">
                <a:latin typeface="文鼎標楷注音" pitchFamily="66" charset="-120"/>
                <a:ea typeface="文鼎標楷注音" pitchFamily="66" charset="-120"/>
              </a:rPr>
              <a:t>(</a:t>
            </a:r>
            <a:r>
              <a:rPr lang="en-US" altLang="zh-TW" sz="3600" b="1" dirty="0" smtClean="0">
                <a:latin typeface="文鼎標楷注音" pitchFamily="66" charset="-120"/>
                <a:ea typeface="文鼎標楷注音" pitchFamily="66" charset="-120"/>
              </a:rPr>
              <a:t>3)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表示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容量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的時候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259632" y="1844824"/>
            <a:ext cx="7488832" cy="1152128"/>
            <a:chOff x="1043608" y="1844824"/>
            <a:chExt cx="7488832" cy="1152128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2555776" y="2204864"/>
              <a:ext cx="5976664" cy="504056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藥水一次喝 </a:t>
              </a:r>
              <a:r>
                <a:rPr kumimoji="0" lang="en-US" altLang="zh-TW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10</a:t>
              </a:r>
              <a:r>
                <a:rPr kumimoji="0" lang="zh-TW" altLang="en-US" sz="24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毫升</a:t>
              </a:r>
              <a:endParaRPr kumimoji="0"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043608" y="1844824"/>
              <a:ext cx="13453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群組 13"/>
          <p:cNvGrpSpPr/>
          <p:nvPr/>
        </p:nvGrpSpPr>
        <p:grpSpPr>
          <a:xfrm>
            <a:off x="1403648" y="3212976"/>
            <a:ext cx="6480720" cy="1557647"/>
            <a:chOff x="1331640" y="3284984"/>
            <a:chExt cx="6480720" cy="1557647"/>
          </a:xfrm>
        </p:grpSpPr>
        <p:sp>
          <p:nvSpPr>
            <p:cNvPr id="9" name="標題 1"/>
            <p:cNvSpPr txBox="1">
              <a:spLocks/>
            </p:cNvSpPr>
            <p:nvPr/>
          </p:nvSpPr>
          <p:spPr bwMode="auto">
            <a:xfrm>
              <a:off x="2699792" y="3789040"/>
              <a:ext cx="5112568" cy="504056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烤蛋糕加牛奶 </a:t>
              </a:r>
              <a:r>
                <a:rPr kumimoji="0" lang="en-US" altLang="zh-TW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120</a:t>
              </a:r>
              <a:r>
                <a:rPr kumimoji="0" lang="zh-TW" altLang="en-US" sz="24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毫升</a:t>
              </a:r>
              <a:endParaRPr kumimoji="0"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3284984"/>
              <a:ext cx="1181497" cy="1557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群組 16"/>
          <p:cNvGrpSpPr/>
          <p:nvPr/>
        </p:nvGrpSpPr>
        <p:grpSpPr>
          <a:xfrm>
            <a:off x="1115616" y="5013176"/>
            <a:ext cx="6840760" cy="1539005"/>
            <a:chOff x="1115616" y="5013176"/>
            <a:chExt cx="6840760" cy="1539005"/>
          </a:xfrm>
        </p:grpSpPr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5013176"/>
              <a:ext cx="1560760" cy="1539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標題 1"/>
            <p:cNvSpPr txBox="1">
              <a:spLocks/>
            </p:cNvSpPr>
            <p:nvPr/>
          </p:nvSpPr>
          <p:spPr bwMode="auto">
            <a:xfrm>
              <a:off x="2843808" y="5517232"/>
              <a:ext cx="5112568" cy="504056"/>
            </a:xfrm>
            <a:prstGeom prst="rect">
              <a:avLst/>
            </a:prstGeom>
          </p:spPr>
          <p:txBody>
            <a:bodyPr lIns="0" rIns="0" bIns="0" anchor="b">
              <a:norm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機車加油 </a:t>
              </a:r>
              <a:r>
                <a:rPr kumimoji="0" lang="en-US" altLang="zh-TW" sz="2400" dirty="0" smtClean="0">
                  <a:latin typeface="標楷體" pitchFamily="65" charset="-120"/>
                  <a:ea typeface="標楷體" pitchFamily="65" charset="-120"/>
                  <a:cs typeface="+mj-cs"/>
                </a:rPr>
                <a:t>5</a:t>
              </a:r>
              <a:r>
                <a:rPr kumimoji="0" lang="zh-TW" altLang="en-US" sz="24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公升</a:t>
              </a:r>
              <a:endParaRPr kumimoji="0"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4104456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7"/>
          <p:cNvGrpSpPr/>
          <p:nvPr/>
        </p:nvGrpSpPr>
        <p:grpSpPr>
          <a:xfrm>
            <a:off x="1115616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想一想什麼情形下</a:t>
              </a:r>
              <a:endParaRPr kumimoji="0"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該使用容量單位呢？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71600" y="2856892"/>
            <a:ext cx="5976664" cy="1696541"/>
            <a:chOff x="971600" y="2856892"/>
            <a:chExt cx="5976664" cy="1696541"/>
          </a:xfrm>
        </p:grpSpPr>
        <p:sp>
          <p:nvSpPr>
            <p:cNvPr id="17" name="標題 1"/>
            <p:cNvSpPr txBox="1">
              <a:spLocks/>
            </p:cNvSpPr>
            <p:nvPr/>
          </p:nvSpPr>
          <p:spPr bwMode="auto">
            <a:xfrm>
              <a:off x="971600" y="3356992"/>
              <a:ext cx="5976664" cy="648072"/>
            </a:xfrm>
            <a:prstGeom prst="rect">
              <a:avLst/>
            </a:prstGeom>
          </p:spPr>
          <p:txBody>
            <a:bodyPr lIns="0" rIns="0" bIns="0" anchor="b">
              <a:normAutofit fontScale="92500" lnSpcReduction="1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4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□</a:t>
              </a:r>
              <a:r>
                <a:rPr kumimoji="0" lang="zh-TW" altLang="en-US" sz="2600" dirty="0" smtClean="0">
                  <a:latin typeface="標楷體" pitchFamily="65" charset="-120"/>
                  <a:ea typeface="標楷體" pitchFamily="65" charset="-120"/>
                  <a:cs typeface="+mj-cs"/>
                </a:rPr>
                <a:t>想知道自己的體重</a:t>
              </a:r>
              <a:endParaRPr kumimoji="0"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2856892"/>
              <a:ext cx="1152128" cy="1696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群組 20"/>
          <p:cNvGrpSpPr/>
          <p:nvPr/>
        </p:nvGrpSpPr>
        <p:grpSpPr>
          <a:xfrm>
            <a:off x="971600" y="4653136"/>
            <a:ext cx="7200800" cy="1229088"/>
            <a:chOff x="971600" y="4653136"/>
            <a:chExt cx="7200800" cy="1229088"/>
          </a:xfrm>
        </p:grpSpPr>
        <p:sp>
          <p:nvSpPr>
            <p:cNvPr id="19" name="標題 1"/>
            <p:cNvSpPr txBox="1">
              <a:spLocks/>
            </p:cNvSpPr>
            <p:nvPr/>
          </p:nvSpPr>
          <p:spPr bwMode="auto">
            <a:xfrm>
              <a:off x="971600" y="4941168"/>
              <a:ext cx="5976664" cy="648072"/>
            </a:xfrm>
            <a:prstGeom prst="rect">
              <a:avLst/>
            </a:prstGeom>
          </p:spPr>
          <p:txBody>
            <a:bodyPr lIns="0" rIns="0" bIns="0" anchor="b">
              <a:normAutofit fontScale="92500" lnSpcReduction="1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4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□</a:t>
              </a:r>
              <a:r>
                <a:rPr kumimoji="0" lang="zh-TW" altLang="en-US" sz="2600" dirty="0" smtClean="0">
                  <a:latin typeface="標楷體" pitchFamily="65" charset="-120"/>
                  <a:ea typeface="標楷體" pitchFamily="65" charset="-120"/>
                  <a:cs typeface="+mj-cs"/>
                </a:rPr>
                <a:t>想知道自己喝了多少水</a:t>
              </a:r>
              <a:endParaRPr kumimoji="0"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46084" name="Picture 4" descr="http://www.wrd.org/water_quality/images/drinking-water-standard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4653136"/>
              <a:ext cx="1656184" cy="1229088"/>
            </a:xfrm>
            <a:prstGeom prst="rect">
              <a:avLst/>
            </a:prstGeom>
            <a:noFill/>
          </p:spPr>
        </p:pic>
      </p:grpSp>
      <p:sp>
        <p:nvSpPr>
          <p:cNvPr id="23" name="矩形 22"/>
          <p:cNvSpPr/>
          <p:nvPr/>
        </p:nvSpPr>
        <p:spPr>
          <a:xfrm>
            <a:off x="755576" y="4653136"/>
            <a:ext cx="741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DFHeiW5-GB" panose="020B0509000000000000" pitchFamily="49" charset="-122"/>
                <a:ea typeface="DFHeiW5-GB" panose="020B0509000000000000" pitchFamily="49" charset="-122"/>
              </a:rPr>
              <a:t>√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563888" y="3068960"/>
            <a:ext cx="2120900" cy="2987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1" name="矩形 3"/>
          <p:cNvSpPr>
            <a:spLocks noChangeArrowheads="1"/>
          </p:cNvSpPr>
          <p:nvPr/>
        </p:nvSpPr>
        <p:spPr bwMode="auto">
          <a:xfrm>
            <a:off x="539552" y="620713"/>
            <a:ext cx="86044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zh-TW" sz="4000" dirty="0">
                <a:latin typeface="標楷體" pitchFamily="65" charset="-120"/>
                <a:ea typeface="標楷體" pitchFamily="65" charset="-120"/>
              </a:rPr>
              <a:t>容量的單位，我們最常使用到的有：</a:t>
            </a:r>
            <a:endParaRPr kumimoji="0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4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毫升</a:t>
            </a:r>
            <a:r>
              <a:rPr kumimoji="0" lang="zh-TW" altLang="zh-TW" sz="54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ml</a:t>
            </a:r>
            <a:r>
              <a:rPr kumimoji="0" lang="zh-TW" altLang="en-US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5400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kumimoji="0" lang="zh-TW" altLang="en-US" sz="5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cc</a:t>
            </a:r>
            <a:r>
              <a:rPr kumimoji="0" lang="zh-TW" altLang="zh-TW" sz="5400" dirty="0">
                <a:latin typeface="標楷體" pitchFamily="65" charset="-120"/>
                <a:ea typeface="標楷體" pitchFamily="65" charset="-120"/>
              </a:rPr>
              <a:t>）</a:t>
            </a:r>
            <a:endParaRPr kumimoji="0" lang="en-US" altLang="zh-TW" sz="5400" dirty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4000" dirty="0">
              <a:latin typeface="文鼎標楷注音" pitchFamily="66" charset="-120"/>
              <a:ea typeface="文鼎標楷注音" pitchFamily="66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283968" y="4149080"/>
            <a:ext cx="1079500" cy="792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00788" y="3716338"/>
            <a:ext cx="2289175" cy="2170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橢圓 13"/>
          <p:cNvSpPr/>
          <p:nvPr/>
        </p:nvSpPr>
        <p:spPr>
          <a:xfrm>
            <a:off x="6875463" y="5084763"/>
            <a:ext cx="1081087" cy="792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39552" y="3861048"/>
            <a:ext cx="2724150" cy="172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橢圓 15"/>
          <p:cNvSpPr/>
          <p:nvPr/>
        </p:nvSpPr>
        <p:spPr>
          <a:xfrm>
            <a:off x="971600" y="4293096"/>
            <a:ext cx="1081088" cy="8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4104456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7"/>
          <p:cNvGrpSpPr/>
          <p:nvPr/>
        </p:nvGrpSpPr>
        <p:grpSpPr>
          <a:xfrm>
            <a:off x="1115616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想一想什麼情形下</a:t>
              </a:r>
              <a:endParaRPr kumimoji="0"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該使用容量單位呢？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1600" y="3140968"/>
            <a:ext cx="741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DFHeiW5-GB" panose="020B0509000000000000" pitchFamily="49" charset="-122"/>
                <a:ea typeface="DFHeiW5-GB" panose="020B0509000000000000" pitchFamily="49" charset="-122"/>
              </a:rPr>
              <a:t>√</a:t>
            </a:r>
            <a:endParaRPr lang="zh-TW" altLang="en-US" sz="6000" dirty="0"/>
          </a:p>
        </p:txBody>
      </p:sp>
      <p:grpSp>
        <p:nvGrpSpPr>
          <p:cNvPr id="21" name="群組 20"/>
          <p:cNvGrpSpPr/>
          <p:nvPr/>
        </p:nvGrpSpPr>
        <p:grpSpPr>
          <a:xfrm>
            <a:off x="1187624" y="3068960"/>
            <a:ext cx="5976664" cy="1224137"/>
            <a:chOff x="971600" y="3068960"/>
            <a:chExt cx="5976664" cy="1224137"/>
          </a:xfrm>
        </p:grpSpPr>
        <p:sp>
          <p:nvSpPr>
            <p:cNvPr id="17" name="標題 1"/>
            <p:cNvSpPr txBox="1">
              <a:spLocks/>
            </p:cNvSpPr>
            <p:nvPr/>
          </p:nvSpPr>
          <p:spPr bwMode="auto">
            <a:xfrm>
              <a:off x="971600" y="3356992"/>
              <a:ext cx="5976664" cy="648072"/>
            </a:xfrm>
            <a:prstGeom prst="rect">
              <a:avLst/>
            </a:prstGeom>
          </p:spPr>
          <p:txBody>
            <a:bodyPr lIns="0" rIns="0" bIns="0" anchor="b">
              <a:normAutofit fontScale="92500" lnSpcReduction="1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4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□</a:t>
              </a:r>
              <a:r>
                <a:rPr kumimoji="0" lang="zh-TW" altLang="en-US" sz="2600" dirty="0" smtClean="0">
                  <a:latin typeface="標楷體" pitchFamily="65" charset="-120"/>
                  <a:ea typeface="標楷體" pitchFamily="65" charset="-120"/>
                  <a:cs typeface="+mj-cs"/>
                </a:rPr>
                <a:t>這個水壺能裝多少水？</a:t>
              </a:r>
              <a:endParaRPr kumimoji="0"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0192" y="3068960"/>
              <a:ext cx="647384" cy="122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群組 19"/>
          <p:cNvGrpSpPr/>
          <p:nvPr/>
        </p:nvGrpSpPr>
        <p:grpSpPr>
          <a:xfrm>
            <a:off x="1187624" y="4725144"/>
            <a:ext cx="6355035" cy="1045277"/>
            <a:chOff x="1043608" y="4725144"/>
            <a:chExt cx="6355035" cy="1045277"/>
          </a:xfrm>
        </p:grpSpPr>
        <p:sp>
          <p:nvSpPr>
            <p:cNvPr id="19" name="標題 1"/>
            <p:cNvSpPr txBox="1">
              <a:spLocks/>
            </p:cNvSpPr>
            <p:nvPr/>
          </p:nvSpPr>
          <p:spPr bwMode="auto">
            <a:xfrm>
              <a:off x="1043608" y="4869160"/>
              <a:ext cx="5976664" cy="648072"/>
            </a:xfrm>
            <a:prstGeom prst="rect">
              <a:avLst/>
            </a:prstGeom>
          </p:spPr>
          <p:txBody>
            <a:bodyPr lIns="0" rIns="0" bIns="0" anchor="b">
              <a:normAutofit fontScale="92500" lnSpcReduction="1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4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□</a:t>
              </a:r>
              <a:endParaRPr kumimoji="0" lang="zh-TW" altLang="en-US" sz="2600" dirty="0">
                <a:solidFill>
                  <a:srgbClr val="C00000"/>
                </a:solidFill>
                <a:latin typeface="文鼎標楷注音" pitchFamily="66" charset="-120"/>
                <a:ea typeface="文鼎標楷注音" pitchFamily="66" charset="-120"/>
                <a:cs typeface="+mj-cs"/>
              </a:endParaRP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1763688" y="4725144"/>
              <a:ext cx="5634955" cy="1045277"/>
              <a:chOff x="1763688" y="4725144"/>
              <a:chExt cx="5634955" cy="104527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763688" y="5013176"/>
                <a:ext cx="4320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2400" dirty="0" smtClean="0">
                    <a:latin typeface="標楷體" pitchFamily="65" charset="-120"/>
                    <a:ea typeface="標楷體" pitchFamily="65" charset="-120"/>
                  </a:rPr>
                  <a:t>這個背包能裝多少書？</a:t>
                </a:r>
                <a:endParaRPr lang="zh-TW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6372200" y="4725144"/>
                <a:ext cx="1026443" cy="1045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4104456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7"/>
          <p:cNvGrpSpPr/>
          <p:nvPr/>
        </p:nvGrpSpPr>
        <p:grpSpPr>
          <a:xfrm>
            <a:off x="1115616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想一想什麼情形下</a:t>
              </a:r>
              <a:endParaRPr kumimoji="0"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該使用容量單位呢？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87624" y="3068960"/>
            <a:ext cx="741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DFHeiW5-GB" panose="020B0509000000000000" pitchFamily="49" charset="-122"/>
                <a:ea typeface="DFHeiW5-GB" panose="020B0509000000000000" pitchFamily="49" charset="-122"/>
              </a:rPr>
              <a:t>√</a:t>
            </a:r>
            <a:endParaRPr lang="zh-TW" altLang="en-US" sz="60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403648" y="3068960"/>
            <a:ext cx="5976664" cy="1191218"/>
            <a:chOff x="971600" y="3068960"/>
            <a:chExt cx="5976664" cy="1191218"/>
          </a:xfrm>
        </p:grpSpPr>
        <p:sp>
          <p:nvSpPr>
            <p:cNvPr id="17" name="標題 1"/>
            <p:cNvSpPr txBox="1">
              <a:spLocks/>
            </p:cNvSpPr>
            <p:nvPr/>
          </p:nvSpPr>
          <p:spPr bwMode="auto">
            <a:xfrm>
              <a:off x="971600" y="3356992"/>
              <a:ext cx="5976664" cy="648072"/>
            </a:xfrm>
            <a:prstGeom prst="rect">
              <a:avLst/>
            </a:prstGeom>
          </p:spPr>
          <p:txBody>
            <a:bodyPr lIns="0" rIns="0" bIns="0" anchor="b">
              <a:normAutofit fontScale="92500" lnSpcReduction="1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4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□</a:t>
              </a:r>
              <a:r>
                <a:rPr kumimoji="0" lang="zh-TW" altLang="en-US" sz="2600" dirty="0" smtClean="0">
                  <a:latin typeface="標楷體" pitchFamily="65" charset="-120"/>
                  <a:ea typeface="標楷體" pitchFamily="65" charset="-120"/>
                  <a:cs typeface="+mj-cs"/>
                </a:rPr>
                <a:t>去加油站加油時</a:t>
              </a:r>
              <a:endParaRPr kumimoji="0"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3068960"/>
              <a:ext cx="1512168" cy="119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群組 13"/>
          <p:cNvGrpSpPr/>
          <p:nvPr/>
        </p:nvGrpSpPr>
        <p:grpSpPr>
          <a:xfrm>
            <a:off x="1475656" y="4509120"/>
            <a:ext cx="5976664" cy="1552029"/>
            <a:chOff x="971600" y="4509120"/>
            <a:chExt cx="5976664" cy="1552029"/>
          </a:xfrm>
        </p:grpSpPr>
        <p:sp>
          <p:nvSpPr>
            <p:cNvPr id="19" name="標題 1"/>
            <p:cNvSpPr txBox="1">
              <a:spLocks/>
            </p:cNvSpPr>
            <p:nvPr/>
          </p:nvSpPr>
          <p:spPr bwMode="auto">
            <a:xfrm>
              <a:off x="971600" y="4941168"/>
              <a:ext cx="5976664" cy="648072"/>
            </a:xfrm>
            <a:prstGeom prst="rect">
              <a:avLst/>
            </a:prstGeom>
          </p:spPr>
          <p:txBody>
            <a:bodyPr lIns="0" rIns="0" bIns="0" anchor="b">
              <a:normAutofit fontScale="92500" lnSpcReduction="1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4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□</a:t>
              </a:r>
              <a:r>
                <a:rPr kumimoji="0" lang="zh-TW" altLang="en-US" sz="2600" dirty="0" smtClean="0">
                  <a:latin typeface="標楷體" pitchFamily="65" charset="-120"/>
                  <a:ea typeface="標楷體" pitchFamily="65" charset="-120"/>
                  <a:cs typeface="+mj-cs"/>
                </a:rPr>
                <a:t>看看現在幾點鐘時</a:t>
              </a:r>
              <a:endParaRPr kumimoji="0"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2120" y="4509120"/>
              <a:ext cx="1224136" cy="1552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4104456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7"/>
          <p:cNvGrpSpPr/>
          <p:nvPr/>
        </p:nvGrpSpPr>
        <p:grpSpPr>
          <a:xfrm>
            <a:off x="1115616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想一想什麼情形下</a:t>
              </a:r>
              <a:endParaRPr kumimoji="0"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該使用容量單位呢？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5576" y="4725144"/>
            <a:ext cx="741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DFHeiW5-GB" panose="020B0509000000000000" pitchFamily="49" charset="-122"/>
                <a:ea typeface="DFHeiW5-GB" panose="020B0509000000000000" pitchFamily="49" charset="-122"/>
              </a:rPr>
              <a:t>√</a:t>
            </a:r>
            <a:endParaRPr lang="zh-TW" altLang="en-US" sz="60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971600" y="3356992"/>
            <a:ext cx="7256007" cy="1008112"/>
            <a:chOff x="971600" y="3356992"/>
            <a:chExt cx="7256007" cy="1008112"/>
          </a:xfrm>
        </p:grpSpPr>
        <p:sp>
          <p:nvSpPr>
            <p:cNvPr id="17" name="標題 1"/>
            <p:cNvSpPr txBox="1">
              <a:spLocks/>
            </p:cNvSpPr>
            <p:nvPr/>
          </p:nvSpPr>
          <p:spPr bwMode="auto">
            <a:xfrm>
              <a:off x="971600" y="3501008"/>
              <a:ext cx="6912768" cy="648072"/>
            </a:xfrm>
            <a:prstGeom prst="rect">
              <a:avLst/>
            </a:prstGeom>
          </p:spPr>
          <p:txBody>
            <a:bodyPr lIns="0" rIns="0" bIns="0" anchor="b">
              <a:no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4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□</a:t>
              </a:r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</a:rPr>
                <a:t>這輛車子可以載多少人？</a:t>
              </a:r>
              <a:endParaRPr kumimoji="0"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/>
            <a:stretch>
              <a:fillRect/>
            </a:stretch>
          </p:blipFill>
          <p:spPr bwMode="auto">
            <a:xfrm>
              <a:off x="6732240" y="3356992"/>
              <a:ext cx="1495367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群組 17"/>
          <p:cNvGrpSpPr/>
          <p:nvPr/>
        </p:nvGrpSpPr>
        <p:grpSpPr>
          <a:xfrm>
            <a:off x="971600" y="4869160"/>
            <a:ext cx="7632848" cy="997868"/>
            <a:chOff x="971600" y="4869160"/>
            <a:chExt cx="7632848" cy="997868"/>
          </a:xfrm>
        </p:grpSpPr>
        <p:sp>
          <p:nvSpPr>
            <p:cNvPr id="19" name="標題 1"/>
            <p:cNvSpPr txBox="1">
              <a:spLocks/>
            </p:cNvSpPr>
            <p:nvPr/>
          </p:nvSpPr>
          <p:spPr bwMode="auto">
            <a:xfrm>
              <a:off x="971600" y="4941168"/>
              <a:ext cx="5976664" cy="648072"/>
            </a:xfrm>
            <a:prstGeom prst="rect">
              <a:avLst/>
            </a:prstGeom>
          </p:spPr>
          <p:txBody>
            <a:bodyPr lIns="0" rIns="0" bIns="0" anchor="b">
              <a:normAutofit fontScale="85000" lnSpcReduction="2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57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□</a:t>
              </a:r>
              <a:r>
                <a:rPr kumimoji="0" lang="zh-TW" altLang="en-US" sz="2800" dirty="0" smtClean="0">
                  <a:latin typeface="標楷體" pitchFamily="65" charset="-120"/>
                  <a:ea typeface="標楷體" pitchFamily="65" charset="-120"/>
                </a:rPr>
                <a:t>這顆西瓜可以榨多少西瓜汁？</a:t>
              </a:r>
              <a:endParaRPr kumimoji="0"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7236296" y="4869160"/>
              <a:ext cx="1368152" cy="997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4104456" cy="1143000"/>
          </a:xfrm>
        </p:spPr>
        <p:txBody>
          <a:bodyPr/>
          <a:lstStyle/>
          <a:p>
            <a:r>
              <a:rPr lang="zh-TW" altLang="en-US" i="1" dirty="0" smtClean="0">
                <a:latin typeface="文鼎標楷注音破音一" pitchFamily="66" charset="-120"/>
                <a:ea typeface="文鼎標楷注音破音一" pitchFamily="66" charset="-120"/>
              </a:rPr>
              <a:t>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挑戰一下</a:t>
            </a: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i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7"/>
          <p:cNvGrpSpPr/>
          <p:nvPr/>
        </p:nvGrpSpPr>
        <p:grpSpPr>
          <a:xfrm>
            <a:off x="1115616" y="1196752"/>
            <a:ext cx="9165704" cy="1578415"/>
            <a:chOff x="611560" y="1196752"/>
            <a:chExt cx="9165704" cy="1578415"/>
          </a:xfrm>
        </p:grpSpPr>
        <p:sp>
          <p:nvSpPr>
            <p:cNvPr id="6" name="標題 1"/>
            <p:cNvSpPr txBox="1">
              <a:spLocks/>
            </p:cNvSpPr>
            <p:nvPr/>
          </p:nvSpPr>
          <p:spPr bwMode="auto">
            <a:xfrm>
              <a:off x="1547664" y="1556792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0" numCol="1" anchor="b" anchorCtr="0" compatLnSpc="1">
              <a:prstTxWarp prst="textNoShape">
                <a:avLst/>
              </a:prstTxWarp>
            </a:bodyPr>
            <a:lstStyle/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想一想什麼情形下</a:t>
              </a:r>
              <a:endParaRPr kumimoji="0"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lvl="0" eaLnBrk="0" hangingPunct="0"/>
              <a:r>
                <a:rPr kumimoji="0" lang="zh-TW" altLang="en-US" sz="3200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+mj-cs"/>
                </a:rPr>
                <a:t>該使用容量單位呢？</a:t>
              </a:r>
              <a:endParaRPr kumimoji="0" lang="zh-TW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36866" name="Picture 2" descr="http://ninti-ryouhou.com/images/00000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196752"/>
              <a:ext cx="678402" cy="1578415"/>
            </a:xfrm>
            <a:prstGeom prst="rect">
              <a:avLst/>
            </a:prstGeom>
            <a:noFill/>
          </p:spPr>
        </p:pic>
      </p:grpSp>
      <p:sp>
        <p:nvSpPr>
          <p:cNvPr id="12" name="標題 1"/>
          <p:cNvSpPr txBox="1">
            <a:spLocks/>
          </p:cNvSpPr>
          <p:nvPr/>
        </p:nvSpPr>
        <p:spPr bwMode="auto">
          <a:xfrm>
            <a:off x="2051720" y="4509120"/>
            <a:ext cx="1656184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eaLnBrk="0" hangingPunct="0"/>
            <a:endParaRPr kumimoji="0" lang="zh-TW" alt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鼎標楷注音" pitchFamily="66" charset="-120"/>
              <a:ea typeface="文鼎標楷注音" pitchFamily="66" charset="-120"/>
              <a:cs typeface="+mj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3608" y="3068960"/>
            <a:ext cx="741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DFHeiW5-GB" panose="020B0509000000000000" pitchFamily="49" charset="-122"/>
                <a:ea typeface="DFHeiW5-GB" panose="020B0509000000000000" pitchFamily="49" charset="-122"/>
              </a:rPr>
              <a:t>√</a:t>
            </a:r>
            <a:endParaRPr lang="zh-TW" altLang="en-US" sz="60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259632" y="3212976"/>
            <a:ext cx="5976664" cy="925012"/>
            <a:chOff x="971600" y="3212976"/>
            <a:chExt cx="5976664" cy="925012"/>
          </a:xfrm>
        </p:grpSpPr>
        <p:sp>
          <p:nvSpPr>
            <p:cNvPr id="17" name="標題 1"/>
            <p:cNvSpPr txBox="1">
              <a:spLocks/>
            </p:cNvSpPr>
            <p:nvPr/>
          </p:nvSpPr>
          <p:spPr bwMode="auto">
            <a:xfrm>
              <a:off x="971600" y="3356992"/>
              <a:ext cx="5976664" cy="648072"/>
            </a:xfrm>
            <a:prstGeom prst="rect">
              <a:avLst/>
            </a:prstGeom>
          </p:spPr>
          <p:txBody>
            <a:bodyPr lIns="0" rIns="0" bIns="0" anchor="b">
              <a:normAutofit fontScale="92500" lnSpcReduction="1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4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□</a:t>
              </a:r>
              <a:r>
                <a:rPr kumimoji="0" lang="zh-TW" altLang="en-US" sz="2600" dirty="0" smtClean="0">
                  <a:latin typeface="標楷體" pitchFamily="65" charset="-120"/>
                  <a:ea typeface="標楷體" pitchFamily="65" charset="-120"/>
                  <a:cs typeface="+mj-cs"/>
                </a:rPr>
                <a:t>一次要喝多少藥水？</a:t>
              </a:r>
              <a:endParaRPr kumimoji="0"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5796136" y="3212976"/>
              <a:ext cx="1080120" cy="925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群組 17"/>
          <p:cNvGrpSpPr/>
          <p:nvPr/>
        </p:nvGrpSpPr>
        <p:grpSpPr>
          <a:xfrm>
            <a:off x="1331640" y="4869160"/>
            <a:ext cx="5976665" cy="958027"/>
            <a:chOff x="971600" y="4926706"/>
            <a:chExt cx="5976665" cy="958027"/>
          </a:xfrm>
        </p:grpSpPr>
        <p:sp>
          <p:nvSpPr>
            <p:cNvPr id="19" name="標題 1"/>
            <p:cNvSpPr txBox="1">
              <a:spLocks/>
            </p:cNvSpPr>
            <p:nvPr/>
          </p:nvSpPr>
          <p:spPr bwMode="auto">
            <a:xfrm>
              <a:off x="971600" y="5085184"/>
              <a:ext cx="5976664" cy="648072"/>
            </a:xfrm>
            <a:prstGeom prst="rect">
              <a:avLst/>
            </a:prstGeom>
          </p:spPr>
          <p:txBody>
            <a:bodyPr lIns="0" rIns="0" bIns="0" anchor="b">
              <a:normAutofit fontScale="92500" lnSpcReduction="1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kumimoji="0" lang="zh-TW" altLang="en-US" sz="4400" dirty="0" smtClean="0">
                  <a:latin typeface="文鼎標楷注音" pitchFamily="66" charset="-120"/>
                  <a:ea typeface="文鼎標楷注音" pitchFamily="66" charset="-120"/>
                  <a:cs typeface="+mj-cs"/>
                </a:rPr>
                <a:t>□</a:t>
              </a:r>
              <a:r>
                <a:rPr kumimoji="0" lang="zh-TW" altLang="en-US" sz="2600" dirty="0" smtClean="0">
                  <a:latin typeface="標楷體" pitchFamily="65" charset="-120"/>
                  <a:ea typeface="標楷體" pitchFamily="65" charset="-120"/>
                </a:rPr>
                <a:t>一次要吃多少餅乾？</a:t>
              </a:r>
              <a:endParaRPr kumimoji="0"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5796137" y="4926706"/>
              <a:ext cx="1152128" cy="958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dirty="0" smtClean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</a:rPr>
              <a:t>      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挑戰結束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!</a:t>
            </a:r>
            <a:b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b="1" i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869160"/>
            <a:ext cx="35210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755650" y="3284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kumimoji="0" lang="zh-TW" altLang="en-US" sz="5000" dirty="0">
                <a:solidFill>
                  <a:srgbClr val="00B050"/>
                </a:solidFill>
                <a:latin typeface="文鼎標楷注音" pitchFamily="66" charset="-120"/>
                <a:ea typeface="文鼎標楷注音" pitchFamily="66" charset="-120"/>
                <a:cs typeface="+mj-cs"/>
              </a:rPr>
              <a:t>      </a:t>
            </a:r>
            <a:r>
              <a:rPr kumimoji="0" lang="zh-TW" altLang="en-US" sz="5000" b="1" dirty="0">
                <a:solidFill>
                  <a:srgbClr val="FF6699"/>
                </a:solidFill>
                <a:latin typeface="標楷體" pitchFamily="65" charset="-120"/>
                <a:ea typeface="標楷體" pitchFamily="65" charset="-120"/>
                <a:cs typeface="+mj-cs"/>
              </a:rPr>
              <a:t>好棒好棒</a:t>
            </a:r>
            <a:r>
              <a:rPr kumimoji="0" lang="en-US" altLang="zh-TW" sz="5000" b="1" dirty="0">
                <a:solidFill>
                  <a:srgbClr val="FF6699"/>
                </a:solidFill>
                <a:latin typeface="標楷體" pitchFamily="65" charset="-120"/>
                <a:ea typeface="標楷體" pitchFamily="65" charset="-120"/>
                <a:cs typeface="+mj-cs"/>
              </a:rPr>
              <a:t>!</a:t>
            </a:r>
          </a:p>
          <a:p>
            <a:pPr>
              <a:defRPr/>
            </a:pPr>
            <a:endParaRPr kumimoji="0" lang="en-US" altLang="zh-TW" sz="5000" dirty="0">
              <a:solidFill>
                <a:srgbClr val="FF6699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r>
              <a:rPr kumimoji="0" lang="zh-TW" altLang="en-US" sz="5000" b="1" i="1" dirty="0">
                <a:solidFill>
                  <a:srgbClr val="FF6699"/>
                </a:solidFill>
                <a:latin typeface="標楷體" pitchFamily="65" charset="-120"/>
                <a:ea typeface="標楷體" pitchFamily="65" charset="-120"/>
                <a:cs typeface="+mj-cs"/>
              </a:rPr>
              <a:t>快幫自己拍拍手</a:t>
            </a:r>
            <a:r>
              <a:rPr kumimoji="0" lang="en-US" altLang="zh-TW" sz="5000" b="1" i="1" dirty="0">
                <a:solidFill>
                  <a:srgbClr val="FF6699"/>
                </a:solidFill>
                <a:latin typeface="標楷體" pitchFamily="65" charset="-120"/>
                <a:ea typeface="標楷體" pitchFamily="65" charset="-120"/>
                <a:cs typeface="+mj-cs"/>
              </a:rPr>
              <a:t>~~</a:t>
            </a:r>
            <a:endParaRPr kumimoji="0" lang="zh-TW" altLang="en-US" sz="5000" b="1" i="1" dirty="0">
              <a:solidFill>
                <a:srgbClr val="FF6699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1"/>
          <p:cNvGrpSpPr/>
          <p:nvPr/>
        </p:nvGrpSpPr>
        <p:grpSpPr>
          <a:xfrm>
            <a:off x="827584" y="2780928"/>
            <a:ext cx="2736304" cy="2592288"/>
            <a:chOff x="683568" y="3501008"/>
            <a:chExt cx="2736304" cy="259228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1619672" y="3525921"/>
              <a:ext cx="1723501" cy="11272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3789040"/>
              <a:ext cx="909162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圓角矩形圖說文字 6"/>
            <p:cNvSpPr/>
            <p:nvPr/>
          </p:nvSpPr>
          <p:spPr>
            <a:xfrm>
              <a:off x="1619672" y="3501008"/>
              <a:ext cx="1800200" cy="1152128"/>
            </a:xfrm>
            <a:prstGeom prst="wedgeRoundRectCallout">
              <a:avLst>
                <a:gd name="adj1" fmla="val -58400"/>
                <a:gd name="adj2" fmla="val 3604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17"/>
          <p:cNvGrpSpPr/>
          <p:nvPr/>
        </p:nvGrpSpPr>
        <p:grpSpPr>
          <a:xfrm>
            <a:off x="4211960" y="2492896"/>
            <a:ext cx="3600400" cy="3211397"/>
            <a:chOff x="4283968" y="3094922"/>
            <a:chExt cx="3816424" cy="3427421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68" y="3094922"/>
              <a:ext cx="1728192" cy="342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圓角矩形圖說文字 9"/>
            <p:cNvSpPr/>
            <p:nvPr/>
          </p:nvSpPr>
          <p:spPr>
            <a:xfrm>
              <a:off x="6156176" y="4293096"/>
              <a:ext cx="1944216" cy="1368152"/>
            </a:xfrm>
            <a:prstGeom prst="wedgeRoundRectCallout">
              <a:avLst>
                <a:gd name="adj1" fmla="val -83665"/>
                <a:gd name="adj2" fmla="val 5588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6156176" y="4293096"/>
              <a:ext cx="1944216" cy="14573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標題 1"/>
          <p:cNvSpPr txBox="1">
            <a:spLocks/>
          </p:cNvSpPr>
          <p:nvPr/>
        </p:nvSpPr>
        <p:spPr>
          <a:xfrm>
            <a:off x="539552" y="119675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</a:t>
            </a:r>
            <a:r>
              <a:rPr lang="zh-TW" altLang="en-US" sz="6700" noProof="0" dirty="0" smtClean="0">
                <a:latin typeface="標楷體" pitchFamily="65" charset="-120"/>
                <a:ea typeface="標楷體" pitchFamily="65" charset="-120"/>
                <a:cs typeface="+mj-cs"/>
              </a:rPr>
              <a:t>使用</a:t>
            </a:r>
            <a:r>
              <a:rPr kumimoji="0" lang="zh-TW" altLang="en-US" sz="67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zh-TW" altLang="en-US" sz="67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為單位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051720" y="3068960"/>
            <a:ext cx="108012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372200" y="4077072"/>
            <a:ext cx="108012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0800"/>
            <a:ext cx="2406650" cy="1728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971550" y="836613"/>
            <a:ext cx="6912818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zh-TW" sz="4000" dirty="0">
                <a:latin typeface="標楷體" pitchFamily="65" charset="-120"/>
                <a:ea typeface="標楷體" pitchFamily="65" charset="-120"/>
              </a:rPr>
              <a:t>容量的單位，我們最常使用到的有：</a:t>
            </a:r>
            <a:endParaRPr kumimoji="0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40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zh-TW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公升</a:t>
            </a:r>
            <a:r>
              <a:rPr kumimoji="0" lang="zh-TW" altLang="zh-TW" sz="54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kumimoji="0" lang="zh-TW" altLang="zh-TW" sz="5400" dirty="0">
                <a:latin typeface="標楷體" pitchFamily="65" charset="-120"/>
                <a:ea typeface="標楷體" pitchFamily="65" charset="-120"/>
              </a:rPr>
              <a:t>）</a:t>
            </a:r>
            <a:endParaRPr kumimoji="0"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6372225" y="4076700"/>
            <a:ext cx="1152525" cy="1223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971550" y="3789363"/>
            <a:ext cx="2879725" cy="2139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484438" y="4652963"/>
            <a:ext cx="1079500" cy="936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6"/>
          <p:cNvGrpSpPr/>
          <p:nvPr/>
        </p:nvGrpSpPr>
        <p:grpSpPr>
          <a:xfrm>
            <a:off x="467544" y="2780928"/>
            <a:ext cx="2952328" cy="2592288"/>
            <a:chOff x="899592" y="3356992"/>
            <a:chExt cx="2952328" cy="2592288"/>
          </a:xfrm>
        </p:grpSpPr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3356992"/>
              <a:ext cx="1308660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圓角矩形圖說文字 13"/>
            <p:cNvSpPr/>
            <p:nvPr/>
          </p:nvSpPr>
          <p:spPr>
            <a:xfrm>
              <a:off x="2267744" y="3645024"/>
              <a:ext cx="1584176" cy="1152128"/>
            </a:xfrm>
            <a:prstGeom prst="wedgeRoundRectCallout">
              <a:avLst>
                <a:gd name="adj1" fmla="val -58556"/>
                <a:gd name="adj2" fmla="val 6332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7350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30000"/>
            </a:blip>
            <a:srcRect/>
            <a:stretch>
              <a:fillRect/>
            </a:stretch>
          </p:blipFill>
          <p:spPr bwMode="auto">
            <a:xfrm>
              <a:off x="2195736" y="3573016"/>
              <a:ext cx="1656184" cy="1308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群組 20"/>
          <p:cNvGrpSpPr/>
          <p:nvPr/>
        </p:nvGrpSpPr>
        <p:grpSpPr>
          <a:xfrm>
            <a:off x="3635896" y="2204864"/>
            <a:ext cx="5040560" cy="3456384"/>
            <a:chOff x="3779912" y="3356992"/>
            <a:chExt cx="5040560" cy="2927308"/>
          </a:xfrm>
        </p:grpSpPr>
        <p:pic>
          <p:nvPicPr>
            <p:cNvPr id="5735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3356992"/>
              <a:ext cx="2952328" cy="292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圓角矩形圖說文字 18"/>
            <p:cNvSpPr/>
            <p:nvPr/>
          </p:nvSpPr>
          <p:spPr>
            <a:xfrm>
              <a:off x="6948264" y="3645024"/>
              <a:ext cx="1872208" cy="1584176"/>
            </a:xfrm>
            <a:prstGeom prst="wedgeRoundRectCallout">
              <a:avLst>
                <a:gd name="adj1" fmla="val -79785"/>
                <a:gd name="adj2" fmla="val 2589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73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0272" y="3717032"/>
              <a:ext cx="1728193" cy="14401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標題 1"/>
          <p:cNvSpPr txBox="1">
            <a:spLocks/>
          </p:cNvSpPr>
          <p:nvPr/>
        </p:nvSpPr>
        <p:spPr>
          <a:xfrm>
            <a:off x="539552" y="83671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</a:t>
            </a:r>
            <a:r>
              <a:rPr lang="zh-TW" altLang="en-US" sz="6700" noProof="0" dirty="0" smtClean="0">
                <a:latin typeface="標楷體" pitchFamily="65" charset="-120"/>
                <a:ea typeface="標楷體" pitchFamily="65" charset="-120"/>
                <a:cs typeface="+mj-cs"/>
              </a:rPr>
              <a:t>使用</a:t>
            </a:r>
            <a:r>
              <a:rPr lang="zh-TW" altLang="en-US" sz="6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公</a:t>
            </a:r>
            <a:r>
              <a:rPr kumimoji="0" lang="zh-TW" altLang="en-US" sz="67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升</a:t>
            </a:r>
            <a:r>
              <a:rPr kumimoji="0" lang="zh-TW" altLang="en-US" sz="67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為單位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979712" y="3356992"/>
            <a:ext cx="79208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100392" y="2996952"/>
            <a:ext cx="792088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54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/>
            </a:r>
            <a:br>
              <a:rPr lang="en-US" altLang="zh-TW" sz="54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</a:br>
            <a:r>
              <a:rPr lang="en-US" altLang="zh-TW" sz="54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/>
            </a:r>
            <a:br>
              <a:rPr lang="en-US" altLang="zh-TW" sz="54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</a:br>
            <a:r>
              <a:rPr lang="en-US" altLang="zh-TW" sz="54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/>
            </a:r>
            <a:br>
              <a:rPr lang="en-US" altLang="zh-TW" sz="54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</a:br>
            <a:r>
              <a:rPr lang="en-US" altLang="zh-TW" sz="54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  <a:t/>
            </a:r>
            <a:br>
              <a:rPr lang="en-US" altLang="zh-TW" sz="5400" dirty="0" smtClean="0">
                <a:solidFill>
                  <a:srgbClr val="002060"/>
                </a:solidFill>
                <a:latin typeface="文鼎標楷注音" pitchFamily="66" charset="-120"/>
                <a:ea typeface="文鼎標楷注音" pitchFamily="66" charset="-120"/>
              </a:rPr>
            </a:br>
            <a:r>
              <a:rPr lang="zh-TW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一、適當的使用</a:t>
            </a:r>
            <a:r>
              <a:rPr lang="en-US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5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容量的單位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1619672" y="69269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</a:t>
            </a:r>
            <a:r>
              <a:rPr kumimoji="0" lang="zh-TW" alt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認識</a:t>
            </a:r>
            <a:r>
              <a:rPr kumimoji="0" lang="zh-TW" alt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95536" y="17008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容量最</a:t>
            </a:r>
            <a:r>
              <a:rPr kumimoji="0" lang="zh-TW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小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的單位是 </a:t>
            </a:r>
            <a:r>
              <a:rPr kumimoji="0" lang="zh-TW" alt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毫升</a:t>
            </a: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9552" y="314096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292494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通常量到很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或較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少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容量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時會使用到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9952" y="4005064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毫 升</a:t>
            </a:r>
            <a:endParaRPr lang="zh-TW" altLang="en-US" sz="5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40817">
            <a:off x="6234391" y="4864879"/>
            <a:ext cx="1900137" cy="44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817</TotalTime>
  <Words>1103</Words>
  <Application>Microsoft Office PowerPoint</Application>
  <PresentationFormat>如螢幕大小 (4:3)</PresentationFormat>
  <Paragraphs>254</Paragraphs>
  <Slides>44</Slides>
  <Notes>12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6" baseType="lpstr">
      <vt:lpstr>流線</vt:lpstr>
      <vt:lpstr>點陣圖影像</vt:lpstr>
      <vt:lpstr> 第一部份-認識容量</vt:lpstr>
      <vt:lpstr>  認識容量單位 </vt:lpstr>
      <vt:lpstr>PowerPoint 簡報</vt:lpstr>
      <vt:lpstr>PowerPoint 簡報</vt:lpstr>
      <vt:lpstr>PowerPoint 簡報</vt:lpstr>
      <vt:lpstr>PowerPoint 簡報</vt:lpstr>
      <vt:lpstr>PowerPoint 簡報</vt:lpstr>
      <vt:lpstr>    一、適當的使用        容量的單位 </vt:lpstr>
      <vt:lpstr>PowerPoint 簡報</vt:lpstr>
      <vt:lpstr>     </vt:lpstr>
      <vt:lpstr>使用毫升、ml 、cc 為單位</vt:lpstr>
      <vt:lpstr>使用毫升、ml 、cc 為單位</vt:lpstr>
      <vt:lpstr>使用毫升、ml 、cc 為單位</vt:lpstr>
      <vt:lpstr>使用毫升、ml 、cc 為單位</vt:lpstr>
      <vt:lpstr>  認識 1 毫升 </vt:lpstr>
      <vt:lpstr>  認識 1 毫升 </vt:lpstr>
      <vt:lpstr>  認識毫升 </vt:lpstr>
      <vt:lpstr>  認識毫升 </vt:lpstr>
      <vt:lpstr>  認識毫升 </vt:lpstr>
      <vt:lpstr>PowerPoint 簡報</vt:lpstr>
      <vt:lpstr>PowerPoint 簡報</vt:lpstr>
      <vt:lpstr>使用公升、L 為單位</vt:lpstr>
      <vt:lpstr>使用公升、L 為單位</vt:lpstr>
      <vt:lpstr>使用公升、L 為單位</vt:lpstr>
      <vt:lpstr>  認識 1 公升 </vt:lpstr>
      <vt:lpstr>  認識公升 </vt:lpstr>
      <vt:lpstr>  認識公升 </vt:lpstr>
      <vt:lpstr>  認識公升 </vt:lpstr>
      <vt:lpstr>   挑戰一下!</vt:lpstr>
      <vt:lpstr>   挑戰一下!</vt:lpstr>
      <vt:lpstr>   挑戰一下!</vt:lpstr>
      <vt:lpstr>   挑戰一下!</vt:lpstr>
      <vt:lpstr>   挑戰一下!</vt:lpstr>
      <vt:lpstr>   挑戰一下!</vt:lpstr>
      <vt:lpstr>二、什麼時候該使用             容量的單位？</vt:lpstr>
      <vt:lpstr>PowerPoint 簡報</vt:lpstr>
      <vt:lpstr>PowerPoint 簡報</vt:lpstr>
      <vt:lpstr>PowerPoint 簡報</vt:lpstr>
      <vt:lpstr>   挑戰一下!</vt:lpstr>
      <vt:lpstr>   挑戰一下!</vt:lpstr>
      <vt:lpstr>   挑戰一下!</vt:lpstr>
      <vt:lpstr>   挑戰一下!</vt:lpstr>
      <vt:lpstr>   挑戰一下!</vt:lpstr>
      <vt:lpstr>      挑戰結束!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黃麗君</cp:lastModifiedBy>
  <cp:revision>30</cp:revision>
  <cp:lastPrinted>2017-09-26T05:52:37Z</cp:lastPrinted>
  <dcterms:created xsi:type="dcterms:W3CDTF">2015-01-05T01:46:30Z</dcterms:created>
  <dcterms:modified xsi:type="dcterms:W3CDTF">2017-09-26T05:52:43Z</dcterms:modified>
</cp:coreProperties>
</file>