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8" r:id="rId4"/>
    <p:sldId id="268" r:id="rId5"/>
    <p:sldId id="269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67" d="100"/>
          <a:sy n="67" d="100"/>
        </p:scale>
        <p:origin x="57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8/25/2018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8/25/2018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檢視自我習慣性思考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3143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/>
          </p:cNvSpPr>
          <p:nvPr/>
        </p:nvSpPr>
        <p:spPr>
          <a:xfrm>
            <a:off x="1957388" y="1798598"/>
            <a:ext cx="6074803" cy="1105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b="1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	</a:t>
            </a:r>
            <a:r>
              <a:rPr lang="zh-TW" altLang="en-US" b="1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挑出非理性想法</a:t>
            </a:r>
            <a:endParaRPr lang="en-US" altLang="zh-TW" b="1" u="sng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標題 1"/>
          <p:cNvSpPr txBox="1">
            <a:spLocks/>
          </p:cNvSpPr>
          <p:nvPr/>
        </p:nvSpPr>
        <p:spPr>
          <a:xfrm>
            <a:off x="2718651" y="2966132"/>
            <a:ext cx="5653826" cy="9733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b="1" i="1" dirty="0">
                <a:solidFill>
                  <a:schemeClr val="tx1"/>
                </a:solidFill>
              </a:rPr>
              <a:t>今晚我會很孤單</a:t>
            </a:r>
            <a:r>
              <a:rPr lang="en-US" altLang="zh-TW" b="1" i="1" dirty="0">
                <a:solidFill>
                  <a:schemeClr val="tx1"/>
                </a:solidFill>
              </a:rPr>
              <a:t>……</a:t>
            </a:r>
            <a:endParaRPr lang="zh-TW" altLang="zh-TW" dirty="0">
              <a:solidFill>
                <a:schemeClr val="tx1"/>
              </a:solidFill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1127975" y="631065"/>
            <a:ext cx="8073175" cy="1105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b="1" u="sng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D. </a:t>
            </a:r>
            <a:r>
              <a:rPr lang="zh-TW" altLang="en-US" b="1" u="sng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反駁</a:t>
            </a:r>
            <a:r>
              <a:rPr lang="zh-TW" altLang="en-US" b="1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及挑戰非理性想法</a:t>
            </a:r>
            <a:r>
              <a:rPr lang="en-US" altLang="zh-TW" b="1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endParaRPr lang="en-US" altLang="zh-TW" b="1" u="sng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標題 1"/>
          <p:cNvSpPr txBox="1">
            <a:spLocks/>
          </p:cNvSpPr>
          <p:nvPr/>
        </p:nvSpPr>
        <p:spPr>
          <a:xfrm>
            <a:off x="2718651" y="4885654"/>
            <a:ext cx="2410562" cy="9733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b="1" i="1" dirty="0" smtClean="0">
                <a:solidFill>
                  <a:schemeClr val="tx1"/>
                </a:solidFill>
              </a:rPr>
              <a:t>沒有</a:t>
            </a:r>
            <a:endParaRPr lang="zh-TW" altLang="zh-TW" dirty="0">
              <a:solidFill>
                <a:schemeClr val="tx1"/>
              </a:solidFill>
            </a:endParaRPr>
          </a:p>
        </p:txBody>
      </p:sp>
      <p:sp>
        <p:nvSpPr>
          <p:cNvPr id="8" name="標題 1"/>
          <p:cNvSpPr txBox="1">
            <a:spLocks/>
          </p:cNvSpPr>
          <p:nvPr/>
        </p:nvSpPr>
        <p:spPr>
          <a:xfrm>
            <a:off x="1957388" y="3901813"/>
            <a:ext cx="8115300" cy="1105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b="1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	</a:t>
            </a:r>
            <a:r>
              <a:rPr lang="zh-TW" altLang="en-US" b="1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這個想法有理性的支持嗎</a:t>
            </a:r>
            <a:r>
              <a:rPr lang="en-US" altLang="zh-TW" b="1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endParaRPr lang="en-US" altLang="zh-TW" b="1" u="sng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14124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/>
          </p:cNvSpPr>
          <p:nvPr/>
        </p:nvSpPr>
        <p:spPr>
          <a:xfrm>
            <a:off x="1743075" y="527278"/>
            <a:ext cx="8115300" cy="1105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b="1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3.	</a:t>
            </a:r>
            <a:r>
              <a:rPr lang="zh-TW" altLang="en-US" b="1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這個想法是錯誤的證據是</a:t>
            </a:r>
            <a:r>
              <a:rPr lang="en-US" altLang="zh-TW" b="1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endParaRPr lang="en-US" altLang="zh-TW" b="1" u="sng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2547200" y="1332678"/>
            <a:ext cx="8168425" cy="221062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000" b="1" i="1" dirty="0">
                <a:solidFill>
                  <a:schemeClr val="tx1"/>
                </a:solidFill>
              </a:rPr>
              <a:t>獨自一人雖不如約會愉快，但我能在其他活動中找到樂趣。通常我喜歡獨處，今天我仍會享受獨處的。</a:t>
            </a:r>
            <a:endParaRPr lang="zh-TW" altLang="zh-TW" sz="4000" dirty="0">
              <a:solidFill>
                <a:schemeClr val="tx1"/>
              </a:solidFill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743075" y="3343275"/>
            <a:ext cx="9244013" cy="1105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b="1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4.	</a:t>
            </a:r>
            <a:r>
              <a:rPr lang="zh-TW" altLang="en-US" b="1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有這個想法具真實性的證據嗎</a:t>
            </a:r>
            <a:r>
              <a:rPr lang="en-US" altLang="zh-TW" b="1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endParaRPr lang="en-US" altLang="zh-TW" b="1" u="sng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2547200" y="4348700"/>
            <a:ext cx="8168425" cy="15950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zh-TW" sz="4000" b="1" i="1" dirty="0">
                <a:solidFill>
                  <a:schemeClr val="tx1"/>
                </a:solidFill>
              </a:rPr>
              <a:t>沒有，只是我說服我自己而感到沮喪。</a:t>
            </a:r>
            <a:endParaRPr lang="zh-TW" altLang="zh-TW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368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/>
          </p:cNvSpPr>
          <p:nvPr/>
        </p:nvSpPr>
        <p:spPr>
          <a:xfrm>
            <a:off x="1743075" y="527278"/>
            <a:ext cx="8115300" cy="1105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b="1" u="sng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en-US" altLang="zh-TW" b="1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.	</a:t>
            </a:r>
            <a:r>
              <a:rPr lang="zh-TW" altLang="en-US" b="1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最糟糕的事情會是什麼</a:t>
            </a:r>
            <a:r>
              <a:rPr lang="en-US" altLang="zh-TW" b="1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endParaRPr lang="en-US" altLang="zh-TW" b="1" u="sng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2547200" y="1332678"/>
            <a:ext cx="8168425" cy="17819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zh-TW" sz="4000" b="1" i="1" dirty="0">
                <a:solidFill>
                  <a:schemeClr val="tx1"/>
                </a:solidFill>
              </a:rPr>
              <a:t>我可能繼續覺得失望，並且</a:t>
            </a:r>
            <a:r>
              <a:rPr lang="zh-TW" altLang="zh-TW" sz="4000" b="1" i="1" dirty="0" smtClean="0">
                <a:solidFill>
                  <a:schemeClr val="tx1"/>
                </a:solidFill>
              </a:rPr>
              <a:t>找</a:t>
            </a:r>
            <a:r>
              <a:rPr lang="zh-TW" altLang="en-US" sz="4000" b="1" i="1" dirty="0" smtClean="0">
                <a:solidFill>
                  <a:schemeClr val="tx1"/>
                </a:solidFill>
              </a:rPr>
              <a:t>不到</a:t>
            </a:r>
            <a:r>
              <a:rPr lang="zh-TW" altLang="zh-TW" sz="4000" b="1" i="1" dirty="0" smtClean="0">
                <a:solidFill>
                  <a:schemeClr val="tx1"/>
                </a:solidFill>
              </a:rPr>
              <a:t>任何</a:t>
            </a:r>
            <a:r>
              <a:rPr lang="zh-TW" altLang="zh-TW" sz="4000" b="1" i="1" dirty="0">
                <a:solidFill>
                  <a:schemeClr val="tx1"/>
                </a:solidFill>
              </a:rPr>
              <a:t>愉快的事好做。</a:t>
            </a:r>
            <a:endParaRPr lang="zh-TW" altLang="zh-TW" sz="4000" dirty="0">
              <a:solidFill>
                <a:schemeClr val="tx1"/>
              </a:solidFill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743075" y="3343275"/>
            <a:ext cx="9244013" cy="1105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b="1" u="sng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en-US" altLang="zh-TW" b="1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.	</a:t>
            </a:r>
            <a:r>
              <a:rPr lang="zh-TW" altLang="en-US" b="1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可能有什麼好事情會發生</a:t>
            </a:r>
            <a:r>
              <a:rPr lang="en-US" altLang="zh-TW" b="1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endParaRPr lang="en-US" altLang="zh-TW" b="1" u="sng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2547200" y="4348700"/>
            <a:ext cx="8168425" cy="15950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000" b="1" i="1" dirty="0">
                <a:solidFill>
                  <a:schemeClr val="tx1"/>
                </a:solidFill>
              </a:rPr>
              <a:t>我會覺得較能獨立，並了解到我也有許多內在資源。</a:t>
            </a:r>
            <a:endParaRPr lang="zh-TW" altLang="zh-TW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227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1"/>
          <p:cNvSpPr txBox="1">
            <a:spLocks/>
          </p:cNvSpPr>
          <p:nvPr/>
        </p:nvSpPr>
        <p:spPr>
          <a:xfrm>
            <a:off x="1875687" y="1736503"/>
            <a:ext cx="9354289" cy="36451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000" b="1" i="1" dirty="0">
                <a:solidFill>
                  <a:schemeClr val="tx1"/>
                </a:solidFill>
              </a:rPr>
              <a:t>我沒問題。我會拿出我的偵探小說，自己吃一頓美味的餐點。一個人獨處很好。</a:t>
            </a:r>
          </a:p>
          <a:p>
            <a:r>
              <a:rPr lang="zh-TW" altLang="en-US" sz="4000" b="1" i="1" dirty="0">
                <a:solidFill>
                  <a:schemeClr val="tx1"/>
                </a:solidFill>
              </a:rPr>
              <a:t>其他的情緒</a:t>
            </a:r>
            <a:r>
              <a:rPr lang="en-US" altLang="zh-TW" sz="4000" b="1" i="1" dirty="0">
                <a:solidFill>
                  <a:schemeClr val="tx1"/>
                </a:solidFill>
              </a:rPr>
              <a:t>:</a:t>
            </a:r>
          </a:p>
          <a:p>
            <a:r>
              <a:rPr lang="zh-TW" altLang="en-US" sz="4000" b="1" i="1" dirty="0">
                <a:solidFill>
                  <a:schemeClr val="tx1"/>
                </a:solidFill>
              </a:rPr>
              <a:t>我覺得安靜，及一點失望，但我正在吃一頓美食並看一本好書。</a:t>
            </a: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1127975" y="631065"/>
            <a:ext cx="6873025" cy="1105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zh-TW" b="1" u="sng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b="1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E.	</a:t>
            </a:r>
            <a:r>
              <a:rPr lang="zh-TW" altLang="en-US" b="1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其他的想法</a:t>
            </a:r>
            <a:r>
              <a:rPr lang="en-US" altLang="zh-TW" b="1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endParaRPr lang="en-US" altLang="zh-TW" b="1" u="sng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6725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駁倒非理性想法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7200" b="1" dirty="0" smtClean="0"/>
              <a:t>練習與分</a:t>
            </a:r>
            <a:r>
              <a:rPr lang="zh-TW" altLang="en-US" sz="7200" b="1" dirty="0"/>
              <a:t>享</a:t>
            </a:r>
          </a:p>
        </p:txBody>
      </p:sp>
    </p:spTree>
    <p:extLst>
      <p:ext uri="{BB962C8B-B14F-4D97-AF65-F5344CB8AC3E}">
        <p14:creationId xmlns:p14="http://schemas.microsoft.com/office/powerpoint/2010/main" val="3339269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28713" y="623887"/>
            <a:ext cx="9875520" cy="1976439"/>
          </a:xfrm>
        </p:spPr>
        <p:txBody>
          <a:bodyPr>
            <a:noAutofit/>
          </a:bodyPr>
          <a:lstStyle/>
          <a:p>
            <a:r>
              <a:rPr lang="zh-TW" altLang="en-US" sz="4800" b="1" dirty="0" smtClean="0">
                <a:solidFill>
                  <a:schemeClr val="tx1"/>
                </a:solidFill>
              </a:rPr>
              <a:t>情境一</a:t>
            </a:r>
            <a:r>
              <a:rPr lang="en-US" altLang="zh-TW" sz="4800" b="1" dirty="0" smtClean="0">
                <a:solidFill>
                  <a:schemeClr val="tx1"/>
                </a:solidFill>
              </a:rPr>
              <a:t>:</a:t>
            </a:r>
            <a:br>
              <a:rPr lang="en-US" altLang="zh-TW" sz="4800" b="1" dirty="0" smtClean="0">
                <a:solidFill>
                  <a:schemeClr val="tx1"/>
                </a:solidFill>
              </a:rPr>
            </a:br>
            <a:r>
              <a:rPr lang="zh-TW" altLang="en-US" sz="4800" b="1" dirty="0" smtClean="0">
                <a:solidFill>
                  <a:schemeClr val="tx1"/>
                </a:solidFill>
              </a:rPr>
              <a:t>上學發現口袋裡的一百元不見了，你會怎麼想</a:t>
            </a:r>
            <a:r>
              <a:rPr lang="en-US" altLang="zh-TW" sz="4800" b="1" dirty="0" smtClean="0">
                <a:solidFill>
                  <a:schemeClr val="tx1"/>
                </a:solidFill>
              </a:rPr>
              <a:t>?</a:t>
            </a:r>
            <a:endParaRPr lang="zh-TW" altLang="en-US" sz="4800" b="1" dirty="0">
              <a:solidFill>
                <a:schemeClr val="tx1"/>
              </a:solidFill>
            </a:endParaRPr>
          </a:p>
        </p:txBody>
      </p:sp>
      <p:sp>
        <p:nvSpPr>
          <p:cNvPr id="3" name="標題 1"/>
          <p:cNvSpPr txBox="1">
            <a:spLocks/>
          </p:cNvSpPr>
          <p:nvPr/>
        </p:nvSpPr>
        <p:spPr>
          <a:xfrm>
            <a:off x="1128713" y="2771776"/>
            <a:ext cx="9875520" cy="36004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14400" indent="-914400">
              <a:buFontTx/>
              <a:buAutoNum type="alphaUcPeriod"/>
            </a:pPr>
            <a:r>
              <a:rPr lang="zh-TW" altLang="en-US" sz="4800" b="1" dirty="0">
                <a:solidFill>
                  <a:srgbClr val="FF0000"/>
                </a:solidFill>
              </a:rPr>
              <a:t>糟了</a:t>
            </a:r>
            <a:r>
              <a:rPr lang="en-US" altLang="zh-TW" sz="4800" b="1" dirty="0">
                <a:solidFill>
                  <a:srgbClr val="FF0000"/>
                </a:solidFill>
              </a:rPr>
              <a:t>!</a:t>
            </a:r>
            <a:r>
              <a:rPr lang="zh-TW" altLang="en-US" sz="4800" b="1" dirty="0">
                <a:solidFill>
                  <a:srgbClr val="FF0000"/>
                </a:solidFill>
              </a:rPr>
              <a:t>一定會被媽媽罵。</a:t>
            </a:r>
            <a:endParaRPr lang="en-US" altLang="zh-TW" sz="4800" b="1" dirty="0">
              <a:solidFill>
                <a:srgbClr val="FF0000"/>
              </a:solidFill>
            </a:endParaRPr>
          </a:p>
          <a:p>
            <a:pPr marL="914400" indent="-914400">
              <a:buFontTx/>
              <a:buAutoNum type="alphaUcPeriod"/>
            </a:pPr>
            <a:r>
              <a:rPr lang="zh-TW" altLang="en-US" sz="4800" b="1" dirty="0">
                <a:solidFill>
                  <a:srgbClr val="FF0000"/>
                </a:solidFill>
              </a:rPr>
              <a:t>我怎麼這麼不小心，都怪我</a:t>
            </a:r>
            <a:r>
              <a:rPr lang="en-US" altLang="zh-TW" sz="4800" b="1" dirty="0">
                <a:solidFill>
                  <a:srgbClr val="FF0000"/>
                </a:solidFill>
              </a:rPr>
              <a:t>!</a:t>
            </a:r>
          </a:p>
          <a:p>
            <a:pPr marL="914400" indent="-914400">
              <a:buAutoNum type="alphaUcPeriod"/>
            </a:pPr>
            <a:r>
              <a:rPr lang="zh-TW" altLang="en-US" sz="4800" b="1" dirty="0" smtClean="0">
                <a:solidFill>
                  <a:srgbClr val="FF0000"/>
                </a:solidFill>
              </a:rPr>
              <a:t>還好不見的不是一千元。</a:t>
            </a:r>
            <a:endParaRPr lang="en-US" altLang="zh-TW" sz="4800" b="1" dirty="0" smtClean="0">
              <a:solidFill>
                <a:srgbClr val="FF0000"/>
              </a:solidFill>
            </a:endParaRPr>
          </a:p>
          <a:p>
            <a:pPr marL="914400" indent="-914400">
              <a:buAutoNum type="alphaUcPeriod"/>
            </a:pPr>
            <a:r>
              <a:rPr lang="zh-TW" altLang="en-US" sz="4800" b="1" dirty="0">
                <a:solidFill>
                  <a:srgbClr val="FF0000"/>
                </a:solidFill>
              </a:rPr>
              <a:t>撿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到的人一</a:t>
            </a:r>
            <a:r>
              <a:rPr lang="zh-TW" altLang="en-US" sz="4800" b="1" dirty="0">
                <a:solidFill>
                  <a:srgbClr val="FF0000"/>
                </a:solidFill>
              </a:rPr>
              <a:t>定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很高興。</a:t>
            </a:r>
            <a:endParaRPr lang="en-US" altLang="zh-TW" sz="4800" b="1" dirty="0" smtClean="0">
              <a:solidFill>
                <a:srgbClr val="FF0000"/>
              </a:solidFill>
            </a:endParaRPr>
          </a:p>
          <a:p>
            <a:pPr marL="914400" indent="-914400">
              <a:buAutoNum type="alphaUcPeriod"/>
            </a:pPr>
            <a:r>
              <a:rPr lang="en-US" altLang="zh-TW" sz="4800" b="1" dirty="0" smtClean="0">
                <a:solidFill>
                  <a:srgbClr val="FF0000"/>
                </a:solidFill>
              </a:rPr>
              <a:t>?</a:t>
            </a:r>
            <a:endParaRPr lang="zh-TW" altLang="en-US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241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28713" y="247518"/>
            <a:ext cx="9875520" cy="2524258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solidFill>
                  <a:schemeClr val="tx1"/>
                </a:solidFill>
              </a:rPr>
              <a:t>情境</a:t>
            </a:r>
            <a:r>
              <a:rPr lang="zh-TW" altLang="en-US" b="1" dirty="0">
                <a:solidFill>
                  <a:schemeClr val="tx1"/>
                </a:solidFill>
              </a:rPr>
              <a:t>二</a:t>
            </a:r>
            <a:r>
              <a:rPr lang="en-US" altLang="zh-TW" b="1" dirty="0" smtClean="0">
                <a:solidFill>
                  <a:schemeClr val="tx1"/>
                </a:solidFill>
              </a:rPr>
              <a:t>:</a:t>
            </a:r>
            <a:br>
              <a:rPr lang="en-US" altLang="zh-TW" b="1" dirty="0" smtClean="0">
                <a:solidFill>
                  <a:schemeClr val="tx1"/>
                </a:solidFill>
              </a:rPr>
            </a:br>
            <a:r>
              <a:rPr lang="zh-TW" altLang="en-US" b="1" dirty="0" smtClean="0">
                <a:solidFill>
                  <a:schemeClr val="tx1"/>
                </a:solidFill>
              </a:rPr>
              <a:t>放學回家路上腳踏車爆胎，你會怎麼想</a:t>
            </a:r>
            <a:r>
              <a:rPr lang="en-US" altLang="zh-TW" b="1" dirty="0" smtClean="0">
                <a:solidFill>
                  <a:schemeClr val="tx1"/>
                </a:solidFill>
              </a:rPr>
              <a:t>?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3" name="標題 1"/>
          <p:cNvSpPr txBox="1">
            <a:spLocks/>
          </p:cNvSpPr>
          <p:nvPr/>
        </p:nvSpPr>
        <p:spPr>
          <a:xfrm>
            <a:off x="1128713" y="2143126"/>
            <a:ext cx="10672762" cy="38004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zh-TW" sz="4800" b="1" dirty="0" smtClean="0">
              <a:solidFill>
                <a:srgbClr val="FF0000"/>
              </a:solidFill>
            </a:endParaRPr>
          </a:p>
          <a:p>
            <a:pPr marL="914400" indent="-914400">
              <a:buAutoNum type="alphaUcPeriod"/>
            </a:pPr>
            <a:r>
              <a:rPr lang="zh-TW" altLang="en-US" sz="4800" b="1" dirty="0" smtClean="0">
                <a:solidFill>
                  <a:srgbClr val="FF0000"/>
                </a:solidFill>
              </a:rPr>
              <a:t>運氣真不好，我得走路回家了。</a:t>
            </a:r>
            <a:endParaRPr lang="en-US" altLang="zh-TW" sz="4800" b="1" dirty="0">
              <a:solidFill>
                <a:srgbClr val="FF0000"/>
              </a:solidFill>
            </a:endParaRPr>
          </a:p>
          <a:p>
            <a:pPr marL="914400" indent="-914400">
              <a:buAutoNum type="alphaUcPeriod"/>
            </a:pPr>
            <a:r>
              <a:rPr lang="zh-TW" altLang="en-US" sz="4800" b="1" dirty="0" smtClean="0">
                <a:solidFill>
                  <a:srgbClr val="FF0000"/>
                </a:solidFill>
              </a:rPr>
              <a:t>還好不是上學爆胎，不然就遲到了。</a:t>
            </a:r>
            <a:endParaRPr lang="en-US" altLang="zh-TW" sz="4800" b="1" dirty="0" smtClean="0">
              <a:solidFill>
                <a:srgbClr val="FF0000"/>
              </a:solidFill>
            </a:endParaRPr>
          </a:p>
          <a:p>
            <a:pPr marL="914400" indent="-914400">
              <a:buAutoNum type="alphaUcPeriod"/>
            </a:pPr>
            <a:r>
              <a:rPr lang="zh-TW" altLang="en-US" sz="4800" b="1" dirty="0" smtClean="0">
                <a:solidFill>
                  <a:srgbClr val="FF0000"/>
                </a:solidFill>
              </a:rPr>
              <a:t>還好沒發生車禍</a:t>
            </a:r>
            <a:endParaRPr lang="en-US" altLang="zh-TW" sz="4800" b="1" dirty="0" smtClean="0">
              <a:solidFill>
                <a:srgbClr val="FF0000"/>
              </a:solidFill>
            </a:endParaRPr>
          </a:p>
          <a:p>
            <a:pPr marL="914400" indent="-914400">
              <a:buAutoNum type="alphaUcPeriod"/>
            </a:pPr>
            <a:r>
              <a:rPr lang="en-US" altLang="zh-TW" sz="4800" b="1" dirty="0">
                <a:solidFill>
                  <a:srgbClr val="FF0000"/>
                </a:solidFill>
              </a:rPr>
              <a:t>?</a:t>
            </a:r>
            <a:endParaRPr lang="en-US" altLang="zh-TW" sz="48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7332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8664" y="218943"/>
            <a:ext cx="10729912" cy="2524258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solidFill>
                  <a:schemeClr val="tx1"/>
                </a:solidFill>
              </a:rPr>
              <a:t>情境</a:t>
            </a:r>
            <a:r>
              <a:rPr lang="zh-TW" altLang="en-US" b="1" dirty="0">
                <a:solidFill>
                  <a:schemeClr val="tx1"/>
                </a:solidFill>
              </a:rPr>
              <a:t>三</a:t>
            </a:r>
            <a:r>
              <a:rPr lang="en-US" altLang="zh-TW" b="1" dirty="0" smtClean="0">
                <a:solidFill>
                  <a:schemeClr val="tx1"/>
                </a:solidFill>
              </a:rPr>
              <a:t>:</a:t>
            </a:r>
            <a:br>
              <a:rPr lang="en-US" altLang="zh-TW" b="1" dirty="0" smtClean="0">
                <a:solidFill>
                  <a:schemeClr val="tx1"/>
                </a:solidFill>
              </a:rPr>
            </a:br>
            <a:r>
              <a:rPr lang="zh-TW" altLang="en-US" b="1" dirty="0" smtClean="0">
                <a:solidFill>
                  <a:schemeClr val="tx1"/>
                </a:solidFill>
              </a:rPr>
              <a:t>你很用功地準備期中考， 成績卻非常不理想，你會怎麼想</a:t>
            </a:r>
            <a:r>
              <a:rPr lang="en-US" altLang="zh-TW" b="1" dirty="0" smtClean="0">
                <a:solidFill>
                  <a:schemeClr val="tx1"/>
                </a:solidFill>
              </a:rPr>
              <a:t>?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3" name="標題 1"/>
          <p:cNvSpPr txBox="1">
            <a:spLocks/>
          </p:cNvSpPr>
          <p:nvPr/>
        </p:nvSpPr>
        <p:spPr>
          <a:xfrm>
            <a:off x="728664" y="2414588"/>
            <a:ext cx="11229974" cy="35290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zh-TW" sz="4800" b="1" dirty="0" smtClean="0">
              <a:solidFill>
                <a:srgbClr val="FF0000"/>
              </a:solidFill>
            </a:endParaRPr>
          </a:p>
          <a:p>
            <a:pPr marL="914400" indent="-914400">
              <a:buAutoNum type="alphaUcPeriod"/>
            </a:pPr>
            <a:r>
              <a:rPr lang="zh-TW" altLang="en-US" sz="4800" b="1" dirty="0" smtClean="0">
                <a:solidFill>
                  <a:srgbClr val="FF0000"/>
                </a:solidFill>
              </a:rPr>
              <a:t>早知道就不要努力了。</a:t>
            </a:r>
            <a:endParaRPr lang="en-US" altLang="zh-TW" sz="4800" b="1" dirty="0" smtClean="0">
              <a:solidFill>
                <a:srgbClr val="FF0000"/>
              </a:solidFill>
            </a:endParaRPr>
          </a:p>
          <a:p>
            <a:pPr marL="914400" indent="-914400">
              <a:buAutoNum type="alphaUcPeriod"/>
            </a:pPr>
            <a:r>
              <a:rPr lang="zh-TW" altLang="en-US" sz="4800" b="1" dirty="0" smtClean="0">
                <a:solidFill>
                  <a:srgbClr val="FF0000"/>
                </a:solidFill>
              </a:rPr>
              <a:t>我就是不夠聰明，考試就是考不好。</a:t>
            </a:r>
            <a:endParaRPr lang="en-US" altLang="zh-TW" sz="4800" b="1" dirty="0" smtClean="0">
              <a:solidFill>
                <a:srgbClr val="FF0000"/>
              </a:solidFill>
            </a:endParaRPr>
          </a:p>
          <a:p>
            <a:pPr marL="914400" indent="-914400">
              <a:buAutoNum type="alphaUcPeriod"/>
            </a:pPr>
            <a:r>
              <a:rPr lang="zh-TW" altLang="en-US" sz="4800" b="1" dirty="0" smtClean="0">
                <a:solidFill>
                  <a:srgbClr val="FF0000"/>
                </a:solidFill>
              </a:rPr>
              <a:t>還好這不是會考。</a:t>
            </a:r>
            <a:endParaRPr lang="en-US" altLang="zh-TW" sz="4800" b="1" dirty="0">
              <a:solidFill>
                <a:srgbClr val="FF0000"/>
              </a:solidFill>
            </a:endParaRPr>
          </a:p>
          <a:p>
            <a:pPr marL="914400" indent="-914400">
              <a:buAutoNum type="alphaUcPeriod"/>
            </a:pPr>
            <a:r>
              <a:rPr lang="zh-TW" altLang="en-US" sz="4800" b="1" dirty="0" smtClean="0">
                <a:solidFill>
                  <a:srgbClr val="FF0000"/>
                </a:solidFill>
              </a:rPr>
              <a:t>我的讀書方法是不是有問題</a:t>
            </a:r>
            <a:endParaRPr lang="en-US" altLang="zh-TW" sz="4800" b="1" dirty="0" smtClean="0">
              <a:solidFill>
                <a:srgbClr val="FF0000"/>
              </a:solidFill>
            </a:endParaRPr>
          </a:p>
          <a:p>
            <a:pPr marL="914400" indent="-914400">
              <a:buAutoNum type="alphaUcPeriod"/>
            </a:pPr>
            <a:r>
              <a:rPr lang="en-US" altLang="zh-TW" sz="4800" b="1" dirty="0" smtClean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311596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/>
          </p:cNvSpPr>
          <p:nvPr/>
        </p:nvSpPr>
        <p:spPr>
          <a:xfrm>
            <a:off x="785814" y="857250"/>
            <a:ext cx="10729912" cy="48577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b="1" dirty="0" smtClean="0">
                <a:solidFill>
                  <a:schemeClr val="tx1"/>
                </a:solidFill>
              </a:rPr>
              <a:t>想想看</a:t>
            </a:r>
            <a:r>
              <a:rPr lang="en-US" altLang="zh-TW" b="1" dirty="0" smtClean="0">
                <a:solidFill>
                  <a:schemeClr val="tx1"/>
                </a:solidFill>
              </a:rPr>
              <a:t>:</a:t>
            </a:r>
          </a:p>
          <a:p>
            <a:endParaRPr lang="en-US" altLang="zh-TW" b="1" dirty="0" smtClean="0">
              <a:solidFill>
                <a:schemeClr val="tx1"/>
              </a:solidFill>
            </a:endParaRPr>
          </a:p>
          <a:p>
            <a:r>
              <a:rPr lang="en-US" altLang="zh-TW" b="1" dirty="0" smtClean="0">
                <a:solidFill>
                  <a:schemeClr val="tx1"/>
                </a:solidFill>
              </a:rPr>
              <a:t>1. </a:t>
            </a:r>
            <a:r>
              <a:rPr lang="zh-TW" altLang="zh-TW" b="1" dirty="0" smtClean="0">
                <a:solidFill>
                  <a:schemeClr val="tx1"/>
                </a:solidFill>
              </a:rPr>
              <a:t>在</a:t>
            </a:r>
            <a:r>
              <a:rPr lang="zh-TW" altLang="en-US" b="1" dirty="0" smtClean="0">
                <a:solidFill>
                  <a:schemeClr val="tx1"/>
                </a:solidFill>
              </a:rPr>
              <a:t>以上</a:t>
            </a:r>
            <a:r>
              <a:rPr lang="zh-TW" altLang="zh-TW" b="1" dirty="0" smtClean="0">
                <a:solidFill>
                  <a:schemeClr val="tx1"/>
                </a:solidFill>
              </a:rPr>
              <a:t>情境中</a:t>
            </a:r>
            <a:r>
              <a:rPr lang="zh-TW" altLang="en-US" b="1" dirty="0" smtClean="0">
                <a:solidFill>
                  <a:schemeClr val="tx1"/>
                </a:solidFill>
              </a:rPr>
              <a:t>你</a:t>
            </a:r>
            <a:r>
              <a:rPr lang="zh-TW" altLang="zh-TW" b="1" dirty="0" smtClean="0">
                <a:solidFill>
                  <a:schemeClr val="tx1"/>
                </a:solidFill>
              </a:rPr>
              <a:t>的</a:t>
            </a:r>
            <a:r>
              <a:rPr lang="zh-TW" altLang="zh-TW" b="1" dirty="0">
                <a:solidFill>
                  <a:schemeClr val="tx1"/>
                </a:solidFill>
              </a:rPr>
              <a:t>習慣性</a:t>
            </a:r>
            <a:r>
              <a:rPr lang="zh-TW" altLang="zh-TW" b="1" dirty="0" smtClean="0">
                <a:solidFill>
                  <a:schemeClr val="tx1"/>
                </a:solidFill>
              </a:rPr>
              <a:t>思考理性</a:t>
            </a:r>
            <a:r>
              <a:rPr lang="zh-TW" altLang="en-US" b="1" dirty="0" smtClean="0">
                <a:solidFill>
                  <a:schemeClr val="tx1"/>
                </a:solidFill>
              </a:rPr>
              <a:t>嗎</a:t>
            </a:r>
            <a:r>
              <a:rPr lang="en-US" altLang="zh-TW" b="1" dirty="0" smtClean="0">
                <a:solidFill>
                  <a:schemeClr val="tx1"/>
                </a:solidFill>
              </a:rPr>
              <a:t>?</a:t>
            </a:r>
          </a:p>
          <a:p>
            <a:endParaRPr lang="en-US" altLang="zh-TW" b="1" dirty="0" smtClean="0">
              <a:solidFill>
                <a:schemeClr val="tx1"/>
              </a:solidFill>
            </a:endParaRPr>
          </a:p>
          <a:p>
            <a:r>
              <a:rPr lang="en-US" altLang="zh-TW" b="1" dirty="0" smtClean="0">
                <a:solidFill>
                  <a:schemeClr val="tx1"/>
                </a:solidFill>
              </a:rPr>
              <a:t>2. </a:t>
            </a:r>
            <a:r>
              <a:rPr lang="zh-TW" altLang="en-US" b="1" dirty="0" smtClean="0">
                <a:solidFill>
                  <a:schemeClr val="tx1"/>
                </a:solidFill>
              </a:rPr>
              <a:t>你的想法是</a:t>
            </a:r>
            <a:r>
              <a:rPr lang="zh-TW" altLang="zh-TW" b="1" dirty="0" smtClean="0">
                <a:solidFill>
                  <a:schemeClr val="tx1"/>
                </a:solidFill>
              </a:rPr>
              <a:t>正向</a:t>
            </a:r>
            <a:r>
              <a:rPr lang="zh-TW" altLang="en-US" b="1" dirty="0" smtClean="0">
                <a:solidFill>
                  <a:schemeClr val="tx1"/>
                </a:solidFill>
              </a:rPr>
              <a:t>的還</a:t>
            </a:r>
            <a:r>
              <a:rPr lang="zh-TW" altLang="en-US" b="1" dirty="0">
                <a:solidFill>
                  <a:schemeClr val="tx1"/>
                </a:solidFill>
              </a:rPr>
              <a:t>是</a:t>
            </a:r>
            <a:r>
              <a:rPr lang="zh-TW" altLang="zh-TW" b="1" dirty="0" smtClean="0">
                <a:solidFill>
                  <a:schemeClr val="tx1"/>
                </a:solidFill>
              </a:rPr>
              <a:t>負面</a:t>
            </a:r>
            <a:r>
              <a:rPr lang="zh-TW" altLang="en-US" b="1" dirty="0" smtClean="0">
                <a:solidFill>
                  <a:schemeClr val="tx1"/>
                </a:solidFill>
              </a:rPr>
              <a:t>的</a:t>
            </a:r>
            <a:r>
              <a:rPr lang="en-US" altLang="zh-TW" b="1" dirty="0" smtClean="0">
                <a:solidFill>
                  <a:schemeClr val="tx1"/>
                </a:solidFill>
              </a:rPr>
              <a:t>?</a:t>
            </a:r>
          </a:p>
          <a:p>
            <a:endParaRPr lang="en-US" altLang="zh-TW" b="1" dirty="0" smtClean="0">
              <a:solidFill>
                <a:schemeClr val="tx1"/>
              </a:solidFill>
            </a:endParaRPr>
          </a:p>
          <a:p>
            <a:r>
              <a:rPr lang="en-US" altLang="zh-TW" b="1" dirty="0" smtClean="0">
                <a:solidFill>
                  <a:schemeClr val="tx1"/>
                </a:solidFill>
              </a:rPr>
              <a:t>3. </a:t>
            </a:r>
            <a:r>
              <a:rPr lang="zh-TW" altLang="en-US" b="1" dirty="0" smtClean="0">
                <a:solidFill>
                  <a:schemeClr val="tx1"/>
                </a:solidFill>
              </a:rPr>
              <a:t>你的想法</a:t>
            </a:r>
            <a:r>
              <a:rPr lang="zh-TW" altLang="zh-TW" b="1" dirty="0" smtClean="0">
                <a:solidFill>
                  <a:schemeClr val="tx1"/>
                </a:solidFill>
              </a:rPr>
              <a:t>對</a:t>
            </a:r>
            <a:r>
              <a:rPr lang="zh-TW" altLang="zh-TW" b="1" dirty="0">
                <a:solidFill>
                  <a:schemeClr val="tx1"/>
                </a:solidFill>
              </a:rPr>
              <a:t>事情是否有幫助</a:t>
            </a:r>
            <a:r>
              <a:rPr lang="en-US" altLang="zh-TW" b="1" dirty="0">
                <a:solidFill>
                  <a:schemeClr val="tx1"/>
                </a:solidFill>
              </a:rPr>
              <a:t>?</a:t>
            </a:r>
            <a:endParaRPr lang="zh-TW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駁倒非理性想法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7200" b="1" dirty="0" smtClean="0"/>
              <a:t>範例</a:t>
            </a:r>
            <a:endParaRPr lang="zh-TW" alt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189977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10425" y="2000518"/>
            <a:ext cx="9875520" cy="2146479"/>
          </a:xfrm>
        </p:spPr>
        <p:txBody>
          <a:bodyPr>
            <a:normAutofit/>
          </a:bodyPr>
          <a:lstStyle/>
          <a:p>
            <a:pPr lvl="0"/>
            <a:r>
              <a:rPr lang="en-US" altLang="zh-TW" b="1" u="sng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A. </a:t>
            </a:r>
            <a:r>
              <a:rPr lang="zh-TW" altLang="zh-TW" b="1" u="sng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激發</a:t>
            </a:r>
            <a:r>
              <a:rPr lang="zh-TW" altLang="zh-TW" b="1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事件</a:t>
            </a:r>
            <a:r>
              <a:rPr lang="en-US" altLang="zh-TW" b="1" u="sng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br>
              <a:rPr lang="en-US" altLang="zh-TW" b="1" u="sng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zh-TW" b="1" i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好朋友</a:t>
            </a:r>
            <a:r>
              <a:rPr lang="zh-TW" altLang="zh-TW" b="1" i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取消了原本與我的約會</a:t>
            </a:r>
            <a:endParaRPr lang="zh-TW" altLang="en-US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1262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/>
          </p:cNvSpPr>
          <p:nvPr/>
        </p:nvSpPr>
        <p:spPr>
          <a:xfrm>
            <a:off x="1791839" y="3133456"/>
            <a:ext cx="4034307" cy="1105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b="1" u="sng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非理性</a:t>
            </a:r>
            <a:r>
              <a:rPr lang="zh-TW" altLang="en-US" b="1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的想法</a:t>
            </a:r>
            <a:r>
              <a:rPr lang="en-US" altLang="zh-TW" b="1" u="sng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</a:p>
        </p:txBody>
      </p:sp>
      <p:sp>
        <p:nvSpPr>
          <p:cNvPr id="3" name="標題 1"/>
          <p:cNvSpPr txBox="1">
            <a:spLocks/>
          </p:cNvSpPr>
          <p:nvPr/>
        </p:nvSpPr>
        <p:spPr>
          <a:xfrm>
            <a:off x="1704237" y="1712689"/>
            <a:ext cx="7496913" cy="15734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zh-TW" b="1" i="1" dirty="0">
                <a:solidFill>
                  <a:schemeClr val="tx1"/>
                </a:solidFill>
              </a:rPr>
              <a:t>我知道他現在在忙</a:t>
            </a:r>
            <a:r>
              <a:rPr lang="en-US" altLang="zh-TW" b="1" i="1" dirty="0">
                <a:solidFill>
                  <a:schemeClr val="tx1"/>
                </a:solidFill>
              </a:rPr>
              <a:t>……</a:t>
            </a:r>
            <a:endParaRPr lang="zh-TW" altLang="zh-TW" dirty="0">
              <a:solidFill>
                <a:schemeClr val="tx1"/>
              </a:solidFill>
            </a:endParaRPr>
          </a:p>
          <a:p>
            <a:r>
              <a:rPr lang="zh-TW" altLang="zh-TW" b="1" i="1" dirty="0">
                <a:solidFill>
                  <a:schemeClr val="tx1"/>
                </a:solidFill>
              </a:rPr>
              <a:t>我會自己去做其他事</a:t>
            </a:r>
            <a:endParaRPr lang="zh-TW" altLang="zh-TW" dirty="0">
              <a:solidFill>
                <a:schemeClr val="tx1"/>
              </a:solidFill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1127975" y="631065"/>
            <a:ext cx="4034307" cy="1105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42950" indent="-742950">
              <a:buAutoNum type="alphaUcPeriod" startAt="2"/>
            </a:pPr>
            <a:r>
              <a:rPr lang="zh-TW" altLang="en-US" b="1" u="sng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理性</a:t>
            </a:r>
            <a:r>
              <a:rPr lang="zh-TW" altLang="en-US" b="1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的想法</a:t>
            </a:r>
            <a:r>
              <a:rPr lang="en-US" altLang="zh-TW" b="1" u="sng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604223" y="3857625"/>
            <a:ext cx="9197127" cy="26146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b="1" i="1" dirty="0">
                <a:solidFill>
                  <a:schemeClr val="tx1"/>
                </a:solidFill>
              </a:rPr>
              <a:t>今天我覺得非常的孤單</a:t>
            </a:r>
            <a:r>
              <a:rPr lang="en-US" altLang="zh-TW" b="1" i="1" dirty="0">
                <a:solidFill>
                  <a:schemeClr val="tx1"/>
                </a:solidFill>
              </a:rPr>
              <a:t>……</a:t>
            </a:r>
          </a:p>
          <a:p>
            <a:r>
              <a:rPr lang="zh-TW" altLang="en-US" b="1" i="1" dirty="0">
                <a:solidFill>
                  <a:schemeClr val="tx1"/>
                </a:solidFill>
              </a:rPr>
              <a:t>他並不真的在乎我</a:t>
            </a:r>
            <a:r>
              <a:rPr lang="en-US" altLang="zh-TW" b="1" i="1" dirty="0">
                <a:solidFill>
                  <a:schemeClr val="tx1"/>
                </a:solidFill>
              </a:rPr>
              <a:t>……</a:t>
            </a:r>
          </a:p>
          <a:p>
            <a:r>
              <a:rPr lang="zh-TW" altLang="en-US" b="1" i="1" dirty="0">
                <a:solidFill>
                  <a:schemeClr val="tx1"/>
                </a:solidFill>
              </a:rPr>
              <a:t>沒有人真正想和我再一起</a:t>
            </a:r>
            <a:r>
              <a:rPr lang="en-US" altLang="zh-TW" b="1" i="1" dirty="0">
                <a:solidFill>
                  <a:schemeClr val="tx1"/>
                </a:solidFill>
              </a:rPr>
              <a:t>……</a:t>
            </a:r>
          </a:p>
        </p:txBody>
      </p:sp>
    </p:spTree>
    <p:extLst>
      <p:ext uri="{BB962C8B-B14F-4D97-AF65-F5344CB8AC3E}">
        <p14:creationId xmlns:p14="http://schemas.microsoft.com/office/powerpoint/2010/main" val="2868427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1"/>
          <p:cNvSpPr txBox="1">
            <a:spLocks/>
          </p:cNvSpPr>
          <p:nvPr/>
        </p:nvSpPr>
        <p:spPr>
          <a:xfrm>
            <a:off x="1704237" y="1712689"/>
            <a:ext cx="7496913" cy="15734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zh-TW" b="1" i="1" dirty="0">
                <a:solidFill>
                  <a:schemeClr val="tx1"/>
                </a:solidFill>
              </a:rPr>
              <a:t>沮喪</a:t>
            </a:r>
            <a:r>
              <a:rPr lang="en-US" altLang="zh-TW" b="1" i="1" dirty="0">
                <a:solidFill>
                  <a:schemeClr val="tx1"/>
                </a:solidFill>
              </a:rPr>
              <a:t>……</a:t>
            </a:r>
            <a:r>
              <a:rPr lang="zh-TW" altLang="zh-TW" b="1" i="1" dirty="0">
                <a:solidFill>
                  <a:schemeClr val="tx1"/>
                </a:solidFill>
              </a:rPr>
              <a:t>相當焦慮</a:t>
            </a:r>
            <a:endParaRPr lang="zh-TW" altLang="zh-TW" dirty="0">
              <a:solidFill>
                <a:schemeClr val="tx1"/>
              </a:solidFill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1127975" y="631065"/>
            <a:ext cx="6873025" cy="1105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zh-TW" b="1" u="sng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b="1" u="sng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C. </a:t>
            </a:r>
            <a:r>
              <a:rPr lang="zh-TW" altLang="en-US" b="1" u="sng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非</a:t>
            </a:r>
            <a:r>
              <a:rPr lang="zh-TW" altLang="en-US" b="1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理性想法的結果</a:t>
            </a:r>
            <a:endParaRPr lang="en-US" altLang="zh-TW" b="1" u="sng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18048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基礎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TM03457444[[fn=基準]]</Template>
  <TotalTime>452</TotalTime>
  <Words>370</Words>
  <Application>Microsoft Office PowerPoint</Application>
  <PresentationFormat>寬螢幕</PresentationFormat>
  <Paragraphs>60</Paragraphs>
  <Slides>14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8" baseType="lpstr">
      <vt:lpstr>微軟正黑體</vt:lpstr>
      <vt:lpstr>新細明體</vt:lpstr>
      <vt:lpstr>Corbel</vt:lpstr>
      <vt:lpstr>基礎</vt:lpstr>
      <vt:lpstr>檢視自我習慣性思考</vt:lpstr>
      <vt:lpstr>情境一: 上學發現口袋裡的一百元不見了，你會怎麼想?</vt:lpstr>
      <vt:lpstr>情境二: 放學回家路上腳踏車爆胎，你會怎麼想?</vt:lpstr>
      <vt:lpstr>情境三: 你很用功地準備期中考， 成績卻非常不理想，你會怎麼想?</vt:lpstr>
      <vt:lpstr>PowerPoint 簡報</vt:lpstr>
      <vt:lpstr>駁倒非理性想法</vt:lpstr>
      <vt:lpstr>A. 激發事件:  好朋友取消了原本與我的約會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駁倒非理性想法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破除非理性思考</dc:title>
  <dc:creator>USER</dc:creator>
  <cp:lastModifiedBy>jj</cp:lastModifiedBy>
  <cp:revision>8</cp:revision>
  <dcterms:created xsi:type="dcterms:W3CDTF">2018-08-24T08:12:03Z</dcterms:created>
  <dcterms:modified xsi:type="dcterms:W3CDTF">2018-08-24T23:06:43Z</dcterms:modified>
</cp:coreProperties>
</file>