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3" r:id="rId4"/>
    <p:sldId id="272" r:id="rId5"/>
    <p:sldId id="271" r:id="rId6"/>
    <p:sldId id="275" r:id="rId7"/>
    <p:sldId id="278" r:id="rId8"/>
    <p:sldId id="276" r:id="rId9"/>
    <p:sldId id="277" r:id="rId10"/>
    <p:sldId id="279" r:id="rId11"/>
    <p:sldId id="259" r:id="rId12"/>
    <p:sldId id="262" r:id="rId13"/>
    <p:sldId id="274" r:id="rId14"/>
    <p:sldId id="263" r:id="rId15"/>
    <p:sldId id="264" r:id="rId16"/>
    <p:sldId id="267" r:id="rId17"/>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86" autoAdjust="0"/>
    <p:restoredTop sz="94660"/>
  </p:normalViewPr>
  <p:slideViewPr>
    <p:cSldViewPr snapToGrid="0">
      <p:cViewPr varScale="1">
        <p:scale>
          <a:sx n="67" d="100"/>
          <a:sy n="67" d="100"/>
        </p:scale>
        <p:origin x="5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593372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490368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61078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431699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489028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192587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307272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071620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3680781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277122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30133C10-87A2-4DA1-99A5-C0E8220CEA66}" type="datetimeFigureOut">
              <a:rPr lang="zh-TW" altLang="en-US" smtClean="0"/>
              <a:t>2024/3/29</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059155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33C10-87A2-4DA1-99A5-C0E8220CEA66}" type="datetimeFigureOut">
              <a:rPr lang="zh-TW" altLang="en-US" smtClean="0"/>
              <a:t>2024/3/29</a:t>
            </a:fld>
            <a:endParaRPr lang="zh-TW" alt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368673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113&#35506;&#31243;&#35336;&#30059;&#20633;&#26597;&#20316;&#26989;&#27969;&#31243;&#29976;&#29305;&#22294;.pdf" TargetMode="External"/><Relationship Id="rId2" Type="http://schemas.openxmlformats.org/officeDocument/2006/relationships/hyperlink" Target="113&#35506;&#31243;&#35336;&#30059;&#35498;&#26126;/113&#22283;&#27665;&#20013;&#23416;&#35506;&#31243;&#35336;&#30059;&#20633;&#26597;&#27880;&#24847;&#20107;&#38917;.doc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113&#35506;&#31243;&#35336;&#30059;&#35498;&#26126;/&#29305;&#25945;&#35506;&#31243;&#35336;&#30059;&#34892;&#25919;&#27298;&#26680;&#25033;&#27298;&#35222;&#36039;&#26009;&#27880;&#24847;&#20107;&#38917;.docx"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113&#35506;&#31243;&#35336;&#30059;&#35498;&#26126;/&#22283;&#20013;&#22283;&#25991;&#35506;&#35519;&#34701;&#20837;&#23416;&#32722;&#31574;&#30053;.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smtClean="0"/>
              <a:t>113</a:t>
            </a:r>
            <a:r>
              <a:rPr lang="zh-TW" altLang="en-US" dirty="0" smtClean="0"/>
              <a:t>學年度特殊教育課程計畫說明會</a:t>
            </a:r>
            <a:r>
              <a:rPr lang="en-US" altLang="zh-TW" dirty="0" smtClean="0"/>
              <a:t>-</a:t>
            </a:r>
            <a:r>
              <a:rPr lang="zh-TW" altLang="en-US" dirty="0" smtClean="0"/>
              <a:t>國中場</a:t>
            </a:r>
            <a:endParaRPr lang="zh-TW" altLang="en-US" dirty="0"/>
          </a:p>
        </p:txBody>
      </p:sp>
      <p:sp>
        <p:nvSpPr>
          <p:cNvPr id="3" name="副標題 2"/>
          <p:cNvSpPr>
            <a:spLocks noGrp="1"/>
          </p:cNvSpPr>
          <p:nvPr>
            <p:ph type="subTitle" idx="1"/>
          </p:nvPr>
        </p:nvSpPr>
        <p:spPr>
          <a:xfrm>
            <a:off x="1524000" y="3602038"/>
            <a:ext cx="9144000" cy="2360612"/>
          </a:xfrm>
        </p:spPr>
        <p:txBody>
          <a:bodyPr>
            <a:noAutofit/>
          </a:bodyPr>
          <a:lstStyle/>
          <a:p>
            <a:r>
              <a:rPr lang="zh-TW" altLang="en-US" sz="4000" dirty="0"/>
              <a:t>分享</a:t>
            </a:r>
            <a:r>
              <a:rPr lang="zh-TW" altLang="en-US" sz="4000" dirty="0" smtClean="0"/>
              <a:t>人：林雅慧老師</a:t>
            </a:r>
            <a:endParaRPr lang="en-US" altLang="zh-TW" sz="4000" dirty="0" smtClean="0"/>
          </a:p>
          <a:p>
            <a:r>
              <a:rPr lang="zh-TW" altLang="en-US" sz="4000" dirty="0"/>
              <a:t>太保國小特教</a:t>
            </a:r>
            <a:r>
              <a:rPr lang="zh-TW" altLang="en-US" sz="4000" dirty="0" smtClean="0"/>
              <a:t>組</a:t>
            </a:r>
            <a:endParaRPr lang="en-US" altLang="zh-TW" sz="4000" dirty="0" smtClean="0"/>
          </a:p>
          <a:p>
            <a:r>
              <a:rPr lang="zh-TW" altLang="en-US" sz="4000" dirty="0"/>
              <a:t>本縣特教輔導員</a:t>
            </a:r>
            <a:endParaRPr lang="en-US" altLang="zh-TW" sz="4000" dirty="0" smtClean="0"/>
          </a:p>
        </p:txBody>
      </p:sp>
    </p:spTree>
    <p:extLst>
      <p:ext uri="{BB962C8B-B14F-4D97-AF65-F5344CB8AC3E}">
        <p14:creationId xmlns:p14="http://schemas.microsoft.com/office/powerpoint/2010/main" val="3677643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112</a:t>
            </a:r>
            <a:r>
              <a:rPr lang="zh-TW" altLang="en-US" dirty="0" smtClean="0"/>
              <a:t>學年課程計畫審查常見問題</a:t>
            </a:r>
            <a:endParaRPr lang="zh-TW" altLang="en-US" dirty="0"/>
          </a:p>
        </p:txBody>
      </p:sp>
      <p:sp>
        <p:nvSpPr>
          <p:cNvPr id="3" name="內容版面配置區 2"/>
          <p:cNvSpPr>
            <a:spLocks noGrp="1"/>
          </p:cNvSpPr>
          <p:nvPr>
            <p:ph idx="1"/>
          </p:nvPr>
        </p:nvSpPr>
        <p:spPr>
          <a:xfrm>
            <a:off x="733425" y="1435100"/>
            <a:ext cx="10515600" cy="4351338"/>
          </a:xfrm>
        </p:spPr>
        <p:txBody>
          <a:bodyPr/>
          <a:lstStyle/>
          <a:p>
            <a:pPr marL="0" indent="0">
              <a:buNone/>
            </a:pPr>
            <a:r>
              <a:rPr lang="en-US" altLang="zh-TW" dirty="0" smtClean="0"/>
              <a:t>3.</a:t>
            </a:r>
            <a:r>
              <a:rPr lang="zh-TW" altLang="zh-TW" dirty="0" smtClean="0"/>
              <a:t>領域核心素養與學年目標或課程計畫內容關聯性低。</a:t>
            </a:r>
            <a:endParaRPr lang="zh-TW" altLang="en-US" dirty="0"/>
          </a:p>
        </p:txBody>
      </p:sp>
      <p:pic>
        <p:nvPicPr>
          <p:cNvPr id="8" name="圖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098506"/>
            <a:ext cx="7658100" cy="4613573"/>
          </a:xfrm>
          <a:prstGeom prst="rect">
            <a:avLst/>
          </a:prstGeom>
        </p:spPr>
      </p:pic>
      <p:sp>
        <p:nvSpPr>
          <p:cNvPr id="9" name="矩形 8"/>
          <p:cNvSpPr/>
          <p:nvPr/>
        </p:nvSpPr>
        <p:spPr>
          <a:xfrm>
            <a:off x="8496300" y="2669729"/>
            <a:ext cx="3877985" cy="1569660"/>
          </a:xfrm>
          <a:prstGeom prst="rect">
            <a:avLst/>
          </a:prstGeom>
        </p:spPr>
        <p:txBody>
          <a:bodyPr wrap="none">
            <a:spAutoFit/>
          </a:bodyPr>
          <a:lstStyle/>
          <a:p>
            <a:r>
              <a:rPr lang="zh-TW" altLang="zh-TW" sz="3200" b="1" dirty="0" smtClean="0">
                <a:solidFill>
                  <a:srgbClr val="FF0000"/>
                </a:solidFill>
              </a:rPr>
              <a:t>領域核心素養</a:t>
            </a:r>
            <a:r>
              <a:rPr lang="zh-TW" altLang="en-US" sz="3200" b="1" dirty="0" smtClean="0">
                <a:solidFill>
                  <a:srgbClr val="FF0000"/>
                </a:solidFill>
              </a:rPr>
              <a:t>內容</a:t>
            </a:r>
            <a:endParaRPr lang="en-US" altLang="zh-TW" sz="3200" b="1" dirty="0" smtClean="0">
              <a:solidFill>
                <a:srgbClr val="FF0000"/>
              </a:solidFill>
            </a:endParaRPr>
          </a:p>
          <a:p>
            <a:r>
              <a:rPr lang="zh-TW" altLang="en-US" sz="3200" b="1" dirty="0" smtClean="0">
                <a:solidFill>
                  <a:srgbClr val="FF0000"/>
                </a:solidFill>
              </a:rPr>
              <a:t>應出現</a:t>
            </a:r>
            <a:r>
              <a:rPr lang="zh-TW" altLang="en-US" sz="3200" b="1" dirty="0">
                <a:solidFill>
                  <a:srgbClr val="FF0000"/>
                </a:solidFill>
              </a:rPr>
              <a:t>於學年</a:t>
            </a:r>
            <a:r>
              <a:rPr lang="zh-TW" altLang="en-US" sz="3200" b="1" dirty="0" smtClean="0">
                <a:solidFill>
                  <a:srgbClr val="FF0000"/>
                </a:solidFill>
              </a:rPr>
              <a:t>目標、</a:t>
            </a:r>
            <a:endParaRPr lang="en-US" altLang="zh-TW" sz="3200" b="1" dirty="0" smtClean="0">
              <a:solidFill>
                <a:srgbClr val="FF0000"/>
              </a:solidFill>
            </a:endParaRPr>
          </a:p>
          <a:p>
            <a:r>
              <a:rPr lang="zh-TW" altLang="en-US" sz="3200" b="1" dirty="0" smtClean="0">
                <a:solidFill>
                  <a:srgbClr val="FF0000"/>
                </a:solidFill>
              </a:rPr>
              <a:t>學習目標、教學重點</a:t>
            </a:r>
            <a:endParaRPr lang="zh-TW" altLang="en-US" sz="3200" b="1" dirty="0">
              <a:solidFill>
                <a:srgbClr val="FF0000"/>
              </a:solidFill>
            </a:endParaRPr>
          </a:p>
        </p:txBody>
      </p:sp>
    </p:spTree>
    <p:extLst>
      <p:ext uri="{BB962C8B-B14F-4D97-AF65-F5344CB8AC3E}">
        <p14:creationId xmlns:p14="http://schemas.microsoft.com/office/powerpoint/2010/main" val="21588390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28650" y="488950"/>
            <a:ext cx="10515600" cy="1325563"/>
          </a:xfrm>
        </p:spPr>
        <p:txBody>
          <a:bodyPr>
            <a:normAutofit fontScale="90000"/>
          </a:bodyPr>
          <a:lstStyle/>
          <a:p>
            <a:r>
              <a:rPr lang="zh-TW" altLang="zh-TW" b="1" dirty="0">
                <a:hlinkClick r:id="rId2" action="ppaction://hlinkfile"/>
              </a:rPr>
              <a:t>嘉義縣</a:t>
            </a:r>
            <a:r>
              <a:rPr lang="en-US" altLang="zh-TW" b="1" dirty="0" smtClean="0">
                <a:hlinkClick r:id="rId2" action="ppaction://hlinkfile"/>
              </a:rPr>
              <a:t>113</a:t>
            </a:r>
            <a:r>
              <a:rPr lang="zh-TW" altLang="zh-TW" b="1" dirty="0" smtClean="0">
                <a:hlinkClick r:id="rId2" action="ppaction://hlinkfile"/>
              </a:rPr>
              <a:t>學年</a:t>
            </a:r>
            <a:r>
              <a:rPr lang="zh-TW" altLang="zh-TW" b="1" dirty="0">
                <a:hlinkClick r:id="rId2" action="ppaction://hlinkfile"/>
              </a:rPr>
              <a:t>度公</a:t>
            </a:r>
            <a:r>
              <a:rPr lang="en-US" altLang="zh-TW" b="1" dirty="0">
                <a:hlinkClick r:id="rId2" action="ppaction://hlinkfile"/>
              </a:rPr>
              <a:t>(</a:t>
            </a:r>
            <a:r>
              <a:rPr lang="zh-TW" altLang="zh-TW" b="1" dirty="0">
                <a:hlinkClick r:id="rId2" action="ppaction://hlinkfile"/>
              </a:rPr>
              <a:t>私</a:t>
            </a:r>
            <a:r>
              <a:rPr lang="en-US" altLang="zh-TW" b="1" dirty="0">
                <a:hlinkClick r:id="rId2" action="ppaction://hlinkfile"/>
              </a:rPr>
              <a:t>)</a:t>
            </a:r>
            <a:r>
              <a:rPr lang="zh-TW" altLang="zh-TW" b="1" dirty="0">
                <a:hlinkClick r:id="rId2" action="ppaction://hlinkfile"/>
              </a:rPr>
              <a:t>立國</a:t>
            </a:r>
            <a:r>
              <a:rPr lang="zh-TW" altLang="zh-TW" b="1" dirty="0" smtClean="0">
                <a:hlinkClick r:id="rId2" action="ppaction://hlinkfile"/>
              </a:rPr>
              <a:t>民</a:t>
            </a:r>
            <a:r>
              <a:rPr lang="zh-TW" altLang="en-US" b="1" dirty="0">
                <a:hlinkClick r:id="rId2" action="ppaction://hlinkfile"/>
              </a:rPr>
              <a:t>中</a:t>
            </a:r>
            <a:r>
              <a:rPr lang="zh-TW" altLang="zh-TW" b="1" dirty="0" smtClean="0">
                <a:hlinkClick r:id="rId2" action="ppaction://hlinkfile"/>
              </a:rPr>
              <a:t>學</a:t>
            </a:r>
            <a:r>
              <a:rPr lang="zh-TW" altLang="zh-TW" b="1" dirty="0">
                <a:hlinkClick r:id="rId2" action="ppaction://hlinkfile"/>
              </a:rPr>
              <a:t>學校課程計畫備查作業實施</a:t>
            </a:r>
            <a:r>
              <a:rPr lang="zh-TW" altLang="zh-TW" b="1" dirty="0" smtClean="0">
                <a:hlinkClick r:id="rId2" action="ppaction://hlinkfile"/>
              </a:rPr>
              <a:t>計畫</a:t>
            </a:r>
            <a:r>
              <a:rPr lang="en-US" altLang="zh-TW" dirty="0" smtClean="0">
                <a:hlinkClick r:id="rId2" action="ppaction://hlinkfile"/>
              </a:rPr>
              <a:t>113</a:t>
            </a:r>
            <a:r>
              <a:rPr lang="zh-TW" altLang="zh-TW" dirty="0" smtClean="0">
                <a:hlinkClick r:id="rId2" action="ppaction://hlinkfile"/>
              </a:rPr>
              <a:t>年</a:t>
            </a:r>
            <a:r>
              <a:rPr lang="en-US" altLang="zh-TW" dirty="0">
                <a:hlinkClick r:id="rId2" action="ppaction://hlinkfile"/>
              </a:rPr>
              <a:t>1</a:t>
            </a:r>
            <a:r>
              <a:rPr lang="zh-TW" altLang="zh-TW" dirty="0" smtClean="0">
                <a:hlinkClick r:id="rId2" action="ppaction://hlinkfile"/>
              </a:rPr>
              <a:t>月</a:t>
            </a:r>
            <a:r>
              <a:rPr lang="en-US" altLang="zh-TW" dirty="0" smtClean="0">
                <a:hlinkClick r:id="rId2" action="ppaction://hlinkfile"/>
              </a:rPr>
              <a:t>19</a:t>
            </a:r>
            <a:r>
              <a:rPr lang="zh-TW" altLang="zh-TW" dirty="0" smtClean="0">
                <a:hlinkClick r:id="rId2" action="ppaction://hlinkfile"/>
              </a:rPr>
              <a:t>日修正</a:t>
            </a:r>
            <a:endParaRPr lang="zh-TW" altLang="en-US" dirty="0"/>
          </a:p>
        </p:txBody>
      </p:sp>
      <p:sp>
        <p:nvSpPr>
          <p:cNvPr id="4" name="文字方塊 3"/>
          <p:cNvSpPr txBox="1"/>
          <p:nvPr/>
        </p:nvSpPr>
        <p:spPr>
          <a:xfrm>
            <a:off x="3573117" y="4705350"/>
            <a:ext cx="184731" cy="369332"/>
          </a:xfrm>
          <a:prstGeom prst="rect">
            <a:avLst/>
          </a:prstGeom>
          <a:noFill/>
        </p:spPr>
        <p:txBody>
          <a:bodyPr wrap="none" rtlCol="0">
            <a:spAutoFit/>
          </a:bodyPr>
          <a:lstStyle/>
          <a:p>
            <a:endParaRPr lang="zh-TW" altLang="en-US" dirty="0"/>
          </a:p>
        </p:txBody>
      </p:sp>
      <p:sp>
        <p:nvSpPr>
          <p:cNvPr id="6" name="文字方塊 5"/>
          <p:cNvSpPr txBox="1"/>
          <p:nvPr/>
        </p:nvSpPr>
        <p:spPr>
          <a:xfrm>
            <a:off x="2438400" y="2000250"/>
            <a:ext cx="7520007" cy="1446550"/>
          </a:xfrm>
          <a:prstGeom prst="rect">
            <a:avLst/>
          </a:prstGeom>
          <a:noFill/>
        </p:spPr>
        <p:txBody>
          <a:bodyPr wrap="none" rtlCol="0">
            <a:spAutoFit/>
          </a:bodyPr>
          <a:lstStyle/>
          <a:p>
            <a:r>
              <a:rPr lang="zh-TW" altLang="en-US" sz="4400" dirty="0" smtClean="0">
                <a:solidFill>
                  <a:srgbClr val="FF0000"/>
                </a:solidFill>
              </a:rPr>
              <a:t>紅色字體表示重要訊息</a:t>
            </a:r>
            <a:endParaRPr lang="en-US" altLang="zh-TW" sz="4400" dirty="0" smtClean="0">
              <a:solidFill>
                <a:srgbClr val="FF0000"/>
              </a:solidFill>
            </a:endParaRPr>
          </a:p>
          <a:p>
            <a:r>
              <a:rPr lang="zh-TW" altLang="en-US" sz="4400" dirty="0" smtClean="0">
                <a:solidFill>
                  <a:srgbClr val="00B050"/>
                </a:solidFill>
              </a:rPr>
              <a:t>綠色字體表示與特教直接相關</a:t>
            </a:r>
            <a:endParaRPr lang="en-US" altLang="zh-TW" sz="4400" dirty="0" smtClean="0">
              <a:solidFill>
                <a:srgbClr val="00B050"/>
              </a:solidFill>
            </a:endParaRPr>
          </a:p>
        </p:txBody>
      </p:sp>
      <p:sp>
        <p:nvSpPr>
          <p:cNvPr id="3" name="文字方塊 2"/>
          <p:cNvSpPr txBox="1"/>
          <p:nvPr/>
        </p:nvSpPr>
        <p:spPr>
          <a:xfrm>
            <a:off x="482250" y="4105185"/>
            <a:ext cx="10987303" cy="1200329"/>
          </a:xfrm>
          <a:prstGeom prst="rect">
            <a:avLst/>
          </a:prstGeom>
          <a:noFill/>
        </p:spPr>
        <p:txBody>
          <a:bodyPr wrap="none" rtlCol="0">
            <a:spAutoFit/>
          </a:bodyPr>
          <a:lstStyle/>
          <a:p>
            <a:r>
              <a:rPr lang="zh-TW" altLang="en-US" sz="3600" dirty="0">
                <a:hlinkClick r:id="rId3" action="ppaction://hlinkfile"/>
              </a:rPr>
              <a:t>重要期程</a:t>
            </a:r>
            <a:r>
              <a:rPr lang="zh-TW" altLang="en-US" sz="3600" dirty="0" smtClean="0">
                <a:hlinkClick r:id="rId3" action="ppaction://hlinkfile"/>
              </a:rPr>
              <a:t>：</a:t>
            </a:r>
            <a:r>
              <a:rPr lang="en-US" altLang="zh-TW" sz="3600" dirty="0" smtClean="0">
                <a:hlinkClick r:id="rId3" action="ppaction://hlinkfile"/>
              </a:rPr>
              <a:t>6/7</a:t>
            </a:r>
            <a:r>
              <a:rPr lang="zh-TW" altLang="en-US" sz="3600" dirty="0" smtClean="0">
                <a:hlinkClick r:id="rId3" action="ppaction://hlinkfile"/>
              </a:rPr>
              <a:t>前上</a:t>
            </a:r>
            <a:r>
              <a:rPr lang="zh-TW" altLang="en-US" sz="3600" dirty="0">
                <a:hlinkClick r:id="rId3" action="ppaction://hlinkfile"/>
              </a:rPr>
              <a:t>傳校訂課程計畫</a:t>
            </a:r>
            <a:r>
              <a:rPr lang="zh-TW" altLang="en-US" sz="3600" dirty="0" smtClean="0">
                <a:hlinkClick r:id="rId3" action="ppaction://hlinkfile"/>
              </a:rPr>
              <a:t>和</a:t>
            </a:r>
            <a:r>
              <a:rPr lang="zh-TW" altLang="en-US" sz="3600" b="1" dirty="0" smtClean="0">
                <a:solidFill>
                  <a:srgbClr val="FF0000"/>
                </a:solidFill>
                <a:hlinkClick r:id="rId3" action="ppaction://hlinkfile"/>
              </a:rPr>
              <a:t>學習</a:t>
            </a:r>
            <a:r>
              <a:rPr lang="zh-TW" altLang="en-US" sz="3600" b="1" dirty="0">
                <a:solidFill>
                  <a:srgbClr val="FF0000"/>
                </a:solidFill>
                <a:hlinkClick r:id="rId3" action="ppaction://hlinkfile"/>
              </a:rPr>
              <a:t>節數</a:t>
            </a:r>
            <a:r>
              <a:rPr lang="zh-TW" altLang="en-US" sz="3600" b="1" dirty="0" smtClean="0">
                <a:solidFill>
                  <a:srgbClr val="FF0000"/>
                </a:solidFill>
                <a:hlinkClick r:id="rId3" action="ppaction://hlinkfile"/>
              </a:rPr>
              <a:t>一覽表</a:t>
            </a:r>
            <a:endParaRPr lang="en-US" altLang="zh-TW" sz="3600" b="1" dirty="0" smtClean="0">
              <a:solidFill>
                <a:srgbClr val="FF0000"/>
              </a:solidFill>
              <a:hlinkClick r:id="rId3" action="ppaction://hlinkfile"/>
            </a:endParaRPr>
          </a:p>
          <a:p>
            <a:r>
              <a:rPr lang="en-US" altLang="zh-TW" sz="3600" dirty="0" smtClean="0">
                <a:hlinkClick r:id="rId3" action="ppaction://hlinkfile"/>
              </a:rPr>
              <a:t>                      7/1-7/5</a:t>
            </a:r>
            <a:r>
              <a:rPr lang="zh-TW" altLang="en-US" sz="3600" dirty="0" smtClean="0">
                <a:hlinkClick r:id="rId3" action="ppaction://hlinkfile"/>
              </a:rPr>
              <a:t>上</a:t>
            </a:r>
            <a:r>
              <a:rPr lang="zh-TW" altLang="en-US" sz="3600" dirty="0">
                <a:hlinkClick r:id="rId3" action="ppaction://hlinkfile"/>
              </a:rPr>
              <a:t>傳部</a:t>
            </a:r>
            <a:r>
              <a:rPr lang="zh-TW" altLang="en-US" sz="3600" dirty="0" smtClean="0">
                <a:hlinkClick r:id="rId3" action="ppaction://hlinkfile"/>
              </a:rPr>
              <a:t>定課程</a:t>
            </a:r>
            <a:r>
              <a:rPr lang="zh-TW" altLang="en-US" sz="3600" dirty="0">
                <a:hlinkClick r:id="rId3" action="ppaction://hlinkfile"/>
              </a:rPr>
              <a:t>計畫 </a:t>
            </a:r>
            <a:endParaRPr lang="zh-TW" altLang="en-US" sz="3600" dirty="0"/>
          </a:p>
        </p:txBody>
      </p:sp>
    </p:spTree>
    <p:extLst>
      <p:ext uri="{BB962C8B-B14F-4D97-AF65-F5344CB8AC3E}">
        <p14:creationId xmlns:p14="http://schemas.microsoft.com/office/powerpoint/2010/main" val="9417208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課程計畫疑問</a:t>
            </a:r>
            <a:endParaRPr lang="zh-TW" altLang="en-US" sz="2400" u="wavy" dirty="0"/>
          </a:p>
        </p:txBody>
      </p:sp>
      <p:sp>
        <p:nvSpPr>
          <p:cNvPr id="3" name="內容版面配置區 2"/>
          <p:cNvSpPr>
            <a:spLocks noGrp="1"/>
          </p:cNvSpPr>
          <p:nvPr>
            <p:ph idx="1"/>
          </p:nvPr>
        </p:nvSpPr>
        <p:spPr>
          <a:xfrm>
            <a:off x="838200" y="1876425"/>
            <a:ext cx="10515600" cy="4595813"/>
          </a:xfrm>
        </p:spPr>
        <p:txBody>
          <a:bodyPr>
            <a:normAutofit/>
          </a:bodyPr>
          <a:lstStyle/>
          <a:p>
            <a:pPr marL="0" indent="0">
              <a:buNone/>
            </a:pPr>
            <a:r>
              <a:rPr lang="zh-TW" altLang="en-US" dirty="0" smtClean="0"/>
              <a:t>一、集中式特教班學習節數：</a:t>
            </a:r>
            <a:r>
              <a:rPr lang="zh-TW" altLang="en-US" sz="1800" u="wavy" dirty="0" smtClean="0"/>
              <a:t>實施規範</a:t>
            </a:r>
            <a:r>
              <a:rPr lang="en-US" altLang="zh-TW" sz="1800" u="wavy" dirty="0" smtClean="0"/>
              <a:t>P24</a:t>
            </a:r>
            <a:endParaRPr lang="en-US" altLang="zh-TW" sz="1800" dirty="0" smtClean="0"/>
          </a:p>
          <a:p>
            <a:pPr marL="0" indent="0">
              <a:buNone/>
            </a:pPr>
            <a:r>
              <a:rPr lang="zh-TW" altLang="en-US" dirty="0" smtClean="0"/>
              <a:t>可經特推會同意調整，但不得低於各年級之學習總節數</a:t>
            </a:r>
            <a:r>
              <a:rPr lang="en-US" altLang="zh-TW" dirty="0" smtClean="0"/>
              <a:t>(</a:t>
            </a:r>
            <a:r>
              <a:rPr lang="zh-TW" altLang="en-US" dirty="0"/>
              <a:t>可</a:t>
            </a:r>
            <a:r>
              <a:rPr lang="zh-TW" altLang="en-US" dirty="0" smtClean="0"/>
              <a:t>高於</a:t>
            </a:r>
            <a:r>
              <a:rPr lang="en-US" altLang="zh-TW" dirty="0" smtClean="0"/>
              <a:t>)</a:t>
            </a:r>
            <a:r>
              <a:rPr lang="zh-TW" altLang="en-US" dirty="0" smtClean="0"/>
              <a:t>。</a:t>
            </a:r>
            <a:endParaRPr lang="en-US" altLang="zh-TW" dirty="0" smtClean="0"/>
          </a:p>
          <a:p>
            <a:pPr marL="0" indent="0">
              <a:buNone/>
            </a:pPr>
            <a:r>
              <a:rPr lang="zh-TW" altLang="en-US" dirty="0" smtClean="0"/>
              <a:t>二、分散式資源班或巡迴輔導班在部定課程特定領域</a:t>
            </a:r>
            <a:r>
              <a:rPr lang="en-US" altLang="zh-TW" dirty="0" smtClean="0"/>
              <a:t>/</a:t>
            </a:r>
            <a:r>
              <a:rPr lang="zh-TW" altLang="en-US" dirty="0" smtClean="0"/>
              <a:t>科目採全部抽離方式進行教學者，仍宜在</a:t>
            </a:r>
            <a:r>
              <a:rPr lang="zh-TW" altLang="en-US" b="1" dirty="0" smtClean="0">
                <a:solidFill>
                  <a:srgbClr val="00B050"/>
                </a:solidFill>
              </a:rPr>
              <a:t>該領域</a:t>
            </a:r>
            <a:r>
              <a:rPr lang="en-US" altLang="zh-TW" b="1" dirty="0" smtClean="0">
                <a:solidFill>
                  <a:srgbClr val="00B050"/>
                </a:solidFill>
              </a:rPr>
              <a:t>/</a:t>
            </a:r>
            <a:r>
              <a:rPr lang="zh-TW" altLang="en-US" b="1" dirty="0" smtClean="0">
                <a:solidFill>
                  <a:srgbClr val="00B050"/>
                </a:solidFill>
              </a:rPr>
              <a:t>科目之節數內調整。</a:t>
            </a:r>
            <a:r>
              <a:rPr lang="en-US" altLang="zh-TW" b="1" dirty="0" smtClean="0">
                <a:solidFill>
                  <a:srgbClr val="00B050"/>
                </a:solidFill>
              </a:rPr>
              <a:t>(</a:t>
            </a:r>
            <a:r>
              <a:rPr lang="zh-TW" altLang="en-US" b="1" dirty="0" smtClean="0">
                <a:solidFill>
                  <a:srgbClr val="00B050"/>
                </a:solidFill>
              </a:rPr>
              <a:t>障礙程度嚴重學生該領域節數全抽離，其學習內容可同時包括該領域內容調整及學習策略、學習輔具熟練等</a:t>
            </a:r>
            <a:r>
              <a:rPr lang="en-US" altLang="zh-TW" b="1" dirty="0" smtClean="0">
                <a:solidFill>
                  <a:srgbClr val="00B050"/>
                </a:solidFill>
              </a:rPr>
              <a:t>)</a:t>
            </a:r>
          </a:p>
          <a:p>
            <a:pPr marL="0" indent="0">
              <a:buNone/>
            </a:pPr>
            <a:endParaRPr lang="en-US" altLang="zh-TW" b="1" dirty="0" smtClean="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655469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課程計畫疑問</a:t>
            </a:r>
            <a:endParaRPr lang="zh-TW" altLang="en-US" sz="2400" u="wavy" dirty="0"/>
          </a:p>
        </p:txBody>
      </p:sp>
      <p:sp>
        <p:nvSpPr>
          <p:cNvPr id="3" name="內容版面配置區 2"/>
          <p:cNvSpPr>
            <a:spLocks noGrp="1"/>
          </p:cNvSpPr>
          <p:nvPr>
            <p:ph idx="1"/>
          </p:nvPr>
        </p:nvSpPr>
        <p:spPr>
          <a:xfrm>
            <a:off x="838200" y="1581150"/>
            <a:ext cx="10515600" cy="4595813"/>
          </a:xfrm>
        </p:spPr>
        <p:txBody>
          <a:bodyPr>
            <a:normAutofit/>
          </a:bodyPr>
          <a:lstStyle/>
          <a:p>
            <a:pPr marL="0" indent="0">
              <a:buNone/>
            </a:pPr>
            <a:r>
              <a:rPr lang="zh-TW" altLang="en-US" b="1" dirty="0" smtClean="0">
                <a:solidFill>
                  <a:srgbClr val="00B050"/>
                </a:solidFill>
              </a:rPr>
              <a:t>三、集中式特教班的健體領域課程調整計畫請務必呈現適應體育的課程調整內容</a:t>
            </a:r>
            <a:endParaRPr lang="en-US" altLang="zh-TW" b="1" dirty="0" smtClean="0">
              <a:solidFill>
                <a:srgbClr val="00B050"/>
              </a:solidFill>
            </a:endParaRPr>
          </a:p>
          <a:p>
            <a:pPr marL="0" indent="0">
              <a:buNone/>
            </a:pPr>
            <a:r>
              <a:rPr lang="zh-TW" altLang="en-US" b="1" dirty="0" smtClean="0">
                <a:solidFill>
                  <a:srgbClr val="00B050"/>
                </a:solidFill>
              </a:rPr>
              <a:t>四、集中式特教班於</a:t>
            </a:r>
            <a:r>
              <a:rPr lang="en-US" altLang="zh-TW" b="1" dirty="0" smtClean="0">
                <a:solidFill>
                  <a:srgbClr val="00B050"/>
                </a:solidFill>
              </a:rPr>
              <a:t>113</a:t>
            </a:r>
            <a:r>
              <a:rPr lang="zh-TW" altLang="en-US" b="1" dirty="0" smtClean="0">
                <a:solidFill>
                  <a:srgbClr val="00B050"/>
                </a:solidFill>
              </a:rPr>
              <a:t>學年度需安排普特融合節次。</a:t>
            </a:r>
            <a:r>
              <a:rPr lang="en-US" altLang="zh-TW" b="1" dirty="0" smtClean="0">
                <a:solidFill>
                  <a:srgbClr val="00B050"/>
                </a:solidFill>
              </a:rPr>
              <a:t/>
            </a:r>
            <a:br>
              <a:rPr lang="en-US" altLang="zh-TW" b="1" dirty="0" smtClean="0">
                <a:solidFill>
                  <a:srgbClr val="00B050"/>
                </a:solidFill>
              </a:rPr>
            </a:br>
            <a:r>
              <a:rPr lang="zh-TW" altLang="en-US" dirty="0"/>
              <a:t>一、教材來源：□自編 ■編選</a:t>
            </a:r>
            <a:r>
              <a:rPr lang="en-US" altLang="zh-TW" dirty="0"/>
              <a:t>-</a:t>
            </a:r>
            <a:r>
              <a:rPr lang="zh-TW" altLang="en-US" dirty="0"/>
              <a:t>參考教材 南一版健體科 </a:t>
            </a:r>
            <a:endParaRPr lang="en-US" altLang="zh-TW" dirty="0" smtClean="0"/>
          </a:p>
          <a:p>
            <a:pPr marL="0" indent="0">
              <a:buNone/>
            </a:pPr>
            <a:r>
              <a:rPr lang="zh-TW" altLang="en-US" dirty="0" smtClean="0"/>
              <a:t>二</a:t>
            </a:r>
            <a:r>
              <a:rPr lang="zh-TW" altLang="en-US" dirty="0"/>
              <a:t>、本領域每週學習節數：</a:t>
            </a:r>
            <a:r>
              <a:rPr lang="en-US" altLang="zh-TW" dirty="0"/>
              <a:t>4 </a:t>
            </a:r>
            <a:r>
              <a:rPr lang="zh-TW" altLang="en-US" dirty="0" smtClean="0"/>
              <a:t>節</a:t>
            </a:r>
            <a:r>
              <a:rPr lang="en-US" altLang="zh-TW" dirty="0" smtClean="0">
                <a:solidFill>
                  <a:srgbClr val="FF0000"/>
                </a:solidFill>
              </a:rPr>
              <a:t>(</a:t>
            </a:r>
            <a:r>
              <a:rPr lang="zh-TW" altLang="en-US" dirty="0" smtClean="0">
                <a:solidFill>
                  <a:srgbClr val="FF0000"/>
                </a:solidFill>
              </a:rPr>
              <a:t>與普通班融合</a:t>
            </a:r>
            <a:r>
              <a:rPr lang="en-US" altLang="zh-TW" dirty="0">
                <a:solidFill>
                  <a:srgbClr val="FF0000"/>
                </a:solidFill>
              </a:rPr>
              <a:t> </a:t>
            </a:r>
            <a:r>
              <a:rPr lang="en-US" altLang="zh-TW" dirty="0" smtClean="0">
                <a:solidFill>
                  <a:srgbClr val="FF0000"/>
                </a:solidFill>
              </a:rPr>
              <a:t>     </a:t>
            </a:r>
            <a:r>
              <a:rPr lang="zh-TW" altLang="en-US" dirty="0" smtClean="0">
                <a:solidFill>
                  <a:srgbClr val="FF0000"/>
                </a:solidFill>
              </a:rPr>
              <a:t> 節</a:t>
            </a:r>
            <a:r>
              <a:rPr lang="en-US" altLang="zh-TW" dirty="0" smtClean="0">
                <a:solidFill>
                  <a:srgbClr val="FF0000"/>
                </a:solidFill>
              </a:rPr>
              <a:t>)</a:t>
            </a:r>
          </a:p>
          <a:p>
            <a:pPr marL="0" indent="0">
              <a:buNone/>
            </a:pPr>
            <a:r>
              <a:rPr lang="zh-TW" altLang="en-US" dirty="0"/>
              <a:t>三、教學對象：智障 </a:t>
            </a:r>
            <a:r>
              <a:rPr lang="en-US" altLang="zh-TW" dirty="0"/>
              <a:t>7 </a:t>
            </a:r>
            <a:r>
              <a:rPr lang="zh-TW" altLang="en-US" dirty="0"/>
              <a:t>年級 </a:t>
            </a:r>
            <a:r>
              <a:rPr lang="en-US" altLang="zh-TW" dirty="0"/>
              <a:t>3 </a:t>
            </a:r>
            <a:r>
              <a:rPr lang="zh-TW" altLang="en-US" dirty="0" smtClean="0"/>
              <a:t>人</a:t>
            </a:r>
            <a:r>
              <a:rPr lang="en-US" altLang="zh-TW" dirty="0" smtClean="0">
                <a:solidFill>
                  <a:srgbClr val="FF0000"/>
                </a:solidFill>
              </a:rPr>
              <a:t>(</a:t>
            </a:r>
            <a:r>
              <a:rPr lang="zh-TW" altLang="en-US" dirty="0" smtClean="0">
                <a:solidFill>
                  <a:srgbClr val="FF0000"/>
                </a:solidFill>
              </a:rPr>
              <a:t>與普班融合</a:t>
            </a:r>
            <a:r>
              <a:rPr lang="en-US" altLang="zh-TW" dirty="0" smtClean="0">
                <a:solidFill>
                  <a:srgbClr val="FF0000"/>
                </a:solidFill>
              </a:rPr>
              <a:t>)</a:t>
            </a:r>
            <a:r>
              <a:rPr lang="zh-TW" altLang="en-US" dirty="0" smtClean="0"/>
              <a:t>、</a:t>
            </a:r>
            <a:r>
              <a:rPr lang="en-US" altLang="zh-TW" dirty="0"/>
              <a:t>8 </a:t>
            </a:r>
            <a:r>
              <a:rPr lang="zh-TW" altLang="en-US" dirty="0"/>
              <a:t>年級 </a:t>
            </a:r>
            <a:r>
              <a:rPr lang="en-US" altLang="zh-TW" dirty="0"/>
              <a:t>4 </a:t>
            </a:r>
            <a:r>
              <a:rPr lang="zh-TW" altLang="en-US" dirty="0"/>
              <a:t>人、</a:t>
            </a:r>
            <a:r>
              <a:rPr lang="en-US" altLang="zh-TW" dirty="0"/>
              <a:t>9 </a:t>
            </a:r>
            <a:r>
              <a:rPr lang="zh-TW" altLang="en-US" dirty="0"/>
              <a:t>年級 </a:t>
            </a:r>
            <a:r>
              <a:rPr lang="en-US" altLang="zh-TW" dirty="0"/>
              <a:t>1 </a:t>
            </a:r>
            <a:r>
              <a:rPr lang="zh-TW" altLang="en-US" dirty="0"/>
              <a:t>人，多障 </a:t>
            </a:r>
            <a:r>
              <a:rPr lang="en-US" altLang="zh-TW" dirty="0"/>
              <a:t>9 </a:t>
            </a:r>
            <a:r>
              <a:rPr lang="zh-TW" altLang="en-US" dirty="0"/>
              <a:t>年級 </a:t>
            </a:r>
            <a:r>
              <a:rPr lang="en-US" altLang="zh-TW" dirty="0"/>
              <a:t>1 </a:t>
            </a:r>
            <a:r>
              <a:rPr lang="zh-TW" altLang="en-US" dirty="0"/>
              <a:t>人，自閉症 </a:t>
            </a:r>
            <a:r>
              <a:rPr lang="en-US" altLang="zh-TW" dirty="0"/>
              <a:t>7 </a:t>
            </a:r>
            <a:r>
              <a:rPr lang="zh-TW" altLang="en-US" dirty="0"/>
              <a:t>年級 </a:t>
            </a:r>
            <a:r>
              <a:rPr lang="en-US" altLang="zh-TW" dirty="0"/>
              <a:t>1 </a:t>
            </a:r>
            <a:r>
              <a:rPr lang="zh-TW" altLang="en-US" dirty="0"/>
              <a:t>人、</a:t>
            </a:r>
            <a:r>
              <a:rPr lang="en-US" altLang="zh-TW" dirty="0"/>
              <a:t>9 </a:t>
            </a:r>
            <a:r>
              <a:rPr lang="zh-TW" altLang="en-US" dirty="0"/>
              <a:t>年級 </a:t>
            </a:r>
            <a:r>
              <a:rPr lang="en-US" altLang="zh-TW" dirty="0"/>
              <a:t>1 </a:t>
            </a:r>
            <a:r>
              <a:rPr lang="zh-TW" altLang="en-US" dirty="0"/>
              <a:t>人，共 </a:t>
            </a:r>
            <a:r>
              <a:rPr lang="en-US" altLang="zh-TW" dirty="0"/>
              <a:t>11 </a:t>
            </a:r>
            <a:r>
              <a:rPr lang="zh-TW" altLang="en-US" dirty="0"/>
              <a:t>人</a:t>
            </a:r>
            <a:endParaRPr lang="en-US" altLang="zh-TW" dirty="0" smtClean="0"/>
          </a:p>
          <a:p>
            <a:pPr marL="0" indent="0">
              <a:buNone/>
            </a:pPr>
            <a:endParaRPr lang="en-US" altLang="zh-TW" b="1" dirty="0" smtClean="0">
              <a:solidFill>
                <a:srgbClr val="00B050"/>
              </a:solidFill>
            </a:endParaRPr>
          </a:p>
          <a:p>
            <a:pPr marL="0" indent="0">
              <a:buNone/>
            </a:pPr>
            <a:endParaRPr lang="en-US" altLang="zh-TW" b="1" dirty="0" smtClean="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929249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stretch>
            <a:fillRect/>
          </a:stretch>
        </p:blipFill>
        <p:spPr>
          <a:xfrm>
            <a:off x="3856462" y="3119438"/>
            <a:ext cx="8335538" cy="3486637"/>
          </a:xfrm>
          <a:prstGeom prst="rect">
            <a:avLst/>
          </a:prstGeom>
        </p:spPr>
      </p:pic>
      <p:sp>
        <p:nvSpPr>
          <p:cNvPr id="2" name="標題 1"/>
          <p:cNvSpPr>
            <a:spLocks noGrp="1"/>
          </p:cNvSpPr>
          <p:nvPr>
            <p:ph type="title"/>
          </p:nvPr>
        </p:nvSpPr>
        <p:spPr/>
        <p:txBody>
          <a:bodyPr/>
          <a:lstStyle/>
          <a:p>
            <a:r>
              <a:rPr lang="zh-TW" altLang="en-US" dirty="0" smtClean="0"/>
              <a:t>課程計畫疑問</a:t>
            </a:r>
            <a:endParaRPr lang="zh-TW" altLang="en-US" sz="2400" u="wavy" dirty="0"/>
          </a:p>
        </p:txBody>
      </p:sp>
      <p:sp>
        <p:nvSpPr>
          <p:cNvPr id="3" name="內容版面配置區 2"/>
          <p:cNvSpPr>
            <a:spLocks noGrp="1"/>
          </p:cNvSpPr>
          <p:nvPr>
            <p:ph idx="1"/>
          </p:nvPr>
        </p:nvSpPr>
        <p:spPr>
          <a:xfrm>
            <a:off x="742950" y="1525587"/>
            <a:ext cx="10515600" cy="4351338"/>
          </a:xfrm>
        </p:spPr>
        <p:txBody>
          <a:bodyPr>
            <a:normAutofit/>
          </a:bodyPr>
          <a:lstStyle/>
          <a:p>
            <a:pPr marL="0" indent="0">
              <a:buNone/>
            </a:pPr>
            <a:r>
              <a:rPr lang="zh-TW" altLang="en-US" dirty="0"/>
              <a:t>五</a:t>
            </a:r>
            <a:r>
              <a:rPr lang="zh-TW" altLang="en-US" dirty="0" smtClean="0"/>
              <a:t>、集中式特教班校訂課程：參考、符應學校願景，開設統整性探究課程至少一節。</a:t>
            </a:r>
            <a:endParaRPr lang="en-US" altLang="zh-TW" dirty="0" smtClean="0"/>
          </a:p>
          <a:p>
            <a:pPr marL="0" indent="0">
              <a:buNone/>
            </a:pPr>
            <a:r>
              <a:rPr lang="zh-TW" altLang="en-US" dirty="0" smtClean="0"/>
              <a:t>舉例：</a:t>
            </a:r>
            <a:r>
              <a:rPr lang="zh-TW" altLang="en-US" dirty="0"/>
              <a:t>東石國中</a:t>
            </a:r>
            <a:r>
              <a:rPr lang="zh-TW" altLang="en-US" dirty="0" smtClean="0"/>
              <a:t>集中式特教班開設第一類校訂課程</a:t>
            </a:r>
            <a:r>
              <a:rPr lang="en-US" altLang="zh-TW" dirty="0" smtClean="0"/>
              <a:t>-</a:t>
            </a:r>
            <a:r>
              <a:rPr lang="zh-TW" altLang="en-US" u="wavyHeavy" dirty="0" smtClean="0"/>
              <a:t>家鄉巡禮</a:t>
            </a:r>
            <a:r>
              <a:rPr lang="zh-TW" altLang="en-US" dirty="0" smtClean="0"/>
              <a:t>。</a:t>
            </a:r>
            <a:endParaRPr lang="en-US" altLang="zh-TW" dirty="0" smtClean="0"/>
          </a:p>
          <a:p>
            <a:pPr marL="0" indent="0">
              <a:buNone/>
            </a:pPr>
            <a:endParaRPr lang="en-US" altLang="zh-TW" dirty="0" smtClean="0"/>
          </a:p>
          <a:p>
            <a:pPr marL="0" indent="0">
              <a:buNone/>
            </a:pPr>
            <a:endParaRPr lang="en-US" altLang="zh-TW" sz="1800" dirty="0" smtClean="0"/>
          </a:p>
          <a:p>
            <a:pPr marL="0" indent="0">
              <a:buNone/>
            </a:pPr>
            <a:endParaRPr lang="en-US" altLang="zh-TW" b="1" dirty="0" smtClean="0">
              <a:solidFill>
                <a:srgbClr val="00B050"/>
              </a:solidFill>
            </a:endParaRPr>
          </a:p>
          <a:p>
            <a:pPr marL="0" indent="0">
              <a:buNone/>
            </a:pPr>
            <a:endParaRPr lang="zh-TW" altLang="en-US" b="1" dirty="0">
              <a:solidFill>
                <a:srgbClr val="00B050"/>
              </a:solidFill>
            </a:endParaRPr>
          </a:p>
        </p:txBody>
      </p:sp>
      <p:sp>
        <p:nvSpPr>
          <p:cNvPr id="7" name="圓角矩形圖說文字 6"/>
          <p:cNvSpPr/>
          <p:nvPr/>
        </p:nvSpPr>
        <p:spPr>
          <a:xfrm>
            <a:off x="190500" y="3119438"/>
            <a:ext cx="3665962" cy="1519237"/>
          </a:xfrm>
          <a:prstGeom prst="wedgeRoundRectCallout">
            <a:avLst>
              <a:gd name="adj1" fmla="val 62904"/>
              <a:gd name="adj2" fmla="val -1875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800" b="1" dirty="0"/>
              <a:t>集中式特教班開設第一類</a:t>
            </a:r>
            <a:r>
              <a:rPr lang="zh-TW" altLang="en-US" sz="2800" b="1" dirty="0" smtClean="0"/>
              <a:t>課程，審查人員為特教小組</a:t>
            </a:r>
            <a:endParaRPr lang="zh-TW" altLang="en-US" sz="2800" b="1" dirty="0"/>
          </a:p>
        </p:txBody>
      </p:sp>
    </p:spTree>
    <p:extLst>
      <p:ext uri="{BB962C8B-B14F-4D97-AF65-F5344CB8AC3E}">
        <p14:creationId xmlns:p14="http://schemas.microsoft.com/office/powerpoint/2010/main" val="803030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課程計畫疑問</a:t>
            </a:r>
            <a:endParaRPr lang="zh-TW" altLang="en-US" sz="2400" u="wavy" dirty="0"/>
          </a:p>
        </p:txBody>
      </p:sp>
      <p:sp>
        <p:nvSpPr>
          <p:cNvPr id="3" name="內容版面配置區 2"/>
          <p:cNvSpPr>
            <a:spLocks noGrp="1"/>
          </p:cNvSpPr>
          <p:nvPr>
            <p:ph idx="1"/>
          </p:nvPr>
        </p:nvSpPr>
        <p:spPr>
          <a:xfrm>
            <a:off x="742950" y="1525587"/>
            <a:ext cx="10515600" cy="4351338"/>
          </a:xfrm>
        </p:spPr>
        <p:txBody>
          <a:bodyPr>
            <a:normAutofit/>
          </a:bodyPr>
          <a:lstStyle/>
          <a:p>
            <a:pPr marL="0" indent="0">
              <a:buNone/>
            </a:pPr>
            <a:r>
              <a:rPr lang="zh-TW" altLang="en-US" dirty="0" smtClean="0"/>
              <a:t>六</a:t>
            </a:r>
            <a:r>
              <a:rPr lang="zh-TW" altLang="zh-TW" dirty="0" smtClean="0"/>
              <a:t>、</a:t>
            </a:r>
            <a:r>
              <a:rPr lang="zh-TW" altLang="zh-TW" dirty="0"/>
              <a:t>重要教育工作納入課程規劃實施情形</a:t>
            </a:r>
            <a:r>
              <a:rPr lang="zh-TW" altLang="zh-TW" b="1" dirty="0"/>
              <a:t>（</a:t>
            </a:r>
            <a:r>
              <a:rPr lang="zh-TW" altLang="zh-TW" b="1" dirty="0" smtClean="0"/>
              <a:t>表</a:t>
            </a:r>
            <a:r>
              <a:rPr lang="zh-TW" altLang="en-US" b="1" dirty="0"/>
              <a:t>七</a:t>
            </a:r>
            <a:r>
              <a:rPr lang="zh-TW" altLang="zh-TW" b="1" dirty="0" smtClean="0"/>
              <a:t>）</a:t>
            </a:r>
            <a:endParaRPr lang="en-US" altLang="zh-TW" b="1" dirty="0" smtClean="0"/>
          </a:p>
          <a:p>
            <a:pPr marL="0" indent="0">
              <a:buNone/>
            </a:pPr>
            <a:r>
              <a:rPr lang="en-US" altLang="zh-TW" b="1" dirty="0" smtClean="0">
                <a:sym typeface="Wingdings" panose="05000000000000000000" pitchFamily="2" charset="2"/>
              </a:rPr>
              <a:t></a:t>
            </a:r>
            <a:r>
              <a:rPr lang="en-US" altLang="zh-TW" b="1" dirty="0" smtClean="0"/>
              <a:t>113</a:t>
            </a:r>
            <a:r>
              <a:rPr lang="zh-TW" altLang="en-US" b="1" dirty="0" smtClean="0"/>
              <a:t>學年度重要教育工作：</a:t>
            </a:r>
            <a:endParaRPr lang="en-US" altLang="zh-TW" b="1" dirty="0" smtClean="0"/>
          </a:p>
          <a:p>
            <a:pPr marL="0" indent="0">
              <a:buNone/>
            </a:pPr>
            <a:r>
              <a:rPr lang="en-US" altLang="zh-TW" b="1" dirty="0"/>
              <a:t>1</a:t>
            </a:r>
            <a:r>
              <a:rPr lang="zh-TW" altLang="zh-TW" dirty="0" smtClean="0"/>
              <a:t>環境教育</a:t>
            </a:r>
            <a:r>
              <a:rPr lang="en-US" altLang="zh-TW" dirty="0" smtClean="0"/>
              <a:t> 2</a:t>
            </a:r>
            <a:r>
              <a:rPr lang="zh-TW" altLang="en-US" dirty="0" smtClean="0"/>
              <a:t>性別平等 </a:t>
            </a:r>
            <a:r>
              <a:rPr lang="en-US" altLang="zh-TW" dirty="0" smtClean="0"/>
              <a:t>3</a:t>
            </a:r>
            <a:r>
              <a:rPr lang="zh-TW" altLang="zh-TW" dirty="0" smtClean="0"/>
              <a:t>性</a:t>
            </a:r>
            <a:r>
              <a:rPr lang="zh-TW" altLang="zh-TW" dirty="0"/>
              <a:t>侵害</a:t>
            </a:r>
            <a:r>
              <a:rPr lang="zh-TW" altLang="zh-TW" dirty="0" smtClean="0"/>
              <a:t>犯罪防治課程</a:t>
            </a:r>
            <a:r>
              <a:rPr lang="en-US" altLang="zh-TW" dirty="0" smtClean="0"/>
              <a:t> 4</a:t>
            </a:r>
            <a:r>
              <a:rPr lang="zh-TW" altLang="en-US" dirty="0" smtClean="0"/>
              <a:t>家庭教育 </a:t>
            </a:r>
            <a:r>
              <a:rPr lang="en-US" altLang="zh-TW" dirty="0" smtClean="0"/>
              <a:t>5</a:t>
            </a:r>
            <a:r>
              <a:rPr lang="zh-TW" altLang="zh-TW" dirty="0" smtClean="0"/>
              <a:t>家庭</a:t>
            </a:r>
            <a:r>
              <a:rPr lang="zh-TW" altLang="zh-TW" dirty="0"/>
              <a:t>暴力防治</a:t>
            </a:r>
            <a:r>
              <a:rPr lang="zh-TW" altLang="zh-TW" dirty="0" smtClean="0"/>
              <a:t>課程</a:t>
            </a:r>
            <a:r>
              <a:rPr lang="en-US" altLang="zh-TW" dirty="0" smtClean="0"/>
              <a:t>6</a:t>
            </a:r>
            <a:r>
              <a:rPr lang="zh-TW" altLang="en-US" dirty="0" smtClean="0"/>
              <a:t>法治教育</a:t>
            </a:r>
            <a:endParaRPr lang="en-US" altLang="zh-TW" dirty="0" smtClean="0"/>
          </a:p>
          <a:p>
            <a:pPr marL="0" indent="0">
              <a:buNone/>
            </a:pPr>
            <a:r>
              <a:rPr lang="en-US" altLang="zh-TW" b="1" dirty="0">
                <a:sym typeface="Wingdings" panose="05000000000000000000" pitchFamily="2" charset="2"/>
              </a:rPr>
              <a:t></a:t>
            </a:r>
            <a:r>
              <a:rPr lang="zh-TW" altLang="en-US" b="1" dirty="0" smtClean="0"/>
              <a:t>集中式特教班</a:t>
            </a:r>
            <a:r>
              <a:rPr lang="zh-TW" altLang="zh-TW" b="1" dirty="0" smtClean="0"/>
              <a:t>有</a:t>
            </a:r>
            <a:r>
              <a:rPr lang="zh-TW" altLang="zh-TW" b="1" dirty="0"/>
              <a:t>可能是參與全校性宣導，但仍建議依</a:t>
            </a:r>
            <a:r>
              <a:rPr lang="zh-TW" altLang="zh-TW" b="1" dirty="0">
                <a:solidFill>
                  <a:srgbClr val="00B050"/>
                </a:solidFill>
              </a:rPr>
              <a:t>班級學生能力進行適性</a:t>
            </a:r>
            <a:r>
              <a:rPr lang="zh-TW" altLang="zh-TW" b="1" dirty="0" smtClean="0">
                <a:solidFill>
                  <a:srgbClr val="00B050"/>
                </a:solidFill>
              </a:rPr>
              <a:t>課程</a:t>
            </a:r>
            <a:r>
              <a:rPr lang="zh-TW" altLang="en-US" b="1" dirty="0" smtClean="0">
                <a:solidFill>
                  <a:srgbClr val="00B050"/>
                </a:solidFill>
              </a:rPr>
              <a:t>，</a:t>
            </a:r>
            <a:r>
              <a:rPr lang="zh-TW" altLang="zh-TW" b="1" dirty="0" smtClean="0">
                <a:solidFill>
                  <a:srgbClr val="00B050"/>
                </a:solidFill>
              </a:rPr>
              <a:t>寫入</a:t>
            </a:r>
            <a:r>
              <a:rPr lang="zh-TW" altLang="en-US" b="1" dirty="0" smtClean="0">
                <a:solidFill>
                  <a:srgbClr val="00B050"/>
                </a:solidFill>
              </a:rPr>
              <a:t>校訂課程</a:t>
            </a:r>
            <a:r>
              <a:rPr lang="zh-TW" altLang="zh-TW" b="1" dirty="0" smtClean="0">
                <a:solidFill>
                  <a:srgbClr val="00B050"/>
                </a:solidFill>
              </a:rPr>
              <a:t>或領域</a:t>
            </a:r>
            <a:r>
              <a:rPr lang="zh-TW" altLang="en-US" b="1" dirty="0" smtClean="0">
                <a:solidFill>
                  <a:srgbClr val="00B050"/>
                </a:solidFill>
              </a:rPr>
              <a:t>調整</a:t>
            </a:r>
            <a:r>
              <a:rPr lang="zh-TW" altLang="zh-TW" b="1" dirty="0" smtClean="0">
                <a:solidFill>
                  <a:srgbClr val="00B050"/>
                </a:solidFill>
              </a:rPr>
              <a:t>課程</a:t>
            </a:r>
            <a:r>
              <a:rPr lang="zh-TW" altLang="en-US" b="1" dirty="0" smtClean="0">
                <a:solidFill>
                  <a:srgbClr val="00B050"/>
                </a:solidFill>
              </a:rPr>
              <a:t>。</a:t>
            </a:r>
            <a:endParaRPr lang="en-US" altLang="zh-TW" b="1" dirty="0" smtClean="0">
              <a:solidFill>
                <a:srgbClr val="00B050"/>
              </a:solidFill>
            </a:endParaRPr>
          </a:p>
          <a:p>
            <a:pPr marL="0" indent="0">
              <a:buNone/>
            </a:pPr>
            <a:r>
              <a:rPr lang="en-US" altLang="zh-TW" b="1" dirty="0">
                <a:sym typeface="Wingdings" panose="05000000000000000000" pitchFamily="2" charset="2"/>
              </a:rPr>
              <a:t></a:t>
            </a:r>
            <a:r>
              <a:rPr lang="zh-TW" altLang="en-US" b="1" dirty="0" smtClean="0">
                <a:solidFill>
                  <a:srgbClr val="7030A0"/>
                </a:solidFill>
              </a:rPr>
              <a:t>交通安全教育是</a:t>
            </a:r>
            <a:r>
              <a:rPr lang="zh-TW" altLang="en-US" b="1" dirty="0">
                <a:solidFill>
                  <a:srgbClr val="7030A0"/>
                </a:solidFill>
              </a:rPr>
              <a:t>重要</a:t>
            </a:r>
            <a:r>
              <a:rPr lang="zh-TW" altLang="en-US" b="1" dirty="0" smtClean="0">
                <a:solidFill>
                  <a:srgbClr val="7030A0"/>
                </a:solidFill>
              </a:rPr>
              <a:t>的生活能力，強烈建議融入領域，規劃單元。</a:t>
            </a:r>
            <a:endParaRPr lang="en-US" altLang="zh-TW" b="1" dirty="0" smtClean="0">
              <a:solidFill>
                <a:srgbClr val="7030A0"/>
              </a:solidFill>
            </a:endParaRPr>
          </a:p>
          <a:p>
            <a:pPr marL="0" indent="0">
              <a:buNone/>
            </a:pPr>
            <a:endParaRPr lang="en-US" altLang="zh-TW" b="1" dirty="0" smtClean="0">
              <a:solidFill>
                <a:srgbClr val="7030A0"/>
              </a:solidFill>
            </a:endParaRPr>
          </a:p>
          <a:p>
            <a:pPr marL="0" indent="0">
              <a:buNone/>
            </a:pPr>
            <a:endParaRPr lang="en-US" altLang="zh-TW" sz="1800" dirty="0" smtClean="0"/>
          </a:p>
          <a:p>
            <a:pPr marL="0" indent="0">
              <a:buNone/>
            </a:pPr>
            <a:endParaRPr lang="en-US" altLang="zh-TW" b="1" dirty="0" smtClean="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16921967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圓角矩形 6"/>
          <p:cNvSpPr/>
          <p:nvPr/>
        </p:nvSpPr>
        <p:spPr>
          <a:xfrm>
            <a:off x="5426765" y="185963"/>
            <a:ext cx="6549887" cy="12472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標題 1"/>
          <p:cNvSpPr>
            <a:spLocks noGrp="1"/>
          </p:cNvSpPr>
          <p:nvPr>
            <p:ph type="title"/>
          </p:nvPr>
        </p:nvSpPr>
        <p:spPr>
          <a:xfrm>
            <a:off x="838200" y="365125"/>
            <a:ext cx="4588565" cy="1325563"/>
          </a:xfrm>
        </p:spPr>
        <p:txBody>
          <a:bodyPr>
            <a:normAutofit/>
          </a:bodyPr>
          <a:lstStyle/>
          <a:p>
            <a:r>
              <a:rPr lang="zh-TW" altLang="en-US" dirty="0" smtClean="0"/>
              <a:t>課程計畫再提醒</a:t>
            </a:r>
            <a:r>
              <a:rPr lang="en-US" altLang="zh-TW" dirty="0" smtClean="0"/>
              <a:t/>
            </a:r>
            <a:br>
              <a:rPr lang="en-US" altLang="zh-TW" dirty="0" smtClean="0"/>
            </a:br>
            <a:endParaRPr lang="zh-TW" altLang="en-US" sz="2400" u="wavy" dirty="0"/>
          </a:p>
        </p:txBody>
      </p:sp>
      <p:sp>
        <p:nvSpPr>
          <p:cNvPr id="3" name="內容版面配置區 2"/>
          <p:cNvSpPr>
            <a:spLocks noGrp="1"/>
          </p:cNvSpPr>
          <p:nvPr>
            <p:ph idx="1"/>
          </p:nvPr>
        </p:nvSpPr>
        <p:spPr>
          <a:xfrm>
            <a:off x="742950" y="1525587"/>
            <a:ext cx="10515600" cy="4475163"/>
          </a:xfrm>
        </p:spPr>
        <p:txBody>
          <a:bodyPr>
            <a:normAutofit/>
          </a:bodyPr>
          <a:lstStyle/>
          <a:p>
            <a:pPr marL="0" lvl="0" indent="0">
              <a:buNone/>
            </a:pPr>
            <a:r>
              <a:rPr lang="en-US" altLang="zh-TW" b="1" dirty="0" smtClean="0"/>
              <a:t>1.</a:t>
            </a:r>
            <a:r>
              <a:rPr lang="zh-TW" altLang="en-US" b="1" dirty="0" smtClean="0"/>
              <a:t> 領域調整計畫、特需領域課程：每學期均應規畫至少四單元。</a:t>
            </a:r>
            <a:endParaRPr lang="en-US" altLang="zh-TW" b="1" dirty="0" smtClean="0"/>
          </a:p>
          <a:p>
            <a:pPr marL="0" lvl="0" indent="0">
              <a:buNone/>
            </a:pPr>
            <a:r>
              <a:rPr lang="en-US" altLang="zh-TW" b="1" dirty="0" smtClean="0"/>
              <a:t>2.</a:t>
            </a:r>
            <a:r>
              <a:rPr lang="zh-TW" altLang="en-US" b="1" dirty="0" smtClean="0"/>
              <a:t>請留意領域核心素養、學年目標、學習目標、教學重點的關聯性。</a:t>
            </a:r>
            <a:endParaRPr lang="en-US" altLang="zh-TW" b="1" dirty="0" smtClean="0"/>
          </a:p>
          <a:p>
            <a:pPr marL="0" lvl="0" indent="0">
              <a:buNone/>
            </a:pPr>
            <a:r>
              <a:rPr lang="en-US" altLang="zh-TW" b="1" dirty="0" smtClean="0"/>
              <a:t>3.</a:t>
            </a:r>
            <a:r>
              <a:rPr lang="zh-TW" altLang="en-US" b="1" dirty="0"/>
              <a:t>領域調整</a:t>
            </a:r>
            <a:r>
              <a:rPr lang="zh-TW" altLang="en-US" b="1" dirty="0" smtClean="0"/>
              <a:t>計畫</a:t>
            </a:r>
            <a:r>
              <a:rPr lang="en-US" altLang="zh-TW" b="1" dirty="0"/>
              <a:t> </a:t>
            </a:r>
            <a:r>
              <a:rPr lang="zh-TW" altLang="en-US" b="1" dirty="0" smtClean="0"/>
              <a:t>請融入特需領域。</a:t>
            </a:r>
            <a:endParaRPr lang="en-US" altLang="zh-TW" b="1" dirty="0" smtClean="0"/>
          </a:p>
          <a:p>
            <a:pPr marL="0" lvl="0" indent="0">
              <a:buNone/>
            </a:pPr>
            <a:r>
              <a:rPr lang="en-US" altLang="zh-TW" b="1" dirty="0" smtClean="0"/>
              <a:t>4.</a:t>
            </a:r>
            <a:r>
              <a:rPr lang="zh-TW" altLang="en-US" b="1" dirty="0" smtClean="0"/>
              <a:t>學習表現</a:t>
            </a:r>
            <a:r>
              <a:rPr lang="en-US" altLang="zh-TW" b="1" dirty="0" smtClean="0"/>
              <a:t>+</a:t>
            </a:r>
            <a:r>
              <a:rPr lang="zh-TW" altLang="en-US" b="1" dirty="0" smtClean="0"/>
              <a:t>學習內容產生學習目標</a:t>
            </a:r>
            <a:endParaRPr lang="en-US" altLang="zh-TW" b="1" dirty="0" smtClean="0"/>
          </a:p>
          <a:p>
            <a:pPr marL="0" lvl="0" indent="0">
              <a:buNone/>
            </a:pPr>
            <a:r>
              <a:rPr lang="en-US" altLang="zh-TW" b="1" dirty="0" smtClean="0"/>
              <a:t>5.</a:t>
            </a:r>
            <a:r>
              <a:rPr lang="zh-TW" altLang="en-US" b="1" dirty="0" smtClean="0"/>
              <a:t>教學重點要能達成學習目標，但不是複製過來，教學重點應能看見該單元重要的教學活動內容。</a:t>
            </a:r>
            <a:endParaRPr lang="en-US" altLang="zh-TW" b="1" dirty="0" smtClean="0"/>
          </a:p>
          <a:p>
            <a:pPr marL="0" lvl="0" indent="0">
              <a:buNone/>
            </a:pPr>
            <a:r>
              <a:rPr lang="en-US" altLang="zh-TW" b="1" dirty="0" smtClean="0"/>
              <a:t>6.</a:t>
            </a:r>
            <a:r>
              <a:rPr lang="zh-TW" altLang="en-US" b="1" dirty="0" smtClean="0"/>
              <a:t>評量方式應與學習目標相連結， 並寫出評量內容、標準、方式等</a:t>
            </a:r>
            <a:endParaRPr lang="en-US" altLang="zh-TW" b="1" dirty="0" smtClean="0"/>
          </a:p>
          <a:p>
            <a:pPr marL="0" lvl="0" indent="0">
              <a:buNone/>
            </a:pPr>
            <a:r>
              <a:rPr lang="en-US" altLang="zh-TW" b="1" dirty="0" smtClean="0"/>
              <a:t>7.</a:t>
            </a:r>
            <a:r>
              <a:rPr lang="zh-TW" altLang="en-US" b="1" dirty="0" smtClean="0"/>
              <a:t>一學期課程中認知、技能、情意均應能看見。</a:t>
            </a:r>
            <a:endParaRPr lang="en-US" altLang="zh-TW" b="1" dirty="0" smtClean="0"/>
          </a:p>
          <a:p>
            <a:pPr marL="0" lvl="0" indent="0">
              <a:buNone/>
            </a:pPr>
            <a:r>
              <a:rPr lang="en-US" altLang="zh-TW" b="1" dirty="0" smtClean="0"/>
              <a:t>8. </a:t>
            </a:r>
            <a:r>
              <a:rPr lang="zh-TW" altLang="en-US" b="1" dirty="0"/>
              <a:t>抽離課程請</a:t>
            </a:r>
            <a:r>
              <a:rPr lang="zh-TW" altLang="en-US" b="1" dirty="0" smtClean="0"/>
              <a:t>注意該領域學習表現</a:t>
            </a:r>
            <a:r>
              <a:rPr lang="en-US" altLang="zh-TW" b="1" dirty="0" smtClean="0"/>
              <a:t>/</a:t>
            </a:r>
            <a:r>
              <a:rPr lang="zh-TW" altLang="en-US" b="1" dirty="0" smtClean="0"/>
              <a:t>學習內容各面向均包含。</a:t>
            </a:r>
            <a:endParaRPr lang="en-US" altLang="zh-TW" b="1" dirty="0" smtClean="0"/>
          </a:p>
          <a:p>
            <a:pPr marL="0" lvl="0" indent="0">
              <a:buNone/>
            </a:pPr>
            <a:endParaRPr lang="en-US" altLang="zh-TW" b="1" dirty="0" smtClean="0"/>
          </a:p>
          <a:p>
            <a:pPr marL="0" lvl="0" indent="0">
              <a:buNone/>
            </a:pPr>
            <a:endParaRPr lang="en-US" altLang="zh-TW" dirty="0" smtClean="0"/>
          </a:p>
          <a:p>
            <a:pPr marL="0" indent="0">
              <a:buNone/>
            </a:pPr>
            <a:endParaRPr lang="en-US" altLang="zh-TW" b="1" dirty="0" smtClean="0">
              <a:solidFill>
                <a:srgbClr val="00B050"/>
              </a:solidFill>
            </a:endParaRPr>
          </a:p>
          <a:p>
            <a:pPr marL="0" indent="0">
              <a:buNone/>
            </a:pPr>
            <a:endParaRPr lang="zh-TW" altLang="en-US" b="1" dirty="0">
              <a:solidFill>
                <a:srgbClr val="00B050"/>
              </a:solidFill>
            </a:endParaRPr>
          </a:p>
        </p:txBody>
      </p:sp>
      <p:sp>
        <p:nvSpPr>
          <p:cNvPr id="6" name="矩形 5"/>
          <p:cNvSpPr/>
          <p:nvPr/>
        </p:nvSpPr>
        <p:spPr>
          <a:xfrm>
            <a:off x="5653708" y="394109"/>
            <a:ext cx="6096000" cy="830997"/>
          </a:xfrm>
          <a:prstGeom prst="rect">
            <a:avLst/>
          </a:prstGeom>
        </p:spPr>
        <p:txBody>
          <a:bodyPr>
            <a:spAutoFit/>
          </a:bodyPr>
          <a:lstStyle/>
          <a:p>
            <a:r>
              <a:rPr lang="en-US" altLang="zh-TW" sz="2400" b="1" dirty="0"/>
              <a:t>6/7</a:t>
            </a:r>
            <a:r>
              <a:rPr lang="zh-TW" altLang="en-US" sz="2400" b="1" dirty="0"/>
              <a:t>前上傳校訂課程計畫和</a:t>
            </a:r>
            <a:r>
              <a:rPr lang="zh-TW" altLang="en-US" sz="2400" b="1" dirty="0">
                <a:solidFill>
                  <a:srgbClr val="FF0000"/>
                </a:solidFill>
              </a:rPr>
              <a:t>學習節數一覽表</a:t>
            </a:r>
            <a:r>
              <a:rPr lang="en-US" altLang="zh-TW" sz="2400" b="1" dirty="0">
                <a:solidFill>
                  <a:srgbClr val="FF0000"/>
                </a:solidFill>
              </a:rPr>
              <a:t/>
            </a:r>
            <a:br>
              <a:rPr lang="en-US" altLang="zh-TW" sz="2400" b="1" dirty="0">
                <a:solidFill>
                  <a:srgbClr val="FF0000"/>
                </a:solidFill>
              </a:rPr>
            </a:br>
            <a:r>
              <a:rPr lang="en-US" altLang="zh-TW" sz="2400" b="1" dirty="0" smtClean="0"/>
              <a:t> </a:t>
            </a:r>
            <a:r>
              <a:rPr lang="en-US" altLang="zh-TW" sz="2400" b="1" dirty="0"/>
              <a:t>7/1-7/5</a:t>
            </a:r>
            <a:r>
              <a:rPr lang="zh-TW" altLang="en-US" sz="2400" b="1" dirty="0"/>
              <a:t>上傳部</a:t>
            </a:r>
            <a:r>
              <a:rPr lang="zh-TW" altLang="en-US" sz="2400" b="1" dirty="0" smtClean="0"/>
              <a:t>定</a:t>
            </a:r>
            <a:r>
              <a:rPr lang="zh-TW" altLang="en-US" sz="2400" b="1" dirty="0"/>
              <a:t>領域課程計畫</a:t>
            </a:r>
          </a:p>
        </p:txBody>
      </p:sp>
    </p:spTree>
    <p:extLst>
      <p:ext uri="{BB962C8B-B14F-4D97-AF65-F5344CB8AC3E}">
        <p14:creationId xmlns:p14="http://schemas.microsoft.com/office/powerpoint/2010/main" val="1006715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課程計畫的重要性</a:t>
            </a:r>
          </a:p>
        </p:txBody>
      </p:sp>
      <p:sp>
        <p:nvSpPr>
          <p:cNvPr id="3" name="內容版面配置區 2"/>
          <p:cNvSpPr>
            <a:spLocks noGrp="1"/>
          </p:cNvSpPr>
          <p:nvPr>
            <p:ph idx="1"/>
          </p:nvPr>
        </p:nvSpPr>
        <p:spPr/>
        <p:txBody>
          <a:bodyPr>
            <a:normAutofit/>
          </a:bodyPr>
          <a:lstStyle/>
          <a:p>
            <a:r>
              <a:rPr lang="zh-TW" altLang="en-US" sz="4400" dirty="0"/>
              <a:t>學校課程計畫是學生</a:t>
            </a:r>
            <a:r>
              <a:rPr lang="zh-TW" altLang="en-US" sz="4400" dirty="0" smtClean="0"/>
              <a:t>學習的</a:t>
            </a:r>
            <a:r>
              <a:rPr lang="zh-TW" altLang="en-US" sz="4400" dirty="0"/>
              <a:t>藍圖、課程公共對話與溝通的重要</a:t>
            </a:r>
            <a:r>
              <a:rPr lang="zh-TW" altLang="en-US" sz="4400" dirty="0" smtClean="0"/>
              <a:t>文件。</a:t>
            </a:r>
            <a:endParaRPr lang="en-US" altLang="zh-TW" sz="4400" dirty="0" smtClean="0"/>
          </a:p>
          <a:p>
            <a:pPr marL="0" indent="0">
              <a:buNone/>
            </a:pPr>
            <a:r>
              <a:rPr lang="en-US" altLang="zh-TW" sz="4400" dirty="0"/>
              <a:t> </a:t>
            </a:r>
            <a:r>
              <a:rPr lang="en-US" altLang="zh-TW" sz="4400" dirty="0" smtClean="0"/>
              <a:t>                                         </a:t>
            </a:r>
            <a:r>
              <a:rPr lang="en-US" altLang="zh-TW" dirty="0" smtClean="0"/>
              <a:t>(</a:t>
            </a:r>
            <a:r>
              <a:rPr lang="zh-TW" altLang="en-US" dirty="0" smtClean="0"/>
              <a:t>總綱</a:t>
            </a:r>
            <a:r>
              <a:rPr lang="en-US" altLang="zh-TW" dirty="0" smtClean="0"/>
              <a:t>~</a:t>
            </a:r>
            <a:r>
              <a:rPr lang="zh-TW" altLang="en-US" dirty="0" smtClean="0"/>
              <a:t>柒</a:t>
            </a:r>
            <a:r>
              <a:rPr lang="en-US" altLang="zh-TW" dirty="0" smtClean="0"/>
              <a:t>.</a:t>
            </a:r>
            <a:r>
              <a:rPr lang="zh-TW" altLang="en-US" dirty="0" smtClean="0"/>
              <a:t>實施要點</a:t>
            </a:r>
            <a:r>
              <a:rPr lang="en-US" altLang="zh-TW" dirty="0" smtClean="0"/>
              <a:t>~</a:t>
            </a:r>
            <a:r>
              <a:rPr lang="zh-TW" altLang="en-US" dirty="0" smtClean="0"/>
              <a:t>一</a:t>
            </a:r>
            <a:r>
              <a:rPr lang="en-US" altLang="zh-TW" dirty="0" smtClean="0"/>
              <a:t>.</a:t>
            </a:r>
            <a:r>
              <a:rPr lang="zh-TW" altLang="en-US" dirty="0" smtClean="0"/>
              <a:t>課程發展</a:t>
            </a:r>
            <a:r>
              <a:rPr lang="en-US" altLang="zh-TW" dirty="0" smtClean="0"/>
              <a:t>) </a:t>
            </a:r>
          </a:p>
        </p:txBody>
      </p:sp>
    </p:spTree>
    <p:extLst>
      <p:ext uri="{BB962C8B-B14F-4D97-AF65-F5344CB8AC3E}">
        <p14:creationId xmlns:p14="http://schemas.microsoft.com/office/powerpoint/2010/main" val="1028832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特殊教育課程計畫</a:t>
            </a:r>
            <a:endParaRPr lang="zh-TW" altLang="en-US" dirty="0"/>
          </a:p>
        </p:txBody>
      </p:sp>
      <p:sp>
        <p:nvSpPr>
          <p:cNvPr id="5" name="矩形 4"/>
          <p:cNvSpPr/>
          <p:nvPr/>
        </p:nvSpPr>
        <p:spPr>
          <a:xfrm>
            <a:off x="742949" y="2160538"/>
            <a:ext cx="11096625" cy="4031873"/>
          </a:xfrm>
          <a:prstGeom prst="rect">
            <a:avLst/>
          </a:prstGeom>
        </p:spPr>
        <p:txBody>
          <a:bodyPr wrap="square">
            <a:spAutoFit/>
          </a:bodyPr>
          <a:lstStyle/>
          <a:p>
            <a:r>
              <a:rPr lang="zh-TW" altLang="en-US" sz="3200" dirty="0">
                <a:latin typeface="微軟正黑體" panose="020B0604030504040204" pitchFamily="34" charset="-120"/>
                <a:ea typeface="微軟正黑體" panose="020B0604030504040204" pitchFamily="34" charset="-120"/>
              </a:rPr>
              <a:t>若學生在特定領域</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科目之學習不需進行</a:t>
            </a:r>
            <a:r>
              <a:rPr lang="zh-TW" altLang="en-US" sz="3200" dirty="0" smtClean="0">
                <a:latin typeface="微軟正黑體" panose="020B0604030504040204" pitchFamily="34" charset="-120"/>
                <a:ea typeface="微軟正黑體" panose="020B0604030504040204" pitchFamily="34" charset="-120"/>
              </a:rPr>
              <a:t>課程調整</a:t>
            </a:r>
            <a:r>
              <a:rPr lang="zh-TW" altLang="en-US" sz="3200" dirty="0">
                <a:latin typeface="微軟正黑體" panose="020B0604030504040204" pitchFamily="34" charset="-120"/>
                <a:ea typeface="微軟正黑體" panose="020B0604030504040204" pitchFamily="34" charset="-120"/>
              </a:rPr>
              <a:t>，則依循十二年國民基本教育該領域課程綱要之規範規劃</a:t>
            </a:r>
            <a:r>
              <a:rPr lang="zh-TW" altLang="en-US" sz="3200" dirty="0" smtClean="0">
                <a:latin typeface="微軟正黑體" panose="020B0604030504040204" pitchFamily="34" charset="-120"/>
                <a:ea typeface="微軟正黑體" panose="020B0604030504040204" pitchFamily="34" charset="-120"/>
              </a:rPr>
              <a:t>課程；</a:t>
            </a:r>
            <a:endParaRPr lang="en-US" altLang="zh-TW" sz="3200" dirty="0" smtClean="0">
              <a:latin typeface="微軟正黑體" panose="020B0604030504040204" pitchFamily="34" charset="-120"/>
              <a:ea typeface="微軟正黑體" panose="020B0604030504040204" pitchFamily="34" charset="-120"/>
            </a:endParaRPr>
          </a:p>
          <a:p>
            <a:r>
              <a:rPr lang="zh-TW" altLang="en-US" sz="3200" dirty="0" smtClean="0">
                <a:latin typeface="微軟正黑體" panose="020B0604030504040204" pitchFamily="34" charset="-120"/>
                <a:ea typeface="微軟正黑體" panose="020B0604030504040204" pitchFamily="34" charset="-120"/>
              </a:rPr>
              <a:t>若</a:t>
            </a:r>
            <a:r>
              <a:rPr lang="zh-TW" altLang="en-US" sz="3200" dirty="0">
                <a:latin typeface="微軟正黑體" panose="020B0604030504040204" pitchFamily="34" charset="-120"/>
                <a:ea typeface="微軟正黑體" panose="020B0604030504040204" pitchFamily="34" charset="-120"/>
              </a:rPr>
              <a:t>學生有特殊教育</a:t>
            </a:r>
            <a:r>
              <a:rPr lang="zh-TW" altLang="en-US" sz="3200" dirty="0" smtClean="0">
                <a:latin typeface="微軟正黑體" panose="020B0604030504040204" pitchFamily="34" charset="-120"/>
                <a:ea typeface="微軟正黑體" panose="020B0604030504040204" pitchFamily="34" charset="-120"/>
              </a:rPr>
              <a:t>需求</a:t>
            </a:r>
            <a:r>
              <a:rPr lang="zh-TW" altLang="en-US" sz="3200" dirty="0">
                <a:latin typeface="微軟正黑體" panose="020B0604030504040204" pitchFamily="34" charset="-120"/>
                <a:ea typeface="微軟正黑體" panose="020B0604030504040204" pitchFamily="34" charset="-120"/>
              </a:rPr>
              <a:t>，則可依據</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特殊教育課程教材教法及評量方式實施辦法</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，以及本課程實施規範，</a:t>
            </a:r>
            <a:r>
              <a:rPr lang="zh-TW" altLang="en-US" sz="3200" dirty="0" smtClean="0">
                <a:latin typeface="微軟正黑體" panose="020B0604030504040204" pitchFamily="34" charset="-120"/>
                <a:ea typeface="微軟正黑體" panose="020B0604030504040204" pitchFamily="34" charset="-120"/>
              </a:rPr>
              <a:t>調整其</a:t>
            </a:r>
            <a:r>
              <a:rPr lang="zh-TW" altLang="en-US" sz="3200" dirty="0">
                <a:latin typeface="微軟正黑體" panose="020B0604030504040204" pitchFamily="34" charset="-120"/>
                <a:ea typeface="微軟正黑體" panose="020B0604030504040204" pitchFamily="34" charset="-120"/>
              </a:rPr>
              <a:t>學習</a:t>
            </a:r>
            <a:r>
              <a:rPr lang="zh-TW" altLang="en-US" sz="3200" dirty="0">
                <a:solidFill>
                  <a:srgbClr val="FF0000"/>
                </a:solidFill>
                <a:latin typeface="微軟正黑體" panose="020B0604030504040204" pitchFamily="34" charset="-120"/>
                <a:ea typeface="微軟正黑體" panose="020B0604030504040204" pitchFamily="34" charset="-120"/>
              </a:rPr>
              <a:t>內容</a:t>
            </a:r>
            <a:r>
              <a:rPr lang="zh-TW" altLang="en-US" sz="3200" dirty="0">
                <a:latin typeface="微軟正黑體" panose="020B0604030504040204" pitchFamily="34" charset="-120"/>
                <a:ea typeface="微軟正黑體" panose="020B0604030504040204" pitchFamily="34" charset="-120"/>
              </a:rPr>
              <a:t>、</a:t>
            </a:r>
            <a:r>
              <a:rPr lang="zh-TW" altLang="en-US" sz="3200" dirty="0">
                <a:solidFill>
                  <a:srgbClr val="FF0000"/>
                </a:solidFill>
                <a:latin typeface="微軟正黑體" panose="020B0604030504040204" pitchFamily="34" charset="-120"/>
                <a:ea typeface="微軟正黑體" panose="020B0604030504040204" pitchFamily="34" charset="-120"/>
              </a:rPr>
              <a:t>歷程</a:t>
            </a:r>
            <a:r>
              <a:rPr lang="zh-TW" altLang="en-US" sz="3200" dirty="0">
                <a:latin typeface="微軟正黑體" panose="020B0604030504040204" pitchFamily="34" charset="-120"/>
                <a:ea typeface="微軟正黑體" panose="020B0604030504040204" pitchFamily="34" charset="-120"/>
              </a:rPr>
              <a:t>、</a:t>
            </a:r>
            <a:r>
              <a:rPr lang="zh-TW" altLang="en-US" sz="3200" dirty="0">
                <a:solidFill>
                  <a:srgbClr val="FF0000"/>
                </a:solidFill>
                <a:latin typeface="微軟正黑體" panose="020B0604030504040204" pitchFamily="34" charset="-120"/>
                <a:ea typeface="微軟正黑體" panose="020B0604030504040204" pitchFamily="34" charset="-120"/>
              </a:rPr>
              <a:t>環境</a:t>
            </a:r>
            <a:r>
              <a:rPr lang="zh-TW" altLang="en-US" sz="3200" dirty="0">
                <a:latin typeface="微軟正黑體" panose="020B0604030504040204" pitchFamily="34" charset="-120"/>
                <a:ea typeface="微軟正黑體" panose="020B0604030504040204" pitchFamily="34" charset="-120"/>
              </a:rPr>
              <a:t>或</a:t>
            </a:r>
            <a:r>
              <a:rPr lang="zh-TW" altLang="en-US" sz="3200" dirty="0">
                <a:solidFill>
                  <a:srgbClr val="FF0000"/>
                </a:solidFill>
                <a:latin typeface="微軟正黑體" panose="020B0604030504040204" pitchFamily="34" charset="-120"/>
                <a:ea typeface="微軟正黑體" panose="020B0604030504040204" pitchFamily="34" charset="-120"/>
              </a:rPr>
              <a:t>評量</a:t>
            </a:r>
            <a:r>
              <a:rPr lang="zh-TW" altLang="en-US" sz="3200" dirty="0" smtClean="0">
                <a:latin typeface="微軟正黑體" panose="020B0604030504040204" pitchFamily="34" charset="-120"/>
                <a:ea typeface="微軟正黑體" panose="020B0604030504040204" pitchFamily="34" charset="-120"/>
              </a:rPr>
              <a:t>。</a:t>
            </a:r>
            <a:endParaRPr lang="en-US" altLang="zh-TW" sz="3200" dirty="0" smtClean="0">
              <a:latin typeface="微軟正黑體" panose="020B0604030504040204" pitchFamily="34" charset="-120"/>
              <a:ea typeface="微軟正黑體" panose="020B0604030504040204" pitchFamily="34" charset="-120"/>
            </a:endParaRPr>
          </a:p>
          <a:p>
            <a:r>
              <a:rPr lang="en-US" altLang="zh-TW" sz="3200" dirty="0" smtClean="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總綱</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明訂特殊需求領域課程為特殊教育學生之重要</a:t>
            </a:r>
            <a:r>
              <a:rPr lang="zh-TW" altLang="en-US" sz="3200" dirty="0" smtClean="0">
                <a:latin typeface="微軟正黑體" panose="020B0604030504040204" pitchFamily="34" charset="-120"/>
                <a:ea typeface="微軟正黑體" panose="020B0604030504040204" pitchFamily="34" charset="-120"/>
              </a:rPr>
              <a:t>課程</a:t>
            </a:r>
            <a:r>
              <a:rPr lang="zh-TW" altLang="en-US" sz="3200" dirty="0">
                <a:latin typeface="微軟正黑體" panose="020B0604030504040204" pitchFamily="34" charset="-120"/>
                <a:ea typeface="微軟正黑體" panose="020B0604030504040204" pitchFamily="34" charset="-120"/>
              </a:rPr>
              <a:t>，學校須經專業評估後，依據該生之個別化教育計畫或個別輔導計畫，在校訂必選修課程中</a:t>
            </a:r>
            <a:r>
              <a:rPr lang="zh-TW" altLang="en-US" sz="3200" dirty="0" smtClean="0">
                <a:latin typeface="微軟正黑體" panose="020B0604030504040204" pitchFamily="34" charset="-120"/>
                <a:ea typeface="微軟正黑體" panose="020B0604030504040204" pitchFamily="34" charset="-120"/>
              </a:rPr>
              <a:t>提供。</a:t>
            </a:r>
            <a:r>
              <a:rPr lang="en-US" altLang="zh-TW" sz="2000" dirty="0" smtClean="0">
                <a:latin typeface="標楷體" panose="03000509000000000000" pitchFamily="65" charset="-120"/>
                <a:ea typeface="標楷體" panose="03000509000000000000" pitchFamily="65" charset="-120"/>
              </a:rPr>
              <a:t>(</a:t>
            </a:r>
            <a:r>
              <a:rPr lang="zh-TW" altLang="en-US" sz="2000" dirty="0" smtClean="0">
                <a:latin typeface="標楷體" panose="03000509000000000000" pitchFamily="65" charset="-120"/>
                <a:ea typeface="標楷體" panose="03000509000000000000" pitchFamily="65" charset="-120"/>
              </a:rPr>
              <a:t>特殊教育實施規範</a:t>
            </a:r>
            <a:r>
              <a:rPr lang="en-US" altLang="zh-TW" sz="2000" dirty="0" smtClean="0">
                <a:latin typeface="標楷體" panose="03000509000000000000" pitchFamily="65" charset="-120"/>
                <a:ea typeface="標楷體" panose="03000509000000000000" pitchFamily="65" charset="-120"/>
              </a:rPr>
              <a:t>P2,110</a:t>
            </a:r>
            <a:r>
              <a:rPr lang="zh-TW" altLang="en-US" sz="2000" dirty="0" smtClean="0">
                <a:latin typeface="標楷體" panose="03000509000000000000" pitchFamily="65" charset="-120"/>
                <a:ea typeface="標楷體" panose="03000509000000000000" pitchFamily="65" charset="-120"/>
              </a:rPr>
              <a:t>年</a:t>
            </a:r>
            <a:r>
              <a:rPr lang="en-US" altLang="zh-TW" sz="2000" dirty="0" smtClean="0">
                <a:latin typeface="標楷體" panose="03000509000000000000" pitchFamily="65" charset="-120"/>
                <a:ea typeface="標楷體" panose="03000509000000000000" pitchFamily="65" charset="-120"/>
              </a:rPr>
              <a:t>10</a:t>
            </a:r>
            <a:r>
              <a:rPr lang="zh-TW" altLang="en-US" sz="2000" dirty="0" smtClean="0">
                <a:latin typeface="標楷體" panose="03000509000000000000" pitchFamily="65" charset="-120"/>
                <a:ea typeface="標楷體" panose="03000509000000000000" pitchFamily="65" charset="-120"/>
              </a:rPr>
              <a:t>月</a:t>
            </a:r>
            <a:r>
              <a:rPr lang="en-US" altLang="zh-TW" sz="2000" dirty="0" smtClean="0">
                <a:latin typeface="標楷體" panose="03000509000000000000" pitchFamily="65" charset="-120"/>
                <a:ea typeface="標楷體" panose="03000509000000000000" pitchFamily="65" charset="-120"/>
              </a:rPr>
              <a:t>)</a:t>
            </a:r>
            <a:endParaRPr lang="zh-TW" altLang="en-US" sz="2000" dirty="0">
              <a:latin typeface="標楷體" panose="03000509000000000000" pitchFamily="65" charset="-120"/>
              <a:ea typeface="標楷體" panose="03000509000000000000" pitchFamily="65" charset="-120"/>
            </a:endParaRPr>
          </a:p>
        </p:txBody>
      </p:sp>
      <p:sp>
        <p:nvSpPr>
          <p:cNvPr id="7" name="圓角矩形圖說文字 6"/>
          <p:cNvSpPr/>
          <p:nvPr/>
        </p:nvSpPr>
        <p:spPr>
          <a:xfrm>
            <a:off x="6467475" y="189706"/>
            <a:ext cx="5181600" cy="167640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000" b="1" dirty="0"/>
              <a:t>部定領域課程</a:t>
            </a:r>
            <a:r>
              <a:rPr lang="zh-TW" altLang="en-US" sz="4000" b="1" dirty="0" smtClean="0"/>
              <a:t>調整、特需領域課程</a:t>
            </a:r>
            <a:endParaRPr lang="zh-TW" altLang="en-US" sz="4000" b="1" dirty="0"/>
          </a:p>
        </p:txBody>
      </p:sp>
    </p:spTree>
    <p:extLst>
      <p:ext uri="{BB962C8B-B14F-4D97-AF65-F5344CB8AC3E}">
        <p14:creationId xmlns:p14="http://schemas.microsoft.com/office/powerpoint/2010/main" val="10987773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特殊教育課程計畫做法</a:t>
            </a:r>
            <a:endParaRPr lang="zh-TW" altLang="en-US" dirty="0"/>
          </a:p>
        </p:txBody>
      </p:sp>
      <p:sp>
        <p:nvSpPr>
          <p:cNvPr id="3" name="內容版面配置區 2"/>
          <p:cNvSpPr>
            <a:spLocks noGrp="1"/>
          </p:cNvSpPr>
          <p:nvPr>
            <p:ph idx="1"/>
          </p:nvPr>
        </p:nvSpPr>
        <p:spPr/>
        <p:txBody>
          <a:bodyPr>
            <a:normAutofit/>
          </a:bodyPr>
          <a:lstStyle/>
          <a:p>
            <a:r>
              <a:rPr lang="zh-TW" altLang="en-US" sz="4000" dirty="0" smtClean="0">
                <a:latin typeface="標楷體" panose="03000509000000000000" pitchFamily="65" charset="-120"/>
                <a:ea typeface="標楷體" panose="03000509000000000000" pitchFamily="65" charset="-120"/>
              </a:rPr>
              <a:t>釐</a:t>
            </a:r>
            <a:r>
              <a:rPr lang="zh-TW" altLang="en-US" sz="4000" dirty="0">
                <a:latin typeface="標楷體" panose="03000509000000000000" pitchFamily="65" charset="-120"/>
                <a:ea typeface="標楷體" panose="03000509000000000000" pitchFamily="65" charset="-120"/>
              </a:rPr>
              <a:t>清課程</a:t>
            </a:r>
            <a:r>
              <a:rPr lang="zh-TW" altLang="en-US" sz="4000" dirty="0" smtClean="0">
                <a:latin typeface="標楷體" panose="03000509000000000000" pitchFamily="65" charset="-120"/>
                <a:ea typeface="標楷體" panose="03000509000000000000" pitchFamily="65" charset="-120"/>
              </a:rPr>
              <a:t>調整的做法：</a:t>
            </a:r>
            <a:endParaRPr lang="en-US" altLang="zh-TW" sz="4000" dirty="0" smtClean="0">
              <a:latin typeface="標楷體" panose="03000509000000000000" pitchFamily="65" charset="-120"/>
              <a:ea typeface="標楷體" panose="03000509000000000000" pitchFamily="65" charset="-120"/>
            </a:endParaRPr>
          </a:p>
          <a:p>
            <a:pPr marL="0" indent="0">
              <a:buNone/>
            </a:pPr>
            <a:r>
              <a:rPr lang="zh-TW" altLang="en-US" sz="4000" dirty="0" smtClean="0">
                <a:latin typeface="標楷體" panose="03000509000000000000" pitchFamily="65" charset="-120"/>
                <a:ea typeface="標楷體" panose="03000509000000000000" pitchFamily="65" charset="-120"/>
              </a:rPr>
              <a:t>請</a:t>
            </a:r>
            <a:r>
              <a:rPr lang="zh-TW" altLang="en-US" sz="4000" dirty="0">
                <a:latin typeface="標楷體" panose="03000509000000000000" pitchFamily="65" charset="-120"/>
                <a:ea typeface="標楷體" panose="03000509000000000000" pitchFamily="65" charset="-120"/>
              </a:rPr>
              <a:t>參考</a:t>
            </a:r>
            <a:r>
              <a:rPr lang="en-US" altLang="zh-TW" sz="4000" dirty="0">
                <a:latin typeface="微軟正黑體" panose="020B0604030504040204" pitchFamily="34" charset="-120"/>
                <a:ea typeface="微軟正黑體" panose="020B0604030504040204" pitchFamily="34" charset="-120"/>
              </a:rPr>
              <a:t>《</a:t>
            </a:r>
            <a:r>
              <a:rPr lang="zh-TW" altLang="en-US" sz="4000" dirty="0">
                <a:latin typeface="標楷體" panose="03000509000000000000" pitchFamily="65" charset="-120"/>
                <a:ea typeface="標楷體" panose="03000509000000000000" pitchFamily="65" charset="-120"/>
              </a:rPr>
              <a:t>十二年國民基本教育課程綱要身心障礙學生領域課程調整應用手冊 </a:t>
            </a:r>
            <a:r>
              <a:rPr lang="en-US" altLang="zh-TW" sz="4000" dirty="0" smtClean="0">
                <a:latin typeface="微軟正黑體" panose="020B0604030504040204" pitchFamily="34" charset="-120"/>
                <a:ea typeface="微軟正黑體" panose="020B0604030504040204" pitchFamily="34" charset="-120"/>
              </a:rPr>
              <a:t>》</a:t>
            </a:r>
          </a:p>
          <a:p>
            <a:pPr marL="0" indent="0">
              <a:buNone/>
            </a:pPr>
            <a:r>
              <a:rPr lang="zh-TW" altLang="en-US" sz="4000" dirty="0" smtClean="0">
                <a:latin typeface="標楷體" panose="03000509000000000000" pitchFamily="65" charset="-120"/>
                <a:ea typeface="標楷體" panose="03000509000000000000" pitchFamily="65" charset="-120"/>
              </a:rPr>
              <a:t>請大家自行閱讀：</a:t>
            </a:r>
            <a:endParaRPr lang="en-US" altLang="zh-TW" sz="4000" dirty="0" smtClean="0">
              <a:latin typeface="標楷體" panose="03000509000000000000" pitchFamily="65" charset="-120"/>
              <a:ea typeface="標楷體" panose="03000509000000000000" pitchFamily="65" charset="-120"/>
            </a:endParaRPr>
          </a:p>
          <a:p>
            <a:pPr marL="0" indent="0">
              <a:buNone/>
            </a:pPr>
            <a:r>
              <a:rPr lang="zh-TW" altLang="en-US" sz="4000" dirty="0" smtClean="0">
                <a:latin typeface="標楷體" panose="03000509000000000000" pitchFamily="65" charset="-120"/>
                <a:ea typeface="標楷體" panose="03000509000000000000" pitchFamily="65" charset="-120"/>
              </a:rPr>
              <a:t>調整建議篇</a:t>
            </a:r>
            <a:r>
              <a:rPr lang="en-US" altLang="zh-TW" sz="4000" dirty="0" smtClean="0">
                <a:latin typeface="標楷體" panose="03000509000000000000" pitchFamily="65" charset="-120"/>
                <a:ea typeface="標楷體" panose="03000509000000000000" pitchFamily="65" charset="-120"/>
              </a:rPr>
              <a:t>109.7-</a:t>
            </a:r>
            <a:r>
              <a:rPr lang="zh-TW" altLang="en-US" sz="4000" dirty="0" smtClean="0">
                <a:latin typeface="標楷體" panose="03000509000000000000" pitchFamily="65" charset="-120"/>
                <a:ea typeface="標楷體" panose="03000509000000000000" pitchFamily="65" charset="-120"/>
              </a:rPr>
              <a:t>使用說明</a:t>
            </a:r>
            <a:r>
              <a:rPr lang="en-US" altLang="zh-TW" sz="4000" dirty="0" smtClean="0">
                <a:latin typeface="標楷體" panose="03000509000000000000" pitchFamily="65" charset="-120"/>
                <a:ea typeface="標楷體" panose="03000509000000000000" pitchFamily="65" charset="-120"/>
              </a:rPr>
              <a:t>P1~P8</a:t>
            </a:r>
          </a:p>
          <a:p>
            <a:endParaRPr lang="en-US" altLang="zh-TW" sz="4000" dirty="0">
              <a:latin typeface="微軟正黑體" panose="020B0604030504040204" pitchFamily="34" charset="-120"/>
              <a:ea typeface="微軟正黑體" panose="020B0604030504040204" pitchFamily="34" charset="-120"/>
            </a:endParaRPr>
          </a:p>
          <a:p>
            <a:endParaRPr lang="en-US" altLang="zh-TW" sz="4000" dirty="0" smtClean="0">
              <a:latin typeface="標楷體" panose="03000509000000000000" pitchFamily="65" charset="-120"/>
              <a:ea typeface="標楷體" panose="03000509000000000000" pitchFamily="65" charset="-120"/>
            </a:endParaRPr>
          </a:p>
          <a:p>
            <a:endParaRPr lang="en-US" altLang="zh-TW" sz="4000" dirty="0" smtClean="0">
              <a:latin typeface="標楷體" panose="03000509000000000000" pitchFamily="65" charset="-120"/>
              <a:ea typeface="標楷體" panose="03000509000000000000" pitchFamily="65" charset="-120"/>
            </a:endParaRPr>
          </a:p>
          <a:p>
            <a:pPr marL="0" indent="0">
              <a:buNone/>
            </a:pPr>
            <a:endParaRPr lang="en-US" altLang="zh-TW" sz="4000" dirty="0" smtClean="0">
              <a:latin typeface="微軟正黑體" panose="020B0604030504040204" pitchFamily="34" charset="-120"/>
              <a:ea typeface="微軟正黑體" panose="020B0604030504040204" pitchFamily="34" charset="-120"/>
            </a:endParaRPr>
          </a:p>
          <a:p>
            <a:pPr marL="0" indent="0">
              <a:buNone/>
            </a:pPr>
            <a:endParaRPr lang="en-US" altLang="zh-TW" sz="4000" dirty="0" smtClean="0">
              <a:latin typeface="標楷體" panose="03000509000000000000" pitchFamily="65" charset="-120"/>
              <a:ea typeface="標楷體" panose="03000509000000000000" pitchFamily="65" charset="-120"/>
            </a:endParaRPr>
          </a:p>
          <a:p>
            <a:pPr marL="0" indent="0">
              <a:buNone/>
            </a:pPr>
            <a:endParaRPr lang="en-US" altLang="zh-TW" sz="4000" dirty="0">
              <a:latin typeface="標楷體" panose="03000509000000000000" pitchFamily="65" charset="-120"/>
              <a:ea typeface="標楷體" panose="03000509000000000000" pitchFamily="65" charset="-120"/>
            </a:endParaRPr>
          </a:p>
          <a:p>
            <a:pPr marL="0" indent="0">
              <a:buNone/>
            </a:pPr>
            <a:endParaRPr lang="zh-TW" altLang="en-US" sz="4000" dirty="0">
              <a:latin typeface="標楷體" panose="03000509000000000000" pitchFamily="65" charset="-120"/>
              <a:ea typeface="標楷體" panose="03000509000000000000" pitchFamily="65" charset="-120"/>
            </a:endParaRPr>
          </a:p>
        </p:txBody>
      </p:sp>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4405" y="4502030"/>
            <a:ext cx="2248020" cy="2248020"/>
          </a:xfrm>
          <a:prstGeom prst="rect">
            <a:avLst/>
          </a:prstGeom>
        </p:spPr>
      </p:pic>
    </p:spTree>
    <p:extLst>
      <p:ext uri="{BB962C8B-B14F-4D97-AF65-F5344CB8AC3E}">
        <p14:creationId xmlns:p14="http://schemas.microsoft.com/office/powerpoint/2010/main" val="36324721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課程調整流程</a:t>
            </a:r>
            <a:endParaRPr lang="zh-TW" altLang="en-US" dirty="0"/>
          </a:p>
        </p:txBody>
      </p:sp>
      <p:pic>
        <p:nvPicPr>
          <p:cNvPr id="4" name="內容版面配置區 3"/>
          <p:cNvPicPr>
            <a:picLocks noGrp="1" noChangeAspect="1"/>
          </p:cNvPicPr>
          <p:nvPr>
            <p:ph idx="1"/>
          </p:nvPr>
        </p:nvPicPr>
        <p:blipFill>
          <a:blip r:embed="rId2"/>
          <a:stretch>
            <a:fillRect/>
          </a:stretch>
        </p:blipFill>
        <p:spPr>
          <a:xfrm>
            <a:off x="2226609" y="1690688"/>
            <a:ext cx="7738781" cy="5051425"/>
          </a:xfrm>
          <a:prstGeom prst="rect">
            <a:avLst/>
          </a:prstGeom>
        </p:spPr>
      </p:pic>
    </p:spTree>
    <p:extLst>
      <p:ext uri="{BB962C8B-B14F-4D97-AF65-F5344CB8AC3E}">
        <p14:creationId xmlns:p14="http://schemas.microsoft.com/office/powerpoint/2010/main" val="36698398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112</a:t>
            </a:r>
            <a:r>
              <a:rPr lang="zh-TW" altLang="en-US" dirty="0" smtClean="0"/>
              <a:t>學年課程計畫審查常見問題</a:t>
            </a:r>
            <a:endParaRPr lang="zh-TW" altLang="en-US" dirty="0"/>
          </a:p>
        </p:txBody>
      </p:sp>
      <p:sp>
        <p:nvSpPr>
          <p:cNvPr id="3" name="內容版面配置區 2"/>
          <p:cNvSpPr>
            <a:spLocks noGrp="1"/>
          </p:cNvSpPr>
          <p:nvPr>
            <p:ph idx="1"/>
          </p:nvPr>
        </p:nvSpPr>
        <p:spPr/>
        <p:txBody>
          <a:bodyPr/>
          <a:lstStyle/>
          <a:p>
            <a:pPr marL="514350" indent="-514350">
              <a:buFont typeface="+mj-lt"/>
              <a:buAutoNum type="arabicPeriod"/>
            </a:pPr>
            <a:r>
              <a:rPr lang="zh-TW" altLang="zh-TW" dirty="0" smtClean="0"/>
              <a:t>特</a:t>
            </a:r>
            <a:r>
              <a:rPr lang="zh-TW" altLang="zh-TW" dirty="0"/>
              <a:t>推會審議特教學生需求與開課規劃只有提案，缺乏說明或填報平台之學生個人需求表。</a:t>
            </a:r>
          </a:p>
          <a:p>
            <a:pPr marL="514350" indent="-514350">
              <a:buFont typeface="+mj-lt"/>
              <a:buAutoNum type="arabicPeriod"/>
            </a:pPr>
            <a:r>
              <a:rPr lang="zh-TW" altLang="zh-TW" dirty="0" smtClean="0"/>
              <a:t>部</a:t>
            </a:r>
            <a:r>
              <a:rPr lang="zh-TW" altLang="zh-TW" dirty="0"/>
              <a:t>定領域課程調整計畫未融入特需領域。</a:t>
            </a:r>
          </a:p>
          <a:p>
            <a:pPr marL="514350" indent="-514350">
              <a:buFont typeface="+mj-lt"/>
              <a:buAutoNum type="arabicPeriod"/>
            </a:pPr>
            <a:r>
              <a:rPr lang="zh-TW" altLang="zh-TW" dirty="0" smtClean="0"/>
              <a:t>領域</a:t>
            </a:r>
            <a:r>
              <a:rPr lang="zh-TW" altLang="zh-TW" dirty="0"/>
              <a:t>核心素養與學年目標或課程計畫內容關聯性低。</a:t>
            </a:r>
            <a:endParaRPr lang="zh-TW" altLang="en-US" dirty="0"/>
          </a:p>
        </p:txBody>
      </p:sp>
    </p:spTree>
    <p:extLst>
      <p:ext uri="{BB962C8B-B14F-4D97-AF65-F5344CB8AC3E}">
        <p14:creationId xmlns:p14="http://schemas.microsoft.com/office/powerpoint/2010/main" val="3600827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112</a:t>
            </a:r>
            <a:r>
              <a:rPr lang="zh-TW" altLang="en-US" dirty="0" smtClean="0"/>
              <a:t>學年課程計畫審查常見問題</a:t>
            </a:r>
            <a:endParaRPr lang="zh-TW" altLang="en-US" dirty="0"/>
          </a:p>
        </p:txBody>
      </p:sp>
      <p:sp>
        <p:nvSpPr>
          <p:cNvPr id="3" name="內容版面配置區 2"/>
          <p:cNvSpPr>
            <a:spLocks noGrp="1"/>
          </p:cNvSpPr>
          <p:nvPr>
            <p:ph idx="1"/>
          </p:nvPr>
        </p:nvSpPr>
        <p:spPr/>
        <p:txBody>
          <a:bodyPr/>
          <a:lstStyle/>
          <a:p>
            <a:pPr marL="514350" indent="-514350">
              <a:buFont typeface="+mj-lt"/>
              <a:buAutoNum type="arabicPeriod"/>
            </a:pPr>
            <a:r>
              <a:rPr lang="zh-TW" altLang="zh-TW" dirty="0" smtClean="0"/>
              <a:t>特</a:t>
            </a:r>
            <a:r>
              <a:rPr lang="zh-TW" altLang="zh-TW" dirty="0"/>
              <a:t>推會審議特教學生</a:t>
            </a:r>
            <a:r>
              <a:rPr lang="zh-TW" altLang="zh-TW" b="1" dirty="0">
                <a:solidFill>
                  <a:srgbClr val="FF0000"/>
                </a:solidFill>
              </a:rPr>
              <a:t>需求</a:t>
            </a:r>
            <a:r>
              <a:rPr lang="zh-TW" altLang="zh-TW" dirty="0"/>
              <a:t>與</a:t>
            </a:r>
            <a:r>
              <a:rPr lang="zh-TW" altLang="zh-TW" b="1" dirty="0">
                <a:solidFill>
                  <a:srgbClr val="FF0000"/>
                </a:solidFill>
              </a:rPr>
              <a:t>開課規劃</a:t>
            </a:r>
            <a:r>
              <a:rPr lang="zh-TW" altLang="zh-TW" dirty="0"/>
              <a:t>只有提案，缺乏說明或填報平台之學生個人需求表</a:t>
            </a:r>
            <a:r>
              <a:rPr lang="zh-TW" altLang="zh-TW" dirty="0" smtClean="0"/>
              <a:t>。</a:t>
            </a:r>
            <a:endParaRPr lang="en-US" altLang="zh-TW" dirty="0" smtClean="0"/>
          </a:p>
          <a:p>
            <a:pPr marL="514350" indent="-514350">
              <a:buFont typeface="+mj-lt"/>
              <a:buAutoNum type="arabicPeriod"/>
            </a:pPr>
            <a:endParaRPr lang="zh-TW" altLang="zh-TW" dirty="0"/>
          </a:p>
        </p:txBody>
      </p:sp>
      <p:pic>
        <p:nvPicPr>
          <p:cNvPr id="5" name="圖片 4">
            <a:hlinkClick r:id="rId2" action="ppaction://hlinkfile"/>
          </p:cNvPr>
          <p:cNvPicPr>
            <a:picLocks noChangeAspect="1"/>
          </p:cNvPicPr>
          <p:nvPr/>
        </p:nvPicPr>
        <p:blipFill>
          <a:blip r:embed="rId3"/>
          <a:stretch>
            <a:fillRect/>
          </a:stretch>
        </p:blipFill>
        <p:spPr>
          <a:xfrm>
            <a:off x="154623" y="2901455"/>
            <a:ext cx="5417502" cy="4023220"/>
          </a:xfrm>
          <a:prstGeom prst="rect">
            <a:avLst/>
          </a:prstGeom>
        </p:spPr>
      </p:pic>
      <p:pic>
        <p:nvPicPr>
          <p:cNvPr id="7" name="圖片 6"/>
          <p:cNvPicPr/>
          <p:nvPr/>
        </p:nvPicPr>
        <p:blipFill>
          <a:blip r:embed="rId4"/>
          <a:stretch>
            <a:fillRect/>
          </a:stretch>
        </p:blipFill>
        <p:spPr>
          <a:xfrm>
            <a:off x="5817551" y="2901455"/>
            <a:ext cx="5717223" cy="2280146"/>
          </a:xfrm>
          <a:prstGeom prst="rect">
            <a:avLst/>
          </a:prstGeom>
        </p:spPr>
      </p:pic>
      <p:sp>
        <p:nvSpPr>
          <p:cNvPr id="4" name="圓角矩形圖說文字 3"/>
          <p:cNvSpPr/>
          <p:nvPr/>
        </p:nvSpPr>
        <p:spPr>
          <a:xfrm>
            <a:off x="6172199" y="5464969"/>
            <a:ext cx="5553075" cy="1085850"/>
          </a:xfrm>
          <a:prstGeom prst="wedgeRoundRectCallout">
            <a:avLst>
              <a:gd name="adj1" fmla="val -21100"/>
              <a:gd name="adj2" fmla="val -6995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t>說明語決議只記錄開課規劃</a:t>
            </a:r>
            <a:endParaRPr lang="en-US" altLang="zh-TW" sz="2400" b="1" dirty="0" smtClean="0"/>
          </a:p>
          <a:p>
            <a:pPr algn="ctr"/>
            <a:r>
              <a:rPr lang="zh-TW" altLang="en-US" sz="2400" b="1" dirty="0" smtClean="0"/>
              <a:t>沒有需求說明時</a:t>
            </a:r>
            <a:r>
              <a:rPr lang="zh-TW" altLang="en-US" sz="2400" b="1" dirty="0"/>
              <a:t>，</a:t>
            </a:r>
            <a:r>
              <a:rPr lang="zh-TW" altLang="en-US" sz="2400" b="1" dirty="0" smtClean="0"/>
              <a:t>務必要有個人需求表</a:t>
            </a:r>
            <a:endParaRPr lang="zh-TW" altLang="en-US" sz="2400" b="1" dirty="0"/>
          </a:p>
        </p:txBody>
      </p:sp>
    </p:spTree>
    <p:extLst>
      <p:ext uri="{BB962C8B-B14F-4D97-AF65-F5344CB8AC3E}">
        <p14:creationId xmlns:p14="http://schemas.microsoft.com/office/powerpoint/2010/main" val="1717670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112</a:t>
            </a:r>
            <a:r>
              <a:rPr lang="zh-TW" altLang="en-US" dirty="0" smtClean="0"/>
              <a:t>學年課程計畫審查常見問題</a:t>
            </a:r>
            <a:endParaRPr lang="zh-TW" altLang="en-US" dirty="0"/>
          </a:p>
        </p:txBody>
      </p:sp>
      <p:sp>
        <p:nvSpPr>
          <p:cNvPr id="3" name="內容版面配置區 2"/>
          <p:cNvSpPr>
            <a:spLocks noGrp="1"/>
          </p:cNvSpPr>
          <p:nvPr>
            <p:ph idx="1"/>
          </p:nvPr>
        </p:nvSpPr>
        <p:spPr/>
        <p:txBody>
          <a:bodyPr/>
          <a:lstStyle/>
          <a:p>
            <a:pPr marL="514350" indent="-514350">
              <a:buFont typeface="+mj-lt"/>
              <a:buAutoNum type="arabicPeriod"/>
            </a:pPr>
            <a:r>
              <a:rPr lang="zh-TW" altLang="zh-TW" dirty="0" smtClean="0"/>
              <a:t>特</a:t>
            </a:r>
            <a:r>
              <a:rPr lang="zh-TW" altLang="zh-TW" dirty="0"/>
              <a:t>推會審議特教學生需求與開課規劃只有提案，缺乏說明或填報平台之學生個人需求表</a:t>
            </a:r>
            <a:r>
              <a:rPr lang="zh-TW" altLang="zh-TW" dirty="0" smtClean="0"/>
              <a:t>。</a:t>
            </a:r>
            <a:endParaRPr lang="en-US" altLang="zh-TW" dirty="0" smtClean="0"/>
          </a:p>
          <a:p>
            <a:pPr marL="514350" indent="-514350">
              <a:buFont typeface="+mj-lt"/>
              <a:buAutoNum type="arabicPeriod"/>
            </a:pPr>
            <a:endParaRPr lang="zh-TW" altLang="zh-TW" dirty="0"/>
          </a:p>
        </p:txBody>
      </p:sp>
      <p:pic>
        <p:nvPicPr>
          <p:cNvPr id="5" name="圖片 4"/>
          <p:cNvPicPr>
            <a:picLocks noChangeAspect="1"/>
          </p:cNvPicPr>
          <p:nvPr/>
        </p:nvPicPr>
        <p:blipFill>
          <a:blip r:embed="rId2"/>
          <a:stretch>
            <a:fillRect/>
          </a:stretch>
        </p:blipFill>
        <p:spPr>
          <a:xfrm>
            <a:off x="154623" y="2901455"/>
            <a:ext cx="5417502" cy="4023220"/>
          </a:xfrm>
          <a:prstGeom prst="rect">
            <a:avLst/>
          </a:prstGeom>
        </p:spPr>
      </p:pic>
      <p:pic>
        <p:nvPicPr>
          <p:cNvPr id="6" name="圖片 5"/>
          <p:cNvPicPr/>
          <p:nvPr/>
        </p:nvPicPr>
        <p:blipFill>
          <a:blip r:embed="rId3" cstate="print">
            <a:extLst>
              <a:ext uri="{28A0092B-C50C-407E-A947-70E740481C1C}">
                <a14:useLocalDpi xmlns:a14="http://schemas.microsoft.com/office/drawing/2010/main" val="0"/>
              </a:ext>
            </a:extLst>
          </a:blip>
          <a:stretch>
            <a:fillRect/>
          </a:stretch>
        </p:blipFill>
        <p:spPr>
          <a:xfrm>
            <a:off x="5962651" y="2695575"/>
            <a:ext cx="5931852" cy="4095750"/>
          </a:xfrm>
          <a:prstGeom prst="rect">
            <a:avLst/>
          </a:prstGeom>
        </p:spPr>
      </p:pic>
    </p:spTree>
    <p:extLst>
      <p:ext uri="{BB962C8B-B14F-4D97-AF65-F5344CB8AC3E}">
        <p14:creationId xmlns:p14="http://schemas.microsoft.com/office/powerpoint/2010/main" val="39035257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112</a:t>
            </a:r>
            <a:r>
              <a:rPr lang="zh-TW" altLang="en-US" dirty="0" smtClean="0"/>
              <a:t>學年課程計畫審查常見問題</a:t>
            </a:r>
            <a:endParaRPr lang="zh-TW" altLang="en-US" dirty="0"/>
          </a:p>
        </p:txBody>
      </p:sp>
      <p:sp>
        <p:nvSpPr>
          <p:cNvPr id="3" name="內容版面配置區 2"/>
          <p:cNvSpPr>
            <a:spLocks noGrp="1"/>
          </p:cNvSpPr>
          <p:nvPr>
            <p:ph idx="1"/>
          </p:nvPr>
        </p:nvSpPr>
        <p:spPr/>
        <p:txBody>
          <a:bodyPr/>
          <a:lstStyle/>
          <a:p>
            <a:pPr marL="0" indent="0">
              <a:buNone/>
            </a:pPr>
            <a:r>
              <a:rPr lang="zh-TW" altLang="en-US" dirty="0" smtClean="0"/>
              <a:t> </a:t>
            </a:r>
            <a:r>
              <a:rPr lang="en-US" altLang="zh-TW" dirty="0" smtClean="0"/>
              <a:t>2.</a:t>
            </a:r>
            <a:r>
              <a:rPr lang="zh-TW" altLang="zh-TW" dirty="0" smtClean="0"/>
              <a:t>部</a:t>
            </a:r>
            <a:r>
              <a:rPr lang="zh-TW" altLang="zh-TW" dirty="0"/>
              <a:t>定領域課程調整計畫未融入特需</a:t>
            </a:r>
            <a:r>
              <a:rPr lang="zh-TW" altLang="zh-TW" dirty="0" smtClean="0"/>
              <a:t>領域</a:t>
            </a:r>
            <a:r>
              <a:rPr lang="zh-TW" altLang="en-US" dirty="0" smtClean="0">
                <a:sym typeface="Wingdings" panose="05000000000000000000" pitchFamily="2" charset="2"/>
              </a:rPr>
              <a:t>無論是否獨立開設特需領域，</a:t>
            </a:r>
            <a:r>
              <a:rPr lang="zh-TW" altLang="en-US" dirty="0" smtClean="0"/>
              <a:t>資源</a:t>
            </a:r>
            <a:r>
              <a:rPr lang="zh-TW" altLang="en-US" dirty="0"/>
              <a:t>班與巡迴</a:t>
            </a:r>
            <a:r>
              <a:rPr lang="zh-TW" altLang="en-US" dirty="0" smtClean="0"/>
              <a:t>輔導的課程調整計畫請融入特需領域。</a:t>
            </a:r>
            <a:endParaRPr lang="en-US" altLang="zh-TW" dirty="0" smtClean="0"/>
          </a:p>
          <a:p>
            <a:pPr marL="0" indent="0">
              <a:buNone/>
            </a:pPr>
            <a:endParaRPr lang="zh-TW" altLang="zh-TW" dirty="0"/>
          </a:p>
          <a:p>
            <a:pPr marL="514350" indent="-514350">
              <a:buFont typeface="+mj-lt"/>
              <a:buAutoNum type="arabicPeriod"/>
            </a:pPr>
            <a:endParaRPr lang="zh-TW" altLang="en-US" dirty="0"/>
          </a:p>
        </p:txBody>
      </p:sp>
      <p:pic>
        <p:nvPicPr>
          <p:cNvPr id="4" name="圖片 3">
            <a:hlinkClick r:id="rId2" action="ppaction://hlinkfile"/>
          </p:cNvPr>
          <p:cNvPicPr>
            <a:picLocks noChangeAspect="1"/>
          </p:cNvPicPr>
          <p:nvPr/>
        </p:nvPicPr>
        <p:blipFill>
          <a:blip r:embed="rId3"/>
          <a:stretch>
            <a:fillRect/>
          </a:stretch>
        </p:blipFill>
        <p:spPr>
          <a:xfrm>
            <a:off x="2838450" y="2831695"/>
            <a:ext cx="6474289" cy="3711979"/>
          </a:xfrm>
          <a:prstGeom prst="rect">
            <a:avLst/>
          </a:prstGeom>
        </p:spPr>
      </p:pic>
    </p:spTree>
    <p:extLst>
      <p:ext uri="{BB962C8B-B14F-4D97-AF65-F5344CB8AC3E}">
        <p14:creationId xmlns:p14="http://schemas.microsoft.com/office/powerpoint/2010/main" val="18547186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505</TotalTime>
  <Words>1010</Words>
  <Application>Microsoft Office PowerPoint</Application>
  <PresentationFormat>寬螢幕</PresentationFormat>
  <Paragraphs>81</Paragraphs>
  <Slides>16</Slides>
  <Notes>0</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16</vt:i4>
      </vt:variant>
    </vt:vector>
  </HeadingPairs>
  <TitlesOfParts>
    <vt:vector size="24" baseType="lpstr">
      <vt:lpstr>微軟正黑體</vt:lpstr>
      <vt:lpstr>新細明體</vt:lpstr>
      <vt:lpstr>標楷體</vt:lpstr>
      <vt:lpstr>Arial</vt:lpstr>
      <vt:lpstr>Calibri</vt:lpstr>
      <vt:lpstr>Calibri Light</vt:lpstr>
      <vt:lpstr>Wingdings</vt:lpstr>
      <vt:lpstr>Office 佈景主題</vt:lpstr>
      <vt:lpstr>113學年度特殊教育課程計畫說明會-國中場</vt:lpstr>
      <vt:lpstr>課程計畫的重要性</vt:lpstr>
      <vt:lpstr>特殊教育課程計畫</vt:lpstr>
      <vt:lpstr>特殊教育課程計畫做法</vt:lpstr>
      <vt:lpstr>課程調整流程</vt:lpstr>
      <vt:lpstr>112學年課程計畫審查常見問題</vt:lpstr>
      <vt:lpstr>112學年課程計畫審查常見問題</vt:lpstr>
      <vt:lpstr>112學年課程計畫審查常見問題</vt:lpstr>
      <vt:lpstr>112學年課程計畫審查常見問題</vt:lpstr>
      <vt:lpstr>112學年課程計畫審查常見問題</vt:lpstr>
      <vt:lpstr>嘉義縣113學年度公(私)立國民中學學校課程計畫備查作業實施計畫113年1月19日修正</vt:lpstr>
      <vt:lpstr>課程計畫疑問</vt:lpstr>
      <vt:lpstr>課程計畫疑問</vt:lpstr>
      <vt:lpstr>課程計畫疑問</vt:lpstr>
      <vt:lpstr>課程計畫疑問</vt:lpstr>
      <vt:lpstr>課程計畫再提醒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111學年度特殊教育課程計畫說明會-國小場</dc:title>
  <dc:creator>宥融 陳</dc:creator>
  <cp:lastModifiedBy>宥融 陳</cp:lastModifiedBy>
  <cp:revision>45</cp:revision>
  <dcterms:created xsi:type="dcterms:W3CDTF">2022-04-05T12:11:32Z</dcterms:created>
  <dcterms:modified xsi:type="dcterms:W3CDTF">2024-03-28T16:51:41Z</dcterms:modified>
</cp:coreProperties>
</file>