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272" r:id="rId5"/>
    <p:sldId id="273" r:id="rId6"/>
    <p:sldId id="302" r:id="rId7"/>
    <p:sldId id="274" r:id="rId8"/>
    <p:sldId id="275" r:id="rId9"/>
    <p:sldId id="276" r:id="rId10"/>
    <p:sldId id="277" r:id="rId11"/>
    <p:sldId id="278" r:id="rId12"/>
    <p:sldId id="279" r:id="rId13"/>
    <p:sldId id="285" r:id="rId14"/>
    <p:sldId id="294" r:id="rId15"/>
    <p:sldId id="286" r:id="rId16"/>
    <p:sldId id="287" r:id="rId17"/>
    <p:sldId id="295" r:id="rId18"/>
    <p:sldId id="296" r:id="rId19"/>
    <p:sldId id="288" r:id="rId20"/>
    <p:sldId id="289" r:id="rId21"/>
    <p:sldId id="290" r:id="rId22"/>
    <p:sldId id="291" r:id="rId23"/>
    <p:sldId id="292" r:id="rId24"/>
    <p:sldId id="293" r:id="rId25"/>
    <p:sldId id="303" r:id="rId26"/>
    <p:sldId id="270" r:id="rId27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82979" autoAdjust="0"/>
  </p:normalViewPr>
  <p:slideViewPr>
    <p:cSldViewPr snapToGrid="0">
      <p:cViewPr varScale="1">
        <p:scale>
          <a:sx n="71" d="100"/>
          <a:sy n="71" d="100"/>
        </p:scale>
        <p:origin x="1262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dirty="0">
              <a:latin typeface="華康中黑體" panose="020B0509000000000000" pitchFamily="49" charset="-12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45BA1-980A-4507-BE5A-5C1E7C2FFD8F}" type="datetimeFigureOut">
              <a:rPr lang="en-US">
                <a:latin typeface="華康中黑體" panose="020B0509000000000000" pitchFamily="49" charset="-120"/>
              </a:rPr>
              <a:t>12/25/2024</a:t>
            </a:fld>
            <a:endParaRPr dirty="0">
              <a:latin typeface="華康中黑體" panose="020B0509000000000000" pitchFamily="49" charset="-12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dirty="0">
              <a:latin typeface="華康中黑體" panose="020B0509000000000000" pitchFamily="49" charset="-12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03411-58E2-43FD-AE1D-AD77DFF8CB20}" type="slidenum">
              <a:rPr>
                <a:latin typeface="華康中黑體" panose="020B0509000000000000" pitchFamily="49" charset="-120"/>
              </a:rPr>
              <a:t>‹#›</a:t>
            </a:fld>
            <a:endParaRPr dirty="0">
              <a:latin typeface="華康中黑體" panose="020B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華康中黑體" panose="020B0509000000000000" pitchFamily="49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華康中黑體" panose="020B0509000000000000" pitchFamily="49" charset="-120"/>
              </a:defRPr>
            </a:lvl1pPr>
          </a:lstStyle>
          <a:p>
            <a:fld id="{85A3416D-7FED-43BC-AA7C-D92DBA01ED64}" type="datetimeFigureOut">
              <a:rPr lang="en-US" smtClean="0"/>
              <a:pPr/>
              <a:t>12/25/2024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華康中黑體" panose="020B0509000000000000" pitchFamily="49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華康中黑體" panose="020B0509000000000000" pitchFamily="49" charset="-120"/>
              </a:defRPr>
            </a:lvl1pPr>
          </a:lstStyle>
          <a:p>
            <a:fld id="{C8DC57A8-AE18-4654-B6AF-04B3577165BE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華康中黑體" panose="020B0509000000000000" pitchFamily="49" charset="-12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華康中黑體" panose="020B0509000000000000" pitchFamily="49" charset="-12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華康中黑體" panose="020B0509000000000000" pitchFamily="49" charset="-12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華康中黑體" panose="020B0509000000000000" pitchFamily="49" charset="-12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華康中黑體" panose="020B0509000000000000" pitchFamily="49" charset="-12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C57A8-AE18-4654-B6AF-04B3577165BE}" type="slidenum">
              <a:rPr lang="en-US" altLang="zh-TW" smtClean="0"/>
              <a:pPr/>
              <a:t>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99252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DC57A8-AE18-4654-B6AF-04B3577165BE}" type="slidenum">
              <a:rPr lang="en-US" altLang="zh-TW" smtClean="0"/>
              <a:pPr/>
              <a:t>20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505396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en-US" altLang="zh-TW" smtClean="0"/>
              <a:pPr/>
              <a:t>21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556331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12/25/2024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grpSp>
        <p:nvGrpSpPr>
          <p:cNvPr id="84" name="Group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</p:grpSp>
      <p:sp>
        <p:nvSpPr>
          <p:cNvPr id="97" name="Picture Placeholder 33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/>
          </a:p>
        </p:txBody>
      </p:sp>
      <p:grpSp>
        <p:nvGrpSpPr>
          <p:cNvPr id="98" name="Group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00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01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02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03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04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05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06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07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08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09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10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</p:grpSp>
      <p:sp>
        <p:nvSpPr>
          <p:cNvPr id="111" name="Picture Placeholder 33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/>
          </a:p>
        </p:txBody>
      </p:sp>
      <p:grpSp>
        <p:nvGrpSpPr>
          <p:cNvPr id="112" name="Group 111"/>
          <p:cNvGrpSpPr/>
          <p:nvPr/>
        </p:nvGrpSpPr>
        <p:grpSpPr>
          <a:xfrm>
            <a:off x="5322489" y="34361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1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1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1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1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1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1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2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2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2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2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2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</p:grpSp>
      <p:sp>
        <p:nvSpPr>
          <p:cNvPr id="125" name="Picture Placeholder 33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6465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/>
          </a:p>
        </p:txBody>
      </p:sp>
      <p:sp>
        <p:nvSpPr>
          <p:cNvPr id="126" name="Text Placeholder 3"/>
          <p:cNvSpPr>
            <a:spLocks noGrp="1"/>
          </p:cNvSpPr>
          <p:nvPr>
            <p:ph type="body" sz="half" idx="21"/>
          </p:nvPr>
        </p:nvSpPr>
        <p:spPr>
          <a:xfrm>
            <a:off x="9066214" y="2048893"/>
            <a:ext cx="2286000" cy="2514599"/>
          </a:xfrm>
        </p:spPr>
        <p:txBody>
          <a:bodyPr anchor="ctr"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/>
          <a:lstStyle/>
          <a:p>
            <a:fld id="{4CF99945-0A15-4715-AB6C-F5E56CF20F70}" type="datetimeFigureOut">
              <a:rPr lang="en-US"/>
              <a:t>12/25/2024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/>
          <a:lstStyle>
            <a:lvl1pPr algn="l">
              <a:defRPr/>
            </a:lvl1pPr>
          </a:lstStyle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Freeform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0" name="Freeform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Freeform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dirty="0">
                  <a:latin typeface="華康中黑體" panose="020B0509000000000000" pitchFamily="49" charset="-120"/>
                </a:endParaRPr>
              </a:p>
            </p:txBody>
          </p:sp>
          <p:sp>
            <p:nvSpPr>
              <p:cNvPr id="21" name="Freeform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dirty="0">
                  <a:latin typeface="華康中黑體" panose="020B0509000000000000" pitchFamily="49" charset="-120"/>
                </a:endParaRPr>
              </a:p>
            </p:txBody>
          </p:sp>
        </p:grpSp>
        <p:sp>
          <p:nvSpPr>
            <p:cNvPr id="12" name="Freeform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3" name="Freeform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4" name="Freeform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5" name="Freeform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6" name="Freeform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7" name="Freeform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8" name="Freeform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9" name="Freeform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12/25/2024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12/25/2024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12/25/2024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12/25/2024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12/25/2024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12/25/2024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12/25/2024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12/25/2024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12/25/2024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574431" y="724619"/>
            <a:ext cx="5318979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1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4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5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6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7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8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19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20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21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285120" y="724619"/>
            <a:ext cx="5318979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2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2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2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2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2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2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3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3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3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3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</p:grpSp>
      <p:sp>
        <p:nvSpPr>
          <p:cNvPr id="36" name="Picture Placeholder 33"/>
          <p:cNvSpPr>
            <a:spLocks noGrp="1" noChangeAspect="1"/>
          </p:cNvSpPr>
          <p:nvPr>
            <p:ph type="pic" sz="quarter" idx="17"/>
          </p:nvPr>
        </p:nvSpPr>
        <p:spPr>
          <a:xfrm>
            <a:off x="833620" y="1020195"/>
            <a:ext cx="480060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/>
          </a:p>
        </p:txBody>
      </p:sp>
      <p:sp>
        <p:nvSpPr>
          <p:cNvPr id="37" name="Picture Placeholder 33"/>
          <p:cNvSpPr>
            <a:spLocks noGrp="1" noChangeAspect="1"/>
          </p:cNvSpPr>
          <p:nvPr>
            <p:ph type="pic" sz="quarter" idx="18"/>
          </p:nvPr>
        </p:nvSpPr>
        <p:spPr>
          <a:xfrm>
            <a:off x="6544309" y="1020195"/>
            <a:ext cx="480060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/>
          </a:p>
        </p:txBody>
      </p:sp>
      <p:sp>
        <p:nvSpPr>
          <p:cNvPr id="39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2423" y="4648200"/>
            <a:ext cx="4368980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half" idx="19"/>
          </p:nvPr>
        </p:nvSpPr>
        <p:spPr>
          <a:xfrm>
            <a:off x="6742908" y="4648200"/>
            <a:ext cx="4368980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12/25/2024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grpSp>
        <p:nvGrpSpPr>
          <p:cNvPr id="35" name="Group 34"/>
          <p:cNvGrpSpPr>
            <a:grpSpLocks noChangeAspect="1"/>
          </p:cNvGrpSpPr>
          <p:nvPr/>
        </p:nvGrpSpPr>
        <p:grpSpPr>
          <a:xfrm rot="5400000">
            <a:off x="4030971" y="647727"/>
            <a:ext cx="4116828" cy="338328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38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41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42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43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44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45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46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47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48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49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50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51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</p:grpSp>
      <p:grpSp>
        <p:nvGrpSpPr>
          <p:cNvPr id="52" name="Group 51"/>
          <p:cNvGrpSpPr>
            <a:grpSpLocks noChangeAspect="1"/>
          </p:cNvGrpSpPr>
          <p:nvPr/>
        </p:nvGrpSpPr>
        <p:grpSpPr>
          <a:xfrm rot="5400000">
            <a:off x="263071" y="1127733"/>
            <a:ext cx="4114800" cy="3381614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5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5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5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5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5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5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6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6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6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6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6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</p:grpSp>
      <p:grpSp>
        <p:nvGrpSpPr>
          <p:cNvPr id="65" name="Group 64"/>
          <p:cNvGrpSpPr>
            <a:grpSpLocks noChangeAspect="1"/>
          </p:cNvGrpSpPr>
          <p:nvPr/>
        </p:nvGrpSpPr>
        <p:grpSpPr>
          <a:xfrm rot="5400000">
            <a:off x="7803905" y="1127738"/>
            <a:ext cx="4114800" cy="338161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66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67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68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69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70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71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72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73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74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75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76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  <p:sp>
          <p:nvSpPr>
            <p:cNvPr id="77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dirty="0">
                <a:latin typeface="華康中黑體" panose="020B0509000000000000" pitchFamily="49" charset="-120"/>
              </a:endParaRPr>
            </a:p>
          </p:txBody>
        </p:sp>
      </p:grpSp>
      <p:sp>
        <p:nvSpPr>
          <p:cNvPr id="78" name="Picture Placeholder 33"/>
          <p:cNvSpPr>
            <a:spLocks noGrp="1"/>
          </p:cNvSpPr>
          <p:nvPr>
            <p:ph type="pic" sz="quarter" idx="18"/>
          </p:nvPr>
        </p:nvSpPr>
        <p:spPr>
          <a:xfrm>
            <a:off x="4599885" y="533400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/>
          </a:p>
        </p:txBody>
      </p:sp>
      <p:sp>
        <p:nvSpPr>
          <p:cNvPr id="79" name="Picture Placeholder 33"/>
          <p:cNvSpPr>
            <a:spLocks noGrp="1"/>
          </p:cNvSpPr>
          <p:nvPr>
            <p:ph type="pic" sz="quarter" idx="19"/>
          </p:nvPr>
        </p:nvSpPr>
        <p:spPr>
          <a:xfrm>
            <a:off x="834571" y="1013590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/>
          </a:p>
        </p:txBody>
      </p:sp>
      <p:sp>
        <p:nvSpPr>
          <p:cNvPr id="80" name="Picture Placeholder 33"/>
          <p:cNvSpPr>
            <a:spLocks noGrp="1"/>
          </p:cNvSpPr>
          <p:nvPr>
            <p:ph type="pic" sz="quarter" idx="20"/>
          </p:nvPr>
        </p:nvSpPr>
        <p:spPr>
          <a:xfrm>
            <a:off x="8375405" y="1013591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/>
          </a:p>
        </p:txBody>
      </p:sp>
      <p:sp>
        <p:nvSpPr>
          <p:cNvPr id="81" name="Text Placeholder 3"/>
          <p:cNvSpPr>
            <a:spLocks noGrp="1"/>
          </p:cNvSpPr>
          <p:nvPr>
            <p:ph type="body" sz="half" idx="2"/>
          </p:nvPr>
        </p:nvSpPr>
        <p:spPr>
          <a:xfrm>
            <a:off x="948871" y="5018002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82" name="Text Placeholder 3"/>
          <p:cNvSpPr>
            <a:spLocks noGrp="1"/>
          </p:cNvSpPr>
          <p:nvPr>
            <p:ph type="body" sz="half" idx="21"/>
          </p:nvPr>
        </p:nvSpPr>
        <p:spPr>
          <a:xfrm>
            <a:off x="4707208" y="4582378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83" name="Text Placeholder 3"/>
          <p:cNvSpPr>
            <a:spLocks noGrp="1"/>
          </p:cNvSpPr>
          <p:nvPr>
            <p:ph type="body" sz="half" idx="22"/>
          </p:nvPr>
        </p:nvSpPr>
        <p:spPr>
          <a:xfrm>
            <a:off x="8489705" y="5018002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華康中黑體" panose="020B0509000000000000" pitchFamily="49" charset="-120"/>
              </a:defRPr>
            </a:lvl1pPr>
          </a:lstStyle>
          <a:p>
            <a:fld id="{4CF99945-0A15-4715-AB6C-F5E56CF20F70}" type="datetimeFigureOut">
              <a:rPr lang="en-US" smtClean="0"/>
              <a:pPr/>
              <a:t>12/25/2024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華康中黑體" panose="020B0509000000000000" pitchFamily="49" charset="-120"/>
              </a:defRPr>
            </a:lvl1pPr>
          </a:lstStyle>
          <a:p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華康中黑體" panose="020B0509000000000000" pitchFamily="49" charset="-120"/>
              </a:defRPr>
            </a:lvl1pPr>
          </a:lstStyle>
          <a:p>
            <a:fld id="{022B156B-59AE-415F-B24B-8756D48BB977}" type="slidenum">
              <a:rPr lang="en-US" altLang="zh-TW" smtClean="0"/>
              <a:pPr/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華康中黑體" panose="020B0509000000000000" pitchFamily="49" charset="-120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華康中黑體" panose="020B0509000000000000" pitchFamily="49" charset="-120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華康中黑體" panose="020B0509000000000000" pitchFamily="49" charset="-12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華康中黑體" panose="020B0509000000000000" pitchFamily="49" charset="-12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華康中黑體" panose="020B0509000000000000" pitchFamily="49" charset="-12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華康中黑體" panose="020B0509000000000000" pitchFamily="49" charset="-12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93840" y="706106"/>
            <a:ext cx="10296525" cy="1382712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zh-TW" altLang="zh-TW" sz="4000" b="1" dirty="0">
                <a:solidFill>
                  <a:srgbClr val="7030A0"/>
                </a:solidFill>
                <a:latin typeface="超研澤中特毛楷" panose="02010609010101010101" pitchFamily="49" charset="-120"/>
                <a:ea typeface="超研澤中特毛楷" panose="02010609010101010101" pitchFamily="49" charset="-120"/>
                <a:cs typeface="超研澤中特毛楷" panose="02010609010101010101" pitchFamily="49" charset="-120"/>
              </a:rPr>
              <a:t>嘉義縣</a:t>
            </a:r>
            <a:r>
              <a:rPr lang="en-US" altLang="zh-TW" sz="4000" b="1" dirty="0">
                <a:solidFill>
                  <a:srgbClr val="7030A0"/>
                </a:solidFill>
                <a:latin typeface="超研澤中特毛楷" panose="02010609010101010101" pitchFamily="49" charset="-120"/>
                <a:ea typeface="超研澤中特毛楷" panose="02010609010101010101" pitchFamily="49" charset="-120"/>
                <a:cs typeface="超研澤中特毛楷" panose="02010609010101010101" pitchFamily="49" charset="-120"/>
              </a:rPr>
              <a:t>113</a:t>
            </a:r>
            <a:r>
              <a:rPr lang="zh-TW" altLang="zh-TW" sz="4000" b="1" dirty="0">
                <a:solidFill>
                  <a:srgbClr val="7030A0"/>
                </a:solidFill>
                <a:latin typeface="超研澤中特毛楷" panose="02010609010101010101" pitchFamily="49" charset="-120"/>
                <a:ea typeface="超研澤中特毛楷" panose="02010609010101010101" pitchFamily="49" charset="-120"/>
                <a:cs typeface="超研澤中特毛楷" panose="02010609010101010101" pitchFamily="49" charset="-120"/>
              </a:rPr>
              <a:t>學年度特殊教育多元學習活動計畫</a:t>
            </a:r>
            <a:r>
              <a:rPr lang="en-US" altLang="zh-TW" sz="4000" b="1" dirty="0">
                <a:solidFill>
                  <a:srgbClr val="7030A0"/>
                </a:solidFill>
                <a:latin typeface="超研澤中特毛楷" panose="02010609010101010101" pitchFamily="49" charset="-120"/>
                <a:ea typeface="超研澤中特毛楷" panose="02010609010101010101" pitchFamily="49" charset="-120"/>
                <a:cs typeface="超研澤中特毛楷" panose="02010609010101010101" pitchFamily="49" charset="-120"/>
              </a:rPr>
              <a:t>~</a:t>
            </a:r>
            <a:br>
              <a:rPr lang="en-US" altLang="zh-TW" sz="4000" b="1" dirty="0">
                <a:solidFill>
                  <a:srgbClr val="7030A0"/>
                </a:solidFill>
                <a:latin typeface="超研澤中特毛楷" panose="02010609010101010101" pitchFamily="49" charset="-120"/>
                <a:ea typeface="超研澤中特毛楷" panose="02010609010101010101" pitchFamily="49" charset="-120"/>
                <a:cs typeface="超研澤中特毛楷" panose="02010609010101010101" pitchFamily="49" charset="-120"/>
              </a:rPr>
            </a:br>
            <a:r>
              <a:rPr lang="zh-TW" altLang="en-US" sz="4000" b="1" dirty="0">
                <a:solidFill>
                  <a:srgbClr val="7030A0"/>
                </a:solidFill>
                <a:latin typeface="超研澤中特毛楷" panose="02010609010101010101" pitchFamily="49" charset="-120"/>
                <a:ea typeface="超研澤中特毛楷" panose="02010609010101010101" pitchFamily="49" charset="-120"/>
                <a:cs typeface="超研澤中特毛楷" panose="02010609010101010101" pitchFamily="49" charset="-120"/>
              </a:rPr>
              <a:t>身心障礙學生的社會參與</a:t>
            </a:r>
            <a:endParaRPr lang="zh-TW" altLang="en-US" sz="4000" dirty="0">
              <a:solidFill>
                <a:srgbClr val="7030A0"/>
              </a:solidFill>
              <a:latin typeface="超研澤中特毛楷" panose="02010609010101010101" pitchFamily="49" charset="-120"/>
              <a:ea typeface="超研澤中特毛楷" panose="02010609010101010101" pitchFamily="49" charset="-120"/>
              <a:cs typeface="超研澤中特毛楷" panose="02010609010101010101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257149" y="2856273"/>
            <a:ext cx="3297381" cy="1145454"/>
          </a:xfrm>
        </p:spPr>
        <p:txBody>
          <a:bodyPr>
            <a:normAutofit/>
          </a:bodyPr>
          <a:lstStyle/>
          <a:p>
            <a:pPr algn="ctr"/>
            <a:r>
              <a:rPr lang="zh-TW" altLang="en-US" sz="3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參加學校說明會</a:t>
            </a:r>
            <a:endParaRPr lang="en-US" altLang="zh-TW" sz="32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32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113.12.25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8BB438D-DE36-4C64-C287-FB4DED8BB1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0160" y="2072641"/>
            <a:ext cx="2277110" cy="33639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35672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下車處</a:t>
            </a:r>
            <a:br>
              <a:rPr lang="en-US" altLang="zh-TW" dirty="0"/>
            </a:br>
            <a:r>
              <a:rPr lang="zh-TW" altLang="en-US" dirty="0"/>
              <a:t>森林之歌公園側邊，再步行前往秀泰影城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1791507"/>
            <a:ext cx="9811074" cy="4428317"/>
          </a:xfrm>
        </p:spPr>
      </p:pic>
    </p:spTree>
    <p:extLst>
      <p:ext uri="{BB962C8B-B14F-4D97-AF65-F5344CB8AC3E}">
        <p14:creationId xmlns:p14="http://schemas.microsoft.com/office/powerpoint/2010/main" val="277587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下車處</a:t>
            </a:r>
            <a:br>
              <a:rPr lang="en-US" altLang="zh-TW" dirty="0"/>
            </a:br>
            <a:r>
              <a:rPr lang="zh-TW" altLang="en-US" dirty="0"/>
              <a:t>森林之歌公園側邊，再步行前往秀泰影城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5" y="2863273"/>
            <a:ext cx="3737648" cy="2803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420"/>
          <a:stretch/>
        </p:blipFill>
        <p:spPr>
          <a:xfrm>
            <a:off x="4147375" y="2863273"/>
            <a:ext cx="3737648" cy="2803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0909" y="2863273"/>
            <a:ext cx="3737648" cy="2803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手繪多邊形 8"/>
          <p:cNvSpPr/>
          <p:nvPr/>
        </p:nvSpPr>
        <p:spPr>
          <a:xfrm>
            <a:off x="10677236" y="2872509"/>
            <a:ext cx="1209964" cy="2770909"/>
          </a:xfrm>
          <a:custGeom>
            <a:avLst/>
            <a:gdLst>
              <a:gd name="connsiteX0" fmla="*/ 729673 w 1209964"/>
              <a:gd name="connsiteY0" fmla="*/ 0 h 2770909"/>
              <a:gd name="connsiteX1" fmla="*/ 9237 w 1209964"/>
              <a:gd name="connsiteY1" fmla="*/ 766618 h 2770909"/>
              <a:gd name="connsiteX2" fmla="*/ 0 w 1209964"/>
              <a:gd name="connsiteY2" fmla="*/ 1828800 h 2770909"/>
              <a:gd name="connsiteX3" fmla="*/ 969819 w 1209964"/>
              <a:gd name="connsiteY3" fmla="*/ 2752436 h 2770909"/>
              <a:gd name="connsiteX4" fmla="*/ 1209964 w 1209964"/>
              <a:gd name="connsiteY4" fmla="*/ 2770909 h 2770909"/>
              <a:gd name="connsiteX5" fmla="*/ 1209964 w 1209964"/>
              <a:gd name="connsiteY5" fmla="*/ 27709 h 2770909"/>
              <a:gd name="connsiteX6" fmla="*/ 535709 w 1209964"/>
              <a:gd name="connsiteY6" fmla="*/ 0 h 2770909"/>
              <a:gd name="connsiteX7" fmla="*/ 0 w 1209964"/>
              <a:gd name="connsiteY7" fmla="*/ 729673 h 2770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9964" h="2770909">
                <a:moveTo>
                  <a:pt x="729673" y="0"/>
                </a:moveTo>
                <a:lnTo>
                  <a:pt x="9237" y="766618"/>
                </a:lnTo>
                <a:lnTo>
                  <a:pt x="0" y="1828800"/>
                </a:lnTo>
                <a:lnTo>
                  <a:pt x="969819" y="2752436"/>
                </a:lnTo>
                <a:lnTo>
                  <a:pt x="1209964" y="2770909"/>
                </a:lnTo>
                <a:lnTo>
                  <a:pt x="1209964" y="27709"/>
                </a:lnTo>
                <a:lnTo>
                  <a:pt x="535709" y="0"/>
                </a:lnTo>
                <a:lnTo>
                  <a:pt x="0" y="729673"/>
                </a:lnTo>
              </a:path>
            </a:pathLst>
          </a:custGeom>
          <a:solidFill>
            <a:schemeClr val="tx2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9616038" y="4401127"/>
            <a:ext cx="618837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9836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924" y="146631"/>
            <a:ext cx="11115674" cy="754063"/>
          </a:xfrm>
        </p:spPr>
        <p:txBody>
          <a:bodyPr/>
          <a:lstStyle/>
          <a:p>
            <a:r>
              <a:rPr lang="zh-TW" altLang="en-US" dirty="0"/>
              <a:t>搭電梯上四樓             四樓集合取餐再入座</a:t>
            </a:r>
          </a:p>
        </p:txBody>
      </p:sp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32" y="2348379"/>
            <a:ext cx="5504206" cy="4128154"/>
          </a:xfrm>
        </p:spPr>
      </p:pic>
      <p:sp>
        <p:nvSpPr>
          <p:cNvPr id="7" name="向右箭號 6"/>
          <p:cNvSpPr/>
          <p:nvPr/>
        </p:nvSpPr>
        <p:spPr>
          <a:xfrm>
            <a:off x="5051886" y="233944"/>
            <a:ext cx="1285875" cy="666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華康中黑體" panose="020B0509000000000000" pitchFamily="49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761" y="2336230"/>
            <a:ext cx="5520404" cy="4140303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577253" y="1147483"/>
            <a:ext cx="112809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華康中黑體" panose="020B0509000000000000" pitchFamily="49" charset="-120"/>
              </a:rPr>
              <a:t>10</a:t>
            </a:r>
            <a:r>
              <a:rPr lang="zh-TW" altLang="en-US" sz="2800" dirty="0">
                <a:latin typeface="華康中黑體" panose="020B0509000000000000" pitchFamily="49" charset="-120"/>
              </a:rPr>
              <a:t>：</a:t>
            </a:r>
            <a:r>
              <a:rPr lang="en-US" altLang="zh-TW" sz="2800" dirty="0">
                <a:latin typeface="華康中黑體" panose="020B0509000000000000" pitchFamily="49" charset="-120"/>
              </a:rPr>
              <a:t>00</a:t>
            </a:r>
            <a:r>
              <a:rPr lang="zh-TW" altLang="en-US" sz="2800" dirty="0">
                <a:latin typeface="華康中黑體" panose="020B0509000000000000" pitchFamily="49" charset="-120"/>
              </a:rPr>
              <a:t>前影城管制電梯，特教資源中心同仁</a:t>
            </a:r>
            <a:r>
              <a:rPr lang="en-US" altLang="zh-TW" sz="2800" dirty="0">
                <a:latin typeface="華康中黑體" panose="020B0509000000000000" pitchFamily="49" charset="-120"/>
              </a:rPr>
              <a:t>9</a:t>
            </a:r>
            <a:r>
              <a:rPr lang="zh-TW" altLang="en-US" sz="2800" dirty="0">
                <a:latin typeface="華康中黑體" panose="020B0509000000000000" pitchFamily="49" charset="-120"/>
              </a:rPr>
              <a:t>：</a:t>
            </a:r>
            <a:r>
              <a:rPr lang="en-US" altLang="zh-TW" sz="2800" dirty="0">
                <a:latin typeface="華康中黑體" panose="020B0509000000000000" pitchFamily="49" charset="-120"/>
              </a:rPr>
              <a:t>20-10</a:t>
            </a:r>
            <a:r>
              <a:rPr lang="zh-TW" altLang="en-US" sz="2800" dirty="0">
                <a:latin typeface="華康中黑體" panose="020B0509000000000000" pitchFamily="49" charset="-120"/>
              </a:rPr>
              <a:t>：</a:t>
            </a:r>
            <a:r>
              <a:rPr lang="en-US" altLang="zh-TW" sz="2800" dirty="0">
                <a:latin typeface="華康中黑體" panose="020B0509000000000000" pitchFamily="49" charset="-120"/>
              </a:rPr>
              <a:t>00</a:t>
            </a:r>
            <a:r>
              <a:rPr lang="zh-TW" altLang="en-US" sz="2800" dirty="0">
                <a:latin typeface="華康中黑體" panose="020B0509000000000000" pitchFamily="49" charset="-120"/>
              </a:rPr>
              <a:t>在一樓管制，只有本次活動學校才能上樓。電梯每次容納</a:t>
            </a:r>
            <a:r>
              <a:rPr lang="en-US" altLang="zh-TW" sz="2800" dirty="0">
                <a:latin typeface="華康中黑體" panose="020B0509000000000000" pitchFamily="49" charset="-120"/>
              </a:rPr>
              <a:t>17</a:t>
            </a:r>
            <a:r>
              <a:rPr lang="zh-TW" altLang="en-US" sz="2800" dirty="0">
                <a:latin typeface="華康中黑體" panose="020B0509000000000000" pitchFamily="49" charset="-120"/>
              </a:rPr>
              <a:t>人。</a:t>
            </a:r>
          </a:p>
        </p:txBody>
      </p:sp>
      <p:sp>
        <p:nvSpPr>
          <p:cNvPr id="10" name="矩形 9"/>
          <p:cNvSpPr/>
          <p:nvPr/>
        </p:nvSpPr>
        <p:spPr>
          <a:xfrm>
            <a:off x="767603" y="5601854"/>
            <a:ext cx="3860432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767602" y="5601854"/>
            <a:ext cx="45719" cy="80818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2037602" y="5633715"/>
            <a:ext cx="45719" cy="80818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3240075" y="5666963"/>
            <a:ext cx="45719" cy="80818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4582315" y="5601854"/>
            <a:ext cx="45719" cy="80818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168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26303" y="-609600"/>
            <a:ext cx="10058402" cy="1219200"/>
          </a:xfrm>
        </p:spPr>
        <p:txBody>
          <a:bodyPr/>
          <a:lstStyle/>
          <a:p>
            <a:r>
              <a:rPr lang="zh-TW" altLang="en-US" dirty="0"/>
              <a:t>秀泰配置圖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68" t="28821" r="15735" b="8822"/>
          <a:stretch/>
        </p:blipFill>
        <p:spPr>
          <a:xfrm>
            <a:off x="3232726" y="794327"/>
            <a:ext cx="5635049" cy="556015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70852"/>
            <a:ext cx="3232726" cy="242454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275" y="794327"/>
            <a:ext cx="2961794" cy="2221345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1" y="794327"/>
            <a:ext cx="3209925" cy="2407444"/>
          </a:xfrm>
          <a:prstGeom prst="rect">
            <a:avLst/>
          </a:prstGeom>
        </p:spPr>
      </p:pic>
      <p:cxnSp>
        <p:nvCxnSpPr>
          <p:cNvPr id="27" name="直線接點 26"/>
          <p:cNvCxnSpPr/>
          <p:nvPr/>
        </p:nvCxnSpPr>
        <p:spPr>
          <a:xfrm>
            <a:off x="5048250" y="3201771"/>
            <a:ext cx="0" cy="17798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/>
          <p:cNvSpPr/>
          <p:nvPr/>
        </p:nvSpPr>
        <p:spPr>
          <a:xfrm>
            <a:off x="5048250" y="3201771"/>
            <a:ext cx="923925" cy="884454"/>
          </a:xfrm>
          <a:prstGeom prst="rect">
            <a:avLst/>
          </a:prstGeom>
          <a:solidFill>
            <a:schemeClr val="accent1">
              <a:lumMod val="20000"/>
              <a:lumOff val="80000"/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 45"/>
          <p:cNvSpPr/>
          <p:nvPr/>
        </p:nvSpPr>
        <p:spPr>
          <a:xfrm>
            <a:off x="5972175" y="3201770"/>
            <a:ext cx="641925" cy="2227480"/>
          </a:xfrm>
          <a:prstGeom prst="rect">
            <a:avLst/>
          </a:prstGeom>
          <a:solidFill>
            <a:schemeClr val="accent2">
              <a:lumMod val="20000"/>
              <a:lumOff val="80000"/>
              <a:alpha val="3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542925" y="4086225"/>
            <a:ext cx="1038225" cy="1047750"/>
          </a:xfrm>
          <a:prstGeom prst="rect">
            <a:avLst/>
          </a:prstGeom>
          <a:noFill/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/>
              <a:t>電梯</a:t>
            </a:r>
          </a:p>
        </p:txBody>
      </p:sp>
      <p:sp>
        <p:nvSpPr>
          <p:cNvPr id="5" name="矩形 4"/>
          <p:cNvSpPr/>
          <p:nvPr/>
        </p:nvSpPr>
        <p:spPr>
          <a:xfrm>
            <a:off x="2514600" y="1562100"/>
            <a:ext cx="904875" cy="1362075"/>
          </a:xfrm>
          <a:prstGeom prst="rect">
            <a:avLst/>
          </a:prstGeom>
          <a:noFill/>
          <a:ln w="571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2514600" y="2277844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chemeClr val="bg1"/>
                </a:solidFill>
              </a:rPr>
              <a:t>各廳</a:t>
            </a:r>
            <a:endParaRPr lang="en-US" altLang="zh-TW" b="1" dirty="0">
              <a:solidFill>
                <a:schemeClr val="bg1"/>
              </a:solidFill>
            </a:endParaRPr>
          </a:p>
          <a:p>
            <a:r>
              <a:rPr lang="zh-TW" altLang="en-US" b="1" dirty="0">
                <a:solidFill>
                  <a:schemeClr val="bg1"/>
                </a:solidFill>
              </a:rPr>
              <a:t>方向</a:t>
            </a:r>
          </a:p>
        </p:txBody>
      </p:sp>
    </p:spTree>
    <p:extLst>
      <p:ext uri="{BB962C8B-B14F-4D97-AF65-F5344CB8AC3E}">
        <p14:creationId xmlns:p14="http://schemas.microsoft.com/office/powerpoint/2010/main" val="258771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843" y="-528338"/>
            <a:ext cx="10058402" cy="1219200"/>
          </a:xfrm>
        </p:spPr>
        <p:txBody>
          <a:bodyPr/>
          <a:lstStyle/>
          <a:p>
            <a:r>
              <a:rPr lang="zh-TW" altLang="en-US" dirty="0"/>
              <a:t>排隊動線說明</a:t>
            </a:r>
          </a:p>
        </p:txBody>
      </p:sp>
      <p:sp>
        <p:nvSpPr>
          <p:cNvPr id="45" name="文字方塊 44"/>
          <p:cNvSpPr txBox="1"/>
          <p:nvPr/>
        </p:nvSpPr>
        <p:spPr>
          <a:xfrm>
            <a:off x="1203547" y="865569"/>
            <a:ext cx="101409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latin typeface="華康中黑體" panose="020B0509000000000000" pitchFamily="49" charset="-120"/>
              </a:rPr>
              <a:t>巨幕廳</a:t>
            </a:r>
            <a:r>
              <a:rPr lang="en-US" altLang="zh-TW" sz="2400" dirty="0">
                <a:latin typeface="華康中黑體" panose="020B0509000000000000" pitchFamily="49" charset="-120"/>
              </a:rPr>
              <a:t>1</a:t>
            </a:r>
            <a:r>
              <a:rPr lang="zh-TW" altLang="en-US" sz="2400" dirty="0">
                <a:latin typeface="華康中黑體" panose="020B0509000000000000" pitchFamily="49" charset="-120"/>
              </a:rPr>
              <a:t>號從入口處開始排隊沿著販賣櫃台排，走進去前拿飲料和爆米花</a:t>
            </a:r>
            <a:r>
              <a:rPr lang="zh-TW" altLang="en-US" dirty="0">
                <a:latin typeface="華康中黑體" panose="020B0509000000000000" pitchFamily="49" charset="-120"/>
              </a:rPr>
              <a:t>。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70" b="32458"/>
          <a:stretch/>
        </p:blipFill>
        <p:spPr>
          <a:xfrm>
            <a:off x="1568502" y="1350465"/>
            <a:ext cx="9144000" cy="3104803"/>
          </a:xfrm>
          <a:prstGeom prst="rect">
            <a:avLst/>
          </a:prstGeom>
        </p:spPr>
      </p:pic>
      <p:cxnSp>
        <p:nvCxnSpPr>
          <p:cNvPr id="7" name="直線接點 6"/>
          <p:cNvCxnSpPr/>
          <p:nvPr/>
        </p:nvCxnSpPr>
        <p:spPr>
          <a:xfrm>
            <a:off x="7493197" y="2918473"/>
            <a:ext cx="368867" cy="1334840"/>
          </a:xfrm>
          <a:prstGeom prst="line">
            <a:avLst/>
          </a:prstGeom>
          <a:ln w="76200">
            <a:solidFill>
              <a:schemeClr val="accent3">
                <a:lumMod val="75000"/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/>
          <p:cNvCxnSpPr/>
          <p:nvPr/>
        </p:nvCxnSpPr>
        <p:spPr>
          <a:xfrm>
            <a:off x="7134800" y="2902369"/>
            <a:ext cx="368867" cy="1334840"/>
          </a:xfrm>
          <a:prstGeom prst="line">
            <a:avLst/>
          </a:prstGeom>
          <a:ln w="76200">
            <a:solidFill>
              <a:schemeClr val="accent3">
                <a:lumMod val="75000"/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6743493" y="2918473"/>
            <a:ext cx="447664" cy="1520562"/>
          </a:xfrm>
          <a:prstGeom prst="line">
            <a:avLst/>
          </a:prstGeom>
          <a:ln w="76200">
            <a:solidFill>
              <a:schemeClr val="accent3">
                <a:lumMod val="75000"/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/>
          <p:nvPr/>
        </p:nvCxnSpPr>
        <p:spPr>
          <a:xfrm>
            <a:off x="6416913" y="2904935"/>
            <a:ext cx="393207" cy="1519506"/>
          </a:xfrm>
          <a:prstGeom prst="line">
            <a:avLst/>
          </a:prstGeom>
          <a:ln w="76200">
            <a:solidFill>
              <a:schemeClr val="accent3">
                <a:lumMod val="75000"/>
                <a:alpha val="5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421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843" y="-528338"/>
            <a:ext cx="10058402" cy="1219200"/>
          </a:xfrm>
        </p:spPr>
        <p:txBody>
          <a:bodyPr/>
          <a:lstStyle/>
          <a:p>
            <a:r>
              <a:rPr lang="zh-TW" altLang="en-US" dirty="0"/>
              <a:t>排隊動線說明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824" y="1479365"/>
            <a:ext cx="6030912" cy="4523185"/>
          </a:xfrm>
          <a:prstGeom prst="rect">
            <a:avLst/>
          </a:prstGeom>
        </p:spPr>
      </p:pic>
      <p:cxnSp>
        <p:nvCxnSpPr>
          <p:cNvPr id="29" name="直線接點 28"/>
          <p:cNvCxnSpPr/>
          <p:nvPr/>
        </p:nvCxnSpPr>
        <p:spPr>
          <a:xfrm>
            <a:off x="6632818" y="3834988"/>
            <a:ext cx="41549" cy="92052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/>
          <p:nvPr/>
        </p:nvCxnSpPr>
        <p:spPr>
          <a:xfrm>
            <a:off x="6399853" y="3819344"/>
            <a:ext cx="33251" cy="95180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/>
          <p:cNvCxnSpPr/>
          <p:nvPr/>
        </p:nvCxnSpPr>
        <p:spPr>
          <a:xfrm>
            <a:off x="6838889" y="3834988"/>
            <a:ext cx="41549" cy="92052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/>
          <p:cNvCxnSpPr/>
          <p:nvPr/>
        </p:nvCxnSpPr>
        <p:spPr>
          <a:xfrm>
            <a:off x="7073194" y="3834988"/>
            <a:ext cx="41549" cy="92052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/>
          <p:nvPr/>
        </p:nvCxnSpPr>
        <p:spPr>
          <a:xfrm>
            <a:off x="7282920" y="3834988"/>
            <a:ext cx="41549" cy="92052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/>
          <p:cNvCxnSpPr/>
          <p:nvPr/>
        </p:nvCxnSpPr>
        <p:spPr>
          <a:xfrm>
            <a:off x="7509272" y="3834988"/>
            <a:ext cx="41549" cy="92052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字方塊 38"/>
          <p:cNvSpPr txBox="1"/>
          <p:nvPr/>
        </p:nvSpPr>
        <p:spPr>
          <a:xfrm>
            <a:off x="7341803" y="361983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  <a:latin typeface="華康中黑體" panose="020B0509000000000000" pitchFamily="49" charset="-120"/>
              </a:rPr>
              <a:t>1</a:t>
            </a:r>
            <a:endParaRPr lang="zh-TW" altLang="en-US" b="1" dirty="0">
              <a:solidFill>
                <a:srgbClr val="FF0000"/>
              </a:solidFill>
              <a:latin typeface="華康中黑體" panose="020B0509000000000000" pitchFamily="49" charset="-120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7127747" y="36503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  <a:latin typeface="華康中黑體" panose="020B0509000000000000" pitchFamily="49" charset="-120"/>
              </a:rPr>
              <a:t>2</a:t>
            </a:r>
            <a:endParaRPr lang="zh-TW" altLang="en-US" b="1" dirty="0">
              <a:solidFill>
                <a:srgbClr val="FF0000"/>
              </a:solidFill>
              <a:latin typeface="華康中黑體" panose="020B0509000000000000" pitchFamily="49" charset="-12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6921188" y="365032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  <a:latin typeface="華康中黑體" panose="020B0509000000000000" pitchFamily="49" charset="-120"/>
              </a:rPr>
              <a:t>3</a:t>
            </a:r>
            <a:endParaRPr lang="zh-TW" altLang="en-US" b="1" dirty="0">
              <a:solidFill>
                <a:srgbClr val="FF0000"/>
              </a:solidFill>
              <a:latin typeface="華康中黑體" panose="020B0509000000000000" pitchFamily="49" charset="-120"/>
            </a:endParaRPr>
          </a:p>
        </p:txBody>
      </p:sp>
      <p:cxnSp>
        <p:nvCxnSpPr>
          <p:cNvPr id="43" name="直線單箭頭接點 42"/>
          <p:cNvCxnSpPr/>
          <p:nvPr/>
        </p:nvCxnSpPr>
        <p:spPr>
          <a:xfrm flipH="1" flipV="1">
            <a:off x="6077289" y="3666287"/>
            <a:ext cx="1494901" cy="1662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文字方塊 48"/>
          <p:cNvSpPr txBox="1"/>
          <p:nvPr/>
        </p:nvSpPr>
        <p:spPr>
          <a:xfrm>
            <a:off x="1005888" y="894884"/>
            <a:ext cx="10142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latin typeface="華康中黑體" panose="020B0509000000000000" pitchFamily="49" charset="-120"/>
              </a:rPr>
              <a:t>其他廳的入口，飲料爆米花放於紅框處，從入口處開始排隊</a:t>
            </a:r>
            <a:r>
              <a:rPr lang="zh-TW" altLang="en-US" dirty="0">
                <a:latin typeface="華康中黑體" panose="020B0509000000000000" pitchFamily="49" charset="-120"/>
              </a:rPr>
              <a:t>。</a:t>
            </a:r>
          </a:p>
        </p:txBody>
      </p:sp>
      <p:pic>
        <p:nvPicPr>
          <p:cNvPr id="21" name="圖片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36" y="3022843"/>
            <a:ext cx="3069474" cy="2302625"/>
          </a:xfrm>
          <a:prstGeom prst="rect">
            <a:avLst/>
          </a:prstGeom>
        </p:spPr>
      </p:pic>
      <p:sp>
        <p:nvSpPr>
          <p:cNvPr id="22" name="橢圓 21"/>
          <p:cNvSpPr/>
          <p:nvPr/>
        </p:nvSpPr>
        <p:spPr>
          <a:xfrm rot="19434739">
            <a:off x="108239" y="4222930"/>
            <a:ext cx="1006339" cy="461174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639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97118" y="-113489"/>
            <a:ext cx="10058402" cy="1219200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各校注意事項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39850"/>
            <a:ext cx="10515600" cy="5518150"/>
          </a:xfrm>
        </p:spPr>
        <p:txBody>
          <a:bodyPr>
            <a:normAutofit/>
          </a:bodyPr>
          <a:lstStyle/>
          <a:p>
            <a:r>
              <a:rPr lang="en-US" altLang="zh-TW" dirty="0"/>
              <a:t>(</a:t>
            </a:r>
            <a:r>
              <a:rPr lang="zh-TW" altLang="en-US" dirty="0"/>
              <a:t>一</a:t>
            </a:r>
            <a:r>
              <a:rPr lang="en-US" altLang="zh-TW" dirty="0"/>
              <a:t>)</a:t>
            </a:r>
            <a:r>
              <a:rPr lang="zh-TW" altLang="zh-TW" dirty="0"/>
              <a:t>請留意學生用藥之需求與時間，應如同醫囑進行。</a:t>
            </a:r>
          </a:p>
          <a:p>
            <a:r>
              <a:rPr lang="en-US" altLang="zh-TW" dirty="0"/>
              <a:t>(</a:t>
            </a:r>
            <a:r>
              <a:rPr lang="zh-TW" altLang="en-US" dirty="0"/>
              <a:t>二</a:t>
            </a:r>
            <a:r>
              <a:rPr lang="en-US" altLang="zh-TW" dirty="0"/>
              <a:t>)</a:t>
            </a:r>
            <a:r>
              <a:rPr lang="zh-TW" altLang="zh-TW" dirty="0"/>
              <a:t>每張電影票均包括爆米花與飲料，請隨隊教師</a:t>
            </a:r>
            <a:r>
              <a:rPr lang="en-US" altLang="zh-TW" dirty="0"/>
              <a:t>/</a:t>
            </a:r>
            <a:r>
              <a:rPr lang="zh-TW" altLang="zh-TW" dirty="0"/>
              <a:t>助理員視學生需求攜帶適合餐具及清潔物品。</a:t>
            </a:r>
          </a:p>
          <a:p>
            <a:r>
              <a:rPr lang="en-US" altLang="zh-TW" dirty="0"/>
              <a:t>(</a:t>
            </a:r>
            <a:r>
              <a:rPr lang="zh-TW" altLang="en-US" dirty="0"/>
              <a:t>三</a:t>
            </a:r>
            <a:r>
              <a:rPr lang="en-US" altLang="zh-TW" dirty="0"/>
              <a:t>)</a:t>
            </a:r>
            <a:r>
              <a:rPr lang="zh-TW" altLang="zh-TW" dirty="0"/>
              <a:t>各校返抵學校時間可能已逾用餐時間，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         </a:t>
            </a:r>
            <a:r>
              <a:rPr lang="zh-TW" altLang="zh-TW" dirty="0"/>
              <a:t>請評估學生需求並事先規劃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en-US" altLang="zh-TW" dirty="0"/>
              <a:t>(</a:t>
            </a:r>
            <a:r>
              <a:rPr lang="zh-TW" altLang="en-US" dirty="0"/>
              <a:t>四</a:t>
            </a:r>
            <a:r>
              <a:rPr lang="en-US" altLang="zh-TW" dirty="0"/>
              <a:t>)</a:t>
            </a:r>
            <a:r>
              <a:rPr lang="zh-TW" altLang="en-US" dirty="0"/>
              <a:t>活動當日的保險由各承辦學校協助辦理，各校可自行加保並向承辦學校申請經費。</a:t>
            </a:r>
            <a:endParaRPr lang="en-US" altLang="zh-TW" dirty="0"/>
          </a:p>
          <a:p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    </a:t>
            </a:r>
            <a:r>
              <a:rPr lang="en-US" altLang="zh-TW" u="sng" dirty="0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r>
              <a:rPr lang="zh-TW" altLang="en-US" u="sng" dirty="0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請務必填寫並回傳肖像權同意書，不同意之學生請全程配戴口罩</a:t>
            </a:r>
            <a:r>
              <a:rPr lang="en-US" altLang="zh-TW" u="sng" dirty="0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微軟正黑體" panose="020B0604030504040204" pitchFamily="34" charset="-120"/>
                <a:ea typeface="微軟正黑體" panose="020B0604030504040204" pitchFamily="34" charset="-120"/>
              </a:rPr>
              <a:t>※</a:t>
            </a:r>
            <a:endParaRPr lang="zh-TW" altLang="en-US" u="sng" dirty="0">
              <a:solidFill>
                <a:schemeClr val="accent6">
                  <a:lumMod val="75000"/>
                </a:schemeClr>
              </a:solidFill>
              <a:highlight>
                <a:srgbClr val="FFFF00"/>
              </a:highligh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680" y="2380197"/>
            <a:ext cx="2202180" cy="1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3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zh-TW" altLang="en-US" dirty="0"/>
              <a:t>活動前注意事項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95325" y="1619250"/>
            <a:ext cx="10515600" cy="4457699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7030A0"/>
                </a:solidFill>
              </a:rPr>
              <a:t>請事先完成師生的識別證</a:t>
            </a:r>
            <a:r>
              <a:rPr lang="en-US" altLang="zh-TW" dirty="0"/>
              <a:t>(</a:t>
            </a:r>
            <a:r>
              <a:rPr lang="zh-TW" altLang="en-US" dirty="0"/>
              <a:t>模板於各群組提供圖檔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本活動沒有午餐，請事先規劃好師生的午餐事宜。</a:t>
            </a:r>
            <a:endParaRPr lang="en-US" altLang="zh-TW" dirty="0"/>
          </a:p>
          <a:p>
            <a:r>
              <a:rPr lang="zh-TW" altLang="en-US" dirty="0"/>
              <a:t>用藥需求學生，請依照醫囑用藥。</a:t>
            </a:r>
            <a:endParaRPr lang="en-US" altLang="zh-TW" dirty="0"/>
          </a:p>
          <a:p>
            <a:r>
              <a:rPr lang="zh-TW" altLang="en-US" dirty="0"/>
              <a:t>手部功能不佳學生，請帶適合的餐具和杯子。</a:t>
            </a:r>
            <a:endParaRPr lang="en-US" altLang="zh-TW" dirty="0"/>
          </a:p>
          <a:p>
            <a:r>
              <a:rPr lang="zh-TW" altLang="en-US" dirty="0"/>
              <a:t>確認行動不便學生的主要帶領教師</a:t>
            </a:r>
            <a:r>
              <a:rPr lang="en-US" altLang="zh-TW" dirty="0"/>
              <a:t>/</a:t>
            </a:r>
            <a:r>
              <a:rPr lang="zh-TW" altLang="en-US" dirty="0"/>
              <a:t>助理員</a:t>
            </a:r>
            <a:endParaRPr lang="en-US" altLang="zh-TW" dirty="0"/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7008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8472" y="-282102"/>
            <a:ext cx="10515600" cy="1325563"/>
          </a:xfrm>
        </p:spPr>
        <p:txBody>
          <a:bodyPr/>
          <a:lstStyle/>
          <a:p>
            <a:r>
              <a:rPr lang="zh-TW" altLang="en-US" dirty="0"/>
              <a:t>活動前指導事項</a:t>
            </a:r>
            <a:r>
              <a:rPr lang="en-US" altLang="zh-TW" dirty="0"/>
              <a:t>1/2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800" y="1181100"/>
            <a:ext cx="10515600" cy="5381625"/>
          </a:xfrm>
        </p:spPr>
        <p:txBody>
          <a:bodyPr>
            <a:normAutofit fontScale="92500" lnSpcReduction="10000"/>
          </a:bodyPr>
          <a:lstStyle/>
          <a:p>
            <a:r>
              <a:rPr lang="en-US" altLang="zh-TW" dirty="0"/>
              <a:t>1</a:t>
            </a:r>
            <a:r>
              <a:rPr lang="zh-TW" altLang="en-US" dirty="0"/>
              <a:t>練習聽從教師指令，演練災難發生時的逃生疏散方式。</a:t>
            </a:r>
            <a:endParaRPr lang="en-US" altLang="zh-TW" dirty="0"/>
          </a:p>
          <a:p>
            <a:r>
              <a:rPr lang="en-US" altLang="zh-TW" dirty="0"/>
              <a:t>2</a:t>
            </a:r>
            <a:r>
              <a:rPr lang="zh-TW" altLang="en-US" dirty="0"/>
              <a:t>觀看電影時</a:t>
            </a:r>
            <a:r>
              <a:rPr lang="zh-TW" altLang="en-US" b="1" dirty="0">
                <a:solidFill>
                  <a:srgbClr val="FF0000"/>
                </a:solidFill>
              </a:rPr>
              <a:t>坐姿不侵犯鄰座</a:t>
            </a:r>
            <a:r>
              <a:rPr lang="zh-TW" altLang="en-US" dirty="0"/>
              <a:t>、</a:t>
            </a:r>
            <a:r>
              <a:rPr lang="zh-TW" altLang="en-US" b="1" dirty="0">
                <a:solidFill>
                  <a:srgbClr val="FF0000"/>
                </a:solidFill>
              </a:rPr>
              <a:t>降低音量</a:t>
            </a:r>
            <a:r>
              <a:rPr lang="zh-TW" altLang="en-US" dirty="0"/>
              <a:t>不干擾影片進行，</a:t>
            </a:r>
            <a:r>
              <a:rPr lang="zh-TW" altLang="en-US" b="1" dirty="0">
                <a:solidFill>
                  <a:srgbClr val="FF0000"/>
                </a:solidFill>
              </a:rPr>
              <a:t>注意飲食的整潔度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en-US" altLang="zh-TW" dirty="0"/>
              <a:t>3</a:t>
            </a:r>
            <a:r>
              <a:rPr lang="zh-TW" altLang="en-US" dirty="0"/>
              <a:t>校外活動遇到衝突時保持冷靜，請教師協助處理。</a:t>
            </a:r>
            <a:endParaRPr lang="en-US" altLang="zh-TW" dirty="0"/>
          </a:p>
          <a:p>
            <a:r>
              <a:rPr lang="en-US" altLang="zh-TW" dirty="0"/>
              <a:t>4</a:t>
            </a:r>
            <a:r>
              <a:rPr lang="zh-TW" altLang="en-US" dirty="0"/>
              <a:t>預告當日流程：</a:t>
            </a:r>
            <a:endParaRPr lang="en-US" altLang="zh-TW" dirty="0"/>
          </a:p>
          <a:p>
            <a:r>
              <a:rPr lang="zh-TW" altLang="en-US" b="1" dirty="0">
                <a:solidFill>
                  <a:srgbClr val="7030A0"/>
                </a:solidFill>
              </a:rPr>
              <a:t>配戴識別證</a:t>
            </a:r>
            <a:r>
              <a:rPr lang="zh-TW" altLang="en-US" dirty="0">
                <a:sym typeface="Wingdings" panose="05000000000000000000" pitchFamily="2" charset="2"/>
              </a:rPr>
              <a:t></a:t>
            </a:r>
            <a:r>
              <a:rPr lang="zh-TW" altLang="en-US" b="1" dirty="0">
                <a:solidFill>
                  <a:srgbClr val="7030A0"/>
                </a:solidFill>
              </a:rPr>
              <a:t>搭車</a:t>
            </a:r>
            <a:r>
              <a:rPr lang="zh-TW" altLang="en-US" dirty="0">
                <a:sym typeface="Wingdings" panose="05000000000000000000" pitchFamily="2" charset="2"/>
              </a:rPr>
              <a:t></a:t>
            </a:r>
            <a:r>
              <a:rPr lang="zh-TW" altLang="en-US" b="1" dirty="0">
                <a:solidFill>
                  <a:srgbClr val="7030A0"/>
                </a:solidFill>
              </a:rPr>
              <a:t>步行到影城電梯口</a:t>
            </a:r>
            <a:r>
              <a:rPr lang="zh-TW" altLang="en-US" dirty="0">
                <a:sym typeface="Wingdings" panose="05000000000000000000" pitchFamily="2" charset="2"/>
              </a:rPr>
              <a:t></a:t>
            </a:r>
            <a:r>
              <a:rPr lang="zh-TW" altLang="en-US" b="1" dirty="0">
                <a:solidFill>
                  <a:srgbClr val="7030A0"/>
                </a:solidFill>
                <a:sym typeface="Wingdings" panose="05000000000000000000" pitchFamily="2" charset="2"/>
              </a:rPr>
              <a:t>確認身分領取廳次順位卡</a:t>
            </a:r>
            <a:r>
              <a:rPr lang="zh-TW" altLang="en-US" b="1" dirty="0">
                <a:solidFill>
                  <a:srgbClr val="C00000"/>
                </a:solidFill>
                <a:sym typeface="Wingdings" panose="05000000000000000000" pitchFamily="2" charset="2"/>
              </a:rPr>
              <a:t>*</a:t>
            </a:r>
            <a:r>
              <a:rPr lang="zh-TW" altLang="en-US" dirty="0">
                <a:sym typeface="Wingdings" panose="05000000000000000000" pitchFamily="2" charset="2"/>
              </a:rPr>
              <a:t></a:t>
            </a:r>
            <a:r>
              <a:rPr lang="zh-TW" altLang="en-US" b="1" dirty="0">
                <a:solidFill>
                  <a:srgbClr val="7030A0"/>
                </a:solidFill>
              </a:rPr>
              <a:t>排隊等電梯</a:t>
            </a:r>
            <a:r>
              <a:rPr lang="zh-TW" altLang="en-US" dirty="0">
                <a:sym typeface="Wingdings" panose="05000000000000000000" pitchFamily="2" charset="2"/>
              </a:rPr>
              <a:t></a:t>
            </a:r>
            <a:r>
              <a:rPr lang="zh-TW" altLang="en-US" b="1" dirty="0">
                <a:solidFill>
                  <a:srgbClr val="7030A0"/>
                </a:solidFill>
              </a:rPr>
              <a:t>輪流搭電梯</a:t>
            </a:r>
            <a:r>
              <a:rPr lang="zh-TW" altLang="en-US" dirty="0">
                <a:sym typeface="Wingdings" panose="05000000000000000000" pitchFamily="2" charset="2"/>
              </a:rPr>
              <a:t></a:t>
            </a:r>
            <a:r>
              <a:rPr lang="zh-TW" altLang="en-US" b="1" dirty="0">
                <a:solidFill>
                  <a:srgbClr val="7030A0"/>
                </a:solidFill>
                <a:sym typeface="Wingdings" panose="05000000000000000000" pitchFamily="2" charset="2"/>
              </a:rPr>
              <a:t>四樓影城大廳等待進場</a:t>
            </a:r>
            <a:r>
              <a:rPr lang="en-US" altLang="zh-TW" dirty="0">
                <a:sym typeface="Wingdings" panose="05000000000000000000" pitchFamily="2" charset="2"/>
              </a:rPr>
              <a:t>(</a:t>
            </a:r>
            <a:r>
              <a:rPr lang="zh-TW" altLang="en-US" dirty="0">
                <a:sym typeface="Wingdings" panose="05000000000000000000" pitchFamily="2" charset="2"/>
              </a:rPr>
              <a:t>需要廁所者此時前往</a:t>
            </a:r>
            <a:r>
              <a:rPr lang="en-US" altLang="zh-TW" dirty="0">
                <a:sym typeface="Wingdings" panose="05000000000000000000" pitchFamily="2" charset="2"/>
              </a:rPr>
              <a:t>)</a:t>
            </a:r>
            <a:r>
              <a:rPr lang="zh-TW" altLang="en-US" dirty="0">
                <a:sym typeface="Wingdings" panose="05000000000000000000" pitchFamily="2" charset="2"/>
              </a:rPr>
              <a:t></a:t>
            </a:r>
            <a:r>
              <a:rPr lang="zh-TW" altLang="en-US" b="1" dirty="0">
                <a:solidFill>
                  <a:srgbClr val="7030A0"/>
                </a:solidFill>
                <a:sym typeface="Wingdings" panose="05000000000000000000" pitchFamily="2" charset="2"/>
              </a:rPr>
              <a:t>領取飲料</a:t>
            </a:r>
            <a:r>
              <a:rPr lang="zh-TW" altLang="en-US" dirty="0">
                <a:sym typeface="Wingdings" panose="05000000000000000000" pitchFamily="2" charset="2"/>
              </a:rPr>
              <a:t>和</a:t>
            </a:r>
            <a:r>
              <a:rPr lang="zh-TW" altLang="en-US" b="1" dirty="0">
                <a:solidFill>
                  <a:srgbClr val="7030A0"/>
                </a:solidFill>
                <a:sym typeface="Wingdings" panose="05000000000000000000" pitchFamily="2" charset="2"/>
              </a:rPr>
              <a:t>爆米花</a:t>
            </a:r>
            <a:r>
              <a:rPr lang="zh-TW" altLang="en-US" dirty="0">
                <a:sym typeface="Wingdings" panose="05000000000000000000" pitchFamily="2" charset="2"/>
              </a:rPr>
              <a:t></a:t>
            </a:r>
            <a:r>
              <a:rPr lang="zh-TW" altLang="en-US" b="1" dirty="0">
                <a:solidFill>
                  <a:srgbClr val="7030A0"/>
                </a:solidFill>
                <a:sym typeface="Wingdings" panose="05000000000000000000" pitchFamily="2" charset="2"/>
              </a:rPr>
              <a:t>進場</a:t>
            </a:r>
            <a:r>
              <a:rPr lang="zh-TW" altLang="en-US" dirty="0">
                <a:sym typeface="Wingdings" panose="05000000000000000000" pitchFamily="2" charset="2"/>
              </a:rPr>
              <a:t></a:t>
            </a:r>
            <a:r>
              <a:rPr lang="zh-TW" altLang="en-US" b="1" dirty="0">
                <a:solidFill>
                  <a:srgbClr val="7030A0"/>
                </a:solidFill>
                <a:sym typeface="Wingdings" panose="05000000000000000000" pitchFamily="2" charset="2"/>
              </a:rPr>
              <a:t>依照老師和工作人員指示坐下</a:t>
            </a:r>
            <a:r>
              <a:rPr lang="zh-TW" altLang="en-US" b="1" dirty="0">
                <a:solidFill>
                  <a:srgbClr val="C00000"/>
                </a:solidFill>
                <a:sym typeface="Wingdings" panose="05000000000000000000" pitchFamily="2" charset="2"/>
              </a:rPr>
              <a:t>* </a:t>
            </a:r>
            <a:r>
              <a:rPr lang="zh-TW" altLang="en-US" dirty="0">
                <a:sym typeface="Wingdings" panose="05000000000000000000" pitchFamily="2" charset="2"/>
              </a:rPr>
              <a:t>。</a:t>
            </a:r>
            <a:endParaRPr lang="en-US" altLang="zh-TW" dirty="0"/>
          </a:p>
          <a:p>
            <a:r>
              <a:rPr lang="en-US" altLang="zh-TW" dirty="0"/>
              <a:t>5</a:t>
            </a:r>
            <a:r>
              <a:rPr lang="zh-TW" altLang="en-US" dirty="0"/>
              <a:t>大合照</a:t>
            </a:r>
            <a:r>
              <a:rPr lang="en-US" altLang="zh-TW" dirty="0"/>
              <a:t>(1/3</a:t>
            </a:r>
            <a:r>
              <a:rPr lang="zh-TW" altLang="en-US" dirty="0"/>
              <a:t>開場前先大合照、</a:t>
            </a:r>
            <a:r>
              <a:rPr lang="en-US" altLang="zh-TW" dirty="0">
                <a:solidFill>
                  <a:srgbClr val="FF0000"/>
                </a:solidFill>
              </a:rPr>
              <a:t>1/14</a:t>
            </a:r>
            <a:r>
              <a:rPr lang="zh-TW" altLang="en-US" dirty="0">
                <a:solidFill>
                  <a:srgbClr val="FF0000"/>
                </a:solidFill>
              </a:rPr>
              <a:t>看完電影合照</a:t>
            </a:r>
            <a:r>
              <a:rPr lang="en-US" altLang="zh-TW" dirty="0"/>
              <a:t>)</a:t>
            </a:r>
          </a:p>
          <a:p>
            <a:r>
              <a:rPr lang="en-US" altLang="zh-TW" dirty="0"/>
              <a:t>6</a:t>
            </a:r>
            <a:r>
              <a:rPr lang="zh-TW" altLang="en-US" dirty="0"/>
              <a:t>散場時務必檢查自己的物品、</a:t>
            </a:r>
            <a:r>
              <a:rPr lang="zh-TW" altLang="en-US" dirty="0">
                <a:solidFill>
                  <a:srgbClr val="C00000"/>
                </a:solidFill>
              </a:rPr>
              <a:t>食物、垃圾均帶走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en-US" altLang="zh-TW" dirty="0"/>
              <a:t>7</a:t>
            </a:r>
            <a:r>
              <a:rPr lang="zh-TW" altLang="en-US" dirty="0"/>
              <a:t>須輪流出場與排隊等電梯</a:t>
            </a:r>
            <a:endParaRPr lang="en-US" altLang="zh-TW" dirty="0"/>
          </a:p>
          <a:p>
            <a:r>
              <a:rPr lang="en-US" altLang="zh-TW" dirty="0"/>
              <a:t>8</a:t>
            </a:r>
            <a:r>
              <a:rPr lang="zh-TW" altLang="en-US" dirty="0"/>
              <a:t>團體前往搭車處，搭車返校，不可獨自脫隊。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60199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9017" y="-223736"/>
            <a:ext cx="10515600" cy="1325563"/>
          </a:xfrm>
        </p:spPr>
        <p:txBody>
          <a:bodyPr/>
          <a:lstStyle/>
          <a:p>
            <a:r>
              <a:rPr lang="zh-TW" altLang="en-US" dirty="0"/>
              <a:t>活動前指導事項</a:t>
            </a:r>
            <a:r>
              <a:rPr lang="en-US" altLang="zh-TW" dirty="0"/>
              <a:t>2/2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5799" y="1181100"/>
            <a:ext cx="11191875" cy="5381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b="1" dirty="0">
                <a:solidFill>
                  <a:srgbClr val="C00000"/>
                </a:solidFill>
                <a:sym typeface="Wingdings" panose="05000000000000000000" pitchFamily="2" charset="2"/>
              </a:rPr>
              <a:t>*</a:t>
            </a:r>
            <a:r>
              <a:rPr lang="en-US" altLang="zh-TW" b="1" dirty="0">
                <a:solidFill>
                  <a:srgbClr val="C00000"/>
                </a:solidFill>
                <a:sym typeface="Wingdings" panose="05000000000000000000" pitchFamily="2" charset="2"/>
              </a:rPr>
              <a:t>1</a:t>
            </a:r>
            <a:r>
              <a:rPr lang="zh-TW" altLang="en-US" b="1" dirty="0">
                <a:sym typeface="Wingdings" panose="05000000000000000000" pitchFamily="2" charset="2"/>
              </a:rPr>
              <a:t>：確認身分領取廳次順位卡：以校為單位，依順位卡之序號於四樓</a:t>
            </a:r>
            <a:r>
              <a:rPr lang="en-US" altLang="zh-TW" b="1" dirty="0">
                <a:sym typeface="Wingdings" panose="05000000000000000000" pitchFamily="2" charset="2"/>
              </a:rPr>
              <a:t>2</a:t>
            </a:r>
            <a:r>
              <a:rPr lang="zh-TW" altLang="en-US" b="1" dirty="0">
                <a:sym typeface="Wingdings" panose="05000000000000000000" pitchFamily="2" charset="2"/>
              </a:rPr>
              <a:t>入口排隊。</a:t>
            </a:r>
            <a:endParaRPr lang="en-US" altLang="zh-TW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C00000"/>
                </a:solidFill>
                <a:sym typeface="Wingdings" panose="05000000000000000000" pitchFamily="2" charset="2"/>
              </a:rPr>
              <a:t>*</a:t>
            </a:r>
            <a:r>
              <a:rPr lang="en-US" altLang="zh-TW" b="1" dirty="0">
                <a:solidFill>
                  <a:srgbClr val="C00000"/>
                </a:solidFill>
                <a:sym typeface="Wingdings" panose="05000000000000000000" pitchFamily="2" charset="2"/>
              </a:rPr>
              <a:t>2</a:t>
            </a:r>
            <a:r>
              <a:rPr lang="zh-TW" altLang="en-US" b="1" dirty="0">
                <a:sym typeface="Wingdings" panose="05000000000000000000" pitchFamily="2" charset="2"/>
              </a:rPr>
              <a:t>：領取爆米花：入場前依序領取爆米花，</a:t>
            </a:r>
            <a:r>
              <a:rPr lang="zh-TW" altLang="en-US" b="1" dirty="0">
                <a:solidFill>
                  <a:schemeClr val="accent5">
                    <a:lumMod val="75000"/>
                  </a:schemeClr>
                </a:solidFill>
                <a:sym typeface="Wingdings" panose="05000000000000000000" pitchFamily="2" charset="2"/>
              </a:rPr>
              <a:t>飲料會由工作人員先行放置於位置上。</a:t>
            </a:r>
            <a:endParaRPr lang="en-US" altLang="zh-TW" b="1" dirty="0">
              <a:solidFill>
                <a:schemeClr val="accent5">
                  <a:lumMod val="75000"/>
                </a:schemeClr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C00000"/>
                </a:solidFill>
                <a:sym typeface="Wingdings" panose="05000000000000000000" pitchFamily="2" charset="2"/>
              </a:rPr>
              <a:t>*</a:t>
            </a:r>
            <a:r>
              <a:rPr lang="en-US" altLang="zh-TW" b="1" dirty="0">
                <a:solidFill>
                  <a:srgbClr val="C00000"/>
                </a:solidFill>
                <a:sym typeface="Wingdings" panose="05000000000000000000" pitchFamily="2" charset="2"/>
              </a:rPr>
              <a:t>3</a:t>
            </a:r>
            <a:r>
              <a:rPr lang="zh-TW" altLang="en-US" b="1" dirty="0">
                <a:sym typeface="Wingdings" panose="05000000000000000000" pitchFamily="2" charset="2"/>
              </a:rPr>
              <a:t>：座位安排：各廳幾乎坐滿，因此鄰座不同校不要有空位。</a:t>
            </a:r>
            <a:endParaRPr lang="en-US" altLang="zh-TW" b="1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zh-TW" altLang="en-US" b="1" dirty="0">
                <a:sym typeface="Wingdings" panose="05000000000000000000" pitchFamily="2" charset="2"/>
              </a:rPr>
              <a:t>                             輪椅座旁請安排老師或教助員。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4567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活動目的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43840" y="1752600"/>
            <a:ext cx="12070079" cy="4229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600" dirty="0"/>
              <a:t>(</a:t>
            </a:r>
            <a:r>
              <a:rPr lang="zh-TW" altLang="en-US" sz="3600" dirty="0"/>
              <a:t>一</a:t>
            </a:r>
            <a:r>
              <a:rPr lang="en-US" altLang="zh-TW" sz="3600" dirty="0"/>
              <a:t>)</a:t>
            </a:r>
            <a:r>
              <a:rPr lang="zh-TW" altLang="en-US" sz="3600" dirty="0"/>
              <a:t>促進身心障礙學生體驗與感受休閒活動的愉悅。</a:t>
            </a:r>
          </a:p>
          <a:p>
            <a:pPr marL="0" indent="0">
              <a:buNone/>
            </a:pPr>
            <a:r>
              <a:rPr lang="en-US" altLang="zh-TW" sz="3600" dirty="0"/>
              <a:t>(</a:t>
            </a:r>
            <a:r>
              <a:rPr lang="zh-TW" altLang="en-US" sz="3600" dirty="0"/>
              <a:t>二</a:t>
            </a:r>
            <a:r>
              <a:rPr lang="en-US" altLang="zh-TW" sz="3600" dirty="0"/>
              <a:t>)</a:t>
            </a:r>
            <a:r>
              <a:rPr lang="zh-TW" altLang="en-US" sz="3600" dirty="0"/>
              <a:t>提供身心障礙學生社會參與的機會擴展生活經驗。</a:t>
            </a:r>
          </a:p>
          <a:p>
            <a:pPr marL="0" indent="0">
              <a:buNone/>
            </a:pPr>
            <a:r>
              <a:rPr lang="en-US" altLang="zh-TW" sz="3600" dirty="0"/>
              <a:t>(</a:t>
            </a:r>
            <a:r>
              <a:rPr lang="zh-TW" altLang="en-US" sz="3600" dirty="0"/>
              <a:t>三</a:t>
            </a:r>
            <a:r>
              <a:rPr lang="en-US" altLang="zh-TW" sz="3600" dirty="0"/>
              <a:t>)</a:t>
            </a:r>
            <a:r>
              <a:rPr lang="zh-TW" altLang="en-US" sz="3600" dirty="0"/>
              <a:t>協助身心障礙學生走入社區，推展融合觀念，實踐</a:t>
            </a:r>
            <a:endParaRPr lang="en-US" altLang="zh-TW" sz="3600" dirty="0"/>
          </a:p>
          <a:p>
            <a:pPr marL="0" indent="0">
              <a:buNone/>
            </a:pPr>
            <a:r>
              <a:rPr lang="zh-TW" altLang="en-US" sz="3600" dirty="0"/>
              <a:t>       </a:t>
            </a:r>
            <a:r>
              <a:rPr lang="en-US" altLang="zh-TW" sz="3600" dirty="0"/>
              <a:t>CRPD</a:t>
            </a:r>
            <a:r>
              <a:rPr lang="zh-TW" altLang="en-US" sz="3600" dirty="0"/>
              <a:t>理念。</a:t>
            </a:r>
          </a:p>
        </p:txBody>
      </p:sp>
    </p:spTree>
    <p:extLst>
      <p:ext uri="{BB962C8B-B14F-4D97-AF65-F5344CB8AC3E}">
        <p14:creationId xmlns:p14="http://schemas.microsoft.com/office/powerpoint/2010/main" val="83760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活動日注意事項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199" y="1825625"/>
            <a:ext cx="11059161" cy="4603750"/>
          </a:xfrm>
        </p:spPr>
        <p:txBody>
          <a:bodyPr>
            <a:normAutofit fontScale="92500" lnSpcReduction="20000"/>
          </a:bodyPr>
          <a:lstStyle/>
          <a:p>
            <a:r>
              <a:rPr lang="en-US" altLang="zh-TW" dirty="0"/>
              <a:t>1</a:t>
            </a:r>
            <a:r>
              <a:rPr lang="zh-TW" altLang="en-US" b="1" dirty="0">
                <a:solidFill>
                  <a:srgbClr val="FF0000"/>
                </a:solidFill>
              </a:rPr>
              <a:t>師生配帶識別證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en-US" altLang="zh-TW" dirty="0"/>
              <a:t>2</a:t>
            </a:r>
            <a:r>
              <a:rPr lang="zh-TW" altLang="en-US" dirty="0"/>
              <a:t>攜帶學生名冊，上車請各校負責教師點名。</a:t>
            </a:r>
            <a:endParaRPr lang="en-US" altLang="zh-TW" dirty="0"/>
          </a:p>
          <a:p>
            <a:r>
              <a:rPr lang="en-US" altLang="zh-TW" dirty="0"/>
              <a:t>3.</a:t>
            </a:r>
            <a:r>
              <a:rPr lang="zh-TW" altLang="en-US" dirty="0"/>
              <a:t>車程時間請再度提醒各指導事項，預告下車後流程。</a:t>
            </a:r>
            <a:endParaRPr lang="en-US" altLang="zh-TW" dirty="0"/>
          </a:p>
          <a:p>
            <a:r>
              <a:rPr lang="en-US" altLang="zh-TW" dirty="0"/>
              <a:t>4 9</a:t>
            </a:r>
            <a:r>
              <a:rPr lang="zh-TW" altLang="en-US" dirty="0"/>
              <a:t>：</a:t>
            </a:r>
            <a:r>
              <a:rPr lang="en-US" altLang="zh-TW" dirty="0"/>
              <a:t>00</a:t>
            </a:r>
            <a:r>
              <a:rPr lang="zh-TW" altLang="en-US" dirty="0"/>
              <a:t>開始進場</a:t>
            </a:r>
            <a:r>
              <a:rPr lang="en-US" altLang="zh-TW" dirty="0"/>
              <a:t>(</a:t>
            </a:r>
            <a:r>
              <a:rPr lang="zh-TW" altLang="en-US" dirty="0"/>
              <a:t>秀泰</a:t>
            </a:r>
            <a:r>
              <a:rPr lang="en-US" altLang="zh-TW" dirty="0"/>
              <a:t>)</a:t>
            </a:r>
            <a:r>
              <a:rPr lang="zh-TW" altLang="en-US" dirty="0"/>
              <a:t>，下車地點到影城需要步行與搭乘電梯，請注意時間管控。</a:t>
            </a:r>
            <a:endParaRPr lang="en-US" altLang="zh-TW" dirty="0"/>
          </a:p>
          <a:p>
            <a:r>
              <a:rPr lang="en-US" altLang="zh-TW" dirty="0"/>
              <a:t>5</a:t>
            </a:r>
            <a:r>
              <a:rPr lang="zh-TW" altLang="en-US" dirty="0"/>
              <a:t>一樓進電梯前，資源中心夥伴需要確認識別證並</a:t>
            </a:r>
            <a:r>
              <a:rPr lang="zh-TW" altLang="en-US" b="1" dirty="0">
                <a:sym typeface="Wingdings" panose="05000000000000000000" pitchFamily="2" charset="2"/>
              </a:rPr>
              <a:t>領取廳次順位卡</a:t>
            </a:r>
            <a:r>
              <a:rPr lang="zh-TW" altLang="en-US" dirty="0"/>
              <a:t>才能搭電梯。</a:t>
            </a:r>
            <a:endParaRPr lang="en-US" altLang="zh-TW" dirty="0"/>
          </a:p>
          <a:p>
            <a:r>
              <a:rPr lang="en-US" altLang="zh-TW" dirty="0"/>
              <a:t>6</a:t>
            </a:r>
            <a:r>
              <a:rPr lang="zh-TW" altLang="en-US" dirty="0"/>
              <a:t>領取飲料、爆米花及進場均需要排隊，學生也可利用此時上廁所。</a:t>
            </a:r>
            <a:endParaRPr lang="en-US" altLang="zh-TW" dirty="0"/>
          </a:p>
          <a:p>
            <a:r>
              <a:rPr lang="en-US" altLang="zh-TW" dirty="0"/>
              <a:t>7</a:t>
            </a:r>
            <a:r>
              <a:rPr lang="zh-TW" altLang="en-US" b="1" dirty="0">
                <a:solidFill>
                  <a:srgbClr val="FF0000"/>
                </a:solidFill>
              </a:rPr>
              <a:t>進場後請依引導人員</a:t>
            </a:r>
            <a:r>
              <a:rPr lang="zh-TW" altLang="en-US" b="1" dirty="0">
                <a:solidFill>
                  <a:srgbClr val="002060"/>
                </a:solidFill>
              </a:rPr>
              <a:t>依序從最後一排最內側就坐不對號碼</a:t>
            </a:r>
            <a:r>
              <a:rPr lang="zh-TW" altLang="en-US" b="1" dirty="0">
                <a:solidFill>
                  <a:srgbClr val="FF0000"/>
                </a:solidFill>
              </a:rPr>
              <a:t>，校與校間不要空位，以免</a:t>
            </a:r>
            <a:endParaRPr lang="en-US" altLang="zh-TW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FF0000"/>
                </a:solidFill>
              </a:rPr>
              <a:t>   後面學校座位分散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en-US" altLang="zh-TW" dirty="0"/>
              <a:t>8</a:t>
            </a:r>
            <a:r>
              <a:rPr lang="zh-TW" altLang="en-US" dirty="0"/>
              <a:t>散場時已有午場的民眾，請留意自己學校學生不要脫隊或跟錯隊伍。</a:t>
            </a:r>
            <a:endParaRPr lang="en-US" altLang="zh-TW" dirty="0"/>
          </a:p>
        </p:txBody>
      </p:sp>
      <p:sp>
        <p:nvSpPr>
          <p:cNvPr id="4" name="橢圓形圖說文字 3"/>
          <p:cNvSpPr/>
          <p:nvPr/>
        </p:nvSpPr>
        <p:spPr>
          <a:xfrm>
            <a:off x="8030095" y="365125"/>
            <a:ext cx="3640974" cy="174630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solidFill>
                  <a:srgbClr val="002060"/>
                </a:solidFill>
                <a:latin typeface="華康中黑體" panose="020B0509000000000000" pitchFamily="49" charset="-120"/>
              </a:rPr>
              <a:t>使用輪椅同學需要電梯和斜坡至座位區</a:t>
            </a:r>
            <a:endParaRPr lang="en-US" altLang="zh-TW" sz="2400" dirty="0">
              <a:solidFill>
                <a:srgbClr val="002060"/>
              </a:solidFill>
              <a:latin typeface="華康中黑體" panose="020B0509000000000000" pitchFamily="49" charset="-120"/>
            </a:endParaRPr>
          </a:p>
          <a:p>
            <a:pPr algn="ctr"/>
            <a:r>
              <a:rPr lang="zh-TW" altLang="en-US" sz="2400" dirty="0">
                <a:solidFill>
                  <a:srgbClr val="002060"/>
                </a:solidFill>
                <a:latin typeface="華康中黑體" panose="020B0509000000000000" pitchFamily="49" charset="-120"/>
              </a:rPr>
              <a:t>請找曾榮毅先生</a:t>
            </a:r>
          </a:p>
        </p:txBody>
      </p:sp>
    </p:spTree>
    <p:extLst>
      <p:ext uri="{BB962C8B-B14F-4D97-AF65-F5344CB8AC3E}">
        <p14:creationId xmlns:p14="http://schemas.microsoft.com/office/powerpoint/2010/main" val="212731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識別證</a:t>
            </a:r>
            <a:br>
              <a:rPr lang="en-US" altLang="zh-TW" dirty="0"/>
            </a:br>
            <a:r>
              <a:rPr lang="zh-TW" altLang="en-US" dirty="0"/>
              <a:t>學生                                     教師及工作人員</a:t>
            </a:r>
          </a:p>
        </p:txBody>
      </p:sp>
      <p:sp>
        <p:nvSpPr>
          <p:cNvPr id="6" name="矩形 5"/>
          <p:cNvSpPr/>
          <p:nvPr/>
        </p:nvSpPr>
        <p:spPr>
          <a:xfrm>
            <a:off x="6934200" y="4238625"/>
            <a:ext cx="847725" cy="285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華康中黑體" panose="020B0509000000000000" pitchFamily="49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629525" y="4602161"/>
            <a:ext cx="1114425" cy="303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atin typeface="華康中黑體" panose="020B0509000000000000" pitchFamily="49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1E29EE2-AA12-D966-1FCD-FAAFAA8BB4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6648" y="304800"/>
            <a:ext cx="2685714" cy="3838095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47DDC6B1-B168-ABE7-4B98-83985A8B764E}"/>
              </a:ext>
            </a:extLst>
          </p:cNvPr>
          <p:cNvSpPr txBox="1"/>
          <p:nvPr/>
        </p:nvSpPr>
        <p:spPr>
          <a:xfrm>
            <a:off x="1879599" y="6208655"/>
            <a:ext cx="793496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中心已提供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PPT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格式放置於嘉義縣特教網請學校自行印製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C91152E3-2A56-E098-7741-DEF7219701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8888" y="157272"/>
            <a:ext cx="2657143" cy="388571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567" y="4318228"/>
            <a:ext cx="11475691" cy="173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29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/>
              <a:t>12/26</a:t>
            </a:r>
            <a:r>
              <a:rPr lang="zh-TW" altLang="en-US" dirty="0"/>
              <a:t>前到</a:t>
            </a:r>
            <a:r>
              <a:rPr lang="en-US" altLang="zh-TW" dirty="0"/>
              <a:t>CMS</a:t>
            </a:r>
            <a:r>
              <a:rPr lang="zh-TW" altLang="en-US" dirty="0"/>
              <a:t>填報系統填入參加名冊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237" y="1639554"/>
            <a:ext cx="2857899" cy="196242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6758" y="1652804"/>
            <a:ext cx="2891209" cy="299465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237" y="4956527"/>
            <a:ext cx="11944351" cy="176225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214" y="1633754"/>
            <a:ext cx="4853235" cy="289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797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750" y="1933460"/>
            <a:ext cx="11225752" cy="2512079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7200" dirty="0"/>
              <a:t>感謝大家的協助與配合</a:t>
            </a:r>
            <a:br>
              <a:rPr lang="en-US" altLang="zh-TW" sz="7200" dirty="0"/>
            </a:br>
            <a:r>
              <a:rPr lang="zh-TW" altLang="en-US" sz="7200" dirty="0"/>
              <a:t>預祝活動圓滿成功</a:t>
            </a:r>
            <a:br>
              <a:rPr lang="en-US" altLang="zh-TW" sz="7200" dirty="0"/>
            </a:br>
            <a:r>
              <a:rPr lang="zh-TW" altLang="en-US" sz="7200" dirty="0"/>
              <a:t>陪伴孩子們一起成長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400572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6297E-DBF2-C162-AD5D-61E65B751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9BB921C-A797-DECD-8F68-8B1C1E2E3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412" y="0"/>
            <a:ext cx="10058402" cy="1219200"/>
          </a:xfrm>
        </p:spPr>
        <p:txBody>
          <a:bodyPr/>
          <a:lstStyle/>
          <a:p>
            <a:r>
              <a:rPr lang="zh-TW" altLang="en-US" dirty="0"/>
              <a:t>活動內容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15FAE06-4C62-F21D-A536-5445AE8D3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0" y="1447800"/>
            <a:ext cx="12070079" cy="4229100"/>
          </a:xfrm>
        </p:spPr>
        <p:txBody>
          <a:bodyPr>
            <a:normAutofit/>
          </a:bodyPr>
          <a:lstStyle/>
          <a:p>
            <a:pPr algn="l"/>
            <a:endParaRPr lang="zh-TW" altLang="en-US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3600" dirty="0"/>
              <a:t>一、「社區自由行</a:t>
            </a:r>
            <a:r>
              <a:rPr lang="en-US" altLang="zh-TW" sz="3600" dirty="0"/>
              <a:t>-</a:t>
            </a:r>
            <a:r>
              <a:rPr lang="zh-TW" altLang="en-US" sz="3600" dirty="0"/>
              <a:t>我的家鄉與交通工具」：運用本縣編纂之家鄉</a:t>
            </a:r>
            <a:r>
              <a:rPr lang="en-US" altLang="zh-TW" sz="3600" dirty="0"/>
              <a:t>100</a:t>
            </a:r>
            <a:r>
              <a:rPr lang="zh-TW" altLang="en-US" sz="3600" dirty="0"/>
              <a:t>問內容及嘉義縣市地圖、公車</a:t>
            </a:r>
            <a:r>
              <a:rPr lang="en-US" altLang="zh-TW" sz="3600" dirty="0"/>
              <a:t>APP</a:t>
            </a:r>
            <a:r>
              <a:rPr lang="zh-TW" altLang="en-US" sz="3600" dirty="0"/>
              <a:t>於校內進行認識家鄉與交通工具搭乘之背景知識，建立學生於本縣內行動或進行休閒活動的先備知識。</a:t>
            </a:r>
          </a:p>
          <a:p>
            <a:pPr marL="0" indent="0">
              <a:buNone/>
            </a:pPr>
            <a:r>
              <a:rPr lang="zh-TW" altLang="en-US" sz="3600" dirty="0"/>
              <a:t>二、「休閒活動體驗</a:t>
            </a:r>
            <a:r>
              <a:rPr lang="en-US" altLang="zh-TW" sz="3600" dirty="0"/>
              <a:t>-</a:t>
            </a:r>
            <a:r>
              <a:rPr lang="zh-TW" altLang="en-US" sz="3600" dirty="0"/>
              <a:t>看電影</a:t>
            </a:r>
            <a:r>
              <a:rPr lang="en-US" altLang="zh-TW" sz="3600" dirty="0"/>
              <a:t>,</a:t>
            </a:r>
            <a:r>
              <a:rPr lang="zh-TW" altLang="en-US" sz="3600" dirty="0"/>
              <a:t>我喜歡」：分為</a:t>
            </a:r>
            <a:r>
              <a:rPr lang="en-US" altLang="zh-TW" sz="3600" dirty="0"/>
              <a:t>1/3</a:t>
            </a:r>
            <a:r>
              <a:rPr lang="zh-TW" altLang="en-US" sz="3600" dirty="0"/>
              <a:t>、</a:t>
            </a:r>
            <a:r>
              <a:rPr lang="en-US" altLang="zh-TW" sz="3600" dirty="0"/>
              <a:t>1/14</a:t>
            </a:r>
            <a:r>
              <a:rPr lang="zh-TW" altLang="en-US" sz="3600" dirty="0"/>
              <a:t>二梯次前往秀泰影城觀看</a:t>
            </a:r>
            <a:r>
              <a:rPr lang="en-US" altLang="zh-TW" sz="3600" dirty="0"/>
              <a:t>&lt;</a:t>
            </a:r>
            <a:r>
              <a:rPr lang="zh-TW" altLang="en-US" sz="3600" dirty="0"/>
              <a:t>海洋奇緣</a:t>
            </a:r>
            <a:r>
              <a:rPr lang="en-US" altLang="zh-TW" sz="3600" dirty="0"/>
              <a:t>2&gt;</a:t>
            </a:r>
            <a:r>
              <a:rPr lang="zh-TW" altLang="en-US" sz="3600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66178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辦理單位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66751" y="1825625"/>
            <a:ext cx="10887074" cy="4351338"/>
          </a:xfrm>
        </p:spPr>
        <p:txBody>
          <a:bodyPr>
            <a:normAutofit/>
          </a:bodyPr>
          <a:lstStyle/>
          <a:p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主辦單位：嘉義縣政府</a:t>
            </a:r>
          </a:p>
          <a:p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承辦單位：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1/3(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場次：梅山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國中、大吉國中、新港國小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1/14(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場次：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祥和國小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嘉義縣特教資源中心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2884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83932" y="-304800"/>
            <a:ext cx="10058402" cy="1219200"/>
          </a:xfrm>
        </p:spPr>
        <p:txBody>
          <a:bodyPr/>
          <a:lstStyle/>
          <a:p>
            <a:r>
              <a:rPr lang="en-US" altLang="zh-TW" dirty="0"/>
              <a:t>1/3</a:t>
            </a:r>
            <a:r>
              <a:rPr lang="zh-TW" altLang="en-US" dirty="0"/>
              <a:t>場次各承辦學校群組學校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90894" y="1148080"/>
            <a:ext cx="11126786" cy="517652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zh-TW" altLang="en-US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梅山國中承辦共</a:t>
            </a:r>
            <a:r>
              <a:rPr lang="en-US" altLang="zh-TW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</a:t>
            </a:r>
            <a:r>
              <a:rPr lang="zh-TW" altLang="en-US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所學校：</a:t>
            </a:r>
            <a:endParaRPr lang="en-US" altLang="zh-TW" sz="4000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zh-TW" sz="40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阿里山國中小、大埔國中小、中埔國小、中埔國中、頂六國小</a:t>
            </a:r>
            <a:endParaRPr lang="en-US" altLang="zh-TW" sz="40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zh-TW" sz="40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竹崎高中</a:t>
            </a:r>
            <a:r>
              <a:rPr lang="en-US" altLang="zh-TW" sz="40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zh-TW" sz="40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國中部</a:t>
            </a:r>
            <a:r>
              <a:rPr lang="en-US" altLang="zh-TW" sz="40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zh-TW" sz="40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、竹崎國小、梅山國中、三和國小、大林國中、內埔國小</a:t>
            </a:r>
            <a:endParaRPr lang="en-US" altLang="zh-TW" sz="40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zh-TW" sz="40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民和國中、新港國中、溪口國中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大吉國中承辦共</a:t>
            </a:r>
            <a:r>
              <a:rPr lang="en-US" altLang="zh-TW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所學校：</a:t>
            </a:r>
            <a:endParaRPr lang="en-US" altLang="zh-TW" sz="4000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zh-TW" altLang="zh-TW" sz="40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大吉國中、民雄國小、民雄國中、福樂國小、興中國小、水上國中、忠和國中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zh-TW" altLang="zh-TW" sz="4000" kern="1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柳林國小、布袋國中</a:t>
            </a:r>
            <a:endParaRPr lang="en-US" altLang="zh-TW" sz="4000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新港國小承辦共</a:t>
            </a:r>
            <a:r>
              <a:rPr lang="en-US" altLang="zh-TW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40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所學校：</a:t>
            </a:r>
            <a:endParaRPr lang="en-US" altLang="zh-TW" sz="4000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zh-TW" altLang="zh-TW" sz="4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太保國中、南新國小、新埤國小、嘉新國中、新港國小、朴子國中、東石國中、東榮國中、祥和國小</a:t>
            </a:r>
            <a:endParaRPr lang="en-US" altLang="zh-TW" sz="40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zh-TW" altLang="zh-TW" sz="40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鹿草國中、義竹國中、安東國小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zh-TW" altLang="zh-TW" kern="1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158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1/14</a:t>
            </a:r>
            <a:r>
              <a:rPr lang="zh-TW" altLang="en-US" dirty="0"/>
              <a:t>場次各承辦學校群組學校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5212" y="1630680"/>
            <a:ext cx="10058400" cy="422910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zh-TW" altLang="en-US" sz="8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祥和國小承辦共</a:t>
            </a:r>
            <a:r>
              <a:rPr lang="en-US" altLang="zh-TW" sz="8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</a:t>
            </a:r>
            <a:r>
              <a:rPr lang="zh-TW" altLang="en-US" sz="8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所學校：</a:t>
            </a:r>
            <a:endParaRPr lang="en-US" altLang="zh-TW" sz="8800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zh-TW" altLang="zh-TW" sz="6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大林國小、平林國小、和睦國小、和興國小、大崎國小、秀林國小、東榮國小、溪口國小、桃源國小</a:t>
            </a:r>
            <a:endParaRPr lang="en-US" altLang="zh-TW" sz="6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zh-TW" altLang="zh-TW" sz="6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梅山國小、梅北國小、內甕國小、民和國小、水上國小、</a:t>
            </a:r>
            <a:endParaRPr lang="en-US" altLang="zh-TW" sz="6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8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特教中心承辦共</a:t>
            </a:r>
            <a:r>
              <a:rPr lang="en-US" altLang="zh-TW" sz="8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88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所學校</a:t>
            </a:r>
            <a:endParaRPr lang="en-US" altLang="zh-TW" sz="8800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zh-TW" altLang="zh-TW" sz="6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大同國小、朴子國小、竹村國小、太保國小、大崙國小、蒜頭國小、東石國小、鹿草國小、月眉國小</a:t>
            </a:r>
            <a:endParaRPr lang="en-US" altLang="zh-TW" sz="6800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zh-TW" altLang="zh-TW" sz="6800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義竹國小、布袋國小、貴林國小、</a:t>
            </a:r>
          </a:p>
          <a:p>
            <a:pPr marL="0" indent="0">
              <a:buNone/>
            </a:pPr>
            <a:endParaRPr lang="zh-TW" altLang="en-US" dirty="0"/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0185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199" y="0"/>
            <a:ext cx="10058402" cy="1219200"/>
          </a:xfrm>
        </p:spPr>
        <p:txBody>
          <a:bodyPr/>
          <a:lstStyle/>
          <a:p>
            <a:r>
              <a:rPr lang="zh-TW" altLang="en-US" dirty="0"/>
              <a:t>辦理期程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2475" y="1404938"/>
            <a:ext cx="10515600" cy="571500"/>
          </a:xfrm>
        </p:spPr>
        <p:txBody>
          <a:bodyPr/>
          <a:lstStyle/>
          <a:p>
            <a:r>
              <a:rPr lang="en-US" altLang="zh-TW" dirty="0"/>
              <a:t>1/14</a:t>
            </a:r>
            <a:r>
              <a:rPr lang="zh-TW" altLang="zh-TW" dirty="0"/>
              <a:t>場：</a:t>
            </a:r>
            <a:r>
              <a:rPr lang="en-US" altLang="zh-TW" dirty="0"/>
              <a:t>113</a:t>
            </a:r>
            <a:r>
              <a:rPr lang="zh-TW" altLang="zh-TW" dirty="0"/>
              <a:t>年</a:t>
            </a:r>
            <a:r>
              <a:rPr lang="en-US" altLang="zh-TW" dirty="0"/>
              <a:t>1</a:t>
            </a:r>
            <a:r>
              <a:rPr lang="zh-TW" altLang="zh-TW" dirty="0"/>
              <a:t>月</a:t>
            </a:r>
            <a:r>
              <a:rPr lang="en-US" altLang="zh-TW" dirty="0"/>
              <a:t>14</a:t>
            </a:r>
            <a:r>
              <a:rPr lang="zh-TW" altLang="zh-TW" dirty="0"/>
              <a:t>日</a:t>
            </a:r>
            <a:r>
              <a:rPr lang="en-US" altLang="zh-TW" dirty="0"/>
              <a:t>(</a:t>
            </a:r>
            <a:r>
              <a:rPr lang="zh-TW" altLang="en-US" dirty="0"/>
              <a:t>二</a:t>
            </a:r>
            <a:r>
              <a:rPr lang="en-US" altLang="zh-TW" dirty="0"/>
              <a:t>)</a:t>
            </a:r>
            <a:r>
              <a:rPr lang="zh-TW" altLang="zh-TW" dirty="0"/>
              <a:t>上午</a:t>
            </a:r>
            <a:endParaRPr lang="en-US" altLang="zh-TW" dirty="0"/>
          </a:p>
          <a:p>
            <a:endParaRPr lang="zh-TW" altLang="zh-TW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410157"/>
              </p:ext>
            </p:extLst>
          </p:nvPr>
        </p:nvGraphicFramePr>
        <p:xfrm>
          <a:off x="407893" y="2162176"/>
          <a:ext cx="11291049" cy="29828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3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7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02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8326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  <a:latin typeface="華康中黑體" panose="020B0509000000000000" pitchFamily="49" charset="-120"/>
                        </a:rPr>
                        <a:t>活動日期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effectLst/>
                          <a:latin typeface="華康中黑體" panose="020B0509000000000000" pitchFamily="49" charset="-120"/>
                        </a:rPr>
                        <a:t>113</a:t>
                      </a:r>
                      <a:r>
                        <a:rPr lang="zh-TW" sz="2400" kern="0" dirty="0">
                          <a:effectLst/>
                          <a:latin typeface="華康中黑體" panose="020B0509000000000000" pitchFamily="49" charset="-120"/>
                        </a:rPr>
                        <a:t>年</a:t>
                      </a:r>
                      <a:r>
                        <a:rPr lang="en-US" sz="2400" kern="0" dirty="0">
                          <a:effectLst/>
                          <a:latin typeface="華康中黑體" panose="020B0509000000000000" pitchFamily="49" charset="-120"/>
                        </a:rPr>
                        <a:t>1</a:t>
                      </a:r>
                      <a:r>
                        <a:rPr lang="zh-TW" sz="2400" kern="0" dirty="0">
                          <a:effectLst/>
                          <a:latin typeface="華康中黑體" panose="020B0509000000000000" pitchFamily="49" charset="-120"/>
                        </a:rPr>
                        <a:t>月</a:t>
                      </a:r>
                      <a:r>
                        <a:rPr lang="en-US" altLang="zh-TW" sz="2400" kern="0" dirty="0">
                          <a:effectLst/>
                          <a:latin typeface="華康中黑體" panose="020B0509000000000000" pitchFamily="49" charset="-120"/>
                        </a:rPr>
                        <a:t>14</a:t>
                      </a:r>
                      <a:r>
                        <a:rPr lang="zh-TW" sz="2400" kern="0" dirty="0">
                          <a:effectLst/>
                          <a:latin typeface="華康中黑體" panose="020B0509000000000000" pitchFamily="49" charset="-120"/>
                        </a:rPr>
                        <a:t>日</a:t>
                      </a:r>
                      <a:r>
                        <a:rPr lang="en-US" altLang="zh-TW" sz="2400" kern="0" dirty="0">
                          <a:effectLst/>
                          <a:latin typeface="華康中黑體" panose="020B0509000000000000" pitchFamily="49" charset="-120"/>
                        </a:rPr>
                        <a:t>(</a:t>
                      </a:r>
                      <a:r>
                        <a:rPr lang="zh-TW" altLang="en-US" sz="2400" kern="0" dirty="0">
                          <a:effectLst/>
                          <a:latin typeface="華康中黑體" panose="020B0509000000000000" pitchFamily="49" charset="-120"/>
                        </a:rPr>
                        <a:t>二</a:t>
                      </a:r>
                      <a:r>
                        <a:rPr lang="en-US" altLang="zh-TW" sz="2400" kern="0" dirty="0">
                          <a:effectLst/>
                          <a:latin typeface="華康中黑體" panose="020B0509000000000000" pitchFamily="49" charset="-120"/>
                        </a:rPr>
                        <a:t>)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2457"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kern="0" dirty="0">
                          <a:effectLst/>
                          <a:latin typeface="華康中黑體" panose="020B0509000000000000" pitchFamily="49" charset="-120"/>
                        </a:rPr>
                        <a:t>活動</a:t>
                      </a:r>
                      <a:endParaRPr lang="en-US" altLang="zh-TW" sz="3600" kern="0" dirty="0">
                        <a:effectLst/>
                        <a:latin typeface="華康中黑體" panose="020B0509000000000000" pitchFamily="49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kern="0" dirty="0">
                          <a:effectLst/>
                          <a:latin typeface="華康中黑體" panose="020B0509000000000000" pitchFamily="49" charset="-120"/>
                        </a:rPr>
                        <a:t>時間</a:t>
                      </a:r>
                      <a:endParaRPr lang="zh-TW" sz="3600" kern="100" dirty="0">
                        <a:effectLst/>
                        <a:latin typeface="華康中黑體" panose="020B0509000000000000" pitchFamily="49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kern="0" dirty="0">
                          <a:effectLst/>
                          <a:latin typeface="華康中黑體" panose="020B0509000000000000" pitchFamily="49" charset="-120"/>
                        </a:rPr>
                        <a:t>及</a:t>
                      </a:r>
                      <a:endParaRPr lang="zh-TW" sz="3600" kern="100" dirty="0">
                        <a:effectLst/>
                        <a:latin typeface="華康中黑體" panose="020B0509000000000000" pitchFamily="49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600" kern="0" dirty="0">
                          <a:effectLst/>
                          <a:latin typeface="華康中黑體" panose="020B0509000000000000" pitchFamily="49" charset="-120"/>
                        </a:rPr>
                        <a:t>流程</a:t>
                      </a:r>
                      <a:endParaRPr lang="zh-TW" sz="3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新細明體" panose="02020500000000000000" pitchFamily="18" charset="-120"/>
                          <a:cs typeface="標楷體" panose="03000509000000000000" pitchFamily="65" charset="-120"/>
                        </a:rPr>
                        <a:t>09:00-</a:t>
                      </a:r>
                      <a:r>
                        <a:rPr lang="en-US" altLang="zh-TW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新細明體" panose="02020500000000000000" pitchFamily="18" charset="-120"/>
                          <a:cs typeface="標楷體" panose="03000509000000000000" pitchFamily="65" charset="-120"/>
                        </a:rPr>
                        <a:t>9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新細明體" panose="02020500000000000000" pitchFamily="18" charset="-120"/>
                          <a:cs typeface="標楷體" panose="03000509000000000000" pitchFamily="65" charset="-120"/>
                        </a:rPr>
                        <a:t>:</a:t>
                      </a:r>
                      <a:r>
                        <a:rPr lang="en-US" altLang="zh-TW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新細明體" panose="02020500000000000000" pitchFamily="18" charset="-120"/>
                          <a:cs typeface="標楷體" panose="03000509000000000000" pitchFamily="65" charset="-120"/>
                        </a:rPr>
                        <a:t>5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新細明體" panose="02020500000000000000" pitchFamily="18" charset="-120"/>
                          <a:cs typeface="標楷體" panose="03000509000000000000" pitchFamily="65" charset="-120"/>
                        </a:rPr>
                        <a:t>0</a:t>
                      </a:r>
                      <a:endParaRPr lang="zh-TW" sz="2400" kern="100" dirty="0">
                        <a:effectLst/>
                        <a:latin typeface="Lucida Sans" panose="020B0602030504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各校特教交通車及遊覽車定點接送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32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新細明體" panose="02020500000000000000" pitchFamily="18" charset="-120"/>
                          <a:cs typeface="標楷體" panose="03000509000000000000" pitchFamily="65" charset="-120"/>
                        </a:rPr>
                        <a:t>9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新細明體" panose="02020500000000000000" pitchFamily="18" charset="-120"/>
                          <a:cs typeface="標楷體" panose="03000509000000000000" pitchFamily="65" charset="-120"/>
                        </a:rPr>
                        <a:t>:</a:t>
                      </a:r>
                      <a:r>
                        <a:rPr lang="en-US" altLang="zh-TW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新細明體" panose="02020500000000000000" pitchFamily="18" charset="-120"/>
                          <a:cs typeface="標楷體" panose="03000509000000000000" pitchFamily="65" charset="-120"/>
                        </a:rPr>
                        <a:t>5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新細明體" panose="02020500000000000000" pitchFamily="18" charset="-120"/>
                          <a:cs typeface="標楷體" panose="03000509000000000000" pitchFamily="65" charset="-120"/>
                        </a:rPr>
                        <a:t>0-10:</a:t>
                      </a:r>
                      <a:r>
                        <a:rPr lang="en-US" altLang="zh-TW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新細明體" panose="02020500000000000000" pitchFamily="18" charset="-120"/>
                          <a:cs typeface="標楷體" panose="03000509000000000000" pitchFamily="65" charset="-120"/>
                        </a:rPr>
                        <a:t>00</a:t>
                      </a:r>
                      <a:endParaRPr lang="zh-TW" sz="2400" kern="100" dirty="0">
                        <a:effectLst/>
                        <a:latin typeface="Lucida Sans" panose="020B0602030504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打開電影院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399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新細明體" panose="02020500000000000000" pitchFamily="18" charset="-120"/>
                          <a:cs typeface="標楷體" panose="03000509000000000000" pitchFamily="65" charset="-120"/>
                        </a:rPr>
                        <a:t>10:</a:t>
                      </a:r>
                      <a:r>
                        <a:rPr lang="en-US" altLang="zh-TW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新細明體" panose="02020500000000000000" pitchFamily="18" charset="-120"/>
                          <a:cs typeface="標楷體" panose="03000509000000000000" pitchFamily="65" charset="-120"/>
                        </a:rPr>
                        <a:t>00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新細明體" panose="02020500000000000000" pitchFamily="18" charset="-120"/>
                          <a:cs typeface="標楷體" panose="03000509000000000000" pitchFamily="65" charset="-120"/>
                        </a:rPr>
                        <a:t>-11</a:t>
                      </a:r>
                      <a:r>
                        <a:rPr lang="zh-TW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：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40</a:t>
                      </a:r>
                      <a:endParaRPr lang="zh-TW" sz="2400" kern="100" dirty="0">
                        <a:effectLst/>
                        <a:latin typeface="Lucida Sans" panose="020B0602030504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一起看電影</a:t>
                      </a:r>
                      <a:r>
                        <a:rPr lang="en-US" altLang="zh-TW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~</a:t>
                      </a:r>
                      <a:r>
                        <a:rPr lang="zh-TW" altLang="en-US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海洋奇緣</a:t>
                      </a:r>
                      <a:r>
                        <a:rPr lang="en-US" altLang="zh-TW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2(</a:t>
                      </a:r>
                      <a:r>
                        <a:rPr lang="zh-TW" altLang="en-US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片長：</a:t>
                      </a:r>
                      <a:r>
                        <a:rPr lang="en-US" altLang="zh-TW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TW" altLang="en-US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：</a:t>
                      </a:r>
                      <a:r>
                        <a:rPr lang="en-US" altLang="zh-TW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40)</a:t>
                      </a:r>
                      <a:endParaRPr lang="zh-TW" alt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32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新細明體" panose="02020500000000000000" pitchFamily="18" charset="-120"/>
                          <a:cs typeface="標楷體" panose="03000509000000000000" pitchFamily="65" charset="-120"/>
                        </a:rPr>
                        <a:t>11</a:t>
                      </a:r>
                      <a:r>
                        <a:rPr lang="zh-TW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：</a:t>
                      </a:r>
                      <a:r>
                        <a:rPr lang="en-US" altLang="zh-TW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4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0-12</a:t>
                      </a:r>
                      <a:r>
                        <a:rPr lang="zh-TW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：</a:t>
                      </a:r>
                      <a:r>
                        <a:rPr lang="en-US" altLang="zh-TW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0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0</a:t>
                      </a:r>
                      <a:endParaRPr lang="zh-TW" sz="2400" kern="100" dirty="0">
                        <a:effectLst/>
                        <a:latin typeface="Lucida Sans" panose="020B0602030504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各廳與縣長合影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832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新細明體" panose="02020500000000000000" pitchFamily="18" charset="-120"/>
                          <a:cs typeface="標楷體" panose="03000509000000000000" pitchFamily="65" charset="-120"/>
                        </a:rPr>
                        <a:t>12</a:t>
                      </a:r>
                      <a:r>
                        <a:rPr lang="zh-TW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：</a:t>
                      </a:r>
                      <a:r>
                        <a:rPr lang="en-US" altLang="zh-TW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1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Lucida Sans" panose="020B0602030504020204" pitchFamily="34" charset="0"/>
                          <a:ea typeface="標楷體" panose="03000509000000000000" pitchFamily="65" charset="-120"/>
                          <a:cs typeface="標楷體" panose="03000509000000000000" pitchFamily="65" charset="-120"/>
                        </a:rPr>
                        <a:t>0</a:t>
                      </a:r>
                      <a:endParaRPr lang="zh-TW" sz="2400" kern="100" dirty="0">
                        <a:effectLst/>
                        <a:latin typeface="Lucida Sans" panose="020B060203050402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返回學校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(</a:t>
                      </a:r>
                      <a:r>
                        <a:rPr lang="zh-TW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各校請自行安排午餐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標楷體" panose="03000509000000000000" pitchFamily="65" charset="-120"/>
                        </a:rPr>
                        <a:t>)</a:t>
                      </a:r>
                      <a:endParaRPr lang="zh-TW" sz="2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338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11760" y="-52832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/>
              <a:t>1/14</a:t>
            </a:r>
            <a:r>
              <a:rPr lang="zh-TW" altLang="en-US" dirty="0"/>
              <a:t>秀泰影城廳次安排</a:t>
            </a:r>
            <a:r>
              <a:rPr lang="en-US" altLang="zh-TW" dirty="0"/>
              <a:t>-</a:t>
            </a:r>
            <a:r>
              <a:rPr lang="zh-TW" altLang="en-US" dirty="0"/>
              <a:t>巨幕廳</a:t>
            </a:r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DE359558-5D93-1280-8FBD-E4E4D5002A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5354690"/>
              </p:ext>
            </p:extLst>
          </p:nvPr>
        </p:nvGraphicFramePr>
        <p:xfrm>
          <a:off x="2611121" y="797243"/>
          <a:ext cx="6055360" cy="5821929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048707">
                  <a:extLst>
                    <a:ext uri="{9D8B030D-6E8A-4147-A177-3AD203B41FA5}">
                      <a16:colId xmlns:a16="http://schemas.microsoft.com/office/drawing/2014/main" val="4241134724"/>
                    </a:ext>
                  </a:extLst>
                </a:gridCol>
                <a:gridCol w="1492813">
                  <a:extLst>
                    <a:ext uri="{9D8B030D-6E8A-4147-A177-3AD203B41FA5}">
                      <a16:colId xmlns:a16="http://schemas.microsoft.com/office/drawing/2014/main" val="530638144"/>
                    </a:ext>
                  </a:extLst>
                </a:gridCol>
                <a:gridCol w="1513840">
                  <a:extLst>
                    <a:ext uri="{9D8B030D-6E8A-4147-A177-3AD203B41FA5}">
                      <a16:colId xmlns:a16="http://schemas.microsoft.com/office/drawing/2014/main" val="995494650"/>
                    </a:ext>
                  </a:extLst>
                </a:gridCol>
              </a:tblGrid>
              <a:tr h="43282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</a:rPr>
                        <a:t>巨幕廳</a:t>
                      </a:r>
                      <a:r>
                        <a:rPr lang="en-US" altLang="zh-TW" sz="1800" u="none" strike="noStrike" dirty="0">
                          <a:effectLst/>
                        </a:rPr>
                        <a:t>(</a:t>
                      </a:r>
                      <a:r>
                        <a:rPr lang="zh-TW" altLang="en-US" sz="1800" u="none" strike="noStrike" dirty="0">
                          <a:effectLst/>
                        </a:rPr>
                        <a:t>可坐</a:t>
                      </a:r>
                      <a:r>
                        <a:rPr lang="en-US" altLang="zh-TW" sz="1800" u="none" strike="noStrike" dirty="0">
                          <a:effectLst/>
                        </a:rPr>
                        <a:t>305</a:t>
                      </a:r>
                      <a:r>
                        <a:rPr lang="zh-TW" altLang="en-US" sz="1800" u="none" strike="noStrike" dirty="0">
                          <a:effectLst/>
                        </a:rPr>
                        <a:t>人</a:t>
                      </a:r>
                      <a:r>
                        <a:rPr lang="en-US" altLang="zh-TW" sz="1800" u="none" strike="noStrike" dirty="0">
                          <a:effectLst/>
                        </a:rPr>
                        <a:t>)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829426758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</a:rPr>
                        <a:t>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</a:rPr>
                        <a:t>人數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</a:rPr>
                        <a:t>輪椅座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2582094320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</a:rPr>
                        <a:t>平林國小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</a:rPr>
                        <a:t>16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　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00613098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</a:rPr>
                        <a:t>和睦國小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</a:rPr>
                        <a:t>22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　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8053558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東石國小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</a:rPr>
                        <a:t>7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　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01791946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大崎國小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</a:rPr>
                        <a:t>4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　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21629174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</a:rPr>
                        <a:t>東榮國小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</a:rPr>
                        <a:t>23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　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9054521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溪口國小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</a:rPr>
                        <a:t>26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</a:rPr>
                        <a:t>1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57837922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</a:rPr>
                        <a:t>桃源國小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</a:rPr>
                        <a:t>2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　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40435042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梅山國小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</a:rPr>
                        <a:t>22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　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7261036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梅北國小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</a:rPr>
                        <a:t>14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　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6974521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內甕國小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</a:rPr>
                        <a:t>4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　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58431945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民和國小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</a:rPr>
                        <a:t>23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</a:rPr>
                        <a:t>1</a:t>
                      </a:r>
                      <a:r>
                        <a:rPr lang="zh-TW" altLang="en-US" sz="1800" u="none" strike="noStrike" dirty="0">
                          <a:effectLst/>
                        </a:rPr>
                        <a:t>　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6570025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太保國小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</a:rPr>
                        <a:t>21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　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20548668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大崙國小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</a:rPr>
                        <a:t>20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　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86669965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蒜頭國小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</a:rPr>
                        <a:t>16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>
                          <a:effectLst/>
                        </a:rPr>
                        <a:t>1</a:t>
                      </a:r>
                      <a:endParaRPr lang="en-US" altLang="zh-TW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28694616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鹿草國小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</a:rPr>
                        <a:t>12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　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34073916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義竹國小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</a:rPr>
                        <a:t>24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　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28641338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>
                          <a:effectLst/>
                        </a:rPr>
                        <a:t>布袋國小</a:t>
                      </a:r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</a:rPr>
                        <a:t>16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</a:rPr>
                        <a:t>　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79310301"/>
                  </a:ext>
                </a:extLst>
              </a:tr>
              <a:tr h="211455"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u="none" strike="noStrike" dirty="0">
                          <a:effectLst/>
                        </a:rPr>
                        <a:t>277</a:t>
                      </a:r>
                      <a:endParaRPr lang="en-US" altLang="zh-TW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extLst>
                  <a:ext uri="{0D108BD9-81ED-4DB2-BD59-A6C34878D82A}">
                    <a16:rowId xmlns:a16="http://schemas.microsoft.com/office/drawing/2014/main" val="22459090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318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/>
              <a:t>1/14</a:t>
            </a:r>
            <a:r>
              <a:rPr lang="zh-TW" altLang="en-US" dirty="0"/>
              <a:t>秀泰影城廳次安排</a:t>
            </a:r>
            <a:r>
              <a:rPr lang="en-US" altLang="zh-TW" dirty="0"/>
              <a:t>-4</a:t>
            </a:r>
            <a:r>
              <a:rPr lang="zh-TW" altLang="en-US" dirty="0"/>
              <a:t>廳、</a:t>
            </a:r>
            <a:r>
              <a:rPr lang="en-US" altLang="zh-TW" dirty="0"/>
              <a:t>8</a:t>
            </a:r>
            <a:r>
              <a:rPr lang="zh-TW" altLang="en-US" dirty="0"/>
              <a:t>廳</a:t>
            </a: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16514EFF-435E-5BF1-88E9-5EBC2ACE06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853409"/>
              </p:ext>
            </p:extLst>
          </p:nvPr>
        </p:nvGraphicFramePr>
        <p:xfrm>
          <a:off x="7106920" y="2180590"/>
          <a:ext cx="3317240" cy="217673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672043">
                  <a:extLst>
                    <a:ext uri="{9D8B030D-6E8A-4147-A177-3AD203B41FA5}">
                      <a16:colId xmlns:a16="http://schemas.microsoft.com/office/drawing/2014/main" val="157371995"/>
                    </a:ext>
                  </a:extLst>
                </a:gridCol>
                <a:gridCol w="816846">
                  <a:extLst>
                    <a:ext uri="{9D8B030D-6E8A-4147-A177-3AD203B41FA5}">
                      <a16:colId xmlns:a16="http://schemas.microsoft.com/office/drawing/2014/main" val="1571086676"/>
                    </a:ext>
                  </a:extLst>
                </a:gridCol>
                <a:gridCol w="828351">
                  <a:extLst>
                    <a:ext uri="{9D8B030D-6E8A-4147-A177-3AD203B41FA5}">
                      <a16:colId xmlns:a16="http://schemas.microsoft.com/office/drawing/2014/main" val="2504107831"/>
                    </a:ext>
                  </a:extLst>
                </a:gridCol>
              </a:tblGrid>
              <a:tr h="501650"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u="none" strike="noStrike" kern="1200" dirty="0">
                          <a:effectLst/>
                        </a:rPr>
                        <a:t>8</a:t>
                      </a:r>
                      <a:r>
                        <a:rPr lang="zh-TW" altLang="en-US" sz="1800" u="none" strike="noStrike" kern="1200" dirty="0">
                          <a:effectLst/>
                        </a:rPr>
                        <a:t>廳</a:t>
                      </a:r>
                      <a:r>
                        <a:rPr lang="en-US" altLang="zh-TW" sz="1800" u="none" strike="noStrike" kern="1200" dirty="0">
                          <a:effectLst/>
                        </a:rPr>
                        <a:t>(</a:t>
                      </a:r>
                      <a:r>
                        <a:rPr lang="zh-TW" altLang="en-US" sz="1800" u="none" strike="noStrike" kern="1200" dirty="0">
                          <a:effectLst/>
                        </a:rPr>
                        <a:t>能坐</a:t>
                      </a:r>
                      <a:r>
                        <a:rPr lang="en-US" altLang="zh-TW" sz="1800" u="none" strike="noStrike" kern="1200" dirty="0">
                          <a:effectLst/>
                        </a:rPr>
                        <a:t>74</a:t>
                      </a:r>
                      <a:r>
                        <a:rPr lang="zh-TW" altLang="en-US" sz="1800" u="none" strike="noStrike" kern="1200" dirty="0">
                          <a:effectLst/>
                        </a:rPr>
                        <a:t>人</a:t>
                      </a:r>
                      <a:r>
                        <a:rPr lang="en-US" altLang="zh-TW" sz="1800" u="none" strike="noStrike" kern="1200" dirty="0">
                          <a:effectLst/>
                        </a:rPr>
                        <a:t>)</a:t>
                      </a:r>
                      <a:endParaRPr lang="en-US" altLang="zh-TW" sz="180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zh-TW" altLang="en-US" sz="180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zh-TW" altLang="en-US" sz="180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09506083"/>
                  </a:ext>
                </a:extLst>
              </a:tr>
              <a:tr h="31220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800" u="none" strike="noStrike" dirty="0">
                          <a:effectLst/>
                        </a:rPr>
                        <a:t>學校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u="none" strike="noStrike" dirty="0">
                          <a:effectLst/>
                        </a:rPr>
                        <a:t>人數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552" marR="7552" marT="7552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800" u="none" strike="noStrike" kern="1200" dirty="0">
                          <a:effectLst/>
                        </a:rPr>
                        <a:t>輪椅座</a:t>
                      </a:r>
                      <a:endParaRPr lang="zh-TW" altLang="en-US" sz="180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2158680"/>
                  </a:ext>
                </a:extLst>
              </a:tr>
              <a:tr h="31220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</a:rPr>
                        <a:t>水上國小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>
                          <a:effectLst/>
                        </a:rPr>
                        <a:t>47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29342111"/>
                  </a:ext>
                </a:extLst>
              </a:tr>
              <a:tr h="422014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effectLst/>
                        </a:rPr>
                        <a:t>秀林國小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>
                          <a:effectLst/>
                        </a:rPr>
                        <a:t>15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 dirty="0"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26734792"/>
                  </a:ext>
                </a:extLst>
              </a:tr>
              <a:tr h="312208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u="none" strike="noStrike">
                          <a:effectLst/>
                        </a:rPr>
                        <a:t>和興國小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>
                          <a:effectLst/>
                        </a:rPr>
                        <a:t>7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05011484"/>
                  </a:ext>
                </a:extLst>
              </a:tr>
              <a:tr h="31220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zh-TW" altLang="en-US" sz="1800" u="none" strike="noStrike" kern="120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800" u="none" strike="noStrike" kern="1200" dirty="0">
                          <a:effectLst/>
                        </a:rPr>
                        <a:t>69</a:t>
                      </a:r>
                      <a:endParaRPr lang="en-US" altLang="zh-TW" sz="180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zh-TW" altLang="en-US" sz="180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9525020"/>
                  </a:ext>
                </a:extLst>
              </a:tr>
            </a:tbl>
          </a:graphicData>
        </a:graphic>
      </p:graphicFrame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800069"/>
              </p:ext>
            </p:extLst>
          </p:nvPr>
        </p:nvGraphicFramePr>
        <p:xfrm>
          <a:off x="1827212" y="1809750"/>
          <a:ext cx="3830638" cy="2981326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709054">
                  <a:extLst>
                    <a:ext uri="{9D8B030D-6E8A-4147-A177-3AD203B41FA5}">
                      <a16:colId xmlns:a16="http://schemas.microsoft.com/office/drawing/2014/main" val="1622844153"/>
                    </a:ext>
                  </a:extLst>
                </a:gridCol>
                <a:gridCol w="1060792">
                  <a:extLst>
                    <a:ext uri="{9D8B030D-6E8A-4147-A177-3AD203B41FA5}">
                      <a16:colId xmlns:a16="http://schemas.microsoft.com/office/drawing/2014/main" val="1698506514"/>
                    </a:ext>
                  </a:extLst>
                </a:gridCol>
                <a:gridCol w="1060792">
                  <a:extLst>
                    <a:ext uri="{9D8B030D-6E8A-4147-A177-3AD203B41FA5}">
                      <a16:colId xmlns:a16="http://schemas.microsoft.com/office/drawing/2014/main" val="3834784366"/>
                    </a:ext>
                  </a:extLst>
                </a:gridCol>
              </a:tblGrid>
              <a:tr h="393574">
                <a:tc>
                  <a:txBody>
                    <a:bodyPr/>
                    <a:lstStyle/>
                    <a:p>
                      <a:pPr marL="0" indent="0" algn="l" fontAlgn="ctr"/>
                      <a:r>
                        <a:rPr lang="en-US" altLang="zh-TW" sz="2200" u="none" strike="noStrike" dirty="0">
                          <a:effectLst/>
                        </a:rPr>
                        <a:t>4</a:t>
                      </a:r>
                      <a:r>
                        <a:rPr lang="zh-TW" altLang="en-US" sz="2200" u="none" strike="noStrike" dirty="0">
                          <a:effectLst/>
                        </a:rPr>
                        <a:t>廳</a:t>
                      </a:r>
                      <a:r>
                        <a:rPr lang="en-US" altLang="zh-TW" sz="2200" u="none" strike="noStrike" dirty="0">
                          <a:effectLst/>
                        </a:rPr>
                        <a:t>(133</a:t>
                      </a:r>
                      <a:r>
                        <a:rPr lang="zh-TW" altLang="en-US" sz="2200" u="none" strike="noStrike" dirty="0">
                          <a:effectLst/>
                        </a:rPr>
                        <a:t>人</a:t>
                      </a:r>
                      <a:r>
                        <a:rPr lang="en-US" altLang="zh-TW" sz="2200" u="none" strike="noStrike" dirty="0">
                          <a:effectLst/>
                        </a:rPr>
                        <a:t>)</a:t>
                      </a:r>
                      <a:endParaRPr lang="en-US" altLang="zh-TW" sz="2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00842717"/>
                  </a:ext>
                </a:extLst>
              </a:tr>
              <a:tr h="63955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</a:rPr>
                        <a:t>學校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</a:rPr>
                        <a:t>人數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>
                          <a:effectLst/>
                        </a:rPr>
                        <a:t>輪椅座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55015155"/>
                  </a:ext>
                </a:extLst>
              </a:tr>
              <a:tr h="32469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>
                          <a:effectLst/>
                        </a:rPr>
                        <a:t>大同國小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u="none" strike="noStrike" dirty="0">
                          <a:effectLst/>
                        </a:rPr>
                        <a:t>38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>
                          <a:effectLst/>
                        </a:rPr>
                        <a:t>　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89735242"/>
                  </a:ext>
                </a:extLst>
              </a:tr>
              <a:tr h="32469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>
                          <a:effectLst/>
                        </a:rPr>
                        <a:t>朴子國小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u="none" strike="noStrike" dirty="0">
                          <a:effectLst/>
                        </a:rPr>
                        <a:t>39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</a:rPr>
                        <a:t>　</a:t>
                      </a:r>
                      <a:r>
                        <a:rPr lang="en-US" altLang="zh-TW" sz="2000" u="none" strike="noStrike" dirty="0">
                          <a:effectLst/>
                        </a:rPr>
                        <a:t>1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6982406"/>
                  </a:ext>
                </a:extLst>
              </a:tr>
              <a:tr h="32469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>
                          <a:effectLst/>
                        </a:rPr>
                        <a:t>竹村國小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u="none" strike="noStrike" dirty="0">
                          <a:effectLst/>
                        </a:rPr>
                        <a:t>18</a:t>
                      </a:r>
                      <a:endParaRPr lang="en-US" altLang="zh-TW" sz="2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>
                          <a:effectLst/>
                        </a:rPr>
                        <a:t>　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96907032"/>
                  </a:ext>
                </a:extLst>
              </a:tr>
              <a:tr h="32469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>
                          <a:effectLst/>
                        </a:rPr>
                        <a:t>月眉國小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u="none" strike="noStrike">
                          <a:effectLst/>
                        </a:rPr>
                        <a:t>10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04730999"/>
                  </a:ext>
                </a:extLst>
              </a:tr>
              <a:tr h="32469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>
                          <a:effectLst/>
                        </a:rPr>
                        <a:t>大林國小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u="none" strike="noStrike">
                          <a:effectLst/>
                        </a:rPr>
                        <a:t>23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30335737"/>
                  </a:ext>
                </a:extLst>
              </a:tr>
              <a:tr h="32469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>
                          <a:effectLst/>
                        </a:rPr>
                        <a:t>　</a:t>
                      </a:r>
                      <a:endParaRPr lang="zh-TW" altLang="en-US" sz="2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u="none" strike="noStrike">
                          <a:effectLst/>
                        </a:rPr>
                        <a:t>128</a:t>
                      </a:r>
                      <a:endParaRPr lang="en-US" altLang="zh-TW" sz="20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effectLst/>
                        </a:rPr>
                        <a:t>　</a:t>
                      </a:r>
                      <a:endParaRPr lang="zh-TW" alt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61271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5006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Nature Illustratio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141aba3b8f8cb7f331be6546df69db5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8e4ef66d87525153bd8907774ed28f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3374BC-E25E-4BAE-AD72-418F94B7FFDC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0B2A3E7-B135-4E1F-BCE7-FDF1A00246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A8F2BFE-8BB5-4138-9232-B12804F47F3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1547</Words>
  <Application>Microsoft Office PowerPoint</Application>
  <PresentationFormat>寬螢幕</PresentationFormat>
  <Paragraphs>217</Paragraphs>
  <Slides>23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33" baseType="lpstr">
      <vt:lpstr>華康中黑體</vt:lpstr>
      <vt:lpstr>超研澤中特毛楷</vt:lpstr>
      <vt:lpstr>微軟正黑體</vt:lpstr>
      <vt:lpstr>新細明體</vt:lpstr>
      <vt:lpstr>Arial</vt:lpstr>
      <vt:lpstr>Calibri</vt:lpstr>
      <vt:lpstr>Lucida Sans</vt:lpstr>
      <vt:lpstr>Segoe Print</vt:lpstr>
      <vt:lpstr>Times New Roman</vt:lpstr>
      <vt:lpstr>Nature Illustration 16x9</vt:lpstr>
      <vt:lpstr>嘉義縣113學年度特殊教育多元學習活動計畫~ 身心障礙學生的社會參與</vt:lpstr>
      <vt:lpstr>活動目的</vt:lpstr>
      <vt:lpstr>活動內容</vt:lpstr>
      <vt:lpstr>辦理單位</vt:lpstr>
      <vt:lpstr>1/3場次各承辦學校群組學校</vt:lpstr>
      <vt:lpstr>1/14場次各承辦學校群組學校</vt:lpstr>
      <vt:lpstr>辦理期程</vt:lpstr>
      <vt:lpstr>1/14秀泰影城廳次安排-巨幕廳</vt:lpstr>
      <vt:lpstr>1/14秀泰影城廳次安排-4廳、8廳</vt:lpstr>
      <vt:lpstr>下車處 森林之歌公園側邊，再步行前往秀泰影城</vt:lpstr>
      <vt:lpstr>下車處 森林之歌公園側邊，再步行前往秀泰影城</vt:lpstr>
      <vt:lpstr>搭電梯上四樓             四樓集合取餐再入座</vt:lpstr>
      <vt:lpstr>秀泰配置圖</vt:lpstr>
      <vt:lpstr>排隊動線說明</vt:lpstr>
      <vt:lpstr>排隊動線說明</vt:lpstr>
      <vt:lpstr>各校注意事項</vt:lpstr>
      <vt:lpstr>活動前注意事項</vt:lpstr>
      <vt:lpstr>活動前指導事項1/2</vt:lpstr>
      <vt:lpstr>活動前指導事項2/2</vt:lpstr>
      <vt:lpstr>活動日注意事項</vt:lpstr>
      <vt:lpstr>識別證 學生                                     教師及工作人員</vt:lpstr>
      <vt:lpstr>12/26前到CMS填報系統填入參加名冊</vt:lpstr>
      <vt:lpstr>感謝大家的協助與配合 預祝活動圓滿成功 陪伴孩子們一起成長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2012-08-30T22:49:00Z</dcterms:created>
  <dcterms:modified xsi:type="dcterms:W3CDTF">2024-12-25T06:50:36Z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