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1" r:id="rId10"/>
    <p:sldId id="267" r:id="rId11"/>
    <p:sldId id="268" r:id="rId12"/>
    <p:sldId id="262" r:id="rId13"/>
    <p:sldId id="263" r:id="rId14"/>
    <p:sldId id="269" r:id="rId15"/>
    <p:sldId id="270" r:id="rId1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3633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144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6972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32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426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7575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36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889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3184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0622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55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21637-0B84-49EA-93F1-002CD29073F4}" type="datetimeFigureOut">
              <a:rPr lang="zh-TW" altLang="en-US" smtClean="0"/>
              <a:t>2025/8/19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D8478-6665-47BF-BC9D-A9B5039FA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040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4900" dirty="0" smtClean="0"/>
              <a:t>嘉義縣</a:t>
            </a:r>
            <a:r>
              <a:rPr lang="en-US" altLang="zh-TW" sz="4900" dirty="0" smtClean="0"/>
              <a:t>114</a:t>
            </a:r>
            <a:r>
              <a:rPr lang="zh-TW" altLang="en-US" sz="4900" dirty="0" smtClean="0"/>
              <a:t>年度特殊教育增能研習</a:t>
            </a:r>
            <a:r>
              <a:rPr lang="en-US" altLang="zh-TW" sz="4900" dirty="0" smtClean="0"/>
              <a:t/>
            </a:r>
            <a:br>
              <a:rPr lang="en-US" altLang="zh-TW" sz="4900" dirty="0" smtClean="0"/>
            </a:br>
            <a:r>
              <a:rPr lang="en-US" altLang="zh-TW" sz="4900" dirty="0"/>
              <a:t/>
            </a:r>
            <a:br>
              <a:rPr lang="en-US" altLang="zh-TW" sz="4900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特殊教育專業團隊資源與運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用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59263" y="4297953"/>
            <a:ext cx="9144000" cy="1655762"/>
          </a:xfrm>
        </p:spPr>
        <p:txBody>
          <a:bodyPr>
            <a:normAutofit/>
          </a:bodyPr>
          <a:lstStyle/>
          <a:p>
            <a:r>
              <a:rPr lang="zh-TW" altLang="en-US" sz="3600" dirty="0" smtClean="0"/>
              <a:t>分享人：林雅慧老師</a:t>
            </a:r>
            <a:endParaRPr lang="en-US" altLang="zh-TW" sz="3600" dirty="0" smtClean="0"/>
          </a:p>
          <a:p>
            <a:r>
              <a:rPr lang="zh-TW" altLang="en-US" sz="3600" dirty="0"/>
              <a:t>太保國小特教組長</a:t>
            </a:r>
          </a:p>
        </p:txBody>
      </p:sp>
    </p:spTree>
    <p:extLst>
      <p:ext uri="{BB962C8B-B14F-4D97-AF65-F5344CB8AC3E}">
        <p14:creationId xmlns:p14="http://schemas.microsoft.com/office/powerpoint/2010/main" val="256072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r>
              <a:rPr lang="en-US" altLang="zh-TW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學校配合事項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>
                <a:sym typeface="Wingdings" panose="05000000000000000000" pitchFamily="2" charset="2"/>
              </a:rPr>
              <a:t></a:t>
            </a:r>
            <a:r>
              <a:rPr lang="zh-TW" altLang="en-US" dirty="0" smtClean="0"/>
              <a:t>確認與治療師的主責教師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(1)</a:t>
            </a:r>
            <a:r>
              <a:rPr lang="zh-TW" altLang="en-US" dirty="0" smtClean="0"/>
              <a:t>建立便利的聯繫方式如</a:t>
            </a:r>
            <a:r>
              <a:rPr lang="en-US" altLang="zh-TW" dirty="0" smtClean="0"/>
              <a:t>LINE</a:t>
            </a:r>
          </a:p>
          <a:p>
            <a:pPr marL="0" indent="0">
              <a:buNone/>
            </a:pPr>
            <a:r>
              <a:rPr lang="en-US" altLang="zh-TW" dirty="0" smtClean="0"/>
              <a:t>(2)</a:t>
            </a:r>
            <a:r>
              <a:rPr lang="zh-TW" altLang="en-US" dirty="0" smtClean="0"/>
              <a:t>確認學校適合的治療</a:t>
            </a:r>
            <a:r>
              <a:rPr lang="en-US" altLang="zh-TW" dirty="0" smtClean="0"/>
              <a:t>/</a:t>
            </a:r>
            <a:r>
              <a:rPr lang="zh-TW" altLang="en-US" dirty="0" smtClean="0"/>
              <a:t>訓練課程地點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(3)</a:t>
            </a:r>
            <a:r>
              <a:rPr lang="zh-TW" altLang="en-US" dirty="0" smtClean="0"/>
              <a:t>治療師到校日期前通知導師、家長、學生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    </a:t>
            </a:r>
            <a:r>
              <a:rPr lang="en-US" altLang="zh-TW" dirty="0" smtClean="0"/>
              <a:t>A</a:t>
            </a:r>
            <a:r>
              <a:rPr lang="zh-TW" altLang="en-US" dirty="0" smtClean="0"/>
              <a:t>治療師到校時間可能為科任課請導師協助知會科任教師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</a:t>
            </a:r>
            <a:r>
              <a:rPr lang="en-US" altLang="zh-TW" dirty="0" smtClean="0"/>
              <a:t>B</a:t>
            </a:r>
            <a:r>
              <a:rPr lang="zh-TW" altLang="en-US" dirty="0" smtClean="0"/>
              <a:t>導師、家長若要疑義可提書面或治療師服務時間</a:t>
            </a:r>
            <a:r>
              <a:rPr lang="en-US" altLang="zh-TW" dirty="0" smtClean="0"/>
              <a:t>10-15</a:t>
            </a:r>
            <a:r>
              <a:rPr lang="zh-TW" altLang="en-US" dirty="0" smtClean="0"/>
              <a:t>分鐘討論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</a:t>
            </a:r>
            <a:r>
              <a:rPr lang="en-US" altLang="zh-TW" dirty="0" smtClean="0"/>
              <a:t>C</a:t>
            </a:r>
            <a:r>
              <a:rPr lang="zh-TW" altLang="en-US" dirty="0"/>
              <a:t>提供學生</a:t>
            </a:r>
            <a:r>
              <a:rPr lang="zh-TW" altLang="en-US" dirty="0" smtClean="0"/>
              <a:t>預告，若安排物理治療，應穿著適合活動服裝。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(4)</a:t>
            </a:r>
            <a:r>
              <a:rPr lang="zh-TW" altLang="en-US" dirty="0" smtClean="0"/>
              <a:t>治療師當次課程完成進行書面簽名、通報網填報。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036" y="1690687"/>
            <a:ext cx="4304964" cy="210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6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r>
              <a:rPr lang="en-US" altLang="zh-TW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學校配合事項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 smtClean="0">
                <a:sym typeface="Wingdings" panose="05000000000000000000" pitchFamily="2" charset="2"/>
              </a:rPr>
              <a:t></a:t>
            </a:r>
            <a:r>
              <a:rPr lang="zh-TW" altLang="en-US" dirty="0" smtClean="0"/>
              <a:t>治療師建議融入教學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48" y="2524167"/>
            <a:ext cx="4283385" cy="378773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9" y="1825625"/>
            <a:ext cx="5499541" cy="481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217098"/>
            <a:ext cx="10792287" cy="235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185457"/>
            <a:ext cx="10848298" cy="161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82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認識治療師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728283" y="2071561"/>
            <a:ext cx="2727016" cy="184498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ea typeface="文鼎粗行楷" panose="02010609010101010101" pitchFamily="49" charset="-120"/>
              </a:rPr>
              <a:t>物理治療師</a:t>
            </a:r>
            <a:endParaRPr lang="zh-TW" altLang="en-US" sz="3600" dirty="0">
              <a:ea typeface="文鼎粗行楷" panose="02010609010101010101" pitchFamily="49" charset="-12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4677533" y="2071561"/>
            <a:ext cx="2727016" cy="184498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ea typeface="文鼎粗行楷" panose="02010609010101010101" pitchFamily="49" charset="-120"/>
              </a:rPr>
              <a:t>職能治療師</a:t>
            </a:r>
            <a:endParaRPr lang="zh-TW" altLang="en-US" sz="3600" dirty="0">
              <a:ea typeface="文鼎粗行楷" panose="02010609010101010101" pitchFamily="49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8626784" y="2071561"/>
            <a:ext cx="2727016" cy="184498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ea typeface="文鼎粗行楷" panose="02010609010101010101" pitchFamily="49" charset="-120"/>
              </a:rPr>
              <a:t>語言治療師</a:t>
            </a:r>
            <a:endParaRPr lang="zh-TW" altLang="en-US" sz="3600" dirty="0">
              <a:ea typeface="文鼎粗行楷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84175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結語</a:t>
            </a:r>
            <a:endParaRPr lang="zh-TW" altLang="en-US" dirty="0"/>
          </a:p>
        </p:txBody>
      </p:sp>
      <p:sp>
        <p:nvSpPr>
          <p:cNvPr id="5" name="Text 7"/>
          <p:cNvSpPr/>
          <p:nvPr/>
        </p:nvSpPr>
        <p:spPr>
          <a:xfrm>
            <a:off x="838199" y="2113398"/>
            <a:ext cx="10620123" cy="2385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600" dirty="0" err="1" smtClean="0">
                <a:solidFill>
                  <a:schemeClr val="accent6">
                    <a:lumMod val="50000"/>
                  </a:schemeClr>
                </a:solidFill>
                <a:latin typeface="Source Sans 3" pitchFamily="34" charset="0"/>
                <a:ea typeface="文鼎粗行楷" panose="02010609010101010101" pitchFamily="49" charset="-120"/>
                <a:cs typeface="Source Sans 3" pitchFamily="34" charset="-120"/>
              </a:rPr>
              <a:t>每一位教師都可能成為特殊學生生命中的重要他人，專業團隊是教師堅實的後盾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Source Sans 3" pitchFamily="34" charset="0"/>
                <a:ea typeface="文鼎粗行楷" panose="02010609010101010101" pitchFamily="49" charset="-120"/>
                <a:cs typeface="Source Sans 3" pitchFamily="34" charset="-120"/>
              </a:rPr>
              <a:t>。</a:t>
            </a:r>
          </a:p>
          <a:p>
            <a:r>
              <a:rPr lang="en-US" altLang="zh-TW" sz="3600" dirty="0" err="1">
                <a:solidFill>
                  <a:schemeClr val="accent6">
                    <a:lumMod val="50000"/>
                  </a:schemeClr>
                </a:solidFill>
                <a:latin typeface="MuseoModerno Medium" pitchFamily="34" charset="0"/>
                <a:ea typeface="文鼎粗行楷" panose="02010609010101010101" pitchFamily="49" charset="-120"/>
                <a:cs typeface="MuseoModerno Medium" pitchFamily="34" charset="-120"/>
              </a:rPr>
              <a:t>善用資源，</a:t>
            </a:r>
            <a:r>
              <a:rPr lang="en-US" altLang="zh-TW" sz="3600" dirty="0" err="1" smtClean="0">
                <a:solidFill>
                  <a:schemeClr val="accent6">
                    <a:lumMod val="50000"/>
                  </a:schemeClr>
                </a:solidFill>
                <a:latin typeface="MuseoModerno Medium" pitchFamily="34" charset="0"/>
                <a:ea typeface="文鼎粗行楷" panose="02010609010101010101" pitchFamily="49" charset="-120"/>
                <a:cs typeface="MuseoModerno Medium" pitchFamily="34" charset="-120"/>
              </a:rPr>
              <a:t>讓每位學生都能被看見與支持</a:t>
            </a:r>
            <a:r>
              <a:rPr lang="zh-TW" altLang="en-US" sz="3600" smtClean="0">
                <a:solidFill>
                  <a:schemeClr val="accent6">
                    <a:lumMod val="50000"/>
                  </a:schemeClr>
                </a:solidFill>
                <a:latin typeface="MuseoModerno Medium" pitchFamily="34" charset="0"/>
                <a:ea typeface="文鼎粗行楷" panose="02010609010101010101" pitchFamily="49" charset="-120"/>
                <a:cs typeface="MuseoModerno Medium" pitchFamily="34" charset="-120"/>
              </a:rPr>
              <a:t>。</a:t>
            </a:r>
            <a:endParaRPr lang="en-US" sz="3600" dirty="0">
              <a:solidFill>
                <a:schemeClr val="accent6">
                  <a:lumMod val="50000"/>
                </a:schemeClr>
              </a:solidFill>
              <a:ea typeface="文鼎粗行楷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305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70" y="3138588"/>
            <a:ext cx="10817433" cy="2283076"/>
          </a:xfrm>
          <a:prstGeom prst="rect">
            <a:avLst/>
          </a:prstGeom>
        </p:spPr>
      </p:pic>
      <p:cxnSp>
        <p:nvCxnSpPr>
          <p:cNvPr id="6" name="直線接點 5"/>
          <p:cNvCxnSpPr/>
          <p:nvPr/>
        </p:nvCxnSpPr>
        <p:spPr>
          <a:xfrm flipV="1">
            <a:off x="3803257" y="3819441"/>
            <a:ext cx="3317734" cy="4046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71639" y="6044750"/>
            <a:ext cx="11158917" cy="65545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/>
              <a:t>特殊教育校需要各個專業領域團隊合作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719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成員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29873"/>
            <a:ext cx="10266159" cy="2094092"/>
          </a:xfrm>
          <a:prstGeom prst="rect">
            <a:avLst/>
          </a:prstGeom>
        </p:spPr>
      </p:pic>
      <p:cxnSp>
        <p:nvCxnSpPr>
          <p:cNvPr id="20" name="直線接點 19"/>
          <p:cNvCxnSpPr/>
          <p:nvPr/>
        </p:nvCxnSpPr>
        <p:spPr>
          <a:xfrm>
            <a:off x="3309643" y="4576919"/>
            <a:ext cx="3244906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41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相關</a:t>
            </a:r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專業</a:t>
            </a:r>
            <a:r>
              <a:rPr lang="zh-TW" altLang="en-US" dirty="0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成員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649" y="3321887"/>
            <a:ext cx="10633543" cy="2002672"/>
          </a:xfrm>
          <a:prstGeom prst="rect">
            <a:avLst/>
          </a:prstGeom>
        </p:spPr>
      </p:pic>
      <p:cxnSp>
        <p:nvCxnSpPr>
          <p:cNvPr id="6" name="直線接點 5"/>
          <p:cNvCxnSpPr/>
          <p:nvPr/>
        </p:nvCxnSpPr>
        <p:spPr>
          <a:xfrm flipV="1">
            <a:off x="1780248" y="4572000"/>
            <a:ext cx="1254234" cy="24276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3277274" y="4596276"/>
            <a:ext cx="1488935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8900597" y="4596276"/>
            <a:ext cx="1505761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圖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904" y="5450582"/>
            <a:ext cx="3424395" cy="1337242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92" y="5450582"/>
            <a:ext cx="5758844" cy="1337242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0767" y="5480596"/>
            <a:ext cx="1722193" cy="130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4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09" y="2806230"/>
            <a:ext cx="10269581" cy="405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在通報網上申請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876" y="1690689"/>
            <a:ext cx="6697339" cy="1529942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68979"/>
            <a:ext cx="3013609" cy="49393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94131" y="4175490"/>
            <a:ext cx="1723604" cy="226577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876" y="3512437"/>
            <a:ext cx="6668512" cy="3258320"/>
          </a:xfrm>
          <a:prstGeom prst="rect">
            <a:avLst/>
          </a:prstGeom>
        </p:spPr>
      </p:pic>
      <p:sp>
        <p:nvSpPr>
          <p:cNvPr id="8" name="向右箭號 7"/>
          <p:cNvSpPr/>
          <p:nvPr/>
        </p:nvSpPr>
        <p:spPr>
          <a:xfrm>
            <a:off x="3940483" y="2241221"/>
            <a:ext cx="590719" cy="4288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向下箭號 8"/>
          <p:cNvSpPr/>
          <p:nvPr/>
        </p:nvSpPr>
        <p:spPr>
          <a:xfrm>
            <a:off x="8342888" y="3220631"/>
            <a:ext cx="534075" cy="4207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185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專團服務申請文件的取得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5870" y="1773847"/>
            <a:ext cx="5421399" cy="1903424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26" y="1773847"/>
            <a:ext cx="3984653" cy="44133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21708" y="1843528"/>
            <a:ext cx="1909721" cy="176406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9" name="群組 8"/>
          <p:cNvGrpSpPr/>
          <p:nvPr/>
        </p:nvGrpSpPr>
        <p:grpSpPr>
          <a:xfrm>
            <a:off x="4955233" y="3746952"/>
            <a:ext cx="3428209" cy="2977459"/>
            <a:chOff x="4955233" y="3746952"/>
            <a:chExt cx="3428209" cy="2977459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5870" y="3746952"/>
              <a:ext cx="3417572" cy="2977459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955233" y="6319880"/>
              <a:ext cx="1909721" cy="210394"/>
            </a:xfrm>
            <a:prstGeom prst="rect">
              <a:avLst/>
            </a:prstGeom>
            <a:noFill/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2318" y="3760430"/>
            <a:ext cx="3229901" cy="2963981"/>
          </a:xfrm>
          <a:prstGeom prst="rect">
            <a:avLst/>
          </a:prstGeom>
        </p:spPr>
      </p:pic>
      <p:sp>
        <p:nvSpPr>
          <p:cNvPr id="11" name="向下箭號 10"/>
          <p:cNvSpPr/>
          <p:nvPr/>
        </p:nvSpPr>
        <p:spPr>
          <a:xfrm>
            <a:off x="4054290" y="4313056"/>
            <a:ext cx="631179" cy="2217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往下滑</a:t>
            </a:r>
          </a:p>
        </p:txBody>
      </p:sp>
    </p:spTree>
    <p:extLst>
      <p:ext uri="{BB962C8B-B14F-4D97-AF65-F5344CB8AC3E}">
        <p14:creationId xmlns:p14="http://schemas.microsoft.com/office/powerpoint/2010/main" val="22098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新案與舊案的區分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7714" y="1979373"/>
            <a:ext cx="6199633" cy="4351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922969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dirty="0">
                <a:solidFill>
                  <a:schemeClr val="accent6">
                    <a:lumMod val="50000"/>
                  </a:schemeClr>
                </a:solidFill>
              </a:rPr>
              <a:t>相同：都需要到特教通報網申請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017396"/>
            <a:ext cx="51042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</a:rPr>
              <a:t>差異：新案需要 </a:t>
            </a:r>
            <a:r>
              <a:rPr lang="en-US" altLang="zh-TW" sz="32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</a:rPr>
              <a:t>送申請表</a:t>
            </a:r>
            <a:endParaRPr lang="en-US" altLang="zh-TW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TW" altLang="en-US" sz="32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</a:t>
            </a:r>
            <a:r>
              <a:rPr lang="en-US" altLang="zh-TW" sz="32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</a:rPr>
              <a:t>評估</a:t>
            </a:r>
            <a:endParaRPr lang="zh-TW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0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特殊教育專業團隊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u="wavy" dirty="0"/>
              <a:t>嘉義縣高級中等以下學校及幼兒園特殊教育專業團隊設置及實施</a:t>
            </a:r>
            <a:r>
              <a:rPr lang="zh-TW" altLang="en-US" u="wavy" dirty="0" smtClean="0"/>
              <a:t>要點</a:t>
            </a:r>
            <a:r>
              <a:rPr lang="zh-TW" altLang="en-US" dirty="0" smtClean="0"/>
              <a:t> </a:t>
            </a:r>
            <a:r>
              <a:rPr lang="en-US" altLang="zh-TW" dirty="0" smtClean="0"/>
              <a:t>(114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</a:t>
            </a:r>
            <a:r>
              <a:rPr lang="zh-TW" altLang="en-US" dirty="0" smtClean="0"/>
              <a:t>月</a:t>
            </a:r>
            <a:r>
              <a:rPr lang="en-US" altLang="zh-TW" dirty="0" smtClean="0"/>
              <a:t>)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3201082"/>
            <a:ext cx="10340649" cy="213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9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370</Words>
  <Application>Microsoft Office PowerPoint</Application>
  <PresentationFormat>寬螢幕</PresentationFormat>
  <Paragraphs>44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4" baseType="lpstr">
      <vt:lpstr>MuseoModerno Medium</vt:lpstr>
      <vt:lpstr>Source Sans 3</vt:lpstr>
      <vt:lpstr>文鼎粗行楷</vt:lpstr>
      <vt:lpstr>新細明體</vt:lpstr>
      <vt:lpstr>Arial</vt:lpstr>
      <vt:lpstr>Calibri</vt:lpstr>
      <vt:lpstr>Calibri Light</vt:lpstr>
      <vt:lpstr>Wingdings</vt:lpstr>
      <vt:lpstr>Office 佈景主題</vt:lpstr>
      <vt:lpstr>嘉義縣114年度特殊教育增能研習   特殊教育專業團隊資源與運用</vt:lpstr>
      <vt:lpstr>特殊教育專業團隊</vt:lpstr>
      <vt:lpstr>特殊教育專業團隊成員</vt:lpstr>
      <vt:lpstr>特殊教育相關專業成員</vt:lpstr>
      <vt:lpstr>特殊教育專業團隊</vt:lpstr>
      <vt:lpstr>在通報網上申請</vt:lpstr>
      <vt:lpstr>專團服務申請文件的取得</vt:lpstr>
      <vt:lpstr>新案與舊案的區分</vt:lpstr>
      <vt:lpstr>特殊教育專業團隊</vt:lpstr>
      <vt:lpstr>特殊教育專業團隊-學校配合事項</vt:lpstr>
      <vt:lpstr>特殊教育專業團隊-學校配合事項</vt:lpstr>
      <vt:lpstr>特殊教育專業團隊</vt:lpstr>
      <vt:lpstr>特殊教育專業團隊</vt:lpstr>
      <vt:lpstr>認識治療師</vt:lpstr>
      <vt:lpstr>結語</vt:lpstr>
    </vt:vector>
  </TitlesOfParts>
  <Company>PILI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嘉義縣114年度特殊教育增能研習   特殊教育專業團隊資源與運用</dc:title>
  <dc:creator>TAI</dc:creator>
  <cp:lastModifiedBy>TAI</cp:lastModifiedBy>
  <cp:revision>16</cp:revision>
  <dcterms:created xsi:type="dcterms:W3CDTF">2025-08-19T01:20:20Z</dcterms:created>
  <dcterms:modified xsi:type="dcterms:W3CDTF">2025-08-19T07:54:45Z</dcterms:modified>
</cp:coreProperties>
</file>