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3" r:id="rId4"/>
    <p:sldId id="272" r:id="rId5"/>
    <p:sldId id="271" r:id="rId6"/>
    <p:sldId id="275" r:id="rId7"/>
    <p:sldId id="277" r:id="rId8"/>
    <p:sldId id="296" r:id="rId9"/>
    <p:sldId id="297" r:id="rId10"/>
    <p:sldId id="288" r:id="rId11"/>
    <p:sldId id="262" r:id="rId12"/>
    <p:sldId id="291" r:id="rId13"/>
    <p:sldId id="292" r:id="rId14"/>
    <p:sldId id="293" r:id="rId15"/>
    <p:sldId id="290" r:id="rId16"/>
    <p:sldId id="274" r:id="rId17"/>
    <p:sldId id="289" r:id="rId18"/>
    <p:sldId id="287" r:id="rId19"/>
    <p:sldId id="263" r:id="rId20"/>
    <p:sldId id="264" r:id="rId21"/>
    <p:sldId id="298" r:id="rId22"/>
    <p:sldId id="267" r:id="rId23"/>
    <p:sldId id="294" r:id="rId24"/>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91" autoAdjust="0"/>
    <p:restoredTop sz="94660"/>
  </p:normalViewPr>
  <p:slideViewPr>
    <p:cSldViewPr snapToGrid="0">
      <p:cViewPr varScale="1">
        <p:scale>
          <a:sx n="72" d="100"/>
          <a:sy n="72" d="100"/>
        </p:scale>
        <p:origin x="996" y="72"/>
      </p:cViewPr>
      <p:guideLst/>
    </p:cSldViewPr>
  </p:slideViewPr>
  <p:notesTextViewPr>
    <p:cViewPr>
      <p:scale>
        <a:sx n="1" d="1"/>
        <a:sy n="1" d="1"/>
      </p:scale>
      <p:origin x="0" y="0"/>
    </p:cViewPr>
  </p:notesTextViewPr>
  <p:sorterViewPr>
    <p:cViewPr>
      <p:scale>
        <a:sx n="100" d="100"/>
        <a:sy n="100" d="100"/>
      </p:scale>
      <p:origin x="0" y="-14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593372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90368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61078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31699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89028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192587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307272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071620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3680781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277122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2025/4/11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059155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33C10-87A2-4DA1-99A5-C0E8220CEA66}" type="datetimeFigureOut">
              <a:rPr lang="zh-TW" altLang="en-US" smtClean="0"/>
              <a:t>2025/4/11</a:t>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368673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a:t>114</a:t>
            </a:r>
            <a:r>
              <a:rPr lang="zh-TW" altLang="en-US" dirty="0"/>
              <a:t>學年度特殊教育課程計畫說明會</a:t>
            </a:r>
            <a:r>
              <a:rPr lang="en-US" altLang="zh-TW" dirty="0"/>
              <a:t>-</a:t>
            </a:r>
            <a:r>
              <a:rPr lang="zh-TW" altLang="en-US" dirty="0"/>
              <a:t>國中場</a:t>
            </a:r>
          </a:p>
        </p:txBody>
      </p:sp>
      <p:sp>
        <p:nvSpPr>
          <p:cNvPr id="3" name="副標題 2"/>
          <p:cNvSpPr>
            <a:spLocks noGrp="1"/>
          </p:cNvSpPr>
          <p:nvPr>
            <p:ph type="subTitle" idx="1"/>
          </p:nvPr>
        </p:nvSpPr>
        <p:spPr>
          <a:xfrm>
            <a:off x="1524000" y="3602038"/>
            <a:ext cx="9144000" cy="2360612"/>
          </a:xfrm>
        </p:spPr>
        <p:txBody>
          <a:bodyPr>
            <a:noAutofit/>
          </a:bodyPr>
          <a:lstStyle/>
          <a:p>
            <a:r>
              <a:rPr lang="zh-TW" altLang="en-US" sz="4000" dirty="0">
                <a:latin typeface="標楷體" panose="03000509000000000000" pitchFamily="65" charset="-120"/>
                <a:ea typeface="標楷體" panose="03000509000000000000" pitchFamily="65" charset="-120"/>
              </a:rPr>
              <a:t>分享人：林雅慧老師</a:t>
            </a:r>
            <a:endParaRPr lang="en-US" altLang="zh-TW" sz="4000" dirty="0">
              <a:latin typeface="標楷體" panose="03000509000000000000" pitchFamily="65" charset="-120"/>
              <a:ea typeface="標楷體" panose="03000509000000000000" pitchFamily="65" charset="-120"/>
            </a:endParaRPr>
          </a:p>
          <a:p>
            <a:r>
              <a:rPr lang="zh-TW" altLang="en-US" sz="3600" dirty="0">
                <a:latin typeface="標楷體" panose="03000509000000000000" pitchFamily="65" charset="-120"/>
                <a:ea typeface="標楷體" panose="03000509000000000000" pitchFamily="65" charset="-120"/>
              </a:rPr>
              <a:t>太保國小特教組</a:t>
            </a:r>
            <a:endParaRPr lang="en-US" altLang="zh-TW" sz="3600" dirty="0">
              <a:latin typeface="標楷體" panose="03000509000000000000" pitchFamily="65" charset="-120"/>
              <a:ea typeface="標楷體" panose="03000509000000000000" pitchFamily="65" charset="-120"/>
            </a:endParaRPr>
          </a:p>
          <a:p>
            <a:r>
              <a:rPr lang="zh-TW" altLang="en-US" sz="3600" dirty="0">
                <a:latin typeface="標楷體" panose="03000509000000000000" pitchFamily="65" charset="-120"/>
                <a:ea typeface="標楷體" panose="03000509000000000000" pitchFamily="65" charset="-120"/>
              </a:rPr>
              <a:t>本縣特教輔導員</a:t>
            </a:r>
            <a:endParaRPr lang="en-US" altLang="zh-TW" sz="3600" dirty="0">
              <a:latin typeface="標楷體" panose="03000509000000000000" pitchFamily="65" charset="-120"/>
              <a:ea typeface="標楷體" panose="03000509000000000000" pitchFamily="65" charset="-120"/>
            </a:endParaRPr>
          </a:p>
          <a:p>
            <a:r>
              <a:rPr lang="en-US" altLang="zh-TW" sz="4000" dirty="0"/>
              <a:t>114</a:t>
            </a:r>
            <a:r>
              <a:rPr lang="zh-TW" altLang="en-US" sz="4000" dirty="0"/>
              <a:t>年</a:t>
            </a:r>
            <a:r>
              <a:rPr lang="en-US" altLang="zh-TW" sz="4000" dirty="0"/>
              <a:t>4</a:t>
            </a:r>
            <a:r>
              <a:rPr lang="zh-TW" altLang="en-US" sz="4000" dirty="0"/>
              <a:t>月</a:t>
            </a:r>
            <a:r>
              <a:rPr lang="en-US" altLang="zh-TW" sz="4000" dirty="0"/>
              <a:t>12</a:t>
            </a:r>
            <a:r>
              <a:rPr lang="zh-TW" altLang="en-US" sz="4000" dirty="0"/>
              <a:t>日</a:t>
            </a:r>
            <a:endParaRPr lang="en-US" altLang="zh-TW" sz="4000" dirty="0"/>
          </a:p>
        </p:txBody>
      </p:sp>
    </p:spTree>
    <p:extLst>
      <p:ext uri="{BB962C8B-B14F-4D97-AF65-F5344CB8AC3E}">
        <p14:creationId xmlns:p14="http://schemas.microsoft.com/office/powerpoint/2010/main" val="3677643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stretch>
            <a:fillRect/>
          </a:stretch>
        </p:blipFill>
        <p:spPr>
          <a:xfrm>
            <a:off x="247650" y="0"/>
            <a:ext cx="11477625" cy="6791325"/>
          </a:xfrm>
          <a:prstGeom prst="rect">
            <a:avLst/>
          </a:prstGeom>
        </p:spPr>
      </p:pic>
    </p:spTree>
    <p:extLst>
      <p:ext uri="{BB962C8B-B14F-4D97-AF65-F5344CB8AC3E}">
        <p14:creationId xmlns:p14="http://schemas.microsoft.com/office/powerpoint/2010/main" val="1660658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114</a:t>
            </a:r>
            <a:r>
              <a:rPr lang="zh-TW" altLang="en-US" dirty="0"/>
              <a:t>學年課程計畫重點</a:t>
            </a:r>
            <a:endParaRPr lang="zh-TW" altLang="en-US" sz="2400" u="wavy" dirty="0"/>
          </a:p>
        </p:txBody>
      </p:sp>
      <p:sp>
        <p:nvSpPr>
          <p:cNvPr id="3" name="內容版面配置區 2"/>
          <p:cNvSpPr>
            <a:spLocks noGrp="1"/>
          </p:cNvSpPr>
          <p:nvPr>
            <p:ph idx="1"/>
          </p:nvPr>
        </p:nvSpPr>
        <p:spPr>
          <a:xfrm>
            <a:off x="838200" y="1876425"/>
            <a:ext cx="10515600" cy="4595813"/>
          </a:xfrm>
        </p:spPr>
        <p:txBody>
          <a:bodyPr>
            <a:normAutofit/>
          </a:bodyPr>
          <a:lstStyle/>
          <a:p>
            <a:pPr marL="0" indent="0">
              <a:buNone/>
            </a:pPr>
            <a:r>
              <a:rPr lang="zh-TW" altLang="en-US" sz="4000" dirty="0"/>
              <a:t>一、集中式特教班學習節數：</a:t>
            </a:r>
            <a:r>
              <a:rPr lang="zh-TW" altLang="en-US" sz="1800" u="wavy" dirty="0"/>
              <a:t>實施規範</a:t>
            </a:r>
            <a:r>
              <a:rPr lang="en-US" altLang="zh-TW" sz="1800" u="wavy" dirty="0"/>
              <a:t>P24</a:t>
            </a:r>
            <a:endParaRPr lang="en-US" altLang="zh-TW" sz="1800" dirty="0"/>
          </a:p>
          <a:p>
            <a:pPr marL="0" indent="0">
              <a:buNone/>
            </a:pPr>
            <a:r>
              <a:rPr lang="zh-TW" altLang="en-US" dirty="0"/>
              <a:t>可</a:t>
            </a:r>
            <a:r>
              <a:rPr lang="zh-TW" altLang="en-US" b="1" dirty="0"/>
              <a:t>經特推會同意調整</a:t>
            </a:r>
            <a:r>
              <a:rPr lang="en-US" altLang="zh-TW" b="1" dirty="0"/>
              <a:t>(</a:t>
            </a:r>
            <a:r>
              <a:rPr lang="zh-TW" altLang="en-US" b="1" dirty="0">
                <a:solidFill>
                  <a:srgbClr val="00B050"/>
                </a:solidFill>
              </a:rPr>
              <a:t>會議記錄</a:t>
            </a:r>
            <a:r>
              <a:rPr lang="zh-TW" altLang="en-US" b="1" dirty="0"/>
              <a:t>要看見</a:t>
            </a:r>
            <a:r>
              <a:rPr lang="zh-TW" altLang="en-US" b="1" u="sng" dirty="0"/>
              <a:t>案由、說明、決議</a:t>
            </a:r>
            <a:r>
              <a:rPr lang="en-US" altLang="zh-TW" b="1" dirty="0"/>
              <a:t>)</a:t>
            </a:r>
            <a:r>
              <a:rPr lang="zh-TW" altLang="en-US" dirty="0"/>
              <a:t>，但</a:t>
            </a:r>
            <a:r>
              <a:rPr lang="zh-TW" altLang="en-US" b="1" dirty="0"/>
              <a:t>不得低於各年級之學習總節數</a:t>
            </a:r>
            <a:r>
              <a:rPr lang="en-US" altLang="zh-TW" dirty="0"/>
              <a:t>(</a:t>
            </a:r>
            <a:r>
              <a:rPr lang="zh-TW" altLang="en-US" dirty="0"/>
              <a:t>可高於</a:t>
            </a:r>
            <a:r>
              <a:rPr lang="en-US" altLang="zh-TW" dirty="0"/>
              <a:t>)</a:t>
            </a:r>
            <a:r>
              <a:rPr lang="zh-TW" altLang="en-US" dirty="0"/>
              <a:t>。</a:t>
            </a:r>
            <a:endParaRPr lang="en-US" altLang="zh-TW" dirty="0"/>
          </a:p>
          <a:p>
            <a:pPr marL="0" indent="0">
              <a:buNone/>
            </a:pPr>
            <a:endParaRPr lang="en-US" altLang="zh-TW" dirty="0"/>
          </a:p>
          <a:p>
            <a:pPr marL="0" indent="0">
              <a:buNone/>
            </a:pPr>
            <a:r>
              <a:rPr lang="zh-TW" altLang="en-US" sz="4000" dirty="0"/>
              <a:t>二、分散式資源班或巡迴輔導班：</a:t>
            </a:r>
            <a:endParaRPr lang="en-US" altLang="zh-TW" sz="4000" dirty="0"/>
          </a:p>
          <a:p>
            <a:pPr marL="0" indent="0">
              <a:buNone/>
            </a:pPr>
            <a:r>
              <a:rPr lang="zh-TW" altLang="en-US" dirty="0"/>
              <a:t>在部定課程特定領域</a:t>
            </a:r>
            <a:r>
              <a:rPr lang="en-US" altLang="zh-TW" dirty="0"/>
              <a:t>/</a:t>
            </a:r>
            <a:r>
              <a:rPr lang="zh-TW" altLang="en-US" dirty="0"/>
              <a:t>科目採全部抽離方式進行教學者，仍宜在</a:t>
            </a:r>
            <a:r>
              <a:rPr lang="zh-TW" altLang="en-US" b="1" dirty="0">
                <a:solidFill>
                  <a:srgbClr val="00B050"/>
                </a:solidFill>
              </a:rPr>
              <a:t>該領域</a:t>
            </a:r>
            <a:r>
              <a:rPr lang="en-US" altLang="zh-TW" b="1" dirty="0">
                <a:solidFill>
                  <a:srgbClr val="00B050"/>
                </a:solidFill>
              </a:rPr>
              <a:t>/</a:t>
            </a:r>
            <a:r>
              <a:rPr lang="zh-TW" altLang="en-US" b="1" dirty="0">
                <a:solidFill>
                  <a:srgbClr val="00B050"/>
                </a:solidFill>
              </a:rPr>
              <a:t>科目之節數內調整。</a:t>
            </a:r>
            <a:r>
              <a:rPr lang="en-US" altLang="zh-TW" b="1" dirty="0">
                <a:solidFill>
                  <a:srgbClr val="00B050"/>
                </a:solidFill>
              </a:rPr>
              <a:t>(</a:t>
            </a:r>
            <a:r>
              <a:rPr lang="zh-TW" altLang="en-US" b="1" dirty="0">
                <a:solidFill>
                  <a:srgbClr val="00B050"/>
                </a:solidFill>
              </a:rPr>
              <a:t>障礙程度嚴重學生該領域節數全抽離，其學習內容可同時包括該領域內容調整及學習策略、學習輔具熟練等</a:t>
            </a:r>
            <a:r>
              <a:rPr lang="en-US" altLang="zh-TW" b="1" dirty="0">
                <a:solidFill>
                  <a:srgbClr val="00B050"/>
                </a:solidFill>
              </a:rPr>
              <a:t>)</a:t>
            </a:r>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655469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三、適應體育服務</a:t>
            </a:r>
          </a:p>
        </p:txBody>
      </p:sp>
      <p:sp>
        <p:nvSpPr>
          <p:cNvPr id="3" name="內容版面配置區 2"/>
          <p:cNvSpPr>
            <a:spLocks noGrp="1"/>
          </p:cNvSpPr>
          <p:nvPr>
            <p:ph idx="1"/>
          </p:nvPr>
        </p:nvSpPr>
        <p:spPr>
          <a:xfrm>
            <a:off x="704850" y="1435099"/>
            <a:ext cx="10515600" cy="5422901"/>
          </a:xfrm>
        </p:spPr>
        <p:txBody>
          <a:bodyPr>
            <a:normAutofit/>
          </a:bodyPr>
          <a:lstStyle/>
          <a:p>
            <a:r>
              <a:rPr lang="zh-TW" altLang="en-US" dirty="0"/>
              <a:t>適應體育是一種具變化性，且能發展體能的活動、遊戲、運動、韻律計畫。</a:t>
            </a:r>
            <a:endParaRPr lang="en-US" altLang="zh-TW" dirty="0"/>
          </a:p>
          <a:p>
            <a:r>
              <a:rPr lang="zh-TW" altLang="en-US" dirty="0"/>
              <a:t>適應體育是一種體育教學的態度與方法，透過調整讓全體的學生都能進行體育活動。</a:t>
            </a:r>
            <a:endParaRPr lang="en-US" altLang="zh-TW" dirty="0"/>
          </a:p>
          <a:p>
            <a:r>
              <a:rPr lang="zh-TW" altLang="en-US" dirty="0"/>
              <a:t>適應體育課程計畫用課程調整</a:t>
            </a:r>
            <a:r>
              <a:rPr lang="en-US" altLang="zh-TW" dirty="0"/>
              <a:t>(</a:t>
            </a:r>
            <a:r>
              <a:rPr lang="zh-TW" altLang="en-US" dirty="0"/>
              <a:t>歷程調整、環境調整、評量調整、內容調整</a:t>
            </a:r>
            <a:r>
              <a:rPr lang="en-US" altLang="zh-TW" dirty="0"/>
              <a:t>)</a:t>
            </a:r>
            <a:r>
              <a:rPr lang="zh-TW" altLang="en-US" dirty="0"/>
              <a:t>的觀點會更易於執行。</a:t>
            </a:r>
            <a:endParaRPr lang="en-US" altLang="zh-TW" dirty="0"/>
          </a:p>
          <a:p>
            <a:r>
              <a:rPr lang="zh-TW" altLang="en-US" dirty="0"/>
              <a:t>課程計畫以普教健體領域課程計畫為主軸，在體育單元的教學重點加上適應體育的調整，或是於學期最後一周下再加一欄以統整方式寫本學期適應體育的作法均可。</a:t>
            </a:r>
            <a:endParaRPr lang="en-US" altLang="zh-TW" dirty="0"/>
          </a:p>
          <a:p>
            <a:r>
              <a:rPr lang="zh-TW" altLang="en-US" dirty="0">
                <a:solidFill>
                  <a:srgbClr val="C00000"/>
                </a:solidFill>
              </a:rPr>
              <a:t>若有申請運動輔具請務必將寫入健體課程計畫中，資源班採例一或例二形式均可。</a:t>
            </a:r>
            <a:endParaRPr lang="en-US" altLang="zh-TW" dirty="0">
              <a:solidFill>
                <a:srgbClr val="C00000"/>
              </a:solidFill>
            </a:endParaRPr>
          </a:p>
          <a:p>
            <a:r>
              <a:rPr lang="zh-TW" altLang="en-US" dirty="0">
                <a:solidFill>
                  <a:srgbClr val="C00000"/>
                </a:solidFill>
              </a:rPr>
              <a:t>集中式特教班則寫入健體領域課程計畫中。</a:t>
            </a:r>
          </a:p>
        </p:txBody>
      </p:sp>
    </p:spTree>
    <p:extLst>
      <p:ext uri="{BB962C8B-B14F-4D97-AF65-F5344CB8AC3E}">
        <p14:creationId xmlns:p14="http://schemas.microsoft.com/office/powerpoint/2010/main" val="3826013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適應體育課程計畫舉例一</a:t>
            </a:r>
          </a:p>
        </p:txBody>
      </p:sp>
      <p:pic>
        <p:nvPicPr>
          <p:cNvPr id="4" name="圖片 3"/>
          <p:cNvPicPr>
            <a:picLocks noChangeAspect="1"/>
          </p:cNvPicPr>
          <p:nvPr/>
        </p:nvPicPr>
        <p:blipFill>
          <a:blip r:embed="rId2"/>
          <a:stretch>
            <a:fillRect/>
          </a:stretch>
        </p:blipFill>
        <p:spPr>
          <a:xfrm>
            <a:off x="489914" y="1436964"/>
            <a:ext cx="11490880" cy="5055911"/>
          </a:xfrm>
          <a:prstGeom prst="rect">
            <a:avLst/>
          </a:prstGeom>
        </p:spPr>
      </p:pic>
    </p:spTree>
    <p:extLst>
      <p:ext uri="{BB962C8B-B14F-4D97-AF65-F5344CB8AC3E}">
        <p14:creationId xmlns:p14="http://schemas.microsoft.com/office/powerpoint/2010/main" val="1604833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適應體育課程計畫舉例二</a:t>
            </a:r>
          </a:p>
        </p:txBody>
      </p:sp>
      <p:grpSp>
        <p:nvGrpSpPr>
          <p:cNvPr id="6" name="群組 5"/>
          <p:cNvGrpSpPr/>
          <p:nvPr/>
        </p:nvGrpSpPr>
        <p:grpSpPr>
          <a:xfrm>
            <a:off x="152400" y="1680445"/>
            <a:ext cx="12192000" cy="5177555"/>
            <a:chOff x="152400" y="1680445"/>
            <a:chExt cx="12192000" cy="5177555"/>
          </a:xfrm>
        </p:grpSpPr>
        <p:pic>
          <p:nvPicPr>
            <p:cNvPr id="3" name="圖片 2"/>
            <p:cNvPicPr>
              <a:picLocks noChangeAspect="1"/>
            </p:cNvPicPr>
            <p:nvPr/>
          </p:nvPicPr>
          <p:blipFill>
            <a:blip r:embed="rId2"/>
            <a:stretch>
              <a:fillRect/>
            </a:stretch>
          </p:blipFill>
          <p:spPr>
            <a:xfrm>
              <a:off x="152400" y="1680445"/>
              <a:ext cx="12192000" cy="5177555"/>
            </a:xfrm>
            <a:prstGeom prst="rect">
              <a:avLst/>
            </a:prstGeom>
          </p:spPr>
        </p:pic>
        <p:sp>
          <p:nvSpPr>
            <p:cNvPr id="5" name="圓角矩形 4"/>
            <p:cNvSpPr/>
            <p:nvPr/>
          </p:nvSpPr>
          <p:spPr>
            <a:xfrm>
              <a:off x="1962151" y="5991225"/>
              <a:ext cx="409574" cy="295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1117813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p:cNvPicPr>
            <a:picLocks noGrp="1" noChangeAspect="1"/>
          </p:cNvPicPr>
          <p:nvPr>
            <p:ph idx="1"/>
          </p:nvPr>
        </p:nvPicPr>
        <p:blipFill rotWithShape="1">
          <a:blip r:embed="rId2"/>
          <a:srcRect r="24471"/>
          <a:stretch/>
        </p:blipFill>
        <p:spPr>
          <a:xfrm>
            <a:off x="6753225" y="0"/>
            <a:ext cx="5438775" cy="6607760"/>
          </a:xfrm>
          <a:prstGeom prst="rect">
            <a:avLst/>
          </a:prstGeom>
        </p:spPr>
      </p:pic>
      <p:sp>
        <p:nvSpPr>
          <p:cNvPr id="5" name="矩形 4"/>
          <p:cNvSpPr/>
          <p:nvPr/>
        </p:nvSpPr>
        <p:spPr>
          <a:xfrm>
            <a:off x="7296149" y="1571625"/>
            <a:ext cx="914402" cy="6858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p:cNvSpPr/>
          <p:nvPr/>
        </p:nvSpPr>
        <p:spPr>
          <a:xfrm>
            <a:off x="7296149" y="4876800"/>
            <a:ext cx="914402" cy="6858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矩形 1"/>
          <p:cNvSpPr/>
          <p:nvPr/>
        </p:nvSpPr>
        <p:spPr>
          <a:xfrm>
            <a:off x="201692" y="104775"/>
            <a:ext cx="6000361" cy="769441"/>
          </a:xfrm>
          <a:prstGeom prst="rect">
            <a:avLst/>
          </a:prstGeom>
        </p:spPr>
        <p:txBody>
          <a:bodyPr wrap="none">
            <a:spAutoFit/>
          </a:bodyPr>
          <a:lstStyle/>
          <a:p>
            <a:r>
              <a:rPr lang="zh-TW" altLang="en-US" sz="4400" dirty="0"/>
              <a:t>課程計畫疑問</a:t>
            </a:r>
            <a:r>
              <a:rPr lang="en-US" altLang="zh-TW" sz="4400" dirty="0"/>
              <a:t>-</a:t>
            </a:r>
            <a:r>
              <a:rPr lang="zh-TW" altLang="en-US" sz="4400" dirty="0"/>
              <a:t>適應體育</a:t>
            </a:r>
          </a:p>
        </p:txBody>
      </p:sp>
      <p:sp>
        <p:nvSpPr>
          <p:cNvPr id="3" name="文字方塊 2"/>
          <p:cNvSpPr txBox="1"/>
          <p:nvPr/>
        </p:nvSpPr>
        <p:spPr>
          <a:xfrm>
            <a:off x="185737" y="887135"/>
            <a:ext cx="6415088" cy="6401753"/>
          </a:xfrm>
          <a:prstGeom prst="rect">
            <a:avLst/>
          </a:prstGeom>
          <a:noFill/>
        </p:spPr>
        <p:txBody>
          <a:bodyPr wrap="square" rtlCol="0">
            <a:spAutoFit/>
          </a:bodyPr>
          <a:lstStyle/>
          <a:p>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適應體育與運動輔具，特生可能會需要，也可能不需要，因此</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1.</a:t>
            </a:r>
            <a:r>
              <a:rPr lang="zh-TW" altLang="en-US" sz="2800" dirty="0">
                <a:latin typeface="標楷體" panose="03000509000000000000" pitchFamily="65" charset="-120"/>
                <a:ea typeface="標楷體" panose="03000509000000000000" pitchFamily="65" charset="-120"/>
              </a:rPr>
              <a:t>在</a:t>
            </a:r>
            <a:r>
              <a:rPr lang="en-US" altLang="zh-TW" sz="2800" dirty="0">
                <a:latin typeface="標楷體" panose="03000509000000000000" pitchFamily="65" charset="-120"/>
                <a:ea typeface="標楷體" panose="03000509000000000000" pitchFamily="65" charset="-120"/>
              </a:rPr>
              <a:t>IEP</a:t>
            </a:r>
            <a:r>
              <a:rPr lang="zh-TW" altLang="en-US" sz="2800" dirty="0">
                <a:latin typeface="標楷體" panose="03000509000000000000" pitchFamily="65" charset="-120"/>
                <a:ea typeface="標楷體" panose="03000509000000000000" pitchFamily="65" charset="-120"/>
              </a:rPr>
              <a:t>檢討時要確認並於需求填報時填入。</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2.</a:t>
            </a:r>
            <a:r>
              <a:rPr lang="zh-TW" altLang="en-US" sz="2800" dirty="0">
                <a:latin typeface="標楷體" panose="03000509000000000000" pitchFamily="65" charset="-120"/>
                <a:ea typeface="標楷體" panose="03000509000000000000" pitchFamily="65" charset="-120"/>
              </a:rPr>
              <a:t>需求填報新增適性體育服務，選項：</a:t>
            </a:r>
          </a:p>
          <a:p>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無需求</a:t>
            </a:r>
            <a:r>
              <a:rPr lang="zh-TW" altLang="en-US" sz="2800" dirty="0">
                <a:latin typeface="標楷體" panose="03000509000000000000" pitchFamily="65" charset="-120"/>
                <a:ea typeface="標楷體" panose="03000509000000000000" pitchFamily="65" charset="-120"/>
                <a:sym typeface="Wingdings" panose="05000000000000000000" pitchFamily="2" charset="2"/>
              </a:rPr>
              <a:t> </a:t>
            </a:r>
            <a:r>
              <a:rPr lang="zh-TW" altLang="en-US" sz="2800" dirty="0">
                <a:latin typeface="標楷體" panose="03000509000000000000" pitchFamily="65" charset="-120"/>
                <a:ea typeface="標楷體" panose="03000509000000000000" pitchFamily="65" charset="-120"/>
              </a:rPr>
              <a:t>體育課程調整</a:t>
            </a:r>
            <a:r>
              <a:rPr lang="zh-TW" altLang="en-US" sz="2800" dirty="0">
                <a:latin typeface="標楷體" panose="03000509000000000000" pitchFamily="65" charset="-120"/>
                <a:ea typeface="標楷體" panose="03000509000000000000" pitchFamily="65" charset="-120"/>
                <a:sym typeface="Wingdings" panose="05000000000000000000" pitchFamily="2" charset="2"/>
              </a:rPr>
              <a:t> </a:t>
            </a:r>
            <a:r>
              <a:rPr lang="zh-TW" altLang="en-US" sz="2800" dirty="0">
                <a:latin typeface="標楷體" panose="03000509000000000000" pitchFamily="65" charset="-120"/>
                <a:ea typeface="標楷體" panose="03000509000000000000" pitchFamily="65" charset="-120"/>
              </a:rPr>
              <a:t>適應體育課 </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運動輔助器材</a:t>
            </a:r>
            <a:r>
              <a:rPr lang="zh-TW" altLang="en-US" sz="2800" dirty="0">
                <a:latin typeface="標楷體" panose="03000509000000000000" pitchFamily="65" charset="-120"/>
                <a:ea typeface="標楷體" panose="03000509000000000000" pitchFamily="65" charset="-120"/>
                <a:sym typeface="Wingdings" panose="05000000000000000000" pitchFamily="2" charset="2"/>
              </a:rPr>
              <a:t> </a:t>
            </a:r>
            <a:r>
              <a:rPr lang="zh-TW" altLang="en-US" sz="2800" dirty="0">
                <a:latin typeface="標楷體" panose="03000509000000000000" pitchFamily="65" charset="-120"/>
                <a:ea typeface="標楷體" panose="03000509000000000000" pitchFamily="65" charset="-120"/>
              </a:rPr>
              <a:t>其他</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3.</a:t>
            </a:r>
            <a:r>
              <a:rPr lang="zh-TW" altLang="en-US" sz="2800" dirty="0">
                <a:latin typeface="標楷體" panose="03000509000000000000" pitchFamily="65" charset="-120"/>
                <a:ea typeface="標楷體" panose="03000509000000000000" pitchFamily="65" charset="-120"/>
              </a:rPr>
              <a:t>特推會的開課需求案由應於說明寫出。</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4.</a:t>
            </a:r>
            <a:r>
              <a:rPr lang="zh-TW" altLang="en-US" sz="2800" dirty="0">
                <a:latin typeface="標楷體" panose="03000509000000000000" pitchFamily="65" charset="-120"/>
                <a:ea typeface="標楷體" panose="03000509000000000000" pitchFamily="65" charset="-120"/>
              </a:rPr>
              <a:t>該年級特生需求填報有勾選</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體育課程調整</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solidFill>
                  <a:srgbClr val="C00000"/>
                </a:solidFill>
                <a:latin typeface="標楷體" panose="03000509000000000000" pitchFamily="65" charset="-120"/>
                <a:ea typeface="標楷體" panose="03000509000000000000" pitchFamily="65" charset="-120"/>
                <a:sym typeface="Wingdings" panose="05000000000000000000" pitchFamily="2" charset="2"/>
              </a:rPr>
              <a:t>該年級的體育課程計畫請提供調整建議</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endParaRPr lang="en-US" altLang="zh-TW" sz="2800" dirty="0">
              <a:latin typeface="標楷體" panose="03000509000000000000" pitchFamily="65" charset="-120"/>
              <a:ea typeface="標楷體" panose="03000509000000000000" pitchFamily="65" charset="-120"/>
              <a:sym typeface="Wingdings" panose="05000000000000000000" pitchFamily="2" charset="2"/>
            </a:endParaRPr>
          </a:p>
          <a:p>
            <a:r>
              <a:rPr lang="en-US" altLang="zh-TW" sz="2800" dirty="0">
                <a:latin typeface="標楷體" panose="03000509000000000000" pitchFamily="65" charset="-120"/>
                <a:ea typeface="標楷體" panose="03000509000000000000" pitchFamily="65" charset="-120"/>
              </a:rPr>
              <a:t>5.</a:t>
            </a:r>
            <a:r>
              <a:rPr lang="zh-TW" altLang="en-US" sz="2800" dirty="0">
                <a:latin typeface="標楷體" panose="03000509000000000000" pitchFamily="65" charset="-120"/>
                <a:ea typeface="標楷體" panose="03000509000000000000" pitchFamily="65" charset="-120"/>
              </a:rPr>
              <a:t>需求填報勾選</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適應體育課表示資源教室</a:t>
            </a:r>
            <a:r>
              <a:rPr lang="zh-TW" altLang="en-US" sz="2800" dirty="0">
                <a:solidFill>
                  <a:srgbClr val="C00000"/>
                </a:solidFill>
                <a:latin typeface="標楷體" panose="03000509000000000000" pitchFamily="65" charset="-120"/>
                <a:ea typeface="標楷體" panose="03000509000000000000" pitchFamily="65" charset="-120"/>
              </a:rPr>
              <a:t>特別為該生開課以協同教學</a:t>
            </a:r>
            <a:r>
              <a:rPr lang="en-US" altLang="zh-TW" sz="2800" dirty="0">
                <a:solidFill>
                  <a:srgbClr val="C00000"/>
                </a:solidFill>
                <a:latin typeface="標楷體" panose="03000509000000000000" pitchFamily="65" charset="-120"/>
                <a:ea typeface="標楷體" panose="03000509000000000000" pitchFamily="65" charset="-120"/>
              </a:rPr>
              <a:t>(</a:t>
            </a:r>
            <a:r>
              <a:rPr lang="zh-TW" altLang="en-US" sz="2800" dirty="0">
                <a:solidFill>
                  <a:srgbClr val="C00000"/>
                </a:solidFill>
                <a:latin typeface="標楷體" panose="03000509000000000000" pitchFamily="65" charset="-120"/>
                <a:ea typeface="標楷體" panose="03000509000000000000" pitchFamily="65" charset="-120"/>
              </a:rPr>
              <a:t>普特師</a:t>
            </a:r>
            <a:r>
              <a:rPr lang="en-US" altLang="zh-TW" sz="2800" dirty="0">
                <a:solidFill>
                  <a:srgbClr val="C00000"/>
                </a:solidFill>
                <a:latin typeface="標楷體" panose="03000509000000000000" pitchFamily="65" charset="-120"/>
                <a:ea typeface="標楷體" panose="03000509000000000000" pitchFamily="65" charset="-120"/>
              </a:rPr>
              <a:t>)</a:t>
            </a:r>
            <a:r>
              <a:rPr lang="zh-TW" altLang="en-US" sz="2800" dirty="0">
                <a:solidFill>
                  <a:srgbClr val="C00000"/>
                </a:solidFill>
                <a:latin typeface="標楷體" panose="03000509000000000000" pitchFamily="65" charset="-120"/>
                <a:ea typeface="標楷體" panose="03000509000000000000" pitchFamily="65" charset="-120"/>
              </a:rPr>
              <a:t>進行</a:t>
            </a:r>
            <a:r>
              <a:rPr lang="zh-TW" altLang="en-US" sz="2800" dirty="0">
                <a:latin typeface="標楷體" panose="03000509000000000000" pitchFamily="65" charset="-120"/>
                <a:ea typeface="標楷體" panose="03000509000000000000" pitchFamily="65" charset="-120"/>
              </a:rPr>
              <a:t>。 </a:t>
            </a:r>
          </a:p>
          <a:p>
            <a:endParaRPr lang="zh-TW" altLang="en-US" dirty="0"/>
          </a:p>
        </p:txBody>
      </p:sp>
    </p:spTree>
    <p:extLst>
      <p:ext uri="{BB962C8B-B14F-4D97-AF65-F5344CB8AC3E}">
        <p14:creationId xmlns:p14="http://schemas.microsoft.com/office/powerpoint/2010/main" val="30829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838200" y="1581150"/>
            <a:ext cx="10515600" cy="4595813"/>
          </a:xfrm>
        </p:spPr>
        <p:txBody>
          <a:bodyPr>
            <a:normAutofit/>
          </a:bodyPr>
          <a:lstStyle/>
          <a:p>
            <a:pPr marL="0" indent="0">
              <a:buNone/>
            </a:pPr>
            <a:r>
              <a:rPr lang="zh-TW" altLang="en-US" b="1" dirty="0">
                <a:solidFill>
                  <a:srgbClr val="00B050"/>
                </a:solidFill>
              </a:rPr>
              <a:t>三、適應體育服務</a:t>
            </a:r>
            <a:endParaRPr lang="en-US" altLang="zh-TW" b="1" dirty="0">
              <a:solidFill>
                <a:srgbClr val="00B050"/>
              </a:solidFill>
            </a:endParaRPr>
          </a:p>
          <a:p>
            <a:pPr marL="0" indent="0">
              <a:buNone/>
            </a:pPr>
            <a:r>
              <a:rPr lang="en-US" altLang="zh-TW" b="1" dirty="0">
                <a:solidFill>
                  <a:srgbClr val="00B050"/>
                </a:solidFill>
              </a:rPr>
              <a:t>1.</a:t>
            </a:r>
            <a:r>
              <a:rPr lang="zh-TW" altLang="en-US" dirty="0">
                <a:latin typeface="標楷體" panose="03000509000000000000" pitchFamily="65" charset="-120"/>
                <a:ea typeface="標楷體" panose="03000509000000000000" pitchFamily="65" charset="-120"/>
              </a:rPr>
              <a:t>集中式特教班的健體領域課程調整計畫</a:t>
            </a:r>
            <a:r>
              <a:rPr lang="zh-TW" altLang="en-US" b="1" dirty="0">
                <a:solidFill>
                  <a:srgbClr val="00B050"/>
                </a:solidFill>
                <a:latin typeface="標楷體" panose="03000509000000000000" pitchFamily="65" charset="-120"/>
                <a:ea typeface="標楷體" panose="03000509000000000000" pitchFamily="65" charset="-120"/>
              </a:rPr>
              <a:t>請務必呈現適應體育的課程調整內容</a:t>
            </a:r>
            <a:r>
              <a:rPr lang="zh-TW" altLang="en-US" dirty="0">
                <a:latin typeface="標楷體" panose="03000509000000000000" pitchFamily="65" charset="-120"/>
                <a:ea typeface="標楷體" panose="03000509000000000000" pitchFamily="65" charset="-120"/>
              </a:rPr>
              <a:t>，不可直接使用普通班健體課程計畫。</a:t>
            </a:r>
            <a:endParaRPr lang="en-US" altLang="zh-TW" dirty="0">
              <a:latin typeface="標楷體" panose="03000509000000000000" pitchFamily="65" charset="-120"/>
              <a:ea typeface="標楷體" panose="03000509000000000000" pitchFamily="65" charset="-120"/>
            </a:endParaRPr>
          </a:p>
          <a:p>
            <a:pPr marL="0" indent="0">
              <a:buNone/>
            </a:pPr>
            <a:r>
              <a:rPr lang="en-US" altLang="zh-TW" b="1" dirty="0">
                <a:solidFill>
                  <a:srgbClr val="00B050"/>
                </a:solidFill>
                <a:latin typeface="標楷體" panose="03000509000000000000" pitchFamily="65" charset="-120"/>
                <a:ea typeface="標楷體" panose="03000509000000000000" pitchFamily="65" charset="-120"/>
              </a:rPr>
              <a:t>2</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資源班</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巡迴輔導：學生有適應體育需求時，</a:t>
            </a:r>
            <a:endParaRPr lang="en-US" altLang="zh-TW" dirty="0">
              <a:latin typeface="標楷體" panose="03000509000000000000" pitchFamily="65" charset="-120"/>
              <a:ea typeface="標楷體" panose="03000509000000000000" pitchFamily="65" charset="-120"/>
            </a:endParaRPr>
          </a:p>
          <a:p>
            <a:pPr marL="0" indent="0">
              <a:buNone/>
            </a:pPr>
            <a:r>
              <a:rPr lang="zh-TW" altLang="en-US" dirty="0">
                <a:latin typeface="標楷體" panose="03000509000000000000" pitchFamily="65" charset="-120"/>
                <a:ea typeface="標楷體" panose="03000509000000000000" pitchFamily="65" charset="-120"/>
              </a:rPr>
              <a:t>      請判斷是</a:t>
            </a:r>
            <a:r>
              <a:rPr lang="zh-TW" altLang="en-US" b="1" dirty="0">
                <a:latin typeface="標楷體" panose="03000509000000000000" pitchFamily="65" charset="-120"/>
                <a:ea typeface="標楷體" panose="03000509000000000000" pitchFamily="65" charset="-120"/>
                <a:sym typeface="Wingdings" panose="05000000000000000000" pitchFamily="2" charset="2"/>
              </a:rPr>
              <a:t></a:t>
            </a:r>
            <a:r>
              <a:rPr lang="zh-TW" altLang="en-US" b="1" dirty="0">
                <a:latin typeface="標楷體" panose="03000509000000000000" pitchFamily="65" charset="-120"/>
                <a:ea typeface="標楷體" panose="03000509000000000000" pitchFamily="65" charset="-120"/>
              </a:rPr>
              <a:t>體育課程調整   </a:t>
            </a:r>
            <a:r>
              <a:rPr lang="zh-TW" altLang="en-US" b="1" dirty="0">
                <a:latin typeface="標楷體" panose="03000509000000000000" pitchFamily="65" charset="-120"/>
                <a:ea typeface="標楷體" panose="03000509000000000000" pitchFamily="65" charset="-120"/>
                <a:sym typeface="Wingdings" panose="05000000000000000000" pitchFamily="2" charset="2"/>
              </a:rPr>
              <a:t>或      </a:t>
            </a:r>
            <a:r>
              <a:rPr lang="zh-TW" altLang="en-US" b="1" dirty="0">
                <a:latin typeface="標楷體" panose="03000509000000000000" pitchFamily="65" charset="-120"/>
                <a:ea typeface="標楷體" panose="03000509000000000000" pitchFamily="65" charset="-120"/>
              </a:rPr>
              <a:t>適應體育課 </a:t>
            </a:r>
            <a:r>
              <a:rPr lang="zh-TW" altLang="en-US" dirty="0">
                <a:latin typeface="標楷體" panose="03000509000000000000" pitchFamily="65" charset="-120"/>
                <a:ea typeface="標楷體" panose="03000509000000000000" pitchFamily="65" charset="-120"/>
              </a:rPr>
              <a:t>。</a:t>
            </a:r>
            <a:endParaRPr lang="en-US" altLang="zh-TW" dirty="0">
              <a:latin typeface="標楷體" panose="03000509000000000000" pitchFamily="65" charset="-120"/>
              <a:ea typeface="標楷體" panose="03000509000000000000" pitchFamily="65" charset="-120"/>
            </a:endParaRPr>
          </a:p>
          <a:p>
            <a:pPr marL="0" indent="0">
              <a:buNone/>
            </a:pPr>
            <a:r>
              <a:rPr lang="zh-TW" altLang="en-US" b="1" dirty="0">
                <a:latin typeface="標楷體" panose="03000509000000000000" pitchFamily="65" charset="-120"/>
                <a:ea typeface="標楷體" panose="03000509000000000000" pitchFamily="65" charset="-120"/>
                <a:sym typeface="Wingdings" panose="05000000000000000000" pitchFamily="2" charset="2"/>
              </a:rPr>
              <a:t></a:t>
            </a:r>
            <a:r>
              <a:rPr lang="zh-TW" altLang="en-US" b="1" dirty="0">
                <a:latin typeface="標楷體" panose="03000509000000000000" pitchFamily="65" charset="-120"/>
                <a:ea typeface="標楷體" panose="03000509000000000000" pitchFamily="65" charset="-120"/>
              </a:rPr>
              <a:t>體育課程調整</a:t>
            </a:r>
            <a:r>
              <a:rPr lang="zh-TW" altLang="en-US" dirty="0">
                <a:latin typeface="標楷體" panose="03000509000000000000" pitchFamily="65" charset="-120"/>
                <a:ea typeface="標楷體" panose="03000509000000000000" pitchFamily="65" charset="-120"/>
              </a:rPr>
              <a:t>：在該年級的部定健體課程提供調整建議。</a:t>
            </a:r>
            <a:endParaRPr lang="en-US" altLang="zh-TW" b="1" dirty="0">
              <a:solidFill>
                <a:srgbClr val="00B050"/>
              </a:solidFill>
            </a:endParaRPr>
          </a:p>
          <a:p>
            <a:pPr marL="0" indent="0">
              <a:buNone/>
            </a:pPr>
            <a:r>
              <a:rPr lang="zh-TW" altLang="en-US" b="1" dirty="0">
                <a:latin typeface="標楷體" panose="03000509000000000000" pitchFamily="65" charset="-120"/>
                <a:ea typeface="標楷體" panose="03000509000000000000" pitchFamily="65" charset="-120"/>
                <a:sym typeface="Wingdings" panose="05000000000000000000" pitchFamily="2" charset="2"/>
              </a:rPr>
              <a:t></a:t>
            </a:r>
            <a:r>
              <a:rPr lang="zh-TW" altLang="en-US" b="1" dirty="0">
                <a:latin typeface="標楷體" panose="03000509000000000000" pitchFamily="65" charset="-120"/>
                <a:ea typeface="標楷體" panose="03000509000000000000" pitchFamily="65" charset="-120"/>
              </a:rPr>
              <a:t>適應體育課</a:t>
            </a:r>
            <a:r>
              <a:rPr lang="zh-TW" altLang="en-US" dirty="0">
                <a:latin typeface="標楷體" panose="03000509000000000000" pitchFamily="65" charset="-120"/>
                <a:ea typeface="標楷體" panose="03000509000000000000" pitchFamily="65" charset="-120"/>
              </a:rPr>
              <a:t>：特師為個案開設適應體育課與原班體育老師協同教學。</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資源班節數一覽表要填寫，計入授課節數</a:t>
            </a:r>
            <a:r>
              <a:rPr lang="en-US" altLang="zh-TW" dirty="0">
                <a:latin typeface="標楷體" panose="03000509000000000000" pitchFamily="65" charset="-120"/>
                <a:ea typeface="標楷體" panose="03000509000000000000" pitchFamily="65" charset="-120"/>
              </a:rPr>
              <a:t>)</a:t>
            </a:r>
          </a:p>
          <a:p>
            <a:pPr marL="0" indent="0">
              <a:buNone/>
            </a:pPr>
            <a:r>
              <a:rPr lang="en-US" altLang="zh-TW" b="1" dirty="0">
                <a:solidFill>
                  <a:srgbClr val="00B050"/>
                </a:solidFill>
              </a:rPr>
              <a:t>3.</a:t>
            </a:r>
            <a:r>
              <a:rPr lang="zh-TW" altLang="en-US" b="1" dirty="0">
                <a:solidFill>
                  <a:srgbClr val="00B050"/>
                </a:solidFill>
              </a:rPr>
              <a:t>體育課程調整請標記：</a:t>
            </a:r>
            <a:r>
              <a:rPr lang="en-US" altLang="zh-TW" b="1" dirty="0">
                <a:solidFill>
                  <a:srgbClr val="00B050"/>
                </a:solidFill>
              </a:rPr>
              <a:t>0</a:t>
            </a:r>
            <a:r>
              <a:rPr lang="zh-TW" altLang="en-US" b="1" dirty="0">
                <a:solidFill>
                  <a:srgbClr val="00B050"/>
                </a:solidFill>
              </a:rPr>
              <a:t>年級健體課程</a:t>
            </a:r>
            <a:r>
              <a:rPr lang="en-US" altLang="zh-TW" b="1" dirty="0">
                <a:solidFill>
                  <a:srgbClr val="00B050"/>
                </a:solidFill>
              </a:rPr>
              <a:t>(</a:t>
            </a:r>
            <a:r>
              <a:rPr lang="zh-TW" altLang="en-US" b="1" dirty="0">
                <a:solidFill>
                  <a:srgbClr val="00B050"/>
                </a:solidFill>
              </a:rPr>
              <a:t>適應體育調整</a:t>
            </a:r>
            <a:r>
              <a:rPr lang="en-US" altLang="zh-TW" b="1" dirty="0">
                <a:solidFill>
                  <a:srgbClr val="00B050"/>
                </a:solidFill>
              </a:rPr>
              <a:t>)</a:t>
            </a:r>
          </a:p>
          <a:p>
            <a:pPr marL="0" indent="0">
              <a:buNone/>
            </a:pPr>
            <a:endParaRPr lang="en-US" altLang="zh-TW" b="1" dirty="0">
              <a:solidFill>
                <a:srgbClr val="00B050"/>
              </a:solidFill>
            </a:endParaRPr>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929249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838200" y="1581150"/>
            <a:ext cx="10515600" cy="5143500"/>
          </a:xfrm>
        </p:spPr>
        <p:txBody>
          <a:bodyPr>
            <a:normAutofit/>
          </a:bodyPr>
          <a:lstStyle/>
          <a:p>
            <a:pPr marL="0" indent="0">
              <a:buNone/>
            </a:pPr>
            <a:r>
              <a:rPr lang="zh-TW" altLang="en-US" b="1" dirty="0">
                <a:solidFill>
                  <a:srgbClr val="00B050"/>
                </a:solidFill>
              </a:rPr>
              <a:t>四、普特融合</a:t>
            </a:r>
            <a:endParaRPr lang="en-US" altLang="zh-TW" b="1" dirty="0">
              <a:solidFill>
                <a:srgbClr val="00B050"/>
              </a:solidFill>
            </a:endParaRPr>
          </a:p>
          <a:p>
            <a:pPr marL="0" indent="0">
              <a:buNone/>
            </a:pPr>
            <a:r>
              <a:rPr lang="en-US" altLang="zh-TW" dirty="0"/>
              <a:t>1.</a:t>
            </a:r>
            <a:r>
              <a:rPr lang="zh-TW" altLang="en-US" dirty="0"/>
              <a:t>集中式特教班於</a:t>
            </a:r>
            <a:r>
              <a:rPr lang="en-US" altLang="zh-TW" dirty="0"/>
              <a:t>114</a:t>
            </a:r>
            <a:r>
              <a:rPr lang="zh-TW" altLang="en-US" dirty="0"/>
              <a:t>學年度</a:t>
            </a:r>
            <a:r>
              <a:rPr lang="zh-TW" altLang="en-US" b="1" dirty="0">
                <a:solidFill>
                  <a:srgbClr val="00B050"/>
                </a:solidFill>
              </a:rPr>
              <a:t>需安排普特融合節次</a:t>
            </a:r>
            <a:r>
              <a:rPr lang="zh-TW" altLang="en-US" dirty="0"/>
              <a:t>。健體、藝文、校訂等均可，依學生能力與需求安排。</a:t>
            </a:r>
            <a:endParaRPr lang="en-US" altLang="zh-TW" dirty="0"/>
          </a:p>
          <a:p>
            <a:pPr marL="0" indent="0">
              <a:buNone/>
            </a:pPr>
            <a:r>
              <a:rPr lang="en-US" altLang="zh-TW" dirty="0">
                <a:solidFill>
                  <a:srgbClr val="00B050"/>
                </a:solidFill>
              </a:rPr>
              <a:t>2.</a:t>
            </a:r>
            <a:r>
              <a:rPr lang="zh-TW" altLang="en-US" dirty="0">
                <a:solidFill>
                  <a:srgbClr val="00B050"/>
                </a:solidFill>
              </a:rPr>
              <a:t>課程計畫標註：</a:t>
            </a:r>
            <a:endParaRPr lang="en-US" altLang="zh-TW" dirty="0">
              <a:solidFill>
                <a:srgbClr val="00B050"/>
              </a:solidFill>
            </a:endParaRPr>
          </a:p>
          <a:p>
            <a:pPr marL="0" indent="0">
              <a:buNone/>
            </a:pPr>
            <a:r>
              <a:rPr lang="zh-TW" altLang="en-US" dirty="0"/>
              <a:t>一、教材來源：□自編 ■編選</a:t>
            </a:r>
            <a:r>
              <a:rPr lang="en-US" altLang="zh-TW" dirty="0"/>
              <a:t>-</a:t>
            </a:r>
            <a:r>
              <a:rPr lang="zh-TW" altLang="en-US" dirty="0"/>
              <a:t>參考教材 南一版健體科 </a:t>
            </a:r>
            <a:endParaRPr lang="en-US" altLang="zh-TW" dirty="0"/>
          </a:p>
          <a:p>
            <a:pPr marL="0" indent="0">
              <a:buNone/>
            </a:pPr>
            <a:r>
              <a:rPr lang="zh-TW" altLang="en-US" dirty="0"/>
              <a:t>二、本領域每週學習節數：</a:t>
            </a:r>
            <a:r>
              <a:rPr lang="en-US" altLang="zh-TW" dirty="0"/>
              <a:t>3 </a:t>
            </a:r>
            <a:r>
              <a:rPr lang="zh-TW" altLang="en-US" dirty="0"/>
              <a:t>節</a:t>
            </a:r>
            <a:r>
              <a:rPr lang="en-US" altLang="zh-TW" dirty="0">
                <a:solidFill>
                  <a:srgbClr val="FF0000"/>
                </a:solidFill>
              </a:rPr>
              <a:t>(</a:t>
            </a:r>
            <a:r>
              <a:rPr lang="zh-TW" altLang="en-US" dirty="0">
                <a:solidFill>
                  <a:srgbClr val="FF0000"/>
                </a:solidFill>
              </a:rPr>
              <a:t>與普通班融合</a:t>
            </a:r>
            <a:r>
              <a:rPr lang="en-US" altLang="zh-TW" dirty="0">
                <a:solidFill>
                  <a:srgbClr val="FF0000"/>
                </a:solidFill>
              </a:rPr>
              <a:t>      </a:t>
            </a:r>
            <a:r>
              <a:rPr lang="zh-TW" altLang="en-US" dirty="0">
                <a:solidFill>
                  <a:srgbClr val="FF0000"/>
                </a:solidFill>
              </a:rPr>
              <a:t> 節</a:t>
            </a:r>
            <a:r>
              <a:rPr lang="en-US" altLang="zh-TW" dirty="0">
                <a:solidFill>
                  <a:srgbClr val="FF0000"/>
                </a:solidFill>
              </a:rPr>
              <a:t>)</a:t>
            </a:r>
          </a:p>
          <a:p>
            <a:pPr marL="0" indent="0">
              <a:buNone/>
            </a:pPr>
            <a:r>
              <a:rPr lang="zh-TW" altLang="en-US" dirty="0"/>
              <a:t>三、教學對象：</a:t>
            </a:r>
            <a:endParaRPr lang="en-US" altLang="zh-TW" dirty="0"/>
          </a:p>
          <a:p>
            <a:pPr marL="0" indent="0">
              <a:buNone/>
            </a:pPr>
            <a:r>
              <a:rPr lang="zh-TW" altLang="en-US" dirty="0"/>
              <a:t>智障三年級 </a:t>
            </a:r>
            <a:r>
              <a:rPr lang="en-US" altLang="zh-TW" dirty="0"/>
              <a:t>2 </a:t>
            </a:r>
            <a:r>
              <a:rPr lang="zh-TW" altLang="en-US" dirty="0"/>
              <a:t>人、四年級</a:t>
            </a:r>
            <a:r>
              <a:rPr lang="en-US" altLang="zh-TW" dirty="0"/>
              <a:t>2</a:t>
            </a:r>
            <a:r>
              <a:rPr lang="zh-TW" altLang="en-US" dirty="0"/>
              <a:t>人</a:t>
            </a:r>
            <a:r>
              <a:rPr lang="en-US" altLang="zh-TW" dirty="0">
                <a:solidFill>
                  <a:srgbClr val="FF0000"/>
                </a:solidFill>
              </a:rPr>
              <a:t>(</a:t>
            </a:r>
            <a:r>
              <a:rPr lang="zh-TW" altLang="en-US" dirty="0">
                <a:solidFill>
                  <a:srgbClr val="FF0000"/>
                </a:solidFill>
              </a:rPr>
              <a:t>與普班融合</a:t>
            </a:r>
            <a:r>
              <a:rPr lang="en-US" altLang="zh-TW" dirty="0">
                <a:solidFill>
                  <a:srgbClr val="FF0000"/>
                </a:solidFill>
              </a:rPr>
              <a:t>)</a:t>
            </a:r>
            <a:r>
              <a:rPr lang="zh-TW" altLang="en-US" dirty="0"/>
              <a:t>、 五</a:t>
            </a:r>
            <a:r>
              <a:rPr lang="en-US" altLang="zh-TW" dirty="0"/>
              <a:t> </a:t>
            </a:r>
            <a:r>
              <a:rPr lang="zh-TW" altLang="en-US" dirty="0"/>
              <a:t>年級 </a:t>
            </a:r>
            <a:r>
              <a:rPr lang="en-US" altLang="zh-TW" dirty="0"/>
              <a:t>1 </a:t>
            </a:r>
            <a:r>
              <a:rPr lang="zh-TW" altLang="en-US" dirty="0"/>
              <a:t>人、六</a:t>
            </a:r>
            <a:r>
              <a:rPr lang="en-US" altLang="zh-TW" dirty="0"/>
              <a:t> </a:t>
            </a:r>
            <a:r>
              <a:rPr lang="zh-TW" altLang="en-US" dirty="0"/>
              <a:t>年級</a:t>
            </a:r>
            <a:r>
              <a:rPr lang="en-US" altLang="zh-TW" dirty="0"/>
              <a:t> 1</a:t>
            </a:r>
            <a:r>
              <a:rPr lang="zh-TW" altLang="en-US" dirty="0"/>
              <a:t>人，多障 四</a:t>
            </a:r>
            <a:r>
              <a:rPr lang="en-US" altLang="zh-TW" dirty="0"/>
              <a:t> </a:t>
            </a:r>
            <a:r>
              <a:rPr lang="zh-TW" altLang="en-US" dirty="0"/>
              <a:t>年級 </a:t>
            </a:r>
            <a:r>
              <a:rPr lang="en-US" altLang="zh-TW" dirty="0"/>
              <a:t>1 </a:t>
            </a:r>
            <a:r>
              <a:rPr lang="zh-TW" altLang="en-US" dirty="0"/>
              <a:t>人，自閉症一年級 </a:t>
            </a:r>
            <a:r>
              <a:rPr lang="en-US" altLang="zh-TW" dirty="0"/>
              <a:t>1 </a:t>
            </a:r>
            <a:r>
              <a:rPr lang="zh-TW" altLang="en-US" dirty="0"/>
              <a:t>人、共 </a:t>
            </a:r>
            <a:r>
              <a:rPr lang="en-US" altLang="zh-TW" dirty="0"/>
              <a:t>8 </a:t>
            </a:r>
            <a:r>
              <a:rPr lang="zh-TW" altLang="en-US" dirty="0"/>
              <a:t>人</a:t>
            </a:r>
            <a:endParaRPr lang="en-US" altLang="zh-TW" dirty="0"/>
          </a:p>
          <a:p>
            <a:pPr marL="0" indent="0">
              <a:buNone/>
            </a:pPr>
            <a:r>
              <a:rPr lang="en-US" altLang="zh-TW" b="1" dirty="0">
                <a:solidFill>
                  <a:srgbClr val="00B050"/>
                </a:solidFill>
              </a:rPr>
              <a:t>3.</a:t>
            </a:r>
            <a:r>
              <a:rPr lang="zh-TW" altLang="en-US" b="1" dirty="0">
                <a:solidFill>
                  <a:srgbClr val="00B050"/>
                </a:solidFill>
              </a:rPr>
              <a:t>集中班學習節數一覽表標註。</a:t>
            </a:r>
            <a:endParaRPr lang="en-US" altLang="zh-TW" b="1" dirty="0">
              <a:solidFill>
                <a:srgbClr val="00B050"/>
              </a:solidFill>
            </a:endParaRPr>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469403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95276" y="2451100"/>
            <a:ext cx="5153024" cy="1325563"/>
          </a:xfrm>
        </p:spPr>
        <p:txBody>
          <a:bodyPr>
            <a:normAutofit fontScale="90000"/>
          </a:bodyPr>
          <a:lstStyle/>
          <a:p>
            <a:r>
              <a:rPr lang="zh-TW" altLang="en-US" b="1" dirty="0">
                <a:solidFill>
                  <a:srgbClr val="00B050"/>
                </a:solidFill>
              </a:rPr>
              <a:t>集中式特教班請於：學生學習節數一覽表，標示普特融合情形。</a:t>
            </a:r>
            <a:endParaRPr lang="zh-TW" altLang="en-US" dirty="0"/>
          </a:p>
        </p:txBody>
      </p:sp>
      <p:pic>
        <p:nvPicPr>
          <p:cNvPr id="3" name="圖片 2">
            <a:extLst>
              <a:ext uri="{FF2B5EF4-FFF2-40B4-BE49-F238E27FC236}">
                <a16:creationId xmlns:a16="http://schemas.microsoft.com/office/drawing/2014/main" id="{52F02D10-F40F-4DE5-BD74-A31DC0D7A9E0}"/>
              </a:ext>
            </a:extLst>
          </p:cNvPr>
          <p:cNvPicPr>
            <a:picLocks noChangeAspect="1"/>
          </p:cNvPicPr>
          <p:nvPr/>
        </p:nvPicPr>
        <p:blipFill>
          <a:blip r:embed="rId2"/>
          <a:stretch>
            <a:fillRect/>
          </a:stretch>
        </p:blipFill>
        <p:spPr>
          <a:xfrm>
            <a:off x="5321300" y="-35331"/>
            <a:ext cx="6776772" cy="6893331"/>
          </a:xfrm>
          <a:prstGeom prst="rect">
            <a:avLst/>
          </a:prstGeom>
        </p:spPr>
      </p:pic>
    </p:spTree>
    <p:extLst>
      <p:ext uri="{BB962C8B-B14F-4D97-AF65-F5344CB8AC3E}">
        <p14:creationId xmlns:p14="http://schemas.microsoft.com/office/powerpoint/2010/main" val="1542809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群組 13">
            <a:extLst>
              <a:ext uri="{FF2B5EF4-FFF2-40B4-BE49-F238E27FC236}">
                <a16:creationId xmlns:a16="http://schemas.microsoft.com/office/drawing/2014/main" id="{DF3067AF-7147-4C90-8A89-7B5D406FF0F2}"/>
              </a:ext>
            </a:extLst>
          </p:cNvPr>
          <p:cNvGrpSpPr/>
          <p:nvPr/>
        </p:nvGrpSpPr>
        <p:grpSpPr>
          <a:xfrm>
            <a:off x="6769100" y="2286000"/>
            <a:ext cx="5661822" cy="4699329"/>
            <a:chOff x="6534213" y="2127158"/>
            <a:chExt cx="5551770" cy="4496253"/>
          </a:xfrm>
        </p:grpSpPr>
        <p:pic>
          <p:nvPicPr>
            <p:cNvPr id="7" name="圖片 6">
              <a:extLst>
                <a:ext uri="{FF2B5EF4-FFF2-40B4-BE49-F238E27FC236}">
                  <a16:creationId xmlns:a16="http://schemas.microsoft.com/office/drawing/2014/main" id="{35BFD276-AACF-4EF7-88D3-26B9A06A003F}"/>
                </a:ext>
              </a:extLst>
            </p:cNvPr>
            <p:cNvPicPr>
              <a:picLocks noChangeAspect="1"/>
            </p:cNvPicPr>
            <p:nvPr/>
          </p:nvPicPr>
          <p:blipFill>
            <a:blip r:embed="rId2"/>
            <a:stretch>
              <a:fillRect/>
            </a:stretch>
          </p:blipFill>
          <p:spPr>
            <a:xfrm>
              <a:off x="6534213" y="2127158"/>
              <a:ext cx="5551770" cy="3584527"/>
            </a:xfrm>
            <a:prstGeom prst="rect">
              <a:avLst/>
            </a:prstGeom>
          </p:spPr>
        </p:pic>
        <p:sp>
          <p:nvSpPr>
            <p:cNvPr id="11" name="文字方塊 10">
              <a:extLst>
                <a:ext uri="{FF2B5EF4-FFF2-40B4-BE49-F238E27FC236}">
                  <a16:creationId xmlns:a16="http://schemas.microsoft.com/office/drawing/2014/main" id="{96758D43-A7E1-4162-A757-A2B4C0089241}"/>
                </a:ext>
              </a:extLst>
            </p:cNvPr>
            <p:cNvSpPr txBox="1"/>
            <p:nvPr/>
          </p:nvSpPr>
          <p:spPr>
            <a:xfrm>
              <a:off x="8110330" y="5977080"/>
              <a:ext cx="3416320" cy="646331"/>
            </a:xfrm>
            <a:prstGeom prst="rect">
              <a:avLst/>
            </a:prstGeom>
            <a:noFill/>
          </p:spPr>
          <p:txBody>
            <a:bodyPr wrap="none" rtlCol="0">
              <a:spAutoFit/>
            </a:bodyPr>
            <a:lstStyle/>
            <a:p>
              <a:r>
                <a:rPr lang="zh-TW" altLang="en-US" sz="3600" dirty="0">
                  <a:latin typeface="標楷體" panose="03000509000000000000" pitchFamily="65" charset="-120"/>
                  <a:ea typeface="標楷體" panose="03000509000000000000" pitchFamily="65" charset="-120"/>
                </a:rPr>
                <a:t>中埔國中集中班</a:t>
              </a:r>
            </a:p>
          </p:txBody>
        </p:sp>
      </p:grpSp>
      <p:sp>
        <p:nvSpPr>
          <p:cNvPr id="2" name="標題 1"/>
          <p:cNvSpPr>
            <a:spLocks noGrp="1"/>
          </p:cNvSpPr>
          <p:nvPr>
            <p:ph type="title"/>
          </p:nvPr>
        </p:nvSpPr>
        <p:spPr>
          <a:xfrm>
            <a:off x="657225" y="272640"/>
            <a:ext cx="10515600" cy="1325563"/>
          </a:xfrm>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438150" y="1525587"/>
            <a:ext cx="11753850" cy="4351338"/>
          </a:xfrm>
        </p:spPr>
        <p:txBody>
          <a:bodyPr>
            <a:normAutofit/>
          </a:bodyPr>
          <a:lstStyle/>
          <a:p>
            <a:pPr marL="0" indent="0">
              <a:buNone/>
            </a:pPr>
            <a:r>
              <a:rPr lang="zh-TW" altLang="en-US" dirty="0">
                <a:solidFill>
                  <a:srgbClr val="00B050"/>
                </a:solidFill>
              </a:rPr>
              <a:t>五、集中式特教班校訂課程</a:t>
            </a:r>
            <a:r>
              <a:rPr lang="zh-TW" altLang="en-US" dirty="0"/>
              <a:t>：參考、符應學校願景，開設統整性探究課程至少一節。</a:t>
            </a:r>
            <a:endParaRPr lang="en-US" altLang="zh-TW" dirty="0"/>
          </a:p>
          <a:p>
            <a:pPr marL="0" indent="0">
              <a:buNone/>
            </a:pPr>
            <a:r>
              <a:rPr lang="zh-TW" altLang="en-US" dirty="0"/>
              <a:t>舉例：</a:t>
            </a:r>
            <a:endParaRPr lang="en-US" altLang="zh-TW" b="1" dirty="0">
              <a:solidFill>
                <a:srgbClr val="00B050"/>
              </a:solidFill>
            </a:endParaRPr>
          </a:p>
          <a:p>
            <a:pPr marL="0" indent="0">
              <a:buNone/>
            </a:pPr>
            <a:endParaRPr lang="zh-TW" altLang="en-US" b="1" dirty="0">
              <a:solidFill>
                <a:srgbClr val="00B050"/>
              </a:solidFill>
            </a:endParaRPr>
          </a:p>
        </p:txBody>
      </p:sp>
      <p:grpSp>
        <p:nvGrpSpPr>
          <p:cNvPr id="13" name="群組 12">
            <a:extLst>
              <a:ext uri="{FF2B5EF4-FFF2-40B4-BE49-F238E27FC236}">
                <a16:creationId xmlns:a16="http://schemas.microsoft.com/office/drawing/2014/main" id="{09CD3624-E952-45CF-B858-ED48B8DFE6D8}"/>
              </a:ext>
            </a:extLst>
          </p:cNvPr>
          <p:cNvGrpSpPr/>
          <p:nvPr/>
        </p:nvGrpSpPr>
        <p:grpSpPr>
          <a:xfrm>
            <a:off x="199228" y="2600452"/>
            <a:ext cx="6850929" cy="4123115"/>
            <a:chOff x="199228" y="2600452"/>
            <a:chExt cx="6850929" cy="4123115"/>
          </a:xfrm>
        </p:grpSpPr>
        <p:pic>
          <p:nvPicPr>
            <p:cNvPr id="5" name="圖片 4">
              <a:extLst>
                <a:ext uri="{FF2B5EF4-FFF2-40B4-BE49-F238E27FC236}">
                  <a16:creationId xmlns:a16="http://schemas.microsoft.com/office/drawing/2014/main" id="{5B00BE6F-FAEC-41A6-9F09-EA00A7F8EAF3}"/>
                </a:ext>
              </a:extLst>
            </p:cNvPr>
            <p:cNvPicPr>
              <a:picLocks noChangeAspect="1"/>
            </p:cNvPicPr>
            <p:nvPr/>
          </p:nvPicPr>
          <p:blipFill rotWithShape="1">
            <a:blip r:embed="rId3"/>
            <a:srcRect l="2463" t="12324" r="1739"/>
            <a:stretch/>
          </p:blipFill>
          <p:spPr>
            <a:xfrm>
              <a:off x="199228" y="3246783"/>
              <a:ext cx="6850929" cy="3476784"/>
            </a:xfrm>
            <a:prstGeom prst="rect">
              <a:avLst/>
            </a:prstGeom>
          </p:spPr>
        </p:pic>
        <p:sp>
          <p:nvSpPr>
            <p:cNvPr id="12" name="文字方塊 11">
              <a:extLst>
                <a:ext uri="{FF2B5EF4-FFF2-40B4-BE49-F238E27FC236}">
                  <a16:creationId xmlns:a16="http://schemas.microsoft.com/office/drawing/2014/main" id="{6A0F8D60-5B19-4C2B-A5FC-5FFF137D3DD3}"/>
                </a:ext>
              </a:extLst>
            </p:cNvPr>
            <p:cNvSpPr txBox="1"/>
            <p:nvPr/>
          </p:nvSpPr>
          <p:spPr>
            <a:xfrm>
              <a:off x="1778022" y="2600452"/>
              <a:ext cx="3416320" cy="646331"/>
            </a:xfrm>
            <a:prstGeom prst="rect">
              <a:avLst/>
            </a:prstGeom>
            <a:noFill/>
          </p:spPr>
          <p:txBody>
            <a:bodyPr wrap="none" rtlCol="0">
              <a:spAutoFit/>
            </a:bodyPr>
            <a:lstStyle/>
            <a:p>
              <a:r>
                <a:rPr lang="zh-TW" altLang="en-US" sz="3600" dirty="0">
                  <a:latin typeface="標楷體" panose="03000509000000000000" pitchFamily="65" charset="-120"/>
                  <a:ea typeface="標楷體" panose="03000509000000000000" pitchFamily="65" charset="-120"/>
                </a:rPr>
                <a:t>大林國中集中班</a:t>
              </a:r>
            </a:p>
          </p:txBody>
        </p:sp>
      </p:grpSp>
    </p:spTree>
    <p:extLst>
      <p:ext uri="{BB962C8B-B14F-4D97-AF65-F5344CB8AC3E}">
        <p14:creationId xmlns:p14="http://schemas.microsoft.com/office/powerpoint/2010/main" val="803030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課程計畫的重要性</a:t>
            </a:r>
          </a:p>
        </p:txBody>
      </p:sp>
      <p:sp>
        <p:nvSpPr>
          <p:cNvPr id="3" name="內容版面配置區 2"/>
          <p:cNvSpPr>
            <a:spLocks noGrp="1"/>
          </p:cNvSpPr>
          <p:nvPr>
            <p:ph idx="1"/>
          </p:nvPr>
        </p:nvSpPr>
        <p:spPr/>
        <p:txBody>
          <a:bodyPr>
            <a:normAutofit/>
          </a:bodyPr>
          <a:lstStyle/>
          <a:p>
            <a:r>
              <a:rPr lang="zh-TW" altLang="en-US" sz="4400" dirty="0"/>
              <a:t>學校課程計畫是學生學習的藍圖、課程公共對話與溝通的重要文件。</a:t>
            </a:r>
            <a:endParaRPr lang="en-US" altLang="zh-TW" sz="4400" dirty="0"/>
          </a:p>
          <a:p>
            <a:pPr marL="0" indent="0">
              <a:buNone/>
            </a:pPr>
            <a:r>
              <a:rPr lang="en-US" altLang="zh-TW" sz="4400" dirty="0"/>
              <a:t>                                          </a:t>
            </a:r>
            <a:r>
              <a:rPr lang="en-US" altLang="zh-TW" dirty="0"/>
              <a:t>(</a:t>
            </a:r>
            <a:r>
              <a:rPr lang="zh-TW" altLang="en-US" dirty="0"/>
              <a:t>總綱</a:t>
            </a:r>
            <a:r>
              <a:rPr lang="en-US" altLang="zh-TW" dirty="0"/>
              <a:t>~</a:t>
            </a:r>
            <a:r>
              <a:rPr lang="zh-TW" altLang="en-US" dirty="0"/>
              <a:t>柒</a:t>
            </a:r>
            <a:r>
              <a:rPr lang="en-US" altLang="zh-TW" dirty="0"/>
              <a:t>.</a:t>
            </a:r>
            <a:r>
              <a:rPr lang="zh-TW" altLang="en-US" dirty="0"/>
              <a:t>實施要點</a:t>
            </a:r>
            <a:r>
              <a:rPr lang="en-US" altLang="zh-TW" dirty="0"/>
              <a:t>~</a:t>
            </a:r>
            <a:r>
              <a:rPr lang="zh-TW" altLang="en-US" dirty="0"/>
              <a:t>一</a:t>
            </a:r>
            <a:r>
              <a:rPr lang="en-US" altLang="zh-TW" dirty="0"/>
              <a:t>.</a:t>
            </a:r>
            <a:r>
              <a:rPr lang="zh-TW" altLang="en-US" dirty="0"/>
              <a:t>課程發展</a:t>
            </a:r>
            <a:r>
              <a:rPr lang="en-US" altLang="zh-TW" dirty="0"/>
              <a:t>) </a:t>
            </a:r>
          </a:p>
        </p:txBody>
      </p:sp>
    </p:spTree>
    <p:extLst>
      <p:ext uri="{BB962C8B-B14F-4D97-AF65-F5344CB8AC3E}">
        <p14:creationId xmlns:p14="http://schemas.microsoft.com/office/powerpoint/2010/main" val="1028832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742950" y="1525587"/>
            <a:ext cx="10515600" cy="4351338"/>
          </a:xfrm>
        </p:spPr>
        <p:txBody>
          <a:bodyPr>
            <a:normAutofit/>
          </a:bodyPr>
          <a:lstStyle/>
          <a:p>
            <a:pPr marL="0" indent="0">
              <a:buNone/>
            </a:pPr>
            <a:r>
              <a:rPr lang="zh-TW" altLang="en-US" b="1" dirty="0"/>
              <a:t>六</a:t>
            </a:r>
            <a:r>
              <a:rPr lang="zh-TW" altLang="zh-TW" b="1" dirty="0"/>
              <a:t>、重要教育工作納入課程規劃實施情形（表</a:t>
            </a:r>
            <a:r>
              <a:rPr lang="en-US" altLang="zh-TW" b="1" dirty="0"/>
              <a:t>7-1-2</a:t>
            </a:r>
            <a:r>
              <a:rPr lang="zh-TW" altLang="zh-TW" b="1" dirty="0"/>
              <a:t>）</a:t>
            </a:r>
            <a:endParaRPr lang="en-US" altLang="zh-TW" b="1" dirty="0"/>
          </a:p>
          <a:p>
            <a:pPr marL="0" indent="0">
              <a:buNone/>
            </a:pPr>
            <a:r>
              <a:rPr lang="en-US" altLang="zh-TW" b="1" dirty="0">
                <a:sym typeface="Wingdings" panose="05000000000000000000" pitchFamily="2" charset="2"/>
              </a:rPr>
              <a:t></a:t>
            </a:r>
            <a:r>
              <a:rPr lang="en-US" altLang="zh-TW" b="1" dirty="0"/>
              <a:t>114</a:t>
            </a:r>
            <a:r>
              <a:rPr lang="zh-TW" altLang="en-US" b="1" dirty="0"/>
              <a:t>學年度重要教育工作：</a:t>
            </a:r>
            <a:endParaRPr lang="en-US" altLang="zh-TW" b="1" dirty="0"/>
          </a:p>
          <a:p>
            <a:pPr marL="0" indent="0">
              <a:buNone/>
            </a:pPr>
            <a:r>
              <a:rPr lang="en-US" altLang="zh-TW" b="1" dirty="0"/>
              <a:t>1</a:t>
            </a:r>
            <a:r>
              <a:rPr lang="zh-TW" altLang="zh-TW" dirty="0"/>
              <a:t>環境教育</a:t>
            </a:r>
            <a:r>
              <a:rPr lang="en-US" altLang="zh-TW" dirty="0"/>
              <a:t> 2</a:t>
            </a:r>
            <a:r>
              <a:rPr lang="zh-TW" altLang="en-US" dirty="0"/>
              <a:t>性別平等 </a:t>
            </a:r>
            <a:r>
              <a:rPr lang="en-US" altLang="zh-TW" dirty="0"/>
              <a:t>3</a:t>
            </a:r>
            <a:r>
              <a:rPr lang="zh-TW" altLang="zh-TW" dirty="0"/>
              <a:t>性侵害犯罪防治課程</a:t>
            </a:r>
            <a:r>
              <a:rPr lang="en-US" altLang="zh-TW" dirty="0"/>
              <a:t> 4</a:t>
            </a:r>
            <a:r>
              <a:rPr lang="zh-TW" altLang="en-US" dirty="0"/>
              <a:t>家庭教育 </a:t>
            </a:r>
            <a:r>
              <a:rPr lang="en-US" altLang="zh-TW" dirty="0"/>
              <a:t>5</a:t>
            </a:r>
            <a:r>
              <a:rPr lang="zh-TW" altLang="zh-TW" dirty="0"/>
              <a:t>家庭暴力防治課程</a:t>
            </a:r>
            <a:r>
              <a:rPr lang="en-US" altLang="zh-TW" dirty="0"/>
              <a:t>6</a:t>
            </a:r>
            <a:r>
              <a:rPr lang="zh-TW" altLang="en-US" dirty="0"/>
              <a:t>交通安全</a:t>
            </a:r>
            <a:r>
              <a:rPr lang="en-US" altLang="zh-TW" dirty="0"/>
              <a:t>7</a:t>
            </a:r>
            <a:r>
              <a:rPr lang="zh-TW" altLang="en-US" dirty="0"/>
              <a:t>防災教育</a:t>
            </a:r>
            <a:endParaRPr lang="en-US" altLang="zh-TW" dirty="0"/>
          </a:p>
          <a:p>
            <a:pPr marL="0" indent="0">
              <a:buNone/>
            </a:pPr>
            <a:r>
              <a:rPr lang="en-US" altLang="zh-TW" b="1" dirty="0">
                <a:sym typeface="Wingdings" panose="05000000000000000000" pitchFamily="2" charset="2"/>
              </a:rPr>
              <a:t></a:t>
            </a:r>
            <a:r>
              <a:rPr lang="zh-TW" altLang="en-US" b="1" dirty="0"/>
              <a:t>集中式特教班</a:t>
            </a:r>
            <a:r>
              <a:rPr lang="zh-TW" altLang="zh-TW" b="1" dirty="0"/>
              <a:t>有可能是參與全校性宣導，但仍建議依</a:t>
            </a:r>
            <a:r>
              <a:rPr lang="zh-TW" altLang="zh-TW" b="1" dirty="0">
                <a:solidFill>
                  <a:srgbClr val="00B050"/>
                </a:solidFill>
              </a:rPr>
              <a:t>班級學生能力進行適性課程</a:t>
            </a:r>
            <a:r>
              <a:rPr lang="zh-TW" altLang="en-US" b="1" dirty="0">
                <a:solidFill>
                  <a:srgbClr val="00B050"/>
                </a:solidFill>
              </a:rPr>
              <a:t>，</a:t>
            </a:r>
            <a:r>
              <a:rPr lang="zh-TW" altLang="zh-TW" b="1" dirty="0">
                <a:solidFill>
                  <a:srgbClr val="00B050"/>
                </a:solidFill>
              </a:rPr>
              <a:t>寫入</a:t>
            </a:r>
            <a:r>
              <a:rPr lang="zh-TW" altLang="en-US" b="1" dirty="0">
                <a:solidFill>
                  <a:srgbClr val="00B050"/>
                </a:solidFill>
              </a:rPr>
              <a:t>校訂課程</a:t>
            </a:r>
            <a:r>
              <a:rPr lang="zh-TW" altLang="zh-TW" b="1" dirty="0">
                <a:solidFill>
                  <a:srgbClr val="00B050"/>
                </a:solidFill>
              </a:rPr>
              <a:t>或領域</a:t>
            </a:r>
            <a:r>
              <a:rPr lang="zh-TW" altLang="en-US" b="1" dirty="0">
                <a:solidFill>
                  <a:srgbClr val="00B050"/>
                </a:solidFill>
              </a:rPr>
              <a:t>調整</a:t>
            </a:r>
            <a:r>
              <a:rPr lang="zh-TW" altLang="zh-TW" b="1" dirty="0">
                <a:solidFill>
                  <a:srgbClr val="00B050"/>
                </a:solidFill>
              </a:rPr>
              <a:t>課程</a:t>
            </a:r>
            <a:r>
              <a:rPr lang="zh-TW" altLang="en-US" b="1" dirty="0">
                <a:solidFill>
                  <a:srgbClr val="00B050"/>
                </a:solidFill>
              </a:rPr>
              <a:t>。</a:t>
            </a:r>
            <a:endParaRPr lang="en-US" altLang="zh-TW" b="1" dirty="0">
              <a:solidFill>
                <a:srgbClr val="00B050"/>
              </a:solidFill>
            </a:endParaRPr>
          </a:p>
          <a:p>
            <a:pPr marL="0" indent="0">
              <a:buNone/>
            </a:pPr>
            <a:r>
              <a:rPr lang="en-US" altLang="zh-TW" b="1" dirty="0">
                <a:sym typeface="Wingdings" panose="05000000000000000000" pitchFamily="2" charset="2"/>
              </a:rPr>
              <a:t></a:t>
            </a:r>
            <a:r>
              <a:rPr lang="zh-TW" altLang="en-US" b="1" dirty="0">
                <a:solidFill>
                  <a:srgbClr val="7030A0"/>
                </a:solidFill>
              </a:rPr>
              <a:t>交通安全教育、防災教育是重要的生活能力，強烈建議融入領域，規劃單元不宜只參加全校性宣導。</a:t>
            </a:r>
            <a:endParaRPr lang="en-US" altLang="zh-TW" b="1" dirty="0">
              <a:solidFill>
                <a:srgbClr val="7030A0"/>
              </a:solidFill>
            </a:endParaRPr>
          </a:p>
          <a:p>
            <a:pPr marL="0" indent="0">
              <a:buNone/>
            </a:pPr>
            <a:endParaRPr lang="en-US" altLang="zh-TW" b="1" dirty="0">
              <a:solidFill>
                <a:srgbClr val="7030A0"/>
              </a:solidFill>
            </a:endParaRPr>
          </a:p>
          <a:p>
            <a:pPr marL="0" indent="0">
              <a:buNone/>
            </a:pPr>
            <a:endParaRPr lang="en-US" altLang="zh-TW" sz="1800" dirty="0"/>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1692196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742950" y="1525587"/>
            <a:ext cx="4319380" cy="4967288"/>
          </a:xfrm>
        </p:spPr>
        <p:txBody>
          <a:bodyPr>
            <a:normAutofit/>
          </a:bodyPr>
          <a:lstStyle/>
          <a:p>
            <a:pPr marL="0" indent="0">
              <a:buNone/>
            </a:pPr>
            <a:r>
              <a:rPr lang="zh-TW" altLang="en-US" b="1" dirty="0"/>
              <a:t>六</a:t>
            </a:r>
            <a:r>
              <a:rPr lang="zh-TW" altLang="zh-TW" b="1" dirty="0"/>
              <a:t>、重要教育工作納入課程規劃實施情形（表</a:t>
            </a:r>
            <a:r>
              <a:rPr lang="en-US" altLang="zh-TW" b="1" dirty="0"/>
              <a:t>7</a:t>
            </a:r>
            <a:r>
              <a:rPr lang="zh-TW" altLang="zh-TW" b="1" dirty="0"/>
              <a:t>）</a:t>
            </a:r>
            <a:endParaRPr lang="en-US" altLang="zh-TW" b="1" dirty="0"/>
          </a:p>
          <a:p>
            <a:pPr marL="0" indent="0">
              <a:buNone/>
            </a:pPr>
            <a:r>
              <a:rPr lang="en-US" altLang="zh-TW" b="1" dirty="0">
                <a:sym typeface="Wingdings" panose="05000000000000000000" pitchFamily="2" charset="2"/>
              </a:rPr>
              <a:t></a:t>
            </a:r>
            <a:r>
              <a:rPr lang="en-US" altLang="zh-TW" b="1" dirty="0"/>
              <a:t>114</a:t>
            </a:r>
            <a:r>
              <a:rPr lang="zh-TW" altLang="en-US" b="1" dirty="0"/>
              <a:t>學年度重要教育工作：</a:t>
            </a:r>
            <a:endParaRPr lang="en-US" altLang="zh-TW" b="1" dirty="0"/>
          </a:p>
          <a:p>
            <a:pPr marL="0" indent="0">
              <a:buNone/>
            </a:pPr>
            <a:r>
              <a:rPr lang="en-US" altLang="zh-TW" b="1" dirty="0">
                <a:sym typeface="Wingdings" panose="05000000000000000000" pitchFamily="2" charset="2"/>
              </a:rPr>
              <a:t></a:t>
            </a:r>
            <a:r>
              <a:rPr lang="zh-TW" altLang="en-US" b="1" dirty="0"/>
              <a:t>集中式特教班</a:t>
            </a:r>
            <a:r>
              <a:rPr lang="zh-TW" altLang="zh-TW" b="1" dirty="0"/>
              <a:t>有可能是參與全校性宣導，但仍建議依</a:t>
            </a:r>
            <a:r>
              <a:rPr lang="zh-TW" altLang="zh-TW" b="1" dirty="0">
                <a:solidFill>
                  <a:srgbClr val="00B050"/>
                </a:solidFill>
              </a:rPr>
              <a:t>班級學生能力進行適性課程</a:t>
            </a:r>
            <a:r>
              <a:rPr lang="zh-TW" altLang="en-US" b="1" dirty="0">
                <a:solidFill>
                  <a:srgbClr val="00B050"/>
                </a:solidFill>
              </a:rPr>
              <a:t>，</a:t>
            </a:r>
            <a:r>
              <a:rPr lang="zh-TW" altLang="zh-TW" b="1" dirty="0">
                <a:solidFill>
                  <a:srgbClr val="00B050"/>
                </a:solidFill>
              </a:rPr>
              <a:t>寫入</a:t>
            </a:r>
            <a:r>
              <a:rPr lang="zh-TW" altLang="en-US" b="1" dirty="0">
                <a:solidFill>
                  <a:srgbClr val="00B050"/>
                </a:solidFill>
              </a:rPr>
              <a:t>校訂課程</a:t>
            </a:r>
            <a:r>
              <a:rPr lang="zh-TW" altLang="zh-TW" b="1" dirty="0">
                <a:solidFill>
                  <a:srgbClr val="00B050"/>
                </a:solidFill>
              </a:rPr>
              <a:t>或領域</a:t>
            </a:r>
            <a:r>
              <a:rPr lang="zh-TW" altLang="en-US" b="1" dirty="0">
                <a:solidFill>
                  <a:srgbClr val="00B050"/>
                </a:solidFill>
              </a:rPr>
              <a:t>調整</a:t>
            </a:r>
            <a:r>
              <a:rPr lang="zh-TW" altLang="zh-TW" b="1" dirty="0">
                <a:solidFill>
                  <a:srgbClr val="00B050"/>
                </a:solidFill>
              </a:rPr>
              <a:t>課程</a:t>
            </a:r>
            <a:r>
              <a:rPr lang="zh-TW" altLang="en-US" b="1" dirty="0">
                <a:solidFill>
                  <a:srgbClr val="00B050"/>
                </a:solidFill>
              </a:rPr>
              <a:t>。</a:t>
            </a:r>
            <a:endParaRPr lang="en-US" altLang="zh-TW" sz="1800" dirty="0"/>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pic>
        <p:nvPicPr>
          <p:cNvPr id="4" name="圖片 3">
            <a:extLst>
              <a:ext uri="{FF2B5EF4-FFF2-40B4-BE49-F238E27FC236}">
                <a16:creationId xmlns:a16="http://schemas.microsoft.com/office/drawing/2014/main" id="{9A020E3E-1536-4397-A88B-46687127BC7D}"/>
              </a:ext>
            </a:extLst>
          </p:cNvPr>
          <p:cNvPicPr>
            <a:picLocks noChangeAspect="1"/>
          </p:cNvPicPr>
          <p:nvPr/>
        </p:nvPicPr>
        <p:blipFill>
          <a:blip r:embed="rId2"/>
          <a:stretch>
            <a:fillRect/>
          </a:stretch>
        </p:blipFill>
        <p:spPr>
          <a:xfrm>
            <a:off x="5157579" y="-165100"/>
            <a:ext cx="7034421" cy="7023101"/>
          </a:xfrm>
          <a:prstGeom prst="rect">
            <a:avLst/>
          </a:prstGeom>
        </p:spPr>
      </p:pic>
    </p:spTree>
    <p:extLst>
      <p:ext uri="{BB962C8B-B14F-4D97-AF65-F5344CB8AC3E}">
        <p14:creationId xmlns:p14="http://schemas.microsoft.com/office/powerpoint/2010/main" val="2327656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圓角矩形 6"/>
          <p:cNvSpPr/>
          <p:nvPr/>
        </p:nvSpPr>
        <p:spPr>
          <a:xfrm>
            <a:off x="5426765" y="185963"/>
            <a:ext cx="6549887" cy="12472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a:xfrm>
            <a:off x="838200" y="365125"/>
            <a:ext cx="4588565" cy="1325563"/>
          </a:xfrm>
        </p:spPr>
        <p:txBody>
          <a:bodyPr>
            <a:normAutofit/>
          </a:bodyPr>
          <a:lstStyle/>
          <a:p>
            <a:r>
              <a:rPr lang="zh-TW" altLang="en-US" dirty="0"/>
              <a:t>課程計畫再提醒</a:t>
            </a:r>
            <a:br>
              <a:rPr lang="en-US" altLang="zh-TW" dirty="0"/>
            </a:br>
            <a:endParaRPr lang="zh-TW" altLang="en-US" sz="2400" u="wavy" dirty="0"/>
          </a:p>
        </p:txBody>
      </p:sp>
      <p:sp>
        <p:nvSpPr>
          <p:cNvPr id="3" name="內容版面配置區 2"/>
          <p:cNvSpPr>
            <a:spLocks noGrp="1"/>
          </p:cNvSpPr>
          <p:nvPr>
            <p:ph idx="1"/>
          </p:nvPr>
        </p:nvSpPr>
        <p:spPr>
          <a:xfrm>
            <a:off x="742950" y="1525587"/>
            <a:ext cx="10515600" cy="5180013"/>
          </a:xfrm>
        </p:spPr>
        <p:txBody>
          <a:bodyPr>
            <a:normAutofit/>
          </a:bodyPr>
          <a:lstStyle/>
          <a:p>
            <a:pPr marL="0" lvl="0" indent="0">
              <a:buNone/>
            </a:pPr>
            <a:r>
              <a:rPr lang="en-US" altLang="zh-TW" b="1" dirty="0"/>
              <a:t>1.</a:t>
            </a:r>
            <a:r>
              <a:rPr lang="zh-TW" altLang="en-US" b="1" dirty="0"/>
              <a:t> 領域調整計畫、特需領域課程：每學期均應規畫至少四單元。</a:t>
            </a:r>
            <a:endParaRPr lang="en-US" altLang="zh-TW" b="1" dirty="0"/>
          </a:p>
          <a:p>
            <a:pPr marL="0" lvl="0" indent="0">
              <a:buNone/>
            </a:pPr>
            <a:r>
              <a:rPr lang="en-US" altLang="zh-TW" b="1" dirty="0"/>
              <a:t>2.</a:t>
            </a:r>
            <a:r>
              <a:rPr lang="zh-TW" altLang="en-US" b="1" dirty="0"/>
              <a:t>請留意</a:t>
            </a:r>
            <a:r>
              <a:rPr lang="zh-TW" altLang="en-US" b="1" dirty="0">
                <a:solidFill>
                  <a:srgbClr val="FF0000"/>
                </a:solidFill>
              </a:rPr>
              <a:t>領域核心素養</a:t>
            </a:r>
            <a:r>
              <a:rPr lang="zh-TW" altLang="en-US" b="1" dirty="0"/>
              <a:t>、學年目標、學習目標、教學重點的關聯性。</a:t>
            </a:r>
            <a:endParaRPr lang="en-US" altLang="zh-TW" b="1" dirty="0"/>
          </a:p>
          <a:p>
            <a:pPr marL="0" lvl="0" indent="0">
              <a:buNone/>
            </a:pPr>
            <a:r>
              <a:rPr lang="en-US" altLang="zh-TW" b="1" dirty="0"/>
              <a:t>3.</a:t>
            </a:r>
            <a:r>
              <a:rPr lang="zh-TW" altLang="en-US" b="1" dirty="0"/>
              <a:t>領域調整計畫</a:t>
            </a:r>
            <a:r>
              <a:rPr lang="en-US" altLang="zh-TW" b="1" dirty="0"/>
              <a:t> </a:t>
            </a:r>
            <a:r>
              <a:rPr lang="zh-TW" altLang="en-US" b="1" dirty="0"/>
              <a:t>請融入特需領域。</a:t>
            </a:r>
            <a:endParaRPr lang="en-US" altLang="zh-TW" b="1" dirty="0"/>
          </a:p>
          <a:p>
            <a:pPr marL="0" lvl="0" indent="0">
              <a:buNone/>
            </a:pPr>
            <a:r>
              <a:rPr lang="en-US" altLang="zh-TW" b="1" dirty="0"/>
              <a:t>4.</a:t>
            </a:r>
            <a:r>
              <a:rPr lang="zh-TW" altLang="en-US" b="1" dirty="0"/>
              <a:t>學習表現</a:t>
            </a:r>
            <a:r>
              <a:rPr lang="en-US" altLang="zh-TW" b="1" dirty="0"/>
              <a:t>+</a:t>
            </a:r>
            <a:r>
              <a:rPr lang="zh-TW" altLang="en-US" b="1" dirty="0"/>
              <a:t>學習內容產生學習目標</a:t>
            </a:r>
            <a:endParaRPr lang="en-US" altLang="zh-TW" b="1" dirty="0"/>
          </a:p>
          <a:p>
            <a:pPr marL="0" lvl="0" indent="0">
              <a:buNone/>
            </a:pPr>
            <a:r>
              <a:rPr lang="en-US" altLang="zh-TW" b="1" dirty="0"/>
              <a:t>5.</a:t>
            </a:r>
            <a:r>
              <a:rPr lang="zh-TW" altLang="en-US" b="1" dirty="0"/>
              <a:t>教學重點要能達成學習目標，但不是複製過來，教學重點應能看見該單元重要的教學活動內容。</a:t>
            </a:r>
            <a:endParaRPr lang="en-US" altLang="zh-TW" b="1" dirty="0"/>
          </a:p>
          <a:p>
            <a:pPr marL="0" lvl="0" indent="0">
              <a:buNone/>
            </a:pPr>
            <a:r>
              <a:rPr lang="en-US" altLang="zh-TW" b="1" dirty="0"/>
              <a:t>6.</a:t>
            </a:r>
            <a:r>
              <a:rPr lang="zh-TW" altLang="en-US" b="1" dirty="0"/>
              <a:t>評量方式應與學習目標相連結， 並寫出評量內容、標準、方式等</a:t>
            </a:r>
            <a:endParaRPr lang="en-US" altLang="zh-TW" b="1" dirty="0"/>
          </a:p>
          <a:p>
            <a:pPr marL="0" lvl="0" indent="0">
              <a:buNone/>
            </a:pPr>
            <a:r>
              <a:rPr lang="en-US" altLang="zh-TW" b="1" dirty="0"/>
              <a:t>7.</a:t>
            </a:r>
            <a:r>
              <a:rPr lang="zh-TW" altLang="en-US" b="1" dirty="0">
                <a:solidFill>
                  <a:srgbClr val="FF0000"/>
                </a:solidFill>
              </a:rPr>
              <a:t>一學期課程中認知、技能、情意均應能看見</a:t>
            </a:r>
            <a:r>
              <a:rPr lang="zh-TW" altLang="en-US" b="1" dirty="0"/>
              <a:t>。</a:t>
            </a:r>
            <a:endParaRPr lang="en-US" altLang="zh-TW" b="1" dirty="0"/>
          </a:p>
          <a:p>
            <a:pPr marL="0" lvl="0" indent="0">
              <a:buNone/>
            </a:pPr>
            <a:r>
              <a:rPr lang="en-US" altLang="zh-TW" b="1" dirty="0"/>
              <a:t>8. </a:t>
            </a:r>
            <a:r>
              <a:rPr lang="zh-TW" altLang="en-US" b="1" dirty="0"/>
              <a:t>抽離課程請注意該領域學習表現</a:t>
            </a:r>
            <a:r>
              <a:rPr lang="en-US" altLang="zh-TW" b="1" dirty="0"/>
              <a:t>/</a:t>
            </a:r>
            <a:r>
              <a:rPr lang="zh-TW" altLang="en-US" b="1" dirty="0"/>
              <a:t>學習內容各面向均包含。</a:t>
            </a:r>
            <a:endParaRPr lang="en-US" altLang="zh-TW" b="1" dirty="0"/>
          </a:p>
          <a:p>
            <a:pPr marL="0" lvl="0" indent="0">
              <a:buNone/>
            </a:pPr>
            <a:r>
              <a:rPr lang="en-US" altLang="zh-TW" b="1" dirty="0"/>
              <a:t>9.</a:t>
            </a:r>
            <a:r>
              <a:rPr lang="zh-TW" altLang="en-US" b="1" dirty="0"/>
              <a:t>適應體育與融合課程的規定。</a:t>
            </a:r>
            <a:endParaRPr lang="en-US" altLang="zh-TW" b="1" dirty="0"/>
          </a:p>
          <a:p>
            <a:pPr marL="0" lvl="0" indent="0">
              <a:buNone/>
            </a:pPr>
            <a:endParaRPr lang="en-US" altLang="zh-TW" dirty="0"/>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
        <p:nvSpPr>
          <p:cNvPr id="6" name="矩形 5"/>
          <p:cNvSpPr/>
          <p:nvPr/>
        </p:nvSpPr>
        <p:spPr>
          <a:xfrm>
            <a:off x="5653708" y="394109"/>
            <a:ext cx="6096000" cy="830997"/>
          </a:xfrm>
          <a:prstGeom prst="rect">
            <a:avLst/>
          </a:prstGeom>
        </p:spPr>
        <p:txBody>
          <a:bodyPr>
            <a:spAutoFit/>
          </a:bodyPr>
          <a:lstStyle/>
          <a:p>
            <a:r>
              <a:rPr lang="en-US" altLang="zh-TW" sz="2400" b="1" dirty="0"/>
              <a:t>6/6</a:t>
            </a:r>
            <a:r>
              <a:rPr lang="zh-TW" altLang="en-US" sz="2400" b="1" dirty="0"/>
              <a:t>前上傳校訂課程計畫和</a:t>
            </a:r>
            <a:r>
              <a:rPr lang="zh-TW" altLang="en-US" sz="2400" b="1" dirty="0">
                <a:solidFill>
                  <a:srgbClr val="FF0000"/>
                </a:solidFill>
              </a:rPr>
              <a:t>學習節數一覽表</a:t>
            </a:r>
            <a:br>
              <a:rPr lang="en-US" altLang="zh-TW" sz="2400" b="1" dirty="0">
                <a:solidFill>
                  <a:srgbClr val="FF0000"/>
                </a:solidFill>
              </a:rPr>
            </a:br>
            <a:r>
              <a:rPr lang="en-US" altLang="zh-TW" sz="2400" b="1" dirty="0"/>
              <a:t> 7/4</a:t>
            </a:r>
            <a:r>
              <a:rPr lang="zh-TW" altLang="en-US" sz="2400" b="1" dirty="0"/>
              <a:t>上傳部定領域課程計畫</a:t>
            </a:r>
          </a:p>
        </p:txBody>
      </p:sp>
    </p:spTree>
    <p:extLst>
      <p:ext uri="{BB962C8B-B14F-4D97-AF65-F5344CB8AC3E}">
        <p14:creationId xmlns:p14="http://schemas.microsoft.com/office/powerpoint/2010/main" val="1006715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stretch>
            <a:fillRect/>
          </a:stretch>
        </p:blipFill>
        <p:spPr>
          <a:xfrm>
            <a:off x="838200" y="1561844"/>
            <a:ext cx="10401300" cy="5296156"/>
          </a:xfrm>
          <a:prstGeom prst="rect">
            <a:avLst/>
          </a:prstGeom>
        </p:spPr>
      </p:pic>
      <p:sp>
        <p:nvSpPr>
          <p:cNvPr id="2" name="標題 1"/>
          <p:cNvSpPr>
            <a:spLocks noGrp="1"/>
          </p:cNvSpPr>
          <p:nvPr>
            <p:ph type="title"/>
          </p:nvPr>
        </p:nvSpPr>
        <p:spPr>
          <a:xfrm>
            <a:off x="838199" y="365125"/>
            <a:ext cx="11020425" cy="1325563"/>
          </a:xfrm>
        </p:spPr>
        <p:txBody>
          <a:bodyPr>
            <a:normAutofit/>
          </a:bodyPr>
          <a:lstStyle/>
          <a:p>
            <a:r>
              <a:rPr lang="en-US" altLang="zh-TW" sz="2800" b="1" dirty="0"/>
              <a:t>114</a:t>
            </a:r>
            <a:r>
              <a:rPr lang="zh-TW" altLang="en-US" sz="2800" b="1" dirty="0"/>
              <a:t>學年度公（私）立國民中小學學校課程計畫備查計畫公文及附件</a:t>
            </a:r>
          </a:p>
        </p:txBody>
      </p:sp>
    </p:spTree>
    <p:extLst>
      <p:ext uri="{BB962C8B-B14F-4D97-AF65-F5344CB8AC3E}">
        <p14:creationId xmlns:p14="http://schemas.microsoft.com/office/powerpoint/2010/main" val="833394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特殊教育課程計畫</a:t>
            </a:r>
          </a:p>
        </p:txBody>
      </p:sp>
      <p:sp>
        <p:nvSpPr>
          <p:cNvPr id="5" name="矩形 4"/>
          <p:cNvSpPr/>
          <p:nvPr/>
        </p:nvSpPr>
        <p:spPr>
          <a:xfrm>
            <a:off x="742949" y="2160538"/>
            <a:ext cx="11096625" cy="4031873"/>
          </a:xfrm>
          <a:prstGeom prst="rect">
            <a:avLst/>
          </a:prstGeom>
        </p:spPr>
        <p:txBody>
          <a:bodyPr wrap="square">
            <a:spAutoFit/>
          </a:bodyPr>
          <a:lstStyle/>
          <a:p>
            <a:r>
              <a:rPr lang="zh-TW" altLang="en-US" sz="3200" dirty="0">
                <a:latin typeface="微軟正黑體" panose="020B0604030504040204" pitchFamily="34" charset="-120"/>
                <a:ea typeface="微軟正黑體" panose="020B0604030504040204" pitchFamily="34" charset="-120"/>
              </a:rPr>
              <a:t>若學生在特定領域</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科目之學習不需進行課程調整，則依循十二年國民基本教育該領域課程綱要之規範規劃課程；</a:t>
            </a:r>
            <a:endParaRPr lang="en-US" altLang="zh-TW" sz="3200" dirty="0">
              <a:latin typeface="微軟正黑體" panose="020B0604030504040204" pitchFamily="34" charset="-120"/>
              <a:ea typeface="微軟正黑體" panose="020B0604030504040204" pitchFamily="34" charset="-120"/>
            </a:endParaRPr>
          </a:p>
          <a:p>
            <a:r>
              <a:rPr lang="zh-TW" altLang="en-US" sz="3200" dirty="0">
                <a:latin typeface="微軟正黑體" panose="020B0604030504040204" pitchFamily="34" charset="-120"/>
                <a:ea typeface="微軟正黑體" panose="020B0604030504040204" pitchFamily="34" charset="-120"/>
              </a:rPr>
              <a:t>若學生有特殊教育需求，則可依據</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特殊教育課程教材教法及評量方式實施辦法</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，以及本課程實施規範，調整其學習</a:t>
            </a:r>
            <a:r>
              <a:rPr lang="zh-TW" altLang="en-US" sz="3200" dirty="0">
                <a:solidFill>
                  <a:srgbClr val="FF0000"/>
                </a:solidFill>
                <a:latin typeface="微軟正黑體" panose="020B0604030504040204" pitchFamily="34" charset="-120"/>
                <a:ea typeface="微軟正黑體" panose="020B0604030504040204" pitchFamily="34" charset="-120"/>
              </a:rPr>
              <a:t>內容</a:t>
            </a:r>
            <a:r>
              <a:rPr lang="zh-TW" altLang="en-US" sz="3200" dirty="0">
                <a:latin typeface="微軟正黑體" panose="020B0604030504040204" pitchFamily="34" charset="-120"/>
                <a:ea typeface="微軟正黑體" panose="020B0604030504040204" pitchFamily="34" charset="-120"/>
              </a:rPr>
              <a:t>、</a:t>
            </a:r>
            <a:r>
              <a:rPr lang="zh-TW" altLang="en-US" sz="3200" dirty="0">
                <a:solidFill>
                  <a:srgbClr val="FF0000"/>
                </a:solidFill>
                <a:latin typeface="微軟正黑體" panose="020B0604030504040204" pitchFamily="34" charset="-120"/>
                <a:ea typeface="微軟正黑體" panose="020B0604030504040204" pitchFamily="34" charset="-120"/>
              </a:rPr>
              <a:t>歷程</a:t>
            </a:r>
            <a:r>
              <a:rPr lang="zh-TW" altLang="en-US" sz="3200" dirty="0">
                <a:latin typeface="微軟正黑體" panose="020B0604030504040204" pitchFamily="34" charset="-120"/>
                <a:ea typeface="微軟正黑體" panose="020B0604030504040204" pitchFamily="34" charset="-120"/>
              </a:rPr>
              <a:t>、</a:t>
            </a:r>
            <a:r>
              <a:rPr lang="zh-TW" altLang="en-US" sz="3200" dirty="0">
                <a:solidFill>
                  <a:srgbClr val="FF0000"/>
                </a:solidFill>
                <a:latin typeface="微軟正黑體" panose="020B0604030504040204" pitchFamily="34" charset="-120"/>
                <a:ea typeface="微軟正黑體" panose="020B0604030504040204" pitchFamily="34" charset="-120"/>
              </a:rPr>
              <a:t>環境</a:t>
            </a:r>
            <a:r>
              <a:rPr lang="zh-TW" altLang="en-US" sz="3200" dirty="0">
                <a:latin typeface="微軟正黑體" panose="020B0604030504040204" pitchFamily="34" charset="-120"/>
                <a:ea typeface="微軟正黑體" panose="020B0604030504040204" pitchFamily="34" charset="-120"/>
              </a:rPr>
              <a:t>或</a:t>
            </a:r>
            <a:r>
              <a:rPr lang="zh-TW" altLang="en-US" sz="3200" dirty="0">
                <a:solidFill>
                  <a:srgbClr val="FF0000"/>
                </a:solidFill>
                <a:latin typeface="微軟正黑體" panose="020B0604030504040204" pitchFamily="34" charset="-120"/>
                <a:ea typeface="微軟正黑體" panose="020B0604030504040204" pitchFamily="34" charset="-120"/>
              </a:rPr>
              <a:t>評量</a:t>
            </a:r>
            <a:r>
              <a:rPr lang="zh-TW" altLang="en-US" sz="3200" dirty="0">
                <a:latin typeface="微軟正黑體" panose="020B0604030504040204" pitchFamily="34" charset="-120"/>
                <a:ea typeface="微軟正黑體" panose="020B0604030504040204" pitchFamily="34" charset="-120"/>
              </a:rPr>
              <a:t>。</a:t>
            </a:r>
            <a:endParaRPr lang="en-US" altLang="zh-TW" sz="32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總綱</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明訂特殊需求領域課程為特殊教育學生之重要課程，學校須經專業評估後，依據該生之個別化教育計畫或個別輔導計畫，在校訂必選修課程中提供。</a:t>
            </a:r>
            <a:r>
              <a:rPr lang="en-US" altLang="zh-TW" sz="2000" dirty="0">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特殊教育實施規範</a:t>
            </a:r>
            <a:r>
              <a:rPr lang="en-US" altLang="zh-TW" sz="2000" dirty="0">
                <a:latin typeface="標楷體" panose="03000509000000000000" pitchFamily="65" charset="-120"/>
                <a:ea typeface="標楷體" panose="03000509000000000000" pitchFamily="65" charset="-120"/>
              </a:rPr>
              <a:t>P2,110</a:t>
            </a:r>
            <a:r>
              <a:rPr lang="zh-TW" altLang="en-US" sz="2000" dirty="0">
                <a:latin typeface="標楷體" panose="03000509000000000000" pitchFamily="65" charset="-120"/>
                <a:ea typeface="標楷體" panose="03000509000000000000" pitchFamily="65" charset="-120"/>
              </a:rPr>
              <a:t>年</a:t>
            </a:r>
            <a:r>
              <a:rPr lang="en-US" altLang="zh-TW" sz="2000" dirty="0">
                <a:latin typeface="標楷體" panose="03000509000000000000" pitchFamily="65" charset="-120"/>
                <a:ea typeface="標楷體" panose="03000509000000000000" pitchFamily="65" charset="-120"/>
              </a:rPr>
              <a:t>10</a:t>
            </a:r>
            <a:r>
              <a:rPr lang="zh-TW" altLang="en-US" sz="2000" dirty="0">
                <a:latin typeface="標楷體" panose="03000509000000000000" pitchFamily="65" charset="-120"/>
                <a:ea typeface="標楷體" panose="03000509000000000000" pitchFamily="65" charset="-120"/>
              </a:rPr>
              <a:t>月</a:t>
            </a:r>
            <a:r>
              <a:rPr lang="en-US" altLang="zh-TW" sz="2000" dirty="0">
                <a:latin typeface="標楷體" panose="03000509000000000000" pitchFamily="65" charset="-120"/>
                <a:ea typeface="標楷體" panose="03000509000000000000" pitchFamily="65" charset="-120"/>
              </a:rPr>
              <a:t>)</a:t>
            </a:r>
            <a:endParaRPr lang="zh-TW" altLang="en-US" sz="2000" dirty="0">
              <a:latin typeface="標楷體" panose="03000509000000000000" pitchFamily="65" charset="-120"/>
              <a:ea typeface="標楷體" panose="03000509000000000000" pitchFamily="65" charset="-120"/>
            </a:endParaRPr>
          </a:p>
        </p:txBody>
      </p:sp>
      <p:sp>
        <p:nvSpPr>
          <p:cNvPr id="7" name="圓角矩形圖說文字 6"/>
          <p:cNvSpPr/>
          <p:nvPr/>
        </p:nvSpPr>
        <p:spPr>
          <a:xfrm>
            <a:off x="6467475" y="189706"/>
            <a:ext cx="5181600" cy="16764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000" b="1" dirty="0"/>
              <a:t>部定領域課程調整、特需領域課程</a:t>
            </a:r>
          </a:p>
        </p:txBody>
      </p:sp>
    </p:spTree>
    <p:extLst>
      <p:ext uri="{BB962C8B-B14F-4D97-AF65-F5344CB8AC3E}">
        <p14:creationId xmlns:p14="http://schemas.microsoft.com/office/powerpoint/2010/main" val="1098777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特殊教育課程計畫做法</a:t>
            </a:r>
          </a:p>
        </p:txBody>
      </p:sp>
      <p:sp>
        <p:nvSpPr>
          <p:cNvPr id="3" name="內容版面配置區 2"/>
          <p:cNvSpPr>
            <a:spLocks noGrp="1"/>
          </p:cNvSpPr>
          <p:nvPr>
            <p:ph idx="1"/>
          </p:nvPr>
        </p:nvSpPr>
        <p:spPr/>
        <p:txBody>
          <a:bodyPr>
            <a:normAutofit/>
          </a:bodyPr>
          <a:lstStyle/>
          <a:p>
            <a:r>
              <a:rPr lang="zh-TW" altLang="en-US" sz="4000" dirty="0">
                <a:latin typeface="標楷體" panose="03000509000000000000" pitchFamily="65" charset="-120"/>
                <a:ea typeface="標楷體" panose="03000509000000000000" pitchFamily="65" charset="-120"/>
              </a:rPr>
              <a:t>釐清課程調整的做法：</a:t>
            </a:r>
            <a:endParaRPr lang="en-US" altLang="zh-TW" sz="4000" dirty="0">
              <a:latin typeface="標楷體" panose="03000509000000000000" pitchFamily="65" charset="-120"/>
              <a:ea typeface="標楷體" panose="03000509000000000000" pitchFamily="65" charset="-120"/>
            </a:endParaRPr>
          </a:p>
          <a:p>
            <a:pPr marL="0" indent="0">
              <a:buNone/>
            </a:pPr>
            <a:r>
              <a:rPr lang="zh-TW" altLang="en-US" sz="4000" dirty="0">
                <a:latin typeface="標楷體" panose="03000509000000000000" pitchFamily="65" charset="-120"/>
                <a:ea typeface="標楷體" panose="03000509000000000000" pitchFamily="65" charset="-120"/>
              </a:rPr>
              <a:t>請參考</a:t>
            </a:r>
            <a:r>
              <a:rPr lang="en-US" altLang="zh-TW" sz="4000" dirty="0">
                <a:latin typeface="微軟正黑體" panose="020B0604030504040204" pitchFamily="34" charset="-120"/>
                <a:ea typeface="微軟正黑體" panose="020B0604030504040204" pitchFamily="34" charset="-120"/>
              </a:rPr>
              <a:t>《</a:t>
            </a:r>
            <a:r>
              <a:rPr lang="zh-TW" altLang="en-US" sz="4000" dirty="0">
                <a:latin typeface="標楷體" panose="03000509000000000000" pitchFamily="65" charset="-120"/>
                <a:ea typeface="標楷體" panose="03000509000000000000" pitchFamily="65" charset="-120"/>
              </a:rPr>
              <a:t>十二年國民基本教育課程綱要身心障礙學生領域課程調整應用手冊 </a:t>
            </a:r>
            <a:r>
              <a:rPr lang="en-US" altLang="zh-TW" sz="4000" dirty="0">
                <a:latin typeface="微軟正黑體" panose="020B0604030504040204" pitchFamily="34" charset="-120"/>
                <a:ea typeface="微軟正黑體" panose="020B0604030504040204" pitchFamily="34" charset="-120"/>
              </a:rPr>
              <a:t>》</a:t>
            </a:r>
          </a:p>
          <a:p>
            <a:pPr marL="0" indent="0">
              <a:buNone/>
            </a:pPr>
            <a:r>
              <a:rPr lang="zh-TW" altLang="en-US" sz="4000" dirty="0">
                <a:latin typeface="標楷體" panose="03000509000000000000" pitchFamily="65" charset="-120"/>
                <a:ea typeface="標楷體" panose="03000509000000000000" pitchFamily="65" charset="-120"/>
              </a:rPr>
              <a:t>請大家自行閱讀：</a:t>
            </a:r>
            <a:endParaRPr lang="en-US" altLang="zh-TW" sz="4000" dirty="0">
              <a:latin typeface="標楷體" panose="03000509000000000000" pitchFamily="65" charset="-120"/>
              <a:ea typeface="標楷體" panose="03000509000000000000" pitchFamily="65" charset="-120"/>
            </a:endParaRPr>
          </a:p>
          <a:p>
            <a:pPr marL="0" indent="0">
              <a:buNone/>
            </a:pPr>
            <a:r>
              <a:rPr lang="zh-TW" altLang="en-US" sz="4000" dirty="0">
                <a:latin typeface="標楷體" panose="03000509000000000000" pitchFamily="65" charset="-120"/>
                <a:ea typeface="標楷體" panose="03000509000000000000" pitchFamily="65" charset="-120"/>
              </a:rPr>
              <a:t>調整建議篇</a:t>
            </a:r>
            <a:r>
              <a:rPr lang="en-US" altLang="zh-TW" sz="4000" dirty="0">
                <a:latin typeface="標楷體" panose="03000509000000000000" pitchFamily="65" charset="-120"/>
                <a:ea typeface="標楷體" panose="03000509000000000000" pitchFamily="65" charset="-120"/>
              </a:rPr>
              <a:t>109.7-</a:t>
            </a:r>
            <a:r>
              <a:rPr lang="zh-TW" altLang="en-US" sz="4000" dirty="0">
                <a:latin typeface="標楷體" panose="03000509000000000000" pitchFamily="65" charset="-120"/>
                <a:ea typeface="標楷體" panose="03000509000000000000" pitchFamily="65" charset="-120"/>
              </a:rPr>
              <a:t>使用說明</a:t>
            </a:r>
            <a:r>
              <a:rPr lang="en-US" altLang="zh-TW" sz="4000" dirty="0">
                <a:latin typeface="標楷體" panose="03000509000000000000" pitchFamily="65" charset="-120"/>
                <a:ea typeface="標楷體" panose="03000509000000000000" pitchFamily="65" charset="-120"/>
              </a:rPr>
              <a:t>P1~P8</a:t>
            </a:r>
          </a:p>
          <a:p>
            <a:endParaRPr lang="en-US" altLang="zh-TW" sz="4000" dirty="0">
              <a:latin typeface="微軟正黑體" panose="020B0604030504040204" pitchFamily="34" charset="-120"/>
              <a:ea typeface="微軟正黑體" panose="020B0604030504040204" pitchFamily="34" charset="-120"/>
            </a:endParaRPr>
          </a:p>
          <a:p>
            <a:endParaRPr lang="en-US" altLang="zh-TW" sz="4000" dirty="0">
              <a:latin typeface="標楷體" panose="03000509000000000000" pitchFamily="65" charset="-120"/>
              <a:ea typeface="標楷體" panose="03000509000000000000" pitchFamily="65" charset="-120"/>
            </a:endParaRPr>
          </a:p>
          <a:p>
            <a:endParaRPr lang="en-US" altLang="zh-TW" sz="4000" dirty="0">
              <a:latin typeface="標楷體" panose="03000509000000000000" pitchFamily="65" charset="-120"/>
              <a:ea typeface="標楷體" panose="03000509000000000000" pitchFamily="65" charset="-120"/>
            </a:endParaRPr>
          </a:p>
          <a:p>
            <a:pPr marL="0" indent="0">
              <a:buNone/>
            </a:pPr>
            <a:endParaRPr lang="en-US" altLang="zh-TW" sz="4000" dirty="0">
              <a:latin typeface="微軟正黑體" panose="020B0604030504040204" pitchFamily="34" charset="-120"/>
              <a:ea typeface="微軟正黑體" panose="020B0604030504040204" pitchFamily="34" charset="-120"/>
            </a:endParaRPr>
          </a:p>
          <a:p>
            <a:pPr marL="0" indent="0">
              <a:buNone/>
            </a:pPr>
            <a:endParaRPr lang="en-US" altLang="zh-TW" sz="4000" dirty="0">
              <a:latin typeface="標楷體" panose="03000509000000000000" pitchFamily="65" charset="-120"/>
              <a:ea typeface="標楷體" panose="03000509000000000000" pitchFamily="65" charset="-120"/>
            </a:endParaRPr>
          </a:p>
          <a:p>
            <a:pPr marL="0" indent="0">
              <a:buNone/>
            </a:pPr>
            <a:endParaRPr lang="en-US" altLang="zh-TW" sz="4000" dirty="0">
              <a:latin typeface="標楷體" panose="03000509000000000000" pitchFamily="65" charset="-120"/>
              <a:ea typeface="標楷體" panose="03000509000000000000" pitchFamily="65" charset="-120"/>
            </a:endParaRPr>
          </a:p>
          <a:p>
            <a:pPr marL="0" indent="0">
              <a:buNone/>
            </a:pPr>
            <a:endParaRPr lang="zh-TW" altLang="en-US" sz="40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632472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課程調整流程</a:t>
            </a:r>
          </a:p>
        </p:txBody>
      </p:sp>
      <p:pic>
        <p:nvPicPr>
          <p:cNvPr id="4" name="內容版面配置區 3"/>
          <p:cNvPicPr>
            <a:picLocks noGrp="1" noChangeAspect="1"/>
          </p:cNvPicPr>
          <p:nvPr>
            <p:ph idx="1"/>
          </p:nvPr>
        </p:nvPicPr>
        <p:blipFill>
          <a:blip r:embed="rId2"/>
          <a:stretch>
            <a:fillRect/>
          </a:stretch>
        </p:blipFill>
        <p:spPr>
          <a:xfrm>
            <a:off x="2226609" y="1690688"/>
            <a:ext cx="7738781" cy="5051425"/>
          </a:xfrm>
          <a:prstGeom prst="rect">
            <a:avLst/>
          </a:prstGeom>
        </p:spPr>
      </p:pic>
    </p:spTree>
    <p:extLst>
      <p:ext uri="{BB962C8B-B14F-4D97-AF65-F5344CB8AC3E}">
        <p14:creationId xmlns:p14="http://schemas.microsoft.com/office/powerpoint/2010/main" val="3669839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113</a:t>
            </a:r>
            <a:r>
              <a:rPr lang="zh-TW" altLang="en-US" dirty="0"/>
              <a:t>學年課程計畫審查常見問題</a:t>
            </a:r>
          </a:p>
        </p:txBody>
      </p:sp>
      <p:sp>
        <p:nvSpPr>
          <p:cNvPr id="3" name="內容版面配置區 2"/>
          <p:cNvSpPr>
            <a:spLocks noGrp="1"/>
          </p:cNvSpPr>
          <p:nvPr>
            <p:ph idx="1"/>
          </p:nvPr>
        </p:nvSpPr>
        <p:spPr/>
        <p:txBody>
          <a:bodyPr/>
          <a:lstStyle/>
          <a:p>
            <a:pPr marL="514350" indent="-514350">
              <a:buFont typeface="+mj-lt"/>
              <a:buAutoNum type="arabicPeriod"/>
            </a:pPr>
            <a:r>
              <a:rPr lang="zh-TW" altLang="zh-TW" dirty="0"/>
              <a:t>部定領域課程調整計畫未融入特需領域。</a:t>
            </a:r>
          </a:p>
          <a:p>
            <a:pPr marL="514350" indent="-514350">
              <a:buFont typeface="+mj-lt"/>
              <a:buAutoNum type="arabicPeriod"/>
            </a:pPr>
            <a:r>
              <a:rPr lang="zh-TW" altLang="zh-TW" dirty="0"/>
              <a:t>領域核心素養與學年目標或課程計畫內容關聯性低。</a:t>
            </a:r>
            <a:endParaRPr lang="en-US" altLang="zh-TW" dirty="0"/>
          </a:p>
          <a:p>
            <a:pPr marL="514350" indent="-514350">
              <a:buFont typeface="+mj-lt"/>
              <a:buAutoNum type="arabicPeriod"/>
            </a:pPr>
            <a:r>
              <a:rPr lang="zh-TW" altLang="en-US" dirty="0"/>
              <a:t>特需領域</a:t>
            </a:r>
            <a:r>
              <a:rPr lang="en-US" altLang="zh-TW" dirty="0"/>
              <a:t>-</a:t>
            </a:r>
            <a:r>
              <a:rPr lang="zh-TW" altLang="en-US" dirty="0"/>
              <a:t>職業教育應依據</a:t>
            </a:r>
            <a:r>
              <a:rPr lang="en-US" altLang="zh-TW" dirty="0"/>
              <a:t>&lt;</a:t>
            </a:r>
            <a:r>
              <a:rPr lang="zh-TW" altLang="en-US" dirty="0"/>
              <a:t>十二年國民基本教育身心障礙相關之特殊需求領域課程綱要</a:t>
            </a:r>
            <a:r>
              <a:rPr lang="en-US" altLang="zh-TW" dirty="0"/>
              <a:t>&gt;</a:t>
            </a:r>
          </a:p>
          <a:p>
            <a:pPr marL="0" indent="0">
              <a:buNone/>
            </a:pPr>
            <a:r>
              <a:rPr lang="en-US" altLang="zh-TW" dirty="0"/>
              <a:t>4.   </a:t>
            </a:r>
            <a:r>
              <a:rPr lang="zh-TW" altLang="en-US" dirty="0"/>
              <a:t>適應體育疑問</a:t>
            </a:r>
          </a:p>
        </p:txBody>
      </p:sp>
    </p:spTree>
    <p:extLst>
      <p:ext uri="{BB962C8B-B14F-4D97-AF65-F5344CB8AC3E}">
        <p14:creationId xmlns:p14="http://schemas.microsoft.com/office/powerpoint/2010/main" val="3600827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113</a:t>
            </a:r>
            <a:r>
              <a:rPr lang="zh-TW" altLang="en-US" dirty="0"/>
              <a:t>學年課程計畫審查常見問題</a:t>
            </a:r>
          </a:p>
        </p:txBody>
      </p:sp>
      <p:sp>
        <p:nvSpPr>
          <p:cNvPr id="3" name="內容版面配置區 2"/>
          <p:cNvSpPr>
            <a:spLocks noGrp="1"/>
          </p:cNvSpPr>
          <p:nvPr>
            <p:ph idx="1"/>
          </p:nvPr>
        </p:nvSpPr>
        <p:spPr/>
        <p:txBody>
          <a:bodyPr>
            <a:normAutofit lnSpcReduction="10000"/>
          </a:bodyPr>
          <a:lstStyle/>
          <a:p>
            <a:pPr marL="0" indent="0">
              <a:buNone/>
            </a:pPr>
            <a:r>
              <a:rPr lang="zh-TW" altLang="en-US" dirty="0"/>
              <a:t> </a:t>
            </a:r>
            <a:r>
              <a:rPr lang="en-US" altLang="zh-TW" dirty="0"/>
              <a:t>1.</a:t>
            </a:r>
            <a:r>
              <a:rPr lang="zh-TW" altLang="zh-TW" dirty="0"/>
              <a:t>部定領域課程調整計畫未融入特需領域</a:t>
            </a:r>
            <a:r>
              <a:rPr lang="zh-TW" altLang="en-US" dirty="0">
                <a:sym typeface="Wingdings" panose="05000000000000000000" pitchFamily="2" charset="2"/>
              </a:rPr>
              <a:t></a:t>
            </a:r>
            <a:endParaRPr lang="en-US" altLang="zh-TW" dirty="0">
              <a:sym typeface="Wingdings" panose="05000000000000000000" pitchFamily="2" charset="2"/>
            </a:endParaRPr>
          </a:p>
          <a:p>
            <a:pPr marL="0" indent="0">
              <a:buNone/>
            </a:pPr>
            <a:r>
              <a:rPr lang="zh-TW" altLang="en-US" dirty="0">
                <a:sym typeface="Wingdings" panose="05000000000000000000" pitchFamily="2" charset="2"/>
              </a:rPr>
              <a:t>無論是否獨立開設特需領域，</a:t>
            </a:r>
            <a:r>
              <a:rPr lang="zh-TW" altLang="en-US" dirty="0"/>
              <a:t>資源班與巡迴輔導的課程調整計畫請融入特需領域。</a:t>
            </a:r>
            <a:endParaRPr lang="en-US" altLang="zh-TW" dirty="0"/>
          </a:p>
          <a:p>
            <a:pPr marL="0" indent="0">
              <a:buNone/>
            </a:pPr>
            <a:endParaRPr lang="en-US" altLang="zh-TW" dirty="0"/>
          </a:p>
          <a:p>
            <a:pPr marL="0" indent="0">
              <a:buNone/>
            </a:pPr>
            <a:r>
              <a:rPr lang="en-US" altLang="zh-TW" dirty="0"/>
              <a:t>2.</a:t>
            </a:r>
            <a:r>
              <a:rPr lang="zh-TW" altLang="zh-TW" dirty="0"/>
              <a:t>領域核心素養與學年目標或課程計畫內容關聯性低</a:t>
            </a:r>
            <a:r>
              <a:rPr lang="zh-TW" altLang="en-US" dirty="0">
                <a:sym typeface="Wingdings" panose="05000000000000000000" pitchFamily="2" charset="2"/>
              </a:rPr>
              <a:t></a:t>
            </a:r>
            <a:endParaRPr lang="en-US" altLang="zh-TW" dirty="0">
              <a:sym typeface="Wingdings" panose="05000000000000000000" pitchFamily="2" charset="2"/>
            </a:endParaRPr>
          </a:p>
          <a:p>
            <a:pPr marL="0" indent="0">
              <a:buNone/>
            </a:pPr>
            <a:r>
              <a:rPr lang="zh-TW" altLang="zh-TW" dirty="0"/>
              <a:t>領域核心素養</a:t>
            </a:r>
            <a:r>
              <a:rPr lang="zh-TW" altLang="en-US" dirty="0"/>
              <a:t>的動詞、名詞是否出現在</a:t>
            </a:r>
            <a:r>
              <a:rPr lang="zh-TW" altLang="zh-TW" dirty="0"/>
              <a:t>學年目標</a:t>
            </a:r>
            <a:r>
              <a:rPr lang="zh-TW" altLang="en-US" dirty="0"/>
              <a:t>。</a:t>
            </a:r>
            <a:endParaRPr lang="en-US" altLang="zh-TW" dirty="0"/>
          </a:p>
          <a:p>
            <a:pPr marL="0" indent="0">
              <a:buNone/>
            </a:pPr>
            <a:r>
              <a:rPr lang="zh-TW" altLang="en-US" dirty="0">
                <a:latin typeface="標楷體" panose="03000509000000000000" pitchFamily="65" charset="-120"/>
                <a:ea typeface="標楷體" panose="03000509000000000000" pitchFamily="65" charset="-120"/>
              </a:rPr>
              <a:t>國</a:t>
            </a:r>
            <a:r>
              <a:rPr lang="en-US" altLang="zh-TW" dirty="0">
                <a:latin typeface="標楷體" panose="03000509000000000000" pitchFamily="65" charset="-120"/>
                <a:ea typeface="標楷體" panose="03000509000000000000" pitchFamily="65" charset="-120"/>
              </a:rPr>
              <a:t>-E-B1:</a:t>
            </a:r>
            <a:r>
              <a:rPr lang="zh-TW" altLang="en-US" dirty="0">
                <a:solidFill>
                  <a:srgbClr val="FF0000"/>
                </a:solidFill>
                <a:latin typeface="標楷體" panose="03000509000000000000" pitchFamily="65" charset="-120"/>
                <a:ea typeface="標楷體" panose="03000509000000000000" pitchFamily="65" charset="-120"/>
              </a:rPr>
              <a:t>理解</a:t>
            </a:r>
            <a:r>
              <a:rPr lang="zh-TW" altLang="en-US" dirty="0">
                <a:latin typeface="標楷體" panose="03000509000000000000" pitchFamily="65" charset="-120"/>
                <a:ea typeface="標楷體" panose="03000509000000000000" pitchFamily="65" charset="-120"/>
              </a:rPr>
              <a:t>與</a:t>
            </a:r>
            <a:r>
              <a:rPr lang="zh-TW" altLang="en-US" dirty="0">
                <a:solidFill>
                  <a:srgbClr val="FF0000"/>
                </a:solidFill>
                <a:latin typeface="標楷體" panose="03000509000000000000" pitchFamily="65" charset="-120"/>
                <a:ea typeface="標楷體" panose="03000509000000000000" pitchFamily="65" charset="-120"/>
              </a:rPr>
              <a:t>運用</a:t>
            </a:r>
            <a:r>
              <a:rPr lang="zh-TW" altLang="en-US" dirty="0">
                <a:latin typeface="標楷體" panose="03000509000000000000" pitchFamily="65" charset="-120"/>
                <a:ea typeface="標楷體" panose="03000509000000000000" pitchFamily="65" charset="-120"/>
              </a:rPr>
              <a:t>國語文在</a:t>
            </a:r>
            <a:r>
              <a:rPr lang="zh-TW" altLang="en-US" dirty="0">
                <a:solidFill>
                  <a:srgbClr val="FF0000"/>
                </a:solidFill>
                <a:latin typeface="標楷體" panose="03000509000000000000" pitchFamily="65" charset="-120"/>
                <a:ea typeface="標楷體" panose="03000509000000000000" pitchFamily="65" charset="-120"/>
              </a:rPr>
              <a:t>日常生活</a:t>
            </a:r>
            <a:r>
              <a:rPr lang="zh-TW" altLang="en-US" dirty="0">
                <a:latin typeface="標楷體" panose="03000509000000000000" pitchFamily="65" charset="-120"/>
                <a:ea typeface="標楷體" panose="03000509000000000000" pitchFamily="65" charset="-120"/>
              </a:rPr>
              <a:t>中學習</a:t>
            </a:r>
            <a:r>
              <a:rPr lang="zh-TW" altLang="en-US" dirty="0">
                <a:solidFill>
                  <a:srgbClr val="FF0000"/>
                </a:solidFill>
                <a:latin typeface="標楷體" panose="03000509000000000000" pitchFamily="65" charset="-120"/>
                <a:ea typeface="標楷體" panose="03000509000000000000" pitchFamily="65" charset="-120"/>
              </a:rPr>
              <a:t>體察</a:t>
            </a:r>
            <a:r>
              <a:rPr lang="zh-TW" altLang="en-US" dirty="0">
                <a:latin typeface="標楷體" panose="03000509000000000000" pitchFamily="65" charset="-120"/>
                <a:ea typeface="標楷體" panose="03000509000000000000" pitchFamily="65" charset="-120"/>
              </a:rPr>
              <a:t>他人的</a:t>
            </a:r>
            <a:r>
              <a:rPr lang="zh-TW" altLang="en-US" dirty="0">
                <a:solidFill>
                  <a:srgbClr val="FF0000"/>
                </a:solidFill>
                <a:latin typeface="標楷體" panose="03000509000000000000" pitchFamily="65" charset="-120"/>
                <a:ea typeface="標楷體" panose="03000509000000000000" pitchFamily="65" charset="-120"/>
              </a:rPr>
              <a:t>感受</a:t>
            </a:r>
            <a:r>
              <a:rPr lang="zh-TW" altLang="en-US" dirty="0">
                <a:latin typeface="標楷體" panose="03000509000000000000" pitchFamily="65" charset="-120"/>
                <a:ea typeface="標楷體" panose="03000509000000000000" pitchFamily="65" charset="-120"/>
              </a:rPr>
              <a:t>，並</a:t>
            </a:r>
            <a:r>
              <a:rPr lang="zh-TW" altLang="en-US" dirty="0">
                <a:solidFill>
                  <a:srgbClr val="FF0000"/>
                </a:solidFill>
                <a:latin typeface="標楷體" panose="03000509000000000000" pitchFamily="65" charset="-120"/>
                <a:ea typeface="標楷體" panose="03000509000000000000" pitchFamily="65" charset="-120"/>
              </a:rPr>
              <a:t>給予</a:t>
            </a:r>
            <a:r>
              <a:rPr lang="zh-TW" altLang="en-US" dirty="0">
                <a:latin typeface="標楷體" panose="03000509000000000000" pitchFamily="65" charset="-120"/>
                <a:ea typeface="標楷體" panose="03000509000000000000" pitchFamily="65" charset="-120"/>
              </a:rPr>
              <a:t>適當的</a:t>
            </a:r>
            <a:r>
              <a:rPr lang="zh-TW" altLang="en-US" dirty="0">
                <a:solidFill>
                  <a:srgbClr val="FF0000"/>
                </a:solidFill>
                <a:latin typeface="標楷體" panose="03000509000000000000" pitchFamily="65" charset="-120"/>
                <a:ea typeface="標楷體" panose="03000509000000000000" pitchFamily="65" charset="-120"/>
              </a:rPr>
              <a:t>回應</a:t>
            </a:r>
            <a:r>
              <a:rPr lang="zh-TW" altLang="en-US" dirty="0">
                <a:latin typeface="標楷體" panose="03000509000000000000" pitchFamily="65" charset="-120"/>
                <a:ea typeface="標楷體" panose="03000509000000000000" pitchFamily="65" charset="-120"/>
              </a:rPr>
              <a:t>，以</a:t>
            </a:r>
            <a:r>
              <a:rPr lang="zh-TW" altLang="en-US" dirty="0">
                <a:solidFill>
                  <a:srgbClr val="FF0000"/>
                </a:solidFill>
                <a:latin typeface="標楷體" panose="03000509000000000000" pitchFamily="65" charset="-120"/>
                <a:ea typeface="標楷體" panose="03000509000000000000" pitchFamily="65" charset="-120"/>
              </a:rPr>
              <a:t>達成溝通</a:t>
            </a:r>
            <a:r>
              <a:rPr lang="zh-TW" altLang="en-US" dirty="0">
                <a:latin typeface="標楷體" panose="03000509000000000000" pitchFamily="65" charset="-120"/>
                <a:ea typeface="標楷體" panose="03000509000000000000" pitchFamily="65" charset="-120"/>
              </a:rPr>
              <a:t>及</a:t>
            </a:r>
            <a:r>
              <a:rPr lang="zh-TW" altLang="en-US" dirty="0">
                <a:solidFill>
                  <a:srgbClr val="FF0000"/>
                </a:solidFill>
                <a:latin typeface="標楷體" panose="03000509000000000000" pitchFamily="65" charset="-120"/>
                <a:ea typeface="標楷體" panose="03000509000000000000" pitchFamily="65" charset="-120"/>
              </a:rPr>
              <a:t>互動</a:t>
            </a:r>
            <a:r>
              <a:rPr lang="zh-TW" altLang="en-US" dirty="0">
                <a:latin typeface="標楷體" panose="03000509000000000000" pitchFamily="65" charset="-120"/>
                <a:ea typeface="標楷體" panose="03000509000000000000" pitchFamily="65" charset="-120"/>
              </a:rPr>
              <a:t>的目標</a:t>
            </a:r>
            <a:r>
              <a:rPr lang="zh-TW" altLang="en-US" dirty="0"/>
              <a:t>。</a:t>
            </a:r>
            <a:endParaRPr lang="en-US" altLang="zh-TW" dirty="0"/>
          </a:p>
          <a:p>
            <a:pPr marL="0" indent="0">
              <a:buNone/>
            </a:pPr>
            <a:r>
              <a:rPr lang="zh-TW" altLang="en-US" dirty="0">
                <a:latin typeface="標楷體" panose="03000509000000000000" pitchFamily="65" charset="-120"/>
                <a:ea typeface="標楷體" panose="03000509000000000000" pitchFamily="65" charset="-120"/>
              </a:rPr>
              <a:t>特學</a:t>
            </a:r>
            <a:r>
              <a:rPr lang="en-US" altLang="zh-TW" dirty="0">
                <a:latin typeface="標楷體" panose="03000509000000000000" pitchFamily="65" charset="-120"/>
                <a:ea typeface="標楷體" panose="03000509000000000000" pitchFamily="65" charset="-120"/>
              </a:rPr>
              <a:t>-E-A2 </a:t>
            </a:r>
            <a:r>
              <a:rPr lang="zh-TW" altLang="en-US" dirty="0">
                <a:solidFill>
                  <a:srgbClr val="0070C0"/>
                </a:solidFill>
                <a:latin typeface="標楷體" panose="03000509000000000000" pitchFamily="65" charset="-120"/>
                <a:ea typeface="標楷體" panose="03000509000000000000" pitchFamily="65" charset="-120"/>
              </a:rPr>
              <a:t>運用</a:t>
            </a:r>
            <a:r>
              <a:rPr lang="zh-TW" altLang="en-US" dirty="0">
                <a:solidFill>
                  <a:srgbClr val="00B050"/>
                </a:solidFill>
                <a:latin typeface="標楷體" panose="03000509000000000000" pitchFamily="65" charset="-120"/>
                <a:ea typeface="標楷體" panose="03000509000000000000" pitchFamily="65" charset="-120"/>
              </a:rPr>
              <a:t>學習策略</a:t>
            </a:r>
            <a:r>
              <a:rPr lang="zh-TW" altLang="en-US" dirty="0">
                <a:solidFill>
                  <a:srgbClr val="0070C0"/>
                </a:solidFill>
                <a:latin typeface="標楷體" panose="03000509000000000000" pitchFamily="65" charset="-120"/>
                <a:ea typeface="標楷體" panose="03000509000000000000" pitchFamily="65" charset="-120"/>
              </a:rPr>
              <a:t>發展探索</a:t>
            </a:r>
            <a:r>
              <a:rPr lang="zh-TW" altLang="en-US" dirty="0">
                <a:latin typeface="標楷體" panose="03000509000000000000" pitchFamily="65" charset="-120"/>
                <a:ea typeface="標楷體" panose="03000509000000000000" pitchFamily="65" charset="-120"/>
              </a:rPr>
              <a:t>問題的</a:t>
            </a:r>
            <a:r>
              <a:rPr lang="zh-TW" altLang="en-US" dirty="0">
                <a:solidFill>
                  <a:srgbClr val="00B050"/>
                </a:solidFill>
                <a:latin typeface="標楷體" panose="03000509000000000000" pitchFamily="65" charset="-120"/>
                <a:ea typeface="標楷體" panose="03000509000000000000" pitchFamily="65" charset="-120"/>
              </a:rPr>
              <a:t>思考能力</a:t>
            </a:r>
            <a:r>
              <a:rPr lang="zh-TW" altLang="en-US" dirty="0">
                <a:latin typeface="標楷體" panose="03000509000000000000" pitchFamily="65" charset="-120"/>
                <a:ea typeface="標楷體" panose="03000509000000000000" pitchFamily="65" charset="-120"/>
              </a:rPr>
              <a:t>，並透過</a:t>
            </a:r>
            <a:r>
              <a:rPr lang="zh-TW" altLang="en-US" dirty="0">
                <a:solidFill>
                  <a:srgbClr val="0070C0"/>
                </a:solidFill>
                <a:latin typeface="標楷體" panose="03000509000000000000" pitchFamily="65" charset="-120"/>
                <a:ea typeface="標楷體" panose="03000509000000000000" pitchFamily="65" charset="-120"/>
              </a:rPr>
              <a:t>體驗</a:t>
            </a:r>
            <a:r>
              <a:rPr lang="zh-TW" altLang="en-US" dirty="0">
                <a:latin typeface="標楷體" panose="03000509000000000000" pitchFamily="65" charset="-120"/>
                <a:ea typeface="標楷體" panose="03000509000000000000" pitchFamily="65" charset="-120"/>
              </a:rPr>
              <a:t>與</a:t>
            </a:r>
            <a:r>
              <a:rPr lang="zh-TW" altLang="en-US" dirty="0">
                <a:solidFill>
                  <a:srgbClr val="0070C0"/>
                </a:solidFill>
                <a:latin typeface="標楷體" panose="03000509000000000000" pitchFamily="65" charset="-120"/>
                <a:ea typeface="標楷體" panose="03000509000000000000" pitchFamily="65" charset="-120"/>
              </a:rPr>
              <a:t>實踐</a:t>
            </a:r>
            <a:r>
              <a:rPr lang="zh-TW" altLang="en-US" dirty="0">
                <a:latin typeface="標楷體" panose="03000509000000000000" pitchFamily="65" charset="-120"/>
                <a:ea typeface="標楷體" panose="03000509000000000000" pitchFamily="65" charset="-120"/>
              </a:rPr>
              <a:t>處理</a:t>
            </a:r>
            <a:r>
              <a:rPr lang="zh-TW" altLang="en-US" dirty="0">
                <a:solidFill>
                  <a:srgbClr val="00B050"/>
                </a:solidFill>
                <a:latin typeface="標楷體" panose="03000509000000000000" pitchFamily="65" charset="-120"/>
                <a:ea typeface="標楷體" panose="03000509000000000000" pitchFamily="65" charset="-120"/>
              </a:rPr>
              <a:t>日常生活問題</a:t>
            </a:r>
            <a:r>
              <a:rPr lang="zh-TW" altLang="en-US" dirty="0">
                <a:latin typeface="標楷體" panose="03000509000000000000" pitchFamily="65" charset="-120"/>
                <a:ea typeface="標楷體" panose="03000509000000000000" pitchFamily="65" charset="-120"/>
              </a:rPr>
              <a:t>。</a:t>
            </a:r>
          </a:p>
        </p:txBody>
      </p:sp>
    </p:spTree>
    <p:extLst>
      <p:ext uri="{BB962C8B-B14F-4D97-AF65-F5344CB8AC3E}">
        <p14:creationId xmlns:p14="http://schemas.microsoft.com/office/powerpoint/2010/main" val="1854718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DA9787D-076C-4C45-87BC-EB1A783F529C}"/>
              </a:ext>
            </a:extLst>
          </p:cNvPr>
          <p:cNvSpPr>
            <a:spLocks noGrp="1"/>
          </p:cNvSpPr>
          <p:nvPr>
            <p:ph type="title"/>
          </p:nvPr>
        </p:nvSpPr>
        <p:spPr/>
        <p:txBody>
          <a:bodyPr/>
          <a:lstStyle/>
          <a:p>
            <a:r>
              <a:rPr lang="en-US" altLang="zh-TW" dirty="0"/>
              <a:t>113</a:t>
            </a:r>
            <a:r>
              <a:rPr lang="zh-TW" altLang="en-US" dirty="0"/>
              <a:t>學年課程計畫審查常見問題</a:t>
            </a:r>
          </a:p>
        </p:txBody>
      </p:sp>
      <p:sp>
        <p:nvSpPr>
          <p:cNvPr id="3" name="內容版面配置區 2">
            <a:extLst>
              <a:ext uri="{FF2B5EF4-FFF2-40B4-BE49-F238E27FC236}">
                <a16:creationId xmlns:a16="http://schemas.microsoft.com/office/drawing/2014/main" id="{7CCDD29C-84DF-4428-8147-A6B0CA828F25}"/>
              </a:ext>
            </a:extLst>
          </p:cNvPr>
          <p:cNvSpPr>
            <a:spLocks noGrp="1"/>
          </p:cNvSpPr>
          <p:nvPr>
            <p:ph idx="1"/>
          </p:nvPr>
        </p:nvSpPr>
        <p:spPr/>
        <p:txBody>
          <a:bodyPr/>
          <a:lstStyle/>
          <a:p>
            <a:pPr marL="0" indent="0">
              <a:buNone/>
            </a:pPr>
            <a:r>
              <a:rPr lang="en-US" altLang="zh-TW" dirty="0"/>
              <a:t>3.</a:t>
            </a:r>
            <a:r>
              <a:rPr lang="zh-TW" altLang="en-US" dirty="0"/>
              <a:t>特需領域</a:t>
            </a:r>
            <a:r>
              <a:rPr lang="en-US" altLang="zh-TW" dirty="0"/>
              <a:t>-</a:t>
            </a:r>
            <a:r>
              <a:rPr lang="zh-TW" altLang="en-US" dirty="0"/>
              <a:t>職業教育應依據</a:t>
            </a:r>
            <a:r>
              <a:rPr lang="en-US" altLang="zh-TW" dirty="0"/>
              <a:t>&lt;</a:t>
            </a:r>
            <a:r>
              <a:rPr lang="zh-TW" altLang="en-US" dirty="0"/>
              <a:t>十二年國民基本教育身心障礙相關之特殊需求領域課程綱要</a:t>
            </a:r>
            <a:r>
              <a:rPr lang="en-US" altLang="zh-TW" dirty="0"/>
              <a:t>&gt;</a:t>
            </a:r>
          </a:p>
          <a:p>
            <a:endParaRPr lang="zh-TW" altLang="en-US" dirty="0"/>
          </a:p>
        </p:txBody>
      </p:sp>
      <p:pic>
        <p:nvPicPr>
          <p:cNvPr id="4" name="圖片 3">
            <a:extLst>
              <a:ext uri="{FF2B5EF4-FFF2-40B4-BE49-F238E27FC236}">
                <a16:creationId xmlns:a16="http://schemas.microsoft.com/office/drawing/2014/main" id="{8501CAD0-19E6-4D9D-BCB4-83BED1FB2E74}"/>
              </a:ext>
            </a:extLst>
          </p:cNvPr>
          <p:cNvPicPr>
            <a:picLocks noChangeAspect="1"/>
          </p:cNvPicPr>
          <p:nvPr/>
        </p:nvPicPr>
        <p:blipFill>
          <a:blip r:embed="rId2"/>
          <a:stretch>
            <a:fillRect/>
          </a:stretch>
        </p:blipFill>
        <p:spPr>
          <a:xfrm>
            <a:off x="1160544" y="3599574"/>
            <a:ext cx="10464812" cy="803440"/>
          </a:xfrm>
          <a:prstGeom prst="rect">
            <a:avLst/>
          </a:prstGeom>
        </p:spPr>
      </p:pic>
      <p:sp>
        <p:nvSpPr>
          <p:cNvPr id="6" name="乘號 5">
            <a:extLst>
              <a:ext uri="{FF2B5EF4-FFF2-40B4-BE49-F238E27FC236}">
                <a16:creationId xmlns:a16="http://schemas.microsoft.com/office/drawing/2014/main" id="{CE587A2F-EA23-4C4F-AE5B-D31127B2798B}"/>
              </a:ext>
            </a:extLst>
          </p:cNvPr>
          <p:cNvSpPr/>
          <p:nvPr/>
        </p:nvSpPr>
        <p:spPr>
          <a:xfrm>
            <a:off x="344557" y="4969565"/>
            <a:ext cx="1056635" cy="80344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圓形: 空心 6">
            <a:extLst>
              <a:ext uri="{FF2B5EF4-FFF2-40B4-BE49-F238E27FC236}">
                <a16:creationId xmlns:a16="http://schemas.microsoft.com/office/drawing/2014/main" id="{69EBD4E3-EBC4-419B-A5AB-D3AF5B668BED}"/>
              </a:ext>
            </a:extLst>
          </p:cNvPr>
          <p:cNvSpPr/>
          <p:nvPr/>
        </p:nvSpPr>
        <p:spPr>
          <a:xfrm>
            <a:off x="344557" y="3710609"/>
            <a:ext cx="815987" cy="69240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grpSp>
        <p:nvGrpSpPr>
          <p:cNvPr id="10" name="群組 9">
            <a:extLst>
              <a:ext uri="{FF2B5EF4-FFF2-40B4-BE49-F238E27FC236}">
                <a16:creationId xmlns:a16="http://schemas.microsoft.com/office/drawing/2014/main" id="{7B0F6AC1-4087-4792-BA1B-BD4F09729152}"/>
              </a:ext>
            </a:extLst>
          </p:cNvPr>
          <p:cNvGrpSpPr/>
          <p:nvPr/>
        </p:nvGrpSpPr>
        <p:grpSpPr>
          <a:xfrm>
            <a:off x="1401192" y="4701224"/>
            <a:ext cx="10224164" cy="935962"/>
            <a:chOff x="1401192" y="4701224"/>
            <a:chExt cx="10224164" cy="935962"/>
          </a:xfrm>
        </p:grpSpPr>
        <p:pic>
          <p:nvPicPr>
            <p:cNvPr id="5" name="圖片 4">
              <a:extLst>
                <a:ext uri="{FF2B5EF4-FFF2-40B4-BE49-F238E27FC236}">
                  <a16:creationId xmlns:a16="http://schemas.microsoft.com/office/drawing/2014/main" id="{26AFDA45-FF28-49F5-907F-2F808E305891}"/>
                </a:ext>
              </a:extLst>
            </p:cNvPr>
            <p:cNvPicPr>
              <a:picLocks noChangeAspect="1"/>
            </p:cNvPicPr>
            <p:nvPr/>
          </p:nvPicPr>
          <p:blipFill>
            <a:blip r:embed="rId3"/>
            <a:stretch>
              <a:fillRect/>
            </a:stretch>
          </p:blipFill>
          <p:spPr>
            <a:xfrm>
              <a:off x="1401192" y="4701224"/>
              <a:ext cx="10224164" cy="803440"/>
            </a:xfrm>
            <a:prstGeom prst="rect">
              <a:avLst/>
            </a:prstGeom>
          </p:spPr>
        </p:pic>
        <p:cxnSp>
          <p:nvCxnSpPr>
            <p:cNvPr id="9" name="直線接點 8">
              <a:extLst>
                <a:ext uri="{FF2B5EF4-FFF2-40B4-BE49-F238E27FC236}">
                  <a16:creationId xmlns:a16="http://schemas.microsoft.com/office/drawing/2014/main" id="{F2FDD364-2118-41D7-A781-E50ABE795161}"/>
                </a:ext>
              </a:extLst>
            </p:cNvPr>
            <p:cNvCxnSpPr/>
            <p:nvPr/>
          </p:nvCxnSpPr>
          <p:spPr>
            <a:xfrm>
              <a:off x="9992139" y="5637186"/>
              <a:ext cx="1633217"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85012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DA9787D-076C-4C45-87BC-EB1A783F529C}"/>
              </a:ext>
            </a:extLst>
          </p:cNvPr>
          <p:cNvSpPr>
            <a:spLocks noGrp="1"/>
          </p:cNvSpPr>
          <p:nvPr>
            <p:ph type="title"/>
          </p:nvPr>
        </p:nvSpPr>
        <p:spPr/>
        <p:txBody>
          <a:bodyPr/>
          <a:lstStyle/>
          <a:p>
            <a:r>
              <a:rPr lang="en-US" altLang="zh-TW" dirty="0"/>
              <a:t>113</a:t>
            </a:r>
            <a:r>
              <a:rPr lang="zh-TW" altLang="en-US" dirty="0"/>
              <a:t>學年課程計畫審查常見問題</a:t>
            </a:r>
          </a:p>
        </p:txBody>
      </p:sp>
      <p:sp>
        <p:nvSpPr>
          <p:cNvPr id="3" name="內容版面配置區 2">
            <a:extLst>
              <a:ext uri="{FF2B5EF4-FFF2-40B4-BE49-F238E27FC236}">
                <a16:creationId xmlns:a16="http://schemas.microsoft.com/office/drawing/2014/main" id="{7CCDD29C-84DF-4428-8147-A6B0CA828F25}"/>
              </a:ext>
            </a:extLst>
          </p:cNvPr>
          <p:cNvSpPr>
            <a:spLocks noGrp="1"/>
          </p:cNvSpPr>
          <p:nvPr>
            <p:ph idx="1"/>
          </p:nvPr>
        </p:nvSpPr>
        <p:spPr>
          <a:xfrm>
            <a:off x="872874" y="1505565"/>
            <a:ext cx="10515600" cy="803440"/>
          </a:xfrm>
        </p:spPr>
        <p:txBody>
          <a:bodyPr>
            <a:normAutofit lnSpcReduction="10000"/>
          </a:bodyPr>
          <a:lstStyle/>
          <a:p>
            <a:pPr marL="0" indent="0">
              <a:buNone/>
            </a:pPr>
            <a:r>
              <a:rPr lang="en-US" altLang="zh-TW" dirty="0"/>
              <a:t>3.</a:t>
            </a:r>
            <a:r>
              <a:rPr lang="zh-TW" altLang="en-US" dirty="0"/>
              <a:t>特需領域</a:t>
            </a:r>
            <a:r>
              <a:rPr lang="en-US" altLang="zh-TW" dirty="0"/>
              <a:t>-</a:t>
            </a:r>
            <a:r>
              <a:rPr lang="zh-TW" altLang="en-US" dirty="0"/>
              <a:t>職業教育應依據</a:t>
            </a:r>
            <a:r>
              <a:rPr lang="en-US" altLang="zh-TW" dirty="0"/>
              <a:t>&lt;</a:t>
            </a:r>
            <a:r>
              <a:rPr lang="zh-TW" altLang="en-US" dirty="0"/>
              <a:t>十二年國民基本教育身心障礙相關之特殊需求領域課程綱要</a:t>
            </a:r>
            <a:r>
              <a:rPr lang="en-US" altLang="zh-TW" dirty="0"/>
              <a:t>&gt;</a:t>
            </a:r>
          </a:p>
          <a:p>
            <a:endParaRPr lang="zh-TW" altLang="en-US" dirty="0"/>
          </a:p>
        </p:txBody>
      </p:sp>
      <p:sp>
        <p:nvSpPr>
          <p:cNvPr id="6" name="乘號 5">
            <a:extLst>
              <a:ext uri="{FF2B5EF4-FFF2-40B4-BE49-F238E27FC236}">
                <a16:creationId xmlns:a16="http://schemas.microsoft.com/office/drawing/2014/main" id="{CE587A2F-EA23-4C4F-AE5B-D31127B2798B}"/>
              </a:ext>
            </a:extLst>
          </p:cNvPr>
          <p:cNvSpPr/>
          <p:nvPr/>
        </p:nvSpPr>
        <p:spPr>
          <a:xfrm>
            <a:off x="9541565" y="1800027"/>
            <a:ext cx="1056635" cy="80344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7" name="圓形: 空心 6">
            <a:extLst>
              <a:ext uri="{FF2B5EF4-FFF2-40B4-BE49-F238E27FC236}">
                <a16:creationId xmlns:a16="http://schemas.microsoft.com/office/drawing/2014/main" id="{69EBD4E3-EBC4-419B-A5AB-D3AF5B668BED}"/>
              </a:ext>
            </a:extLst>
          </p:cNvPr>
          <p:cNvSpPr/>
          <p:nvPr/>
        </p:nvSpPr>
        <p:spPr>
          <a:xfrm>
            <a:off x="2319131" y="1962802"/>
            <a:ext cx="815987" cy="69240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pic>
        <p:nvPicPr>
          <p:cNvPr id="11" name="圖片 10">
            <a:extLst>
              <a:ext uri="{FF2B5EF4-FFF2-40B4-BE49-F238E27FC236}">
                <a16:creationId xmlns:a16="http://schemas.microsoft.com/office/drawing/2014/main" id="{576B0E53-60CC-42A6-99CC-C177A6705CFD}"/>
              </a:ext>
            </a:extLst>
          </p:cNvPr>
          <p:cNvPicPr>
            <a:picLocks noChangeAspect="1"/>
          </p:cNvPicPr>
          <p:nvPr/>
        </p:nvPicPr>
        <p:blipFill>
          <a:blip r:embed="rId2"/>
          <a:stretch>
            <a:fillRect/>
          </a:stretch>
        </p:blipFill>
        <p:spPr>
          <a:xfrm>
            <a:off x="0" y="2655207"/>
            <a:ext cx="5770340" cy="4114834"/>
          </a:xfrm>
          <a:prstGeom prst="rect">
            <a:avLst/>
          </a:prstGeom>
        </p:spPr>
      </p:pic>
      <p:pic>
        <p:nvPicPr>
          <p:cNvPr id="8" name="圖片 7">
            <a:extLst>
              <a:ext uri="{FF2B5EF4-FFF2-40B4-BE49-F238E27FC236}">
                <a16:creationId xmlns:a16="http://schemas.microsoft.com/office/drawing/2014/main" id="{07E8E857-B77C-4C5F-89F2-6CA759E2B320}"/>
              </a:ext>
            </a:extLst>
          </p:cNvPr>
          <p:cNvPicPr>
            <a:picLocks noChangeAspect="1"/>
          </p:cNvPicPr>
          <p:nvPr/>
        </p:nvPicPr>
        <p:blipFill>
          <a:blip r:embed="rId3"/>
          <a:stretch>
            <a:fillRect/>
          </a:stretch>
        </p:blipFill>
        <p:spPr>
          <a:xfrm>
            <a:off x="6311900" y="2528140"/>
            <a:ext cx="5880100" cy="4241901"/>
          </a:xfrm>
          <a:prstGeom prst="rect">
            <a:avLst/>
          </a:prstGeom>
        </p:spPr>
      </p:pic>
    </p:spTree>
    <p:extLst>
      <p:ext uri="{BB962C8B-B14F-4D97-AF65-F5344CB8AC3E}">
        <p14:creationId xmlns:p14="http://schemas.microsoft.com/office/powerpoint/2010/main" val="2260575426"/>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1145</TotalTime>
  <Words>1663</Words>
  <Application>Microsoft Office PowerPoint</Application>
  <PresentationFormat>寬螢幕</PresentationFormat>
  <Paragraphs>112</Paragraphs>
  <Slides>23</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23</vt:i4>
      </vt:variant>
    </vt:vector>
  </HeadingPairs>
  <TitlesOfParts>
    <vt:vector size="31" baseType="lpstr">
      <vt:lpstr>微軟正黑體</vt:lpstr>
      <vt:lpstr>新細明體</vt:lpstr>
      <vt:lpstr>標楷體</vt:lpstr>
      <vt:lpstr>Arial</vt:lpstr>
      <vt:lpstr>Calibri</vt:lpstr>
      <vt:lpstr>Calibri Light</vt:lpstr>
      <vt:lpstr>Wingdings</vt:lpstr>
      <vt:lpstr>Office 佈景主題</vt:lpstr>
      <vt:lpstr>114學年度特殊教育課程計畫說明會-國中場</vt:lpstr>
      <vt:lpstr>課程計畫的重要性</vt:lpstr>
      <vt:lpstr>特殊教育課程計畫</vt:lpstr>
      <vt:lpstr>特殊教育課程計畫做法</vt:lpstr>
      <vt:lpstr>課程調整流程</vt:lpstr>
      <vt:lpstr>113學年課程計畫審查常見問題</vt:lpstr>
      <vt:lpstr>113學年課程計畫審查常見問題</vt:lpstr>
      <vt:lpstr>113學年課程計畫審查常見問題</vt:lpstr>
      <vt:lpstr>113學年課程計畫審查常見問題</vt:lpstr>
      <vt:lpstr>PowerPoint 簡報</vt:lpstr>
      <vt:lpstr>114學年課程計畫重點</vt:lpstr>
      <vt:lpstr>三、適應體育服務</vt:lpstr>
      <vt:lpstr>適應體育課程計畫舉例一</vt:lpstr>
      <vt:lpstr>適應體育課程計畫舉例二</vt:lpstr>
      <vt:lpstr>PowerPoint 簡報</vt:lpstr>
      <vt:lpstr>課程計畫疑問</vt:lpstr>
      <vt:lpstr>課程計畫疑問</vt:lpstr>
      <vt:lpstr>集中式特教班請於：學生學習節數一覽表，標示普特融合情形。</vt:lpstr>
      <vt:lpstr>課程計畫疑問</vt:lpstr>
      <vt:lpstr>課程計畫疑問</vt:lpstr>
      <vt:lpstr>課程計畫疑問</vt:lpstr>
      <vt:lpstr>課程計畫再提醒 </vt:lpstr>
      <vt:lpstr>114學年度公（私）立國民中小學學校課程計畫備查計畫公文及附件</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111學年度特殊教育課程計畫說明會-國小場</dc:title>
  <dc:creator>宥融 陳</dc:creator>
  <cp:lastModifiedBy>5A88</cp:lastModifiedBy>
  <cp:revision>91</cp:revision>
  <dcterms:created xsi:type="dcterms:W3CDTF">2022-04-05T12:11:32Z</dcterms:created>
  <dcterms:modified xsi:type="dcterms:W3CDTF">2025-04-11T07:06:38Z</dcterms:modified>
</cp:coreProperties>
</file>