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1" r:id="rId3"/>
    <p:sldId id="291" r:id="rId4"/>
    <p:sldId id="342" r:id="rId5"/>
    <p:sldId id="343" r:id="rId6"/>
    <p:sldId id="344" r:id="rId7"/>
    <p:sldId id="345" r:id="rId8"/>
    <p:sldId id="346" r:id="rId9"/>
    <p:sldId id="347" r:id="rId1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59072DD-DE42-4CDD-AC9F-6264D7BE23B9}"/>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93417CFE-FC59-4019-9087-293FBC59A3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D6DAE0F8-E7F4-4048-B467-D16DB6372670}"/>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5" name="頁尾版面配置區 4">
            <a:extLst>
              <a:ext uri="{FF2B5EF4-FFF2-40B4-BE49-F238E27FC236}">
                <a16:creationId xmlns:a16="http://schemas.microsoft.com/office/drawing/2014/main" id="{D5AEE8BB-1D3D-4959-BBCE-A420D602956B}"/>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D4B7FB17-3530-486B-B70F-6B822C0C5781}"/>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1258330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9B6C04C-8255-495D-879B-007FD4DB2E2E}"/>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3E645FC3-CA75-406D-88BB-6E8F6DDC9ADD}"/>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B574B594-9969-4006-A553-7CB8AC06B439}"/>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5" name="頁尾版面配置區 4">
            <a:extLst>
              <a:ext uri="{FF2B5EF4-FFF2-40B4-BE49-F238E27FC236}">
                <a16:creationId xmlns:a16="http://schemas.microsoft.com/office/drawing/2014/main" id="{E254AD28-DF34-484B-BAFA-641C06FEF455}"/>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D63BFA0C-EF4F-457F-9159-836037ED7B37}"/>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371074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83DE2C1C-2C75-4D2D-BAB4-0BE97C518135}"/>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216A6FAD-478A-46C1-ADCB-F1B0B78F1EE8}"/>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314C70E-79EF-46FF-920B-5E7E04AD1DB1}"/>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5" name="頁尾版面配置區 4">
            <a:extLst>
              <a:ext uri="{FF2B5EF4-FFF2-40B4-BE49-F238E27FC236}">
                <a16:creationId xmlns:a16="http://schemas.microsoft.com/office/drawing/2014/main" id="{0A01575A-B878-4A69-A96C-2E5B149282EB}"/>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687588AF-FE13-405C-A0E5-C83A8B2EA8B7}"/>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4195142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0599F37-F4D5-4A9D-B6BE-0A6BF78E636C}"/>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3F822420-3548-4C45-AADF-16E30E844666}"/>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79BDD560-5997-4E47-88C7-9FBA6554703B}"/>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5" name="頁尾版面配置區 4">
            <a:extLst>
              <a:ext uri="{FF2B5EF4-FFF2-40B4-BE49-F238E27FC236}">
                <a16:creationId xmlns:a16="http://schemas.microsoft.com/office/drawing/2014/main" id="{7D7B630B-8CCC-49FD-8C70-289BD0C0D91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92D117DD-61B3-4E56-B673-FE00C2B4F65C}"/>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2075636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BA0CB40-6344-4461-9B43-A42733112CA5}"/>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330E6A2E-AC04-48E1-9AEE-0DDBB06F36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6FFBB363-B7B0-4BEF-AEDF-E3E2A9773C1D}"/>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5" name="頁尾版面配置區 4">
            <a:extLst>
              <a:ext uri="{FF2B5EF4-FFF2-40B4-BE49-F238E27FC236}">
                <a16:creationId xmlns:a16="http://schemas.microsoft.com/office/drawing/2014/main" id="{FAD89AA9-ED8A-4EAF-8C62-685C38D4ADE7}"/>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D2A9B1C2-E673-4EC7-BB59-550EA33E10CD}"/>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202779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8E895B7-09B5-44EE-A564-EFF49E75E676}"/>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49231D02-6EDF-42F3-B046-062BDE87F945}"/>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232DE8B7-3DB6-42F0-8A9F-67AF216BE895}"/>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F0F0F56C-497C-4E41-A18C-4F70DF2B5936}"/>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6" name="頁尾版面配置區 5">
            <a:extLst>
              <a:ext uri="{FF2B5EF4-FFF2-40B4-BE49-F238E27FC236}">
                <a16:creationId xmlns:a16="http://schemas.microsoft.com/office/drawing/2014/main" id="{5BCA542B-89B1-4CA2-81DD-9BC3B1F55684}"/>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D9B04562-F04C-4E8F-A39C-3D41DFBBEFC4}"/>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3550774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7BC5241-491F-42ED-8ED3-519B0D3497B8}"/>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F5BFE2F4-7791-45BC-9DFB-99E6A15F67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C7462D92-6B78-4E93-BCDA-FB3052997E5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15592841-9D2D-4EA9-8C25-8FDD158654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92E83B9F-D9FB-4E37-A6B1-C128C81EAC40}"/>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B256AF7D-4E68-4422-912D-E5C7A5FB7A41}"/>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8" name="頁尾版面配置區 7">
            <a:extLst>
              <a:ext uri="{FF2B5EF4-FFF2-40B4-BE49-F238E27FC236}">
                <a16:creationId xmlns:a16="http://schemas.microsoft.com/office/drawing/2014/main" id="{B2A4F3ED-7BB2-46C0-802A-B7EEACDC8420}"/>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ECD0C83B-5BF6-44F3-B861-25C844232FA5}"/>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1359884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9752F6D-7DB6-45A5-B5B4-096AD30F0928}"/>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05BF851F-3D71-4497-92AB-F366017D1E31}"/>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4" name="頁尾版面配置區 3">
            <a:extLst>
              <a:ext uri="{FF2B5EF4-FFF2-40B4-BE49-F238E27FC236}">
                <a16:creationId xmlns:a16="http://schemas.microsoft.com/office/drawing/2014/main" id="{D0B191B0-EA99-4950-BAFE-361E13B2C3B3}"/>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BEADA0F0-6EB8-4F05-8BDF-1DADAB75F1CD}"/>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2697114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38EDADF9-9F05-42A2-8798-EE89556A6DE1}"/>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3" name="頁尾版面配置區 2">
            <a:extLst>
              <a:ext uri="{FF2B5EF4-FFF2-40B4-BE49-F238E27FC236}">
                <a16:creationId xmlns:a16="http://schemas.microsoft.com/office/drawing/2014/main" id="{F2CD12BE-5899-4078-AA74-E2E09CB0E11E}"/>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877D841E-2460-40E8-AC01-17A21A176ACC}"/>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1009556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4AF8D2D-3023-4C7F-A3D6-DEEF346003B0}"/>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3CE82052-6A7A-46A3-8A3C-AE29787A16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45E22794-B61C-40B6-8E5D-790B7A7B73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FF63A43E-593E-4BD4-9EAE-5B20E3C46DD1}"/>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6" name="頁尾版面配置區 5">
            <a:extLst>
              <a:ext uri="{FF2B5EF4-FFF2-40B4-BE49-F238E27FC236}">
                <a16:creationId xmlns:a16="http://schemas.microsoft.com/office/drawing/2014/main" id="{4D0E46EF-C472-448F-9DA7-8DF973B99896}"/>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50B50B6A-D1F9-422F-8EE1-F458C6C07A64}"/>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3086077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344D033-21EB-4B97-B925-31D94ACA8C10}"/>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6BC39943-8157-4B0F-A90D-80D88BF055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80A40F0B-6491-4BB0-983E-110AD1DC3F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EF8CA2BB-AADC-4C29-AD3A-E85D6383B063}"/>
              </a:ext>
            </a:extLst>
          </p:cNvPr>
          <p:cNvSpPr>
            <a:spLocks noGrp="1"/>
          </p:cNvSpPr>
          <p:nvPr>
            <p:ph type="dt" sz="half" idx="10"/>
          </p:nvPr>
        </p:nvSpPr>
        <p:spPr/>
        <p:txBody>
          <a:bodyPr/>
          <a:lstStyle/>
          <a:p>
            <a:fld id="{367C47D0-860C-41B6-A187-902FC1F9C39D}" type="datetimeFigureOut">
              <a:rPr lang="zh-TW" altLang="en-US" smtClean="0"/>
              <a:t>2026/6/19</a:t>
            </a:fld>
            <a:endParaRPr lang="zh-TW" altLang="en-US"/>
          </a:p>
        </p:txBody>
      </p:sp>
      <p:sp>
        <p:nvSpPr>
          <p:cNvPr id="6" name="頁尾版面配置區 5">
            <a:extLst>
              <a:ext uri="{FF2B5EF4-FFF2-40B4-BE49-F238E27FC236}">
                <a16:creationId xmlns:a16="http://schemas.microsoft.com/office/drawing/2014/main" id="{3C4A11C3-4C3A-4104-A181-4C87D44B5ABB}"/>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F6E015E0-DA4A-40EC-BD78-A82FFBA7D82B}"/>
              </a:ext>
            </a:extLst>
          </p:cNvPr>
          <p:cNvSpPr>
            <a:spLocks noGrp="1"/>
          </p:cNvSpPr>
          <p:nvPr>
            <p:ph type="sldNum" sz="quarter" idx="12"/>
          </p:nvPr>
        </p:nvSpPr>
        <p:spPr/>
        <p:txBody>
          <a:body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412571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0B37C398-D924-4C37-9F26-972E58FC80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4D0B5AA-F07A-435F-B5C2-74CF6F8A9E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1925ED4A-4363-40C5-9E6B-C5AD07C99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C47D0-860C-41B6-A187-902FC1F9C39D}" type="datetimeFigureOut">
              <a:rPr lang="zh-TW" altLang="en-US" smtClean="0"/>
              <a:t>2026/6/19</a:t>
            </a:fld>
            <a:endParaRPr lang="zh-TW" altLang="en-US"/>
          </a:p>
        </p:txBody>
      </p:sp>
      <p:sp>
        <p:nvSpPr>
          <p:cNvPr id="5" name="頁尾版面配置區 4">
            <a:extLst>
              <a:ext uri="{FF2B5EF4-FFF2-40B4-BE49-F238E27FC236}">
                <a16:creationId xmlns:a16="http://schemas.microsoft.com/office/drawing/2014/main" id="{C17619E2-1D73-434C-82EE-AD12187F56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AAD79041-9129-4C11-A3FD-772D223941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D8A5D-1EA9-4FDB-B922-54C40AE2AB93}" type="slidenum">
              <a:rPr lang="zh-TW" altLang="en-US" smtClean="0"/>
              <a:t>‹#›</a:t>
            </a:fld>
            <a:endParaRPr lang="zh-TW" altLang="en-US"/>
          </a:p>
        </p:txBody>
      </p:sp>
    </p:spTree>
    <p:extLst>
      <p:ext uri="{BB962C8B-B14F-4D97-AF65-F5344CB8AC3E}">
        <p14:creationId xmlns:p14="http://schemas.microsoft.com/office/powerpoint/2010/main" val="4066439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C3F1065-8EA4-42E7-A74D-D2DBDB2F73B2}"/>
              </a:ext>
            </a:extLst>
          </p:cNvPr>
          <p:cNvSpPr>
            <a:spLocks noGrp="1"/>
          </p:cNvSpPr>
          <p:nvPr>
            <p:ph type="ctrTitle"/>
          </p:nvPr>
        </p:nvSpPr>
        <p:spPr/>
        <p:txBody>
          <a:bodyPr/>
          <a:lstStyle/>
          <a:p>
            <a:r>
              <a:rPr lang="en-US" altLang="zh-TW" dirty="0"/>
              <a:t>115</a:t>
            </a:r>
            <a:r>
              <a:rPr lang="zh-TW" altLang="en-US" dirty="0"/>
              <a:t>學年度課程計畫</a:t>
            </a:r>
          </a:p>
        </p:txBody>
      </p:sp>
      <p:sp>
        <p:nvSpPr>
          <p:cNvPr id="3" name="副標題 2">
            <a:extLst>
              <a:ext uri="{FF2B5EF4-FFF2-40B4-BE49-F238E27FC236}">
                <a16:creationId xmlns:a16="http://schemas.microsoft.com/office/drawing/2014/main" id="{DE2FFDCA-CA8A-4344-87A0-B1860A84981B}"/>
              </a:ext>
            </a:extLst>
          </p:cNvPr>
          <p:cNvSpPr>
            <a:spLocks noGrp="1"/>
          </p:cNvSpPr>
          <p:nvPr>
            <p:ph type="subTitle" idx="1"/>
          </p:nvPr>
        </p:nvSpPr>
        <p:spPr/>
        <p:txBody>
          <a:bodyPr>
            <a:normAutofit/>
          </a:bodyPr>
          <a:lstStyle/>
          <a:p>
            <a:r>
              <a:rPr lang="zh-TW" altLang="en-US" sz="6000" dirty="0"/>
              <a:t>注意事項</a:t>
            </a:r>
          </a:p>
        </p:txBody>
      </p:sp>
    </p:spTree>
    <p:extLst>
      <p:ext uri="{BB962C8B-B14F-4D97-AF65-F5344CB8AC3E}">
        <p14:creationId xmlns:p14="http://schemas.microsoft.com/office/powerpoint/2010/main" val="3702341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4C64C57-D6FD-4AB6-96E4-46173BEFB7D4}"/>
              </a:ext>
            </a:extLst>
          </p:cNvPr>
          <p:cNvSpPr>
            <a:spLocks noGrp="1"/>
          </p:cNvSpPr>
          <p:nvPr>
            <p:ph type="title"/>
          </p:nvPr>
        </p:nvSpPr>
        <p:spPr/>
        <p:txBody>
          <a:bodyPr/>
          <a:lstStyle/>
          <a:p>
            <a:r>
              <a:rPr lang="zh-TW" altLang="en-US" sz="4400" dirty="0">
                <a:latin typeface="+mj-ea"/>
              </a:rPr>
              <a:t>嘉義縣</a:t>
            </a:r>
            <a:r>
              <a:rPr lang="en-US" altLang="zh-TW" sz="4400" dirty="0">
                <a:latin typeface="+mj-ea"/>
              </a:rPr>
              <a:t>115</a:t>
            </a:r>
            <a:r>
              <a:rPr lang="zh-TW" altLang="en-US" sz="4400" dirty="0">
                <a:latin typeface="+mj-ea"/>
              </a:rPr>
              <a:t>學年度殊教育課程計畫調整事項</a:t>
            </a:r>
            <a:endParaRPr lang="zh-TW" altLang="en-US" dirty="0"/>
          </a:p>
        </p:txBody>
      </p:sp>
      <p:sp>
        <p:nvSpPr>
          <p:cNvPr id="3" name="內容版面配置區 2">
            <a:extLst>
              <a:ext uri="{FF2B5EF4-FFF2-40B4-BE49-F238E27FC236}">
                <a16:creationId xmlns:a16="http://schemas.microsoft.com/office/drawing/2014/main" id="{AC643CE8-19EC-444C-9FE8-13DB2602ADA6}"/>
              </a:ext>
            </a:extLst>
          </p:cNvPr>
          <p:cNvSpPr>
            <a:spLocks noGrp="1"/>
          </p:cNvSpPr>
          <p:nvPr>
            <p:ph idx="1"/>
          </p:nvPr>
        </p:nvSpPr>
        <p:spPr/>
        <p:txBody>
          <a:bodyPr>
            <a:normAutofit lnSpcReduction="10000"/>
          </a:bodyPr>
          <a:lstStyle/>
          <a:p>
            <a:r>
              <a:rPr lang="zh-TW" altLang="en-US" sz="2800" dirty="0">
                <a:latin typeface="+mj-ea"/>
              </a:rPr>
              <a:t>適用對象：身障類資源班、身障類巡迴輔導班</a:t>
            </a:r>
            <a:endParaRPr lang="en-US" altLang="zh-TW" sz="2800" dirty="0">
              <a:latin typeface="+mj-ea"/>
            </a:endParaRPr>
          </a:p>
          <a:p>
            <a:r>
              <a:rPr lang="zh-TW" altLang="en-US" b="1" dirty="0">
                <a:solidFill>
                  <a:srgbClr val="7030A0"/>
                </a:solidFill>
                <a:latin typeface="+mj-ea"/>
              </a:rPr>
              <a:t>一、特需領域課程計畫</a:t>
            </a:r>
            <a:r>
              <a:rPr lang="zh-TW" altLang="en-US" dirty="0">
                <a:latin typeface="+mj-ea"/>
              </a:rPr>
              <a:t>：</a:t>
            </a:r>
            <a:endParaRPr lang="en-US" altLang="zh-TW" dirty="0">
              <a:latin typeface="+mj-ea"/>
            </a:endParaRPr>
          </a:p>
          <a:p>
            <a:pPr marL="0" indent="0">
              <a:buNone/>
            </a:pPr>
            <a:r>
              <a:rPr lang="zh-TW" altLang="en-US" sz="3200" b="1" dirty="0">
                <a:solidFill>
                  <a:srgbClr val="FF0000"/>
                </a:solidFill>
                <a:latin typeface="+mj-ea"/>
                <a:sym typeface="Wingdings" panose="05000000000000000000" pitchFamily="2" charset="2"/>
              </a:rPr>
              <a:t></a:t>
            </a:r>
            <a:r>
              <a:rPr lang="en-US" altLang="zh-TW" b="1" dirty="0">
                <a:solidFill>
                  <a:srgbClr val="FF0000"/>
                </a:solidFill>
                <a:latin typeface="+mj-ea"/>
              </a:rPr>
              <a:t>115</a:t>
            </a:r>
            <a:r>
              <a:rPr lang="zh-TW" altLang="en-US" b="1" dirty="0">
                <a:solidFill>
                  <a:srgbClr val="FF0000"/>
                </a:solidFill>
                <a:latin typeface="+mj-ea"/>
              </a:rPr>
              <a:t>學年安置有身障類特生學校，每校必開一門特需領域</a:t>
            </a:r>
            <a:r>
              <a:rPr lang="zh-TW" altLang="en-US" dirty="0">
                <a:latin typeface="+mj-ea"/>
              </a:rPr>
              <a:t>。</a:t>
            </a:r>
            <a:endParaRPr lang="en-US" altLang="zh-TW" dirty="0">
              <a:latin typeface="+mj-ea"/>
            </a:endParaRPr>
          </a:p>
          <a:p>
            <a:r>
              <a:rPr lang="en-US" altLang="zh-TW" dirty="0">
                <a:latin typeface="+mj-ea"/>
              </a:rPr>
              <a:t>Q</a:t>
            </a:r>
            <a:r>
              <a:rPr lang="zh-TW" altLang="en-US" dirty="0">
                <a:latin typeface="+mj-ea"/>
              </a:rPr>
              <a:t>：巡迴輔導老師服務</a:t>
            </a:r>
            <a:r>
              <a:rPr lang="en-US" altLang="zh-TW" dirty="0">
                <a:latin typeface="+mj-ea"/>
              </a:rPr>
              <a:t>3-5</a:t>
            </a:r>
            <a:r>
              <a:rPr lang="zh-TW" altLang="en-US" dirty="0">
                <a:latin typeface="+mj-ea"/>
              </a:rPr>
              <a:t>校也是每校必開一門特需領域嗎？</a:t>
            </a:r>
            <a:endParaRPr lang="en-US" altLang="zh-TW" dirty="0">
              <a:latin typeface="+mj-ea"/>
            </a:endParaRPr>
          </a:p>
          <a:p>
            <a:pPr marL="0" indent="0">
              <a:buNone/>
            </a:pPr>
            <a:r>
              <a:rPr lang="zh-TW" altLang="en-US" dirty="0">
                <a:latin typeface="+mj-ea"/>
              </a:rPr>
              <a:t>         可否依循往年融入部定領域領域課程調整計畫？</a:t>
            </a:r>
            <a:endParaRPr lang="en-US" altLang="zh-TW" dirty="0">
              <a:latin typeface="+mj-ea"/>
            </a:endParaRPr>
          </a:p>
          <a:p>
            <a:pPr marL="0" indent="0">
              <a:buNone/>
            </a:pPr>
            <a:r>
              <a:rPr lang="zh-TW" altLang="en-US" dirty="0">
                <a:latin typeface="+mj-ea"/>
              </a:rPr>
              <a:t>   </a:t>
            </a:r>
            <a:r>
              <a:rPr lang="en-US" altLang="zh-TW" dirty="0">
                <a:latin typeface="+mj-ea"/>
              </a:rPr>
              <a:t>A</a:t>
            </a:r>
            <a:r>
              <a:rPr lang="zh-TW" altLang="en-US" dirty="0">
                <a:latin typeface="+mj-ea"/>
              </a:rPr>
              <a:t>：</a:t>
            </a:r>
            <a:r>
              <a:rPr lang="en-US" altLang="zh-TW" dirty="0">
                <a:latin typeface="+mj-ea"/>
              </a:rPr>
              <a:t>1.</a:t>
            </a:r>
            <a:r>
              <a:rPr lang="zh-TW" altLang="en-US" dirty="0">
                <a:latin typeface="+mj-ea"/>
              </a:rPr>
              <a:t>每校必開至少一門特需領域。</a:t>
            </a:r>
            <a:endParaRPr lang="en-US" altLang="zh-TW" dirty="0">
              <a:latin typeface="+mj-ea"/>
            </a:endParaRPr>
          </a:p>
          <a:p>
            <a:pPr marL="1074738" indent="-1074738">
              <a:buNone/>
            </a:pPr>
            <a:r>
              <a:rPr lang="zh-TW" altLang="en-US" dirty="0">
                <a:latin typeface="+mj-ea"/>
              </a:rPr>
              <a:t>          </a:t>
            </a:r>
            <a:r>
              <a:rPr lang="en-US" altLang="zh-TW" dirty="0">
                <a:latin typeface="+mj-ea"/>
              </a:rPr>
              <a:t>2.</a:t>
            </a:r>
            <a:r>
              <a:rPr lang="zh-TW" altLang="en-US" dirty="0">
                <a:latin typeface="+mj-ea"/>
              </a:rPr>
              <a:t>部定領域課程調整計畫轉換表件，不需填寫計畫內容，無法看見是否融入。</a:t>
            </a:r>
            <a:endParaRPr lang="en-US" altLang="zh-TW" dirty="0">
              <a:latin typeface="+mj-ea"/>
            </a:endParaRPr>
          </a:p>
          <a:p>
            <a:pPr marL="0" indent="0">
              <a:buNone/>
            </a:pPr>
            <a:r>
              <a:rPr lang="zh-TW" altLang="en-US" dirty="0">
                <a:latin typeface="+mj-ea"/>
              </a:rPr>
              <a:t>          </a:t>
            </a:r>
            <a:r>
              <a:rPr lang="en-US" altLang="zh-TW" dirty="0">
                <a:latin typeface="+mj-ea"/>
              </a:rPr>
              <a:t>3.</a:t>
            </a:r>
            <a:r>
              <a:rPr lang="zh-TW" altLang="en-US" dirty="0">
                <a:latin typeface="+mj-ea"/>
              </a:rPr>
              <a:t>建議輕度障礙學生</a:t>
            </a:r>
            <a:r>
              <a:rPr lang="en-US" altLang="zh-TW" dirty="0">
                <a:latin typeface="+mj-ea"/>
              </a:rPr>
              <a:t>IEP</a:t>
            </a:r>
            <a:r>
              <a:rPr lang="zh-TW" altLang="en-US" dirty="0">
                <a:latin typeface="+mj-ea"/>
              </a:rPr>
              <a:t>的部定領域學年目標應包含學習策略。</a:t>
            </a:r>
            <a:endParaRPr lang="en-US" altLang="zh-TW" dirty="0">
              <a:latin typeface="+mj-ea"/>
            </a:endParaRPr>
          </a:p>
        </p:txBody>
      </p:sp>
    </p:spTree>
    <p:extLst>
      <p:ext uri="{BB962C8B-B14F-4D97-AF65-F5344CB8AC3E}">
        <p14:creationId xmlns:p14="http://schemas.microsoft.com/office/powerpoint/2010/main" val="2414336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rgbClr val="7030A0"/>
                </a:solidFill>
              </a:rPr>
              <a:t>二、適應體育服務</a:t>
            </a:r>
          </a:p>
        </p:txBody>
      </p:sp>
      <p:sp>
        <p:nvSpPr>
          <p:cNvPr id="3" name="內容版面配置區 2"/>
          <p:cNvSpPr>
            <a:spLocks noGrp="1"/>
          </p:cNvSpPr>
          <p:nvPr>
            <p:ph idx="1"/>
          </p:nvPr>
        </p:nvSpPr>
        <p:spPr>
          <a:xfrm>
            <a:off x="704850" y="1435099"/>
            <a:ext cx="10515600" cy="5422901"/>
          </a:xfrm>
        </p:spPr>
        <p:txBody>
          <a:bodyPr>
            <a:normAutofit/>
          </a:bodyPr>
          <a:lstStyle/>
          <a:p>
            <a:r>
              <a:rPr lang="zh-TW" altLang="en-US" dirty="0">
                <a:solidFill>
                  <a:srgbClr val="C00000"/>
                </a:solidFill>
              </a:rPr>
              <a:t>設有身障類資源班學校，依資源班數規劃，每班開設一節適應體育以協同教學形式進行</a:t>
            </a:r>
            <a:r>
              <a:rPr lang="zh-TW" altLang="en-US" dirty="0"/>
              <a:t>。</a:t>
            </a:r>
            <a:endParaRPr lang="en-US" altLang="zh-TW" dirty="0"/>
          </a:p>
          <a:p>
            <a:r>
              <a:rPr lang="zh-TW" altLang="en-US" dirty="0"/>
              <a:t>課程計畫以</a:t>
            </a:r>
            <a:r>
              <a:rPr lang="zh-TW" altLang="en-US" dirty="0">
                <a:solidFill>
                  <a:srgbClr val="C00000"/>
                </a:solidFill>
              </a:rPr>
              <a:t>普教健體領域課程計畫為主軸</a:t>
            </a:r>
            <a:r>
              <a:rPr lang="zh-TW" altLang="en-US" dirty="0"/>
              <a:t>，在體育單元的教學重點加上適應體育的調整，或是於學期最後一周下再加一欄以統整方式寫本學期適應體育的作法均可。</a:t>
            </a:r>
            <a:endParaRPr lang="en-US" altLang="zh-TW" dirty="0"/>
          </a:p>
          <a:p>
            <a:r>
              <a:rPr lang="zh-TW" altLang="en-US" dirty="0"/>
              <a:t>適應體育可以採用單一個案為對象開設課程，也可以數名個案於一學期內依單元與學生需求輪流執行。</a:t>
            </a:r>
            <a:r>
              <a:rPr lang="en-US" altLang="zh-TW" dirty="0"/>
              <a:t>(</a:t>
            </a:r>
            <a:r>
              <a:rPr lang="zh-TW" altLang="en-US" dirty="0"/>
              <a:t>附件一</a:t>
            </a:r>
            <a:r>
              <a:rPr lang="en-US" altLang="zh-TW" dirty="0"/>
              <a:t>)</a:t>
            </a:r>
          </a:p>
          <a:p>
            <a:pPr marL="0" indent="0">
              <a:buNone/>
            </a:pPr>
            <a:endParaRPr lang="zh-TW" altLang="en-US" dirty="0">
              <a:solidFill>
                <a:srgbClr val="C00000"/>
              </a:solidFill>
            </a:endParaRPr>
          </a:p>
        </p:txBody>
      </p:sp>
    </p:spTree>
    <p:extLst>
      <p:ext uri="{BB962C8B-B14F-4D97-AF65-F5344CB8AC3E}">
        <p14:creationId xmlns:p14="http://schemas.microsoft.com/office/powerpoint/2010/main" val="382601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7558230-1D6D-4446-9251-4C38322DD742}"/>
              </a:ext>
            </a:extLst>
          </p:cNvPr>
          <p:cNvSpPr>
            <a:spLocks noGrp="1"/>
          </p:cNvSpPr>
          <p:nvPr>
            <p:ph type="title"/>
          </p:nvPr>
        </p:nvSpPr>
        <p:spPr>
          <a:xfrm>
            <a:off x="838199" y="365125"/>
            <a:ext cx="11011293" cy="1325563"/>
          </a:xfrm>
        </p:spPr>
        <p:txBody>
          <a:bodyPr>
            <a:normAutofit/>
          </a:bodyPr>
          <a:lstStyle/>
          <a:p>
            <a:r>
              <a:rPr lang="zh-TW" altLang="en-US" sz="3600" b="1" kern="0" dirty="0">
                <a:effectLst/>
                <a:ea typeface="標楷體" panose="03000509000000000000" pitchFamily="65" charset="-120"/>
                <a:cs typeface="新細明體" panose="02020500000000000000" pitchFamily="18" charset="-120"/>
              </a:rPr>
              <a:t>附件一：</a:t>
            </a:r>
            <a:r>
              <a:rPr lang="zh-TW" altLang="zh-TW" sz="3600" b="1" kern="0" dirty="0">
                <a:effectLst/>
                <a:ea typeface="標楷體" panose="03000509000000000000" pitchFamily="65" charset="-120"/>
                <a:cs typeface="新細明體" panose="02020500000000000000" pitchFamily="18" charset="-120"/>
              </a:rPr>
              <a:t>適應體育協同教學規畫表</a:t>
            </a:r>
            <a:r>
              <a:rPr lang="en-US" altLang="zh-TW" sz="3600" b="1" kern="0" dirty="0">
                <a:effectLst/>
                <a:ea typeface="標楷體" panose="03000509000000000000" pitchFamily="65" charset="-120"/>
                <a:cs typeface="新細明體" panose="02020500000000000000" pitchFamily="18" charset="-120"/>
              </a:rPr>
              <a:t>(</a:t>
            </a:r>
            <a:r>
              <a:rPr lang="zh-TW" altLang="en-US" sz="3600" b="1" kern="0" dirty="0">
                <a:effectLst/>
                <a:ea typeface="標楷體" panose="03000509000000000000" pitchFamily="65" charset="-120"/>
                <a:cs typeface="新細明體" panose="02020500000000000000" pitchFamily="18" charset="-120"/>
              </a:rPr>
              <a:t>校內留存不須上傳</a:t>
            </a:r>
            <a:r>
              <a:rPr lang="en-US" altLang="zh-TW" sz="3600" b="1" kern="0" dirty="0">
                <a:effectLst/>
                <a:ea typeface="標楷體" panose="03000509000000000000" pitchFamily="65" charset="-120"/>
                <a:cs typeface="新細明體" panose="02020500000000000000" pitchFamily="18" charset="-120"/>
              </a:rPr>
              <a:t>)</a:t>
            </a:r>
            <a:endParaRPr lang="zh-TW" altLang="en-US" sz="3600" dirty="0"/>
          </a:p>
        </p:txBody>
      </p:sp>
      <p:pic>
        <p:nvPicPr>
          <p:cNvPr id="5" name="內容版面配置區 4">
            <a:extLst>
              <a:ext uri="{FF2B5EF4-FFF2-40B4-BE49-F238E27FC236}">
                <a16:creationId xmlns:a16="http://schemas.microsoft.com/office/drawing/2014/main" id="{1ECA741C-A169-4FE1-9F46-57DF7799F67E}"/>
              </a:ext>
            </a:extLst>
          </p:cNvPr>
          <p:cNvPicPr>
            <a:picLocks noGrp="1" noChangeAspect="1"/>
          </p:cNvPicPr>
          <p:nvPr>
            <p:ph idx="1"/>
          </p:nvPr>
        </p:nvPicPr>
        <p:blipFill>
          <a:blip r:embed="rId2"/>
          <a:stretch>
            <a:fillRect/>
          </a:stretch>
        </p:blipFill>
        <p:spPr>
          <a:xfrm>
            <a:off x="1743958" y="1498862"/>
            <a:ext cx="8078772" cy="5043394"/>
          </a:xfrm>
        </p:spPr>
      </p:pic>
    </p:spTree>
    <p:extLst>
      <p:ext uri="{BB962C8B-B14F-4D97-AF65-F5344CB8AC3E}">
        <p14:creationId xmlns:p14="http://schemas.microsoft.com/office/powerpoint/2010/main" val="3111714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C166B34-B71F-4BC8-AEBA-5292FE59C8D2}"/>
              </a:ext>
            </a:extLst>
          </p:cNvPr>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三、部定領域</a:t>
            </a:r>
            <a:r>
              <a:rPr lang="zh-TW" altLang="en-US" kern="100" dirty="0">
                <a:effectLst/>
                <a:latin typeface="標楷體" panose="03000509000000000000" pitchFamily="65" charset="-120"/>
                <a:ea typeface="標楷體" panose="03000509000000000000" pitchFamily="65" charset="-120"/>
              </a:rPr>
              <a:t>課程調整規劃表：</a:t>
            </a:r>
            <a:r>
              <a:rPr lang="en-US" altLang="zh-TW" kern="100" dirty="0">
                <a:effectLst/>
                <a:latin typeface="標楷體" panose="03000509000000000000" pitchFamily="65" charset="-120"/>
                <a:ea typeface="標楷體" panose="03000509000000000000" pitchFamily="65" charset="-120"/>
              </a:rPr>
              <a:t>6/29</a:t>
            </a:r>
            <a:r>
              <a:rPr lang="zh-TW" altLang="en-US" kern="100" dirty="0">
                <a:effectLst/>
                <a:latin typeface="標楷體" panose="03000509000000000000" pitchFamily="65" charset="-120"/>
                <a:ea typeface="標楷體" panose="03000509000000000000" pitchFamily="65" charset="-120"/>
              </a:rPr>
              <a:t>上傳</a:t>
            </a:r>
            <a:endParaRPr lang="zh-TW" altLang="en-US" dirty="0">
              <a:latin typeface="標楷體" panose="03000509000000000000" pitchFamily="65" charset="-120"/>
              <a:ea typeface="標楷體" panose="03000509000000000000" pitchFamily="65" charset="-120"/>
            </a:endParaRPr>
          </a:p>
        </p:txBody>
      </p:sp>
      <p:pic>
        <p:nvPicPr>
          <p:cNvPr id="11" name="內容版面配置區 10">
            <a:extLst>
              <a:ext uri="{FF2B5EF4-FFF2-40B4-BE49-F238E27FC236}">
                <a16:creationId xmlns:a16="http://schemas.microsoft.com/office/drawing/2014/main" id="{E56CD344-B0F6-436A-B046-6536F0636E73}"/>
              </a:ext>
            </a:extLst>
          </p:cNvPr>
          <p:cNvPicPr>
            <a:picLocks noGrp="1" noChangeAspect="1"/>
          </p:cNvPicPr>
          <p:nvPr>
            <p:ph idx="1"/>
          </p:nvPr>
        </p:nvPicPr>
        <p:blipFill>
          <a:blip r:embed="rId2"/>
          <a:stretch>
            <a:fillRect/>
          </a:stretch>
        </p:blipFill>
        <p:spPr>
          <a:xfrm>
            <a:off x="743932" y="1385501"/>
            <a:ext cx="11085642" cy="5307530"/>
          </a:xfrm>
        </p:spPr>
      </p:pic>
      <p:sp>
        <p:nvSpPr>
          <p:cNvPr id="12" name="文字方塊 11">
            <a:extLst>
              <a:ext uri="{FF2B5EF4-FFF2-40B4-BE49-F238E27FC236}">
                <a16:creationId xmlns:a16="http://schemas.microsoft.com/office/drawing/2014/main" id="{B6AFCE5A-727A-4C3F-B418-FEC5B93A7366}"/>
              </a:ext>
            </a:extLst>
          </p:cNvPr>
          <p:cNvSpPr txBox="1"/>
          <p:nvPr/>
        </p:nvSpPr>
        <p:spPr>
          <a:xfrm>
            <a:off x="6900421" y="1321356"/>
            <a:ext cx="1529586" cy="369332"/>
          </a:xfrm>
          <a:prstGeom prst="rect">
            <a:avLst/>
          </a:prstGeom>
          <a:noFill/>
        </p:spPr>
        <p:txBody>
          <a:bodyPr wrap="none" rtlCol="0">
            <a:spAutoFit/>
          </a:bodyPr>
          <a:lstStyle/>
          <a:p>
            <a:r>
              <a:rPr lang="zh-TW" altLang="en-US" b="1" dirty="0">
                <a:solidFill>
                  <a:srgbClr val="FF0000"/>
                </a:solidFill>
              </a:rPr>
              <a:t>國中：表</a:t>
            </a:r>
            <a:r>
              <a:rPr lang="en-US" altLang="zh-TW" b="1" dirty="0">
                <a:solidFill>
                  <a:srgbClr val="FF0000"/>
                </a:solidFill>
              </a:rPr>
              <a:t>11-2</a:t>
            </a:r>
            <a:endParaRPr lang="zh-TW" altLang="en-US" b="1" dirty="0">
              <a:solidFill>
                <a:srgbClr val="FF0000"/>
              </a:solidFill>
            </a:endParaRPr>
          </a:p>
        </p:txBody>
      </p:sp>
    </p:spTree>
    <p:extLst>
      <p:ext uri="{BB962C8B-B14F-4D97-AF65-F5344CB8AC3E}">
        <p14:creationId xmlns:p14="http://schemas.microsoft.com/office/powerpoint/2010/main" val="2480642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2501E93-D996-49FE-8D0E-14B9975B17A7}"/>
              </a:ext>
            </a:extLst>
          </p:cNvPr>
          <p:cNvSpPr>
            <a:spLocks noGrp="1"/>
          </p:cNvSpPr>
          <p:nvPr>
            <p:ph type="title"/>
          </p:nvPr>
        </p:nvSpPr>
        <p:spPr/>
        <p:txBody>
          <a:bodyPr>
            <a:normAutofit/>
          </a:bodyPr>
          <a:lstStyle/>
          <a:p>
            <a:r>
              <a:rPr lang="zh-TW" altLang="en-US" sz="2800" kern="100" dirty="0">
                <a:solidFill>
                  <a:srgbClr val="C00000"/>
                </a:solidFill>
                <a:effectLst/>
                <a:latin typeface="標楷體" panose="03000509000000000000" pitchFamily="65" charset="-120"/>
                <a:ea typeface="標楷體" panose="03000509000000000000" pitchFamily="65" charset="-120"/>
              </a:rPr>
              <a:t>表</a:t>
            </a:r>
            <a:r>
              <a:rPr lang="en-US" altLang="zh-TW" sz="2800" kern="100" dirty="0">
                <a:solidFill>
                  <a:srgbClr val="C00000"/>
                </a:solidFill>
                <a:effectLst/>
                <a:latin typeface="標楷體" panose="03000509000000000000" pitchFamily="65" charset="-120"/>
                <a:ea typeface="標楷體" panose="03000509000000000000" pitchFamily="65" charset="-120"/>
              </a:rPr>
              <a:t>6 </a:t>
            </a:r>
            <a:r>
              <a:rPr lang="zh-TW" altLang="en-US" sz="2800" kern="100" dirty="0">
                <a:effectLst/>
                <a:latin typeface="標楷體" panose="03000509000000000000" pitchFamily="65" charset="-120"/>
                <a:ea typeface="標楷體" panose="03000509000000000000" pitchFamily="65" charset="-120"/>
              </a:rPr>
              <a:t>身障類</a:t>
            </a:r>
            <a:r>
              <a:rPr lang="en-US" altLang="zh-TW" sz="2800" kern="100" dirty="0">
                <a:effectLst/>
                <a:latin typeface="標楷體" panose="03000509000000000000" pitchFamily="65" charset="-120"/>
                <a:ea typeface="標楷體" panose="03000509000000000000" pitchFamily="65" charset="-120"/>
              </a:rPr>
              <a:t>/</a:t>
            </a:r>
            <a:r>
              <a:rPr lang="zh-TW" altLang="en-US" sz="2800" kern="100" dirty="0">
                <a:effectLst/>
                <a:latin typeface="標楷體" panose="03000509000000000000" pitchFamily="65" charset="-120"/>
                <a:ea typeface="標楷體" panose="03000509000000000000" pitchFamily="65" charset="-120"/>
              </a:rPr>
              <a:t>資優類資源班</a:t>
            </a:r>
            <a:r>
              <a:rPr lang="en-US" altLang="zh-TW" sz="2800" kern="100" dirty="0">
                <a:effectLst/>
                <a:latin typeface="標楷體" panose="03000509000000000000" pitchFamily="65" charset="-120"/>
                <a:ea typeface="標楷體" panose="03000509000000000000" pitchFamily="65" charset="-120"/>
              </a:rPr>
              <a:t>﹑</a:t>
            </a:r>
            <a:r>
              <a:rPr lang="zh-TW" altLang="en-US" sz="2800" kern="100" dirty="0">
                <a:effectLst/>
                <a:latin typeface="標楷體" panose="03000509000000000000" pitchFamily="65" charset="-120"/>
                <a:ea typeface="標楷體" panose="03000509000000000000" pitchFamily="65" charset="-120"/>
              </a:rPr>
              <a:t>巡迴輔導學生學習節數分配一覽表</a:t>
            </a:r>
            <a:endParaRPr lang="zh-TW" altLang="en-US" sz="2800" dirty="0"/>
          </a:p>
        </p:txBody>
      </p:sp>
      <p:pic>
        <p:nvPicPr>
          <p:cNvPr id="5" name="內容版面配置區 4">
            <a:extLst>
              <a:ext uri="{FF2B5EF4-FFF2-40B4-BE49-F238E27FC236}">
                <a16:creationId xmlns:a16="http://schemas.microsoft.com/office/drawing/2014/main" id="{DCD04644-DFA0-442B-923D-2ECFDABE24BB}"/>
              </a:ext>
            </a:extLst>
          </p:cNvPr>
          <p:cNvPicPr>
            <a:picLocks noGrp="1" noChangeAspect="1"/>
          </p:cNvPicPr>
          <p:nvPr>
            <p:ph idx="1"/>
          </p:nvPr>
        </p:nvPicPr>
        <p:blipFill>
          <a:blip r:embed="rId2"/>
          <a:stretch>
            <a:fillRect/>
          </a:stretch>
        </p:blipFill>
        <p:spPr>
          <a:xfrm>
            <a:off x="360351" y="1239863"/>
            <a:ext cx="6705730" cy="5010109"/>
          </a:xfrm>
        </p:spPr>
      </p:pic>
      <p:sp>
        <p:nvSpPr>
          <p:cNvPr id="9" name="文字方塊 8">
            <a:extLst>
              <a:ext uri="{FF2B5EF4-FFF2-40B4-BE49-F238E27FC236}">
                <a16:creationId xmlns:a16="http://schemas.microsoft.com/office/drawing/2014/main" id="{255A7032-EE6C-4078-9C30-0A904A4430D5}"/>
              </a:ext>
            </a:extLst>
          </p:cNvPr>
          <p:cNvSpPr txBox="1"/>
          <p:nvPr/>
        </p:nvSpPr>
        <p:spPr>
          <a:xfrm>
            <a:off x="7334053" y="1759758"/>
            <a:ext cx="4279769" cy="3970318"/>
          </a:xfrm>
          <a:prstGeom prst="rect">
            <a:avLst/>
          </a:prstGeom>
          <a:noFill/>
        </p:spPr>
        <p:txBody>
          <a:bodyPr wrap="square">
            <a:spAutoFit/>
          </a:bodyPr>
          <a:lstStyle/>
          <a:p>
            <a:pPr marL="0" marR="0">
              <a:spcBef>
                <a:spcPts val="0"/>
              </a:spcBef>
              <a:spcAft>
                <a:spcPts val="0"/>
              </a:spcAft>
            </a:pPr>
            <a:r>
              <a:rPr lang="zh-TW" altLang="en-US" sz="2800" kern="0" dirty="0">
                <a:effectLst/>
                <a:latin typeface="標楷體" panose="03000509000000000000" pitchFamily="65" charset="-120"/>
                <a:ea typeface="標楷體" panose="03000509000000000000" pitchFamily="65" charset="-120"/>
                <a:cs typeface="Times New Roman" panose="02020603050405020304" pitchFamily="18" charset="0"/>
              </a:rPr>
              <a:t>節數規劃說明：</a:t>
            </a:r>
            <a:endParaRPr lang="zh-TW" altLang="en-US" sz="28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marL="0" marR="0">
              <a:spcBef>
                <a:spcPts val="0"/>
              </a:spcBef>
              <a:spcAft>
                <a:spcPts val="0"/>
              </a:spcAft>
            </a:pPr>
            <a:r>
              <a:rPr lang="en-US" altLang="zh-TW" sz="2800" kern="0" dirty="0">
                <a:effectLst/>
                <a:latin typeface="標楷體" panose="03000509000000000000" pitchFamily="65" charset="-120"/>
                <a:ea typeface="標楷體" panose="03000509000000000000" pitchFamily="65" charset="-120"/>
                <a:cs typeface="Times New Roman" panose="02020603050405020304" pitchFamily="18" charset="0"/>
              </a:rPr>
              <a:t>1.</a:t>
            </a:r>
            <a:r>
              <a:rPr lang="zh-TW" altLang="en-US" sz="2800" kern="0" dirty="0">
                <a:effectLst/>
                <a:latin typeface="標楷體" panose="03000509000000000000" pitchFamily="65" charset="-120"/>
                <a:ea typeface="標楷體" panose="03000509000000000000" pitchFamily="65" charset="-120"/>
                <a:cs typeface="Times New Roman" panose="02020603050405020304" pitchFamily="18" charset="0"/>
              </a:rPr>
              <a:t>身障類資源班以班級為單位，每周應排一節適應體育。</a:t>
            </a:r>
            <a:endParaRPr lang="zh-TW" altLang="en-US" sz="2800" kern="100" dirty="0">
              <a:effectLst/>
              <a:latin typeface="Calibri" panose="020F0502020204030204" pitchFamily="34" charset="0"/>
              <a:ea typeface="新細明體" panose="02020500000000000000" pitchFamily="18" charset="-120"/>
              <a:cs typeface="Times New Roman" panose="02020603050405020304" pitchFamily="18" charset="0"/>
            </a:endParaRPr>
          </a:p>
          <a:p>
            <a:r>
              <a:rPr lang="en-US" altLang="zh-TW" sz="2800" kern="0" dirty="0">
                <a:effectLst/>
                <a:latin typeface="標楷體" panose="03000509000000000000" pitchFamily="65" charset="-120"/>
                <a:ea typeface="標楷體" panose="03000509000000000000" pitchFamily="65" charset="-120"/>
                <a:cs typeface="Times New Roman" panose="02020603050405020304" pitchFamily="18" charset="0"/>
              </a:rPr>
              <a:t>2.</a:t>
            </a:r>
            <a:r>
              <a:rPr lang="zh-TW" altLang="en-US" sz="2800" kern="0" dirty="0">
                <a:effectLst/>
                <a:latin typeface="標楷體" panose="03000509000000000000" pitchFamily="65" charset="-120"/>
                <a:ea typeface="標楷體" panose="03000509000000000000" pitchFamily="65" charset="-120"/>
                <a:cs typeface="Times New Roman" panose="02020603050405020304" pitchFamily="18" charset="0"/>
              </a:rPr>
              <a:t>身障類資源班</a:t>
            </a:r>
            <a:r>
              <a:rPr lang="en-US" altLang="zh-TW" sz="2800" kern="0" dirty="0">
                <a:effectLst/>
                <a:latin typeface="標楷體" panose="03000509000000000000" pitchFamily="65" charset="-120"/>
                <a:ea typeface="標楷體" panose="03000509000000000000" pitchFamily="65" charset="-120"/>
                <a:cs typeface="Times New Roman" panose="02020603050405020304" pitchFamily="18" charset="0"/>
              </a:rPr>
              <a:t>/</a:t>
            </a:r>
            <a:r>
              <a:rPr lang="zh-TW" altLang="en-US" sz="2800" kern="0">
                <a:effectLst/>
                <a:latin typeface="標楷體" panose="03000509000000000000" pitchFamily="65" charset="-120"/>
                <a:ea typeface="標楷體" panose="03000509000000000000" pitchFamily="65" charset="-120"/>
                <a:cs typeface="Times New Roman" panose="02020603050405020304" pitchFamily="18" charset="0"/>
              </a:rPr>
              <a:t>巡迴輔導班教師</a:t>
            </a:r>
            <a:r>
              <a:rPr lang="zh-TW" altLang="en-US" sz="2800" kern="0" dirty="0">
                <a:effectLst/>
                <a:latin typeface="標楷體" panose="03000509000000000000" pitchFamily="65" charset="-120"/>
                <a:ea typeface="標楷體" panose="03000509000000000000" pitchFamily="65" charset="-120"/>
                <a:cs typeface="Times New Roman" panose="02020603050405020304" pitchFamily="18" charset="0"/>
              </a:rPr>
              <a:t>員額編制之每名特教教師，每周應安排一節諮詢</a:t>
            </a:r>
            <a:r>
              <a:rPr lang="en-US" altLang="zh-TW" sz="2800" kern="0" dirty="0">
                <a:effectLst/>
                <a:latin typeface="標楷體" panose="03000509000000000000" pitchFamily="65" charset="-120"/>
                <a:ea typeface="標楷體" panose="03000509000000000000" pitchFamily="65" charset="-120"/>
                <a:cs typeface="Times New Roman" panose="02020603050405020304" pitchFamily="18" charset="0"/>
              </a:rPr>
              <a:t>/</a:t>
            </a:r>
            <a:r>
              <a:rPr lang="zh-TW" altLang="en-US" sz="2800" kern="0" dirty="0">
                <a:effectLst/>
                <a:latin typeface="標楷體" panose="03000509000000000000" pitchFamily="65" charset="-120"/>
                <a:ea typeface="標楷體" panose="03000509000000000000" pitchFamily="65" charset="-120"/>
                <a:cs typeface="Times New Roman" panose="02020603050405020304" pitchFamily="18" charset="0"/>
              </a:rPr>
              <a:t>共備課程，日課表應填入。另提供表件紀錄。</a:t>
            </a:r>
            <a:endParaRPr lang="zh-TW" altLang="en-US" sz="2800" dirty="0"/>
          </a:p>
        </p:txBody>
      </p:sp>
    </p:spTree>
    <p:extLst>
      <p:ext uri="{BB962C8B-B14F-4D97-AF65-F5344CB8AC3E}">
        <p14:creationId xmlns:p14="http://schemas.microsoft.com/office/powerpoint/2010/main" val="3010770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DC20BB3-7BE8-497B-A790-A2C3D3E76AD9}"/>
              </a:ext>
            </a:extLst>
          </p:cNvPr>
          <p:cNvSpPr>
            <a:spLocks noGrp="1"/>
          </p:cNvSpPr>
          <p:nvPr>
            <p:ph type="title"/>
          </p:nvPr>
        </p:nvSpPr>
        <p:spPr>
          <a:xfrm>
            <a:off x="303229" y="0"/>
            <a:ext cx="11585542" cy="1325563"/>
          </a:xfrm>
        </p:spPr>
        <p:txBody>
          <a:bodyPr>
            <a:normAutofit/>
          </a:bodyPr>
          <a:lstStyle/>
          <a:p>
            <a:r>
              <a:rPr lang="zh-TW" altLang="en-US" sz="2800" b="1" kern="0" dirty="0">
                <a:effectLst/>
                <a:latin typeface="標楷體" panose="03000509000000000000" pitchFamily="65" charset="-120"/>
                <a:ea typeface="標楷體" panose="03000509000000000000" pitchFamily="65" charset="-120"/>
                <a:cs typeface="新細明體" panose="02020500000000000000" pitchFamily="18" charset="-120"/>
              </a:rPr>
              <a:t>嘉義縣</a:t>
            </a:r>
            <a:r>
              <a:rPr lang="en-US" altLang="zh-TW" sz="2800" b="1" u="sng" kern="0" dirty="0">
                <a:effectLst/>
                <a:latin typeface="標楷體" panose="03000509000000000000" pitchFamily="65" charset="-120"/>
                <a:ea typeface="標楷體" panose="03000509000000000000" pitchFamily="65" charset="-120"/>
                <a:cs typeface="新細明體" panose="02020500000000000000" pitchFamily="18" charset="-120"/>
              </a:rPr>
              <a:t>115</a:t>
            </a:r>
            <a:r>
              <a:rPr lang="zh-TW" altLang="en-US" sz="2800" b="1" kern="0" dirty="0">
                <a:effectLst/>
                <a:latin typeface="標楷體" panose="03000509000000000000" pitchFamily="65" charset="-120"/>
                <a:ea typeface="標楷體" panose="03000509000000000000" pitchFamily="65" charset="-120"/>
                <a:cs typeface="新細明體" panose="02020500000000000000" pitchFamily="18" charset="-120"/>
              </a:rPr>
              <a:t>學年度第</a:t>
            </a:r>
            <a:r>
              <a:rPr lang="zh-TW" altLang="en-US" sz="2800" b="1" u="sng" kern="0" dirty="0">
                <a:effectLst/>
                <a:latin typeface="標楷體" panose="03000509000000000000" pitchFamily="65" charset="-120"/>
                <a:ea typeface="標楷體" panose="03000509000000000000" pitchFamily="65" charset="-120"/>
                <a:cs typeface="新細明體" panose="02020500000000000000" pitchFamily="18" charset="-120"/>
              </a:rPr>
              <a:t>一</a:t>
            </a:r>
            <a:r>
              <a:rPr lang="zh-TW" altLang="en-US" sz="2800" b="1" kern="0" dirty="0">
                <a:effectLst/>
                <a:latin typeface="標楷體" panose="03000509000000000000" pitchFamily="65" charset="-120"/>
                <a:ea typeface="標楷體" panose="03000509000000000000" pitchFamily="65" charset="-120"/>
                <a:cs typeface="新細明體" panose="02020500000000000000" pitchFamily="18" charset="-120"/>
              </a:rPr>
              <a:t>學期○○國民中</a:t>
            </a:r>
            <a:r>
              <a:rPr lang="en-US" altLang="zh-TW" sz="2800" b="1" kern="0" dirty="0">
                <a:effectLst/>
                <a:latin typeface="標楷體" panose="03000509000000000000" pitchFamily="65" charset="-120"/>
                <a:ea typeface="標楷體" panose="03000509000000000000" pitchFamily="65" charset="-120"/>
                <a:cs typeface="新細明體" panose="02020500000000000000" pitchFamily="18" charset="-120"/>
              </a:rPr>
              <a:t>/</a:t>
            </a:r>
            <a:r>
              <a:rPr lang="zh-TW" altLang="en-US" sz="2800" b="1" kern="0" dirty="0">
                <a:effectLst/>
                <a:latin typeface="標楷體" panose="03000509000000000000" pitchFamily="65" charset="-120"/>
                <a:ea typeface="標楷體" panose="03000509000000000000" pitchFamily="65" charset="-120"/>
                <a:cs typeface="新細明體" panose="02020500000000000000" pitchFamily="18" charset="-120"/>
              </a:rPr>
              <a:t>小學特殊教育教師間接服務紀錄表</a:t>
            </a:r>
            <a:endParaRPr lang="zh-TW" altLang="en-US" sz="2800" dirty="0"/>
          </a:p>
        </p:txBody>
      </p:sp>
      <p:pic>
        <p:nvPicPr>
          <p:cNvPr id="5" name="內容版面配置區 4">
            <a:extLst>
              <a:ext uri="{FF2B5EF4-FFF2-40B4-BE49-F238E27FC236}">
                <a16:creationId xmlns:a16="http://schemas.microsoft.com/office/drawing/2014/main" id="{000B239E-E532-4B9B-A4FB-167055060E62}"/>
              </a:ext>
            </a:extLst>
          </p:cNvPr>
          <p:cNvPicPr>
            <a:picLocks noGrp="1" noChangeAspect="1"/>
          </p:cNvPicPr>
          <p:nvPr>
            <p:ph idx="1"/>
          </p:nvPr>
        </p:nvPicPr>
        <p:blipFill>
          <a:blip r:embed="rId2"/>
          <a:stretch>
            <a:fillRect/>
          </a:stretch>
        </p:blipFill>
        <p:spPr>
          <a:xfrm>
            <a:off x="560655" y="924346"/>
            <a:ext cx="7188177" cy="5579635"/>
          </a:xfrm>
        </p:spPr>
      </p:pic>
      <p:cxnSp>
        <p:nvCxnSpPr>
          <p:cNvPr id="7" name="直線接點 6">
            <a:extLst>
              <a:ext uri="{FF2B5EF4-FFF2-40B4-BE49-F238E27FC236}">
                <a16:creationId xmlns:a16="http://schemas.microsoft.com/office/drawing/2014/main" id="{3D660AB5-D7A8-4258-AC1A-EE5637C026A5}"/>
              </a:ext>
            </a:extLst>
          </p:cNvPr>
          <p:cNvCxnSpPr>
            <a:cxnSpLocks/>
          </p:cNvCxnSpPr>
          <p:nvPr/>
        </p:nvCxnSpPr>
        <p:spPr>
          <a:xfrm>
            <a:off x="2486039" y="4918941"/>
            <a:ext cx="98755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直線接點 9">
            <a:extLst>
              <a:ext uri="{FF2B5EF4-FFF2-40B4-BE49-F238E27FC236}">
                <a16:creationId xmlns:a16="http://schemas.microsoft.com/office/drawing/2014/main" id="{CB958E21-613C-42F5-B1A9-2834E3C42720}"/>
              </a:ext>
            </a:extLst>
          </p:cNvPr>
          <p:cNvCxnSpPr>
            <a:cxnSpLocks/>
          </p:cNvCxnSpPr>
          <p:nvPr/>
        </p:nvCxnSpPr>
        <p:spPr>
          <a:xfrm>
            <a:off x="2486039" y="5160582"/>
            <a:ext cx="98755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文字方塊 10">
            <a:extLst>
              <a:ext uri="{FF2B5EF4-FFF2-40B4-BE49-F238E27FC236}">
                <a16:creationId xmlns:a16="http://schemas.microsoft.com/office/drawing/2014/main" id="{5FEBFB45-5AC5-4943-A33E-42E95576C37C}"/>
              </a:ext>
            </a:extLst>
          </p:cNvPr>
          <p:cNvSpPr txBox="1"/>
          <p:nvPr/>
        </p:nvSpPr>
        <p:spPr>
          <a:xfrm>
            <a:off x="7748832" y="1621410"/>
            <a:ext cx="3962401" cy="1384995"/>
          </a:xfrm>
          <a:prstGeom prst="rect">
            <a:avLst/>
          </a:prstGeom>
          <a:noFill/>
        </p:spPr>
        <p:txBody>
          <a:bodyPr wrap="square" rtlCol="0">
            <a:spAutoFit/>
          </a:bodyPr>
          <a:lstStyle/>
          <a:p>
            <a:r>
              <a:rPr lang="en-US" altLang="zh-TW" sz="2800" dirty="0">
                <a:latin typeface="標楷體" panose="03000509000000000000" pitchFamily="65" charset="-120"/>
                <a:ea typeface="標楷體" panose="03000509000000000000" pitchFamily="65" charset="-120"/>
              </a:rPr>
              <a:t>115</a:t>
            </a:r>
            <a:r>
              <a:rPr lang="zh-TW" altLang="en-US" sz="2800" dirty="0">
                <a:latin typeface="標楷體" panose="03000509000000000000" pitchFamily="65" charset="-120"/>
                <a:ea typeface="標楷體" panose="03000509000000000000" pitchFamily="65" charset="-120"/>
              </a:rPr>
              <a:t>學年度特教教師執行間接服務的對象：</a:t>
            </a:r>
            <a:endParaRPr lang="en-US" altLang="zh-TW" sz="2800" dirty="0">
              <a:latin typeface="標楷體" panose="03000509000000000000" pitchFamily="65" charset="-120"/>
              <a:ea typeface="標楷體" panose="03000509000000000000" pitchFamily="65" charset="-120"/>
            </a:endParaRPr>
          </a:p>
          <a:p>
            <a:r>
              <a:rPr lang="zh-TW" altLang="en-US" sz="2800" b="1" dirty="0">
                <a:solidFill>
                  <a:srgbClr val="C00000"/>
                </a:solidFill>
                <a:latin typeface="標楷體" panose="03000509000000000000" pitchFamily="65" charset="-120"/>
                <a:ea typeface="標楷體" panose="03000509000000000000" pitchFamily="65" charset="-120"/>
              </a:rPr>
              <a:t>教師與專業人員</a:t>
            </a:r>
            <a:r>
              <a:rPr lang="zh-TW" altLang="en-US" sz="2800" dirty="0">
                <a:latin typeface="標楷體" panose="03000509000000000000" pitchFamily="65" charset="-120"/>
                <a:ea typeface="標楷體" panose="03000509000000000000" pitchFamily="65" charset="-120"/>
              </a:rPr>
              <a:t>。</a:t>
            </a:r>
            <a:endParaRPr lang="en-US" altLang="zh-TW" sz="2800" dirty="0">
              <a:latin typeface="標楷體" panose="03000509000000000000" pitchFamily="65" charset="-120"/>
              <a:ea typeface="標楷體" panose="03000509000000000000" pitchFamily="65" charset="-120"/>
            </a:endParaRPr>
          </a:p>
        </p:txBody>
      </p:sp>
      <p:sp>
        <p:nvSpPr>
          <p:cNvPr id="8" name="文字方塊 7">
            <a:extLst>
              <a:ext uri="{FF2B5EF4-FFF2-40B4-BE49-F238E27FC236}">
                <a16:creationId xmlns:a16="http://schemas.microsoft.com/office/drawing/2014/main" id="{46BD94CB-3554-4BB8-A226-E8F96CCBBC21}"/>
              </a:ext>
            </a:extLst>
          </p:cNvPr>
          <p:cNvSpPr txBox="1"/>
          <p:nvPr/>
        </p:nvSpPr>
        <p:spPr>
          <a:xfrm>
            <a:off x="7846480" y="3251431"/>
            <a:ext cx="4296988" cy="1200329"/>
          </a:xfrm>
          <a:prstGeom prst="rect">
            <a:avLst/>
          </a:prstGeom>
          <a:noFill/>
        </p:spPr>
        <p:txBody>
          <a:bodyPr wrap="square">
            <a:spAutoFit/>
          </a:bodyPr>
          <a:lstStyle/>
          <a:p>
            <a:r>
              <a:rPr lang="zh-TW" altLang="en-US" sz="1800" u="wavy" dirty="0">
                <a:latin typeface="標楷體" panose="03000509000000000000" pitchFamily="65" charset="-120"/>
                <a:ea typeface="標楷體" panose="03000509000000000000" pitchFamily="65" charset="-120"/>
              </a:rPr>
              <a:t>高級中等以下學校及幼兒園特殊教育班班級與專責單位設置及人員進用辦法</a:t>
            </a:r>
            <a:r>
              <a:rPr lang="en-US" altLang="zh-TW" sz="1800" dirty="0">
                <a:latin typeface="標楷體" panose="03000509000000000000" pitchFamily="65" charset="-120"/>
                <a:ea typeface="標楷體" panose="03000509000000000000" pitchFamily="65" charset="-120"/>
              </a:rPr>
              <a:t>1130503   </a:t>
            </a:r>
            <a:r>
              <a:rPr lang="zh-TW" altLang="en-US" sz="1800" dirty="0">
                <a:latin typeface="標楷體" panose="03000509000000000000" pitchFamily="65" charset="-120"/>
                <a:ea typeface="標楷體" panose="03000509000000000000" pitchFamily="65" charset="-120"/>
              </a:rPr>
              <a:t>第二條</a:t>
            </a:r>
            <a:r>
              <a:rPr lang="en-US" altLang="zh-TW" dirty="0">
                <a:latin typeface="標楷體" panose="03000509000000000000" pitchFamily="65" charset="-120"/>
                <a:ea typeface="標楷體" panose="03000509000000000000" pitchFamily="65" charset="-120"/>
              </a:rPr>
              <a:t> </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5</a:t>
            </a:r>
            <a:r>
              <a:rPr lang="zh-TW" altLang="en-US">
                <a:latin typeface="標楷體" panose="03000509000000000000" pitchFamily="65" charset="-120"/>
                <a:ea typeface="標楷體" panose="03000509000000000000" pitchFamily="65" charset="-120"/>
              </a:rPr>
              <a:t>點</a:t>
            </a:r>
            <a:endParaRPr lang="en-US" altLang="zh-TW" sz="1800" dirty="0">
              <a:latin typeface="標楷體" panose="03000509000000000000" pitchFamily="65" charset="-120"/>
              <a:ea typeface="標楷體" panose="03000509000000000000" pitchFamily="65" charset="-120"/>
            </a:endParaRPr>
          </a:p>
          <a:p>
            <a:endParaRPr lang="en-US" altLang="zh-TW" sz="1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166763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1A529B5-59E8-49A5-A1DA-E45B91B527A0}"/>
              </a:ext>
            </a:extLst>
          </p:cNvPr>
          <p:cNvSpPr>
            <a:spLocks noGrp="1"/>
          </p:cNvSpPr>
          <p:nvPr>
            <p:ph type="title"/>
          </p:nvPr>
        </p:nvSpPr>
        <p:spPr/>
        <p:txBody>
          <a:bodyPr/>
          <a:lstStyle/>
          <a:p>
            <a:r>
              <a:rPr lang="en-US" altLang="zh-TW" dirty="0"/>
              <a:t>115</a:t>
            </a:r>
            <a:r>
              <a:rPr lang="zh-TW" altLang="en-US" dirty="0"/>
              <a:t>學年度課程計畫重新上傳事項</a:t>
            </a:r>
          </a:p>
        </p:txBody>
      </p:sp>
      <p:sp>
        <p:nvSpPr>
          <p:cNvPr id="3" name="內容版面配置區 2">
            <a:extLst>
              <a:ext uri="{FF2B5EF4-FFF2-40B4-BE49-F238E27FC236}">
                <a16:creationId xmlns:a16="http://schemas.microsoft.com/office/drawing/2014/main" id="{308722AB-C15A-48C7-BCE5-757938B48ADD}"/>
              </a:ext>
            </a:extLst>
          </p:cNvPr>
          <p:cNvSpPr>
            <a:spLocks noGrp="1"/>
          </p:cNvSpPr>
          <p:nvPr>
            <p:ph idx="1"/>
          </p:nvPr>
        </p:nvSpPr>
        <p:spPr/>
        <p:txBody>
          <a:bodyPr>
            <a:normAutofit fontScale="92500" lnSpcReduction="10000"/>
          </a:bodyPr>
          <a:lstStyle/>
          <a:p>
            <a:r>
              <a:rPr lang="zh-TW" altLang="en-US" dirty="0">
                <a:solidFill>
                  <a:srgbClr val="C00000"/>
                </a:solidFill>
              </a:rPr>
              <a:t>未上傳特需領域課程計畫請於</a:t>
            </a:r>
            <a:r>
              <a:rPr lang="en-US" altLang="zh-TW" dirty="0">
                <a:solidFill>
                  <a:srgbClr val="C00000"/>
                </a:solidFill>
              </a:rPr>
              <a:t>6/26</a:t>
            </a:r>
            <a:r>
              <a:rPr lang="zh-TW" altLang="en-US" dirty="0">
                <a:solidFill>
                  <a:srgbClr val="C00000"/>
                </a:solidFill>
              </a:rPr>
              <a:t>前上傳</a:t>
            </a:r>
            <a:r>
              <a:rPr lang="zh-TW" altLang="en-US" dirty="0"/>
              <a:t>。</a:t>
            </a:r>
            <a:endParaRPr lang="en-US" altLang="zh-TW" dirty="0"/>
          </a:p>
          <a:p>
            <a:pPr marL="0" indent="0">
              <a:buNone/>
            </a:pPr>
            <a:r>
              <a:rPr lang="zh-TW" altLang="en-US" dirty="0"/>
              <a:t>   </a:t>
            </a:r>
            <a:r>
              <a:rPr lang="en-US" altLang="zh-TW" dirty="0"/>
              <a:t>1.</a:t>
            </a:r>
            <a:r>
              <a:rPr lang="zh-TW" altLang="en-US" dirty="0"/>
              <a:t>巡迴輔導的撰寫者為個案原來的巡迴教師</a:t>
            </a:r>
            <a:endParaRPr lang="en-US" altLang="zh-TW" dirty="0"/>
          </a:p>
          <a:p>
            <a:pPr marL="0" indent="0">
              <a:buNone/>
            </a:pPr>
            <a:r>
              <a:rPr lang="en-US" altLang="zh-TW" dirty="0"/>
              <a:t>   2.</a:t>
            </a:r>
            <a:r>
              <a:rPr lang="zh-TW" altLang="en-US" dirty="0"/>
              <a:t>部分學校在</a:t>
            </a:r>
            <a:r>
              <a:rPr lang="en-US" altLang="zh-TW" dirty="0"/>
              <a:t>114</a:t>
            </a:r>
            <a:r>
              <a:rPr lang="zh-TW" altLang="en-US" dirty="0"/>
              <a:t>學年無特教學生，</a:t>
            </a:r>
            <a:r>
              <a:rPr lang="en-US" altLang="zh-TW" dirty="0"/>
              <a:t>115</a:t>
            </a:r>
            <a:r>
              <a:rPr lang="zh-TW" altLang="en-US" dirty="0"/>
              <a:t>學年新鑑出特生，由本次</a:t>
            </a:r>
            <a:endParaRPr lang="en-US" altLang="zh-TW" dirty="0"/>
          </a:p>
          <a:p>
            <a:pPr marL="0" indent="0">
              <a:buNone/>
            </a:pPr>
            <a:r>
              <a:rPr lang="en-US" altLang="zh-TW" dirty="0"/>
              <a:t>      </a:t>
            </a:r>
            <a:r>
              <a:rPr lang="zh-TW" altLang="en-US" dirty="0"/>
              <a:t>派案會議分配之巡迴輔導學校撰寫。</a:t>
            </a:r>
            <a:endParaRPr lang="en-US" altLang="zh-TW" dirty="0"/>
          </a:p>
          <a:p>
            <a:pPr marL="0" indent="0">
              <a:buNone/>
            </a:pPr>
            <a:endParaRPr lang="en-US" altLang="zh-TW" dirty="0"/>
          </a:p>
          <a:p>
            <a:r>
              <a:rPr lang="en-US" altLang="zh-TW" dirty="0">
                <a:solidFill>
                  <a:srgbClr val="C00000"/>
                </a:solidFill>
              </a:rPr>
              <a:t>6/29~7/3</a:t>
            </a:r>
            <a:r>
              <a:rPr lang="zh-TW" altLang="en-US" dirty="0">
                <a:solidFill>
                  <a:srgbClr val="C00000"/>
                </a:solidFill>
              </a:rPr>
              <a:t>上傳課程計畫平台文件</a:t>
            </a:r>
            <a:endParaRPr lang="en-US" altLang="zh-TW" dirty="0">
              <a:solidFill>
                <a:srgbClr val="C00000"/>
              </a:solidFill>
            </a:endParaRPr>
          </a:p>
          <a:p>
            <a:pPr marL="0" indent="0">
              <a:buNone/>
            </a:pPr>
            <a:r>
              <a:rPr lang="en-US" altLang="zh-TW" dirty="0"/>
              <a:t>1.</a:t>
            </a:r>
            <a:r>
              <a:rPr lang="zh-TW" altLang="en-US" dirty="0"/>
              <a:t>部定領域課程調整計畫修改為</a:t>
            </a:r>
            <a:r>
              <a:rPr lang="en-US" altLang="zh-TW" dirty="0"/>
              <a:t>6/4</a:t>
            </a:r>
            <a:r>
              <a:rPr lang="zh-TW" altLang="en-US" dirty="0"/>
              <a:t>到校公文附件之</a:t>
            </a:r>
            <a:r>
              <a:rPr lang="zh-TW" altLang="en-US" dirty="0">
                <a:latin typeface="標楷體" panose="03000509000000000000" pitchFamily="65" charset="-120"/>
                <a:ea typeface="標楷體" panose="03000509000000000000" pitchFamily="65" charset="-120"/>
              </a:rPr>
              <a:t>部定領域</a:t>
            </a:r>
            <a:r>
              <a:rPr lang="zh-TW" altLang="en-US" kern="100" dirty="0">
                <a:effectLst/>
                <a:latin typeface="標楷體" panose="03000509000000000000" pitchFamily="65" charset="-120"/>
                <a:ea typeface="標楷體" panose="03000509000000000000" pitchFamily="65" charset="-120"/>
              </a:rPr>
              <a:t>課程調整規劃表。</a:t>
            </a:r>
            <a:endParaRPr lang="en-US" altLang="zh-TW" kern="100" dirty="0">
              <a:effectLst/>
              <a:latin typeface="標楷體" panose="03000509000000000000" pitchFamily="65" charset="-120"/>
              <a:ea typeface="標楷體" panose="03000509000000000000" pitchFamily="65" charset="-120"/>
            </a:endParaRPr>
          </a:p>
          <a:p>
            <a:pPr marL="0" indent="0">
              <a:buNone/>
            </a:pPr>
            <a:r>
              <a:rPr lang="en-US" altLang="zh-TW" dirty="0"/>
              <a:t>2.</a:t>
            </a:r>
            <a:r>
              <a:rPr lang="zh-TW" altLang="en-US" dirty="0"/>
              <a:t>表</a:t>
            </a:r>
            <a:r>
              <a:rPr lang="en-US" altLang="zh-TW" dirty="0"/>
              <a:t>6</a:t>
            </a:r>
            <a:r>
              <a:rPr lang="zh-TW" altLang="en-US" dirty="0"/>
              <a:t>節數規劃一覽表</a:t>
            </a:r>
            <a:endParaRPr lang="en-US" altLang="zh-TW" dirty="0"/>
          </a:p>
          <a:p>
            <a:pPr marL="0" indent="0">
              <a:buNone/>
            </a:pPr>
            <a:r>
              <a:rPr lang="en-US" altLang="zh-TW" dirty="0"/>
              <a:t>3.</a:t>
            </a:r>
            <a:r>
              <a:rPr lang="zh-TW" altLang="en-US" dirty="0"/>
              <a:t>特推會紀錄含學生需求表。</a:t>
            </a:r>
            <a:r>
              <a:rPr lang="en-US" altLang="zh-TW" dirty="0"/>
              <a:t>(</a:t>
            </a:r>
            <a:r>
              <a:rPr lang="zh-TW" altLang="en-US" dirty="0"/>
              <a:t>一人一組務必立案討論其必要性</a:t>
            </a:r>
            <a:r>
              <a:rPr lang="en-US" altLang="zh-TW" dirty="0"/>
              <a:t>)</a:t>
            </a:r>
            <a:r>
              <a:rPr lang="zh-TW" altLang="en-US" dirty="0"/>
              <a:t>   </a:t>
            </a:r>
          </a:p>
        </p:txBody>
      </p:sp>
    </p:spTree>
    <p:extLst>
      <p:ext uri="{BB962C8B-B14F-4D97-AF65-F5344CB8AC3E}">
        <p14:creationId xmlns:p14="http://schemas.microsoft.com/office/powerpoint/2010/main" val="4289163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57EBA6D-259A-4E66-B4CC-BE0E271D19E2}"/>
              </a:ext>
            </a:extLst>
          </p:cNvPr>
          <p:cNvSpPr>
            <a:spLocks noGrp="1"/>
          </p:cNvSpPr>
          <p:nvPr>
            <p:ph type="title"/>
          </p:nvPr>
        </p:nvSpPr>
        <p:spPr/>
        <p:txBody>
          <a:bodyPr/>
          <a:lstStyle/>
          <a:p>
            <a:r>
              <a:rPr lang="zh-TW" altLang="en-US" dirty="0"/>
              <a:t>個案管理轉換注意事項</a:t>
            </a:r>
          </a:p>
        </p:txBody>
      </p:sp>
      <p:sp>
        <p:nvSpPr>
          <p:cNvPr id="3" name="內容版面配置區 2">
            <a:extLst>
              <a:ext uri="{FF2B5EF4-FFF2-40B4-BE49-F238E27FC236}">
                <a16:creationId xmlns:a16="http://schemas.microsoft.com/office/drawing/2014/main" id="{61AF85E5-4AE7-4197-BB8D-2504C3ED899E}"/>
              </a:ext>
            </a:extLst>
          </p:cNvPr>
          <p:cNvSpPr>
            <a:spLocks noGrp="1"/>
          </p:cNvSpPr>
          <p:nvPr>
            <p:ph idx="1"/>
          </p:nvPr>
        </p:nvSpPr>
        <p:spPr/>
        <p:txBody>
          <a:bodyPr/>
          <a:lstStyle/>
          <a:p>
            <a:r>
              <a:rPr lang="en-US" altLang="zh-TW" dirty="0"/>
              <a:t>1.115</a:t>
            </a:r>
            <a:r>
              <a:rPr lang="zh-TW" altLang="en-US" dirty="0"/>
              <a:t>年</a:t>
            </a:r>
            <a:r>
              <a:rPr lang="en-US" altLang="zh-TW" dirty="0"/>
              <a:t>5</a:t>
            </a:r>
            <a:r>
              <a:rPr lang="zh-TW" altLang="en-US" dirty="0"/>
              <a:t>月、</a:t>
            </a:r>
            <a:r>
              <a:rPr lang="en-US" altLang="zh-TW" dirty="0"/>
              <a:t>6</a:t>
            </a:r>
            <a:r>
              <a:rPr lang="zh-TW" altLang="en-US" dirty="0"/>
              <a:t>月開</a:t>
            </a:r>
            <a:r>
              <a:rPr lang="en-US" altLang="zh-TW" dirty="0"/>
              <a:t>114</a:t>
            </a:r>
            <a:r>
              <a:rPr lang="zh-TW" altLang="en-US" dirty="0"/>
              <a:t>學年度第二學期</a:t>
            </a:r>
            <a:r>
              <a:rPr lang="en-US" altLang="zh-TW" dirty="0"/>
              <a:t>IEP</a:t>
            </a:r>
            <a:r>
              <a:rPr lang="zh-TW" altLang="en-US" dirty="0"/>
              <a:t>檢討會與初擬</a:t>
            </a:r>
            <a:r>
              <a:rPr lang="en-US" altLang="zh-TW" dirty="0"/>
              <a:t>115</a:t>
            </a:r>
            <a:r>
              <a:rPr lang="zh-TW" altLang="en-US" dirty="0"/>
              <a:t>學年度年</a:t>
            </a:r>
            <a:r>
              <a:rPr lang="en-US" altLang="zh-TW" dirty="0"/>
              <a:t>IEP</a:t>
            </a:r>
            <a:r>
              <a:rPr lang="zh-TW" altLang="en-US" dirty="0"/>
              <a:t>。</a:t>
            </a:r>
            <a:endParaRPr lang="en-US" altLang="zh-TW" dirty="0"/>
          </a:p>
          <a:p>
            <a:r>
              <a:rPr lang="en-US" altLang="zh-TW" dirty="0"/>
              <a:t>2.</a:t>
            </a:r>
            <a:r>
              <a:rPr lang="zh-TW" altLang="en-US" dirty="0"/>
              <a:t>擔任個案管理人應負責撰寫</a:t>
            </a:r>
            <a:r>
              <a:rPr lang="en-US" altLang="zh-TW" dirty="0"/>
              <a:t>IEP</a:t>
            </a:r>
            <a:r>
              <a:rPr lang="zh-TW" altLang="en-US" dirty="0"/>
              <a:t>與個案資料蒐集整理。</a:t>
            </a:r>
            <a:endParaRPr lang="en-US" altLang="zh-TW" dirty="0"/>
          </a:p>
          <a:p>
            <a:r>
              <a:rPr lang="en-US" altLang="zh-TW" dirty="0"/>
              <a:t>3.</a:t>
            </a:r>
            <a:r>
              <a:rPr lang="zh-TW" altLang="en-US" dirty="0"/>
              <a:t>他校資源班或巡迴班教師擔任本校個案之管理人時，請特教業務承辦人協助通知或資料傳遞。</a:t>
            </a:r>
            <a:endParaRPr lang="en-US" altLang="zh-TW" dirty="0"/>
          </a:p>
          <a:p>
            <a:r>
              <a:rPr lang="en-US" altLang="zh-TW" dirty="0"/>
              <a:t>4.</a:t>
            </a:r>
            <a:r>
              <a:rPr lang="zh-TW" altLang="en-US"/>
              <a:t>個案管理人與授課教師不一定完全相等請於校內自行協商，但留意每位教師的基本鐘點數應達足夠。</a:t>
            </a:r>
            <a:endParaRPr lang="en-US" altLang="zh-TW" dirty="0"/>
          </a:p>
          <a:p>
            <a:endParaRPr lang="en-US" altLang="zh-TW" dirty="0"/>
          </a:p>
          <a:p>
            <a:endParaRPr lang="zh-TW" altLang="en-US" dirty="0"/>
          </a:p>
        </p:txBody>
      </p:sp>
    </p:spTree>
    <p:extLst>
      <p:ext uri="{BB962C8B-B14F-4D97-AF65-F5344CB8AC3E}">
        <p14:creationId xmlns:p14="http://schemas.microsoft.com/office/powerpoint/2010/main" val="108497455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685</Words>
  <Application>Microsoft Office PowerPoint</Application>
  <PresentationFormat>寬螢幕</PresentationFormat>
  <Paragraphs>41</Paragraphs>
  <Slides>9</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9</vt:i4>
      </vt:variant>
    </vt:vector>
  </HeadingPairs>
  <TitlesOfParts>
    <vt:vector size="15" baseType="lpstr">
      <vt:lpstr>新細明體</vt:lpstr>
      <vt:lpstr>標楷體</vt:lpstr>
      <vt:lpstr>Arial</vt:lpstr>
      <vt:lpstr>Calibri</vt:lpstr>
      <vt:lpstr>Calibri Light</vt:lpstr>
      <vt:lpstr>Office 佈景主題</vt:lpstr>
      <vt:lpstr>115學年度課程計畫</vt:lpstr>
      <vt:lpstr>嘉義縣115學年度殊教育課程計畫調整事項</vt:lpstr>
      <vt:lpstr>二、適應體育服務</vt:lpstr>
      <vt:lpstr>附件一：適應體育協同教學規畫表(校內留存不須上傳)</vt:lpstr>
      <vt:lpstr>三、部定領域課程調整規劃表：6/29上傳</vt:lpstr>
      <vt:lpstr>表6 身障類/資優類資源班﹑巡迴輔導學生學習節數分配一覽表</vt:lpstr>
      <vt:lpstr>嘉義縣115學年度第一學期○○國民中/小學特殊教育教師間接服務紀錄表</vt:lpstr>
      <vt:lpstr>115學年度課程計畫重新上傳事項</vt:lpstr>
      <vt:lpstr>個案管理轉換注意事項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115學年度課程計畫</dc:title>
  <dc:creator>USER</dc:creator>
  <cp:lastModifiedBy>5a88UEFI</cp:lastModifiedBy>
  <cp:revision>19</cp:revision>
  <dcterms:created xsi:type="dcterms:W3CDTF">2026-06-17T09:46:07Z</dcterms:created>
  <dcterms:modified xsi:type="dcterms:W3CDTF">2026-06-19T09:34:39Z</dcterms:modified>
</cp:coreProperties>
</file>