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05" r:id="rId4"/>
    <p:sldId id="324" r:id="rId5"/>
    <p:sldId id="325" r:id="rId6"/>
    <p:sldId id="330" r:id="rId7"/>
    <p:sldId id="315" r:id="rId8"/>
    <p:sldId id="307" r:id="rId9"/>
    <p:sldId id="299" r:id="rId10"/>
    <p:sldId id="273" r:id="rId11"/>
    <p:sldId id="304" r:id="rId12"/>
    <p:sldId id="335" r:id="rId13"/>
    <p:sldId id="266" r:id="rId14"/>
    <p:sldId id="326" r:id="rId15"/>
    <p:sldId id="333" r:id="rId16"/>
    <p:sldId id="321" r:id="rId17"/>
    <p:sldId id="337" r:id="rId18"/>
    <p:sldId id="336" r:id="rId19"/>
    <p:sldId id="338" r:id="rId20"/>
    <p:sldId id="339" r:id="rId21"/>
    <p:sldId id="340" r:id="rId22"/>
    <p:sldId id="341" r:id="rId23"/>
    <p:sldId id="327" r:id="rId24"/>
    <p:sldId id="332" r:id="rId25"/>
    <p:sldId id="328" r:id="rId26"/>
    <p:sldId id="334" r:id="rId27"/>
    <p:sldId id="320" r:id="rId28"/>
    <p:sldId id="290" r:id="rId29"/>
    <p:sldId id="275" r:id="rId30"/>
    <p:sldId id="301" r:id="rId31"/>
    <p:sldId id="342" r:id="rId32"/>
    <p:sldId id="343" r:id="rId33"/>
    <p:sldId id="344" r:id="rId34"/>
    <p:sldId id="277" r:id="rId35"/>
    <p:sldId id="279" r:id="rId36"/>
    <p:sldId id="280" r:id="rId37"/>
    <p:sldId id="281" r:id="rId38"/>
    <p:sldId id="282" r:id="rId39"/>
    <p:sldId id="284" r:id="rId40"/>
    <p:sldId id="286" r:id="rId41"/>
    <p:sldId id="269" r:id="rId42"/>
  </p:sldIdLst>
  <p:sldSz cx="9144000" cy="6858000" type="screen4x3"/>
  <p:notesSz cx="6858000" cy="9144000"/>
  <p:defaultTextStyle>
    <a:defPPr>
      <a:defRPr lang="zh-TW"/>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B272"/>
    <a:srgbClr val="34B272"/>
    <a:srgbClr val="58712C"/>
    <a:srgbClr val="5F8B32"/>
    <a:srgbClr val="407790"/>
    <a:srgbClr val="36A361"/>
    <a:srgbClr val="73B632"/>
    <a:srgbClr val="2EA8A3"/>
    <a:srgbClr val="CBD7D3"/>
    <a:srgbClr val="41799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8"/>
    <p:restoredTop sz="94087" autoAdjust="0"/>
  </p:normalViewPr>
  <p:slideViewPr>
    <p:cSldViewPr snapToGrid="0" snapToObjects="1">
      <p:cViewPr varScale="1">
        <p:scale>
          <a:sx n="115" d="100"/>
          <a:sy n="115" d="100"/>
        </p:scale>
        <p:origin x="1416" y="114"/>
      </p:cViewPr>
      <p:guideLst>
        <p:guide orient="horz" pos="2160"/>
        <p:guide pos="2880"/>
      </p:guideLst>
    </p:cSldViewPr>
  </p:slideViewPr>
  <p:notesTextViewPr>
    <p:cViewPr>
      <p:scale>
        <a:sx n="100" d="100"/>
        <a:sy n="100" d="100"/>
      </p:scale>
      <p:origin x="0" y="0"/>
    </p:cViewPr>
  </p:notesTextViewPr>
  <p:sorterViewPr>
    <p:cViewPr>
      <p:scale>
        <a:sx n="86" d="100"/>
        <a:sy n="86" d="100"/>
      </p:scale>
      <p:origin x="0" y="-207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kumimoji="1" lang="zh-TW" altLang="en-US"/>
              <a:t>按一下以編輯母片標題樣式</a:t>
            </a:r>
          </a:p>
        </p:txBody>
      </p:sp>
      <p:sp>
        <p:nvSpPr>
          <p:cNvPr id="3" name="子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TW" altLang="en-US"/>
              <a:t> 按一下以編輯母片子標題樣式</a:t>
            </a:r>
          </a:p>
        </p:txBody>
      </p:sp>
      <p:sp>
        <p:nvSpPr>
          <p:cNvPr id="4" name="日期版面配置區 3"/>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5" name="頁尾版面配置區 4"/>
          <p:cNvSpPr>
            <a:spLocks noGrp="1"/>
          </p:cNvSpPr>
          <p:nvPr>
            <p:ph type="ftr" sz="quarter" idx="11"/>
          </p:nvPr>
        </p:nvSpPr>
        <p:spPr/>
        <p:txBody>
          <a:bodyPr/>
          <a:lstStyle/>
          <a:p>
            <a:endParaRPr kumimoji="1" lang="zh-TW" altLang="en-US"/>
          </a:p>
        </p:txBody>
      </p:sp>
      <p:sp>
        <p:nvSpPr>
          <p:cNvPr id="6" name="投影片編號版面配置區 5"/>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3146526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kumimoji="1" lang="zh-TW" altLang="en-US"/>
              <a:t>按一下以編輯母片文字樣式</a:t>
            </a:r>
          </a:p>
          <a:p>
            <a:pPr lvl="1"/>
            <a:r>
              <a:rPr kumimoji="1" lang="zh-TW" altLang="en-US"/>
              <a:t>第二層</a:t>
            </a:r>
          </a:p>
          <a:p>
            <a:pPr lvl="2"/>
            <a:r>
              <a:rPr kumimoji="1" lang="zh-TW" altLang="en-US"/>
              <a:t>第三層</a:t>
            </a:r>
          </a:p>
          <a:p>
            <a:pPr lvl="3"/>
            <a:r>
              <a:rPr kumimoji="1" lang="zh-TW" altLang="en-US"/>
              <a:t>第四層</a:t>
            </a:r>
          </a:p>
          <a:p>
            <a:pPr lvl="4"/>
            <a:r>
              <a:rPr kumimoji="1" lang="zh-TW" altLang="en-US"/>
              <a:t>第五層</a:t>
            </a:r>
          </a:p>
        </p:txBody>
      </p:sp>
      <p:sp>
        <p:nvSpPr>
          <p:cNvPr id="4" name="日期版面配置區 3"/>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5" name="頁尾版面配置區 4"/>
          <p:cNvSpPr>
            <a:spLocks noGrp="1"/>
          </p:cNvSpPr>
          <p:nvPr>
            <p:ph type="ftr" sz="quarter" idx="11"/>
          </p:nvPr>
        </p:nvSpPr>
        <p:spPr/>
        <p:txBody>
          <a:bodyPr/>
          <a:lstStyle/>
          <a:p>
            <a:endParaRPr kumimoji="1" lang="zh-TW" altLang="en-US"/>
          </a:p>
        </p:txBody>
      </p:sp>
      <p:sp>
        <p:nvSpPr>
          <p:cNvPr id="6" name="投影片編號版面配置區 5"/>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3930605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kumimoji="1" lang="zh-TW" altLang="en-US"/>
              <a:t>按一下以編輯母片標題樣式</a:t>
            </a:r>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kumimoji="1" lang="zh-TW" altLang="en-US"/>
              <a:t>按一下以編輯母片文字樣式</a:t>
            </a:r>
          </a:p>
          <a:p>
            <a:pPr lvl="1"/>
            <a:r>
              <a:rPr kumimoji="1" lang="zh-TW" altLang="en-US"/>
              <a:t>第二層</a:t>
            </a:r>
          </a:p>
          <a:p>
            <a:pPr lvl="2"/>
            <a:r>
              <a:rPr kumimoji="1" lang="zh-TW" altLang="en-US"/>
              <a:t>第三層</a:t>
            </a:r>
          </a:p>
          <a:p>
            <a:pPr lvl="3"/>
            <a:r>
              <a:rPr kumimoji="1" lang="zh-TW" altLang="en-US"/>
              <a:t>第四層</a:t>
            </a:r>
          </a:p>
          <a:p>
            <a:pPr lvl="4"/>
            <a:r>
              <a:rPr kumimoji="1" lang="zh-TW" altLang="en-US"/>
              <a:t>第五層</a:t>
            </a:r>
          </a:p>
        </p:txBody>
      </p:sp>
      <p:sp>
        <p:nvSpPr>
          <p:cNvPr id="4" name="日期版面配置區 3"/>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5" name="頁尾版面配置區 4"/>
          <p:cNvSpPr>
            <a:spLocks noGrp="1"/>
          </p:cNvSpPr>
          <p:nvPr>
            <p:ph type="ftr" sz="quarter" idx="11"/>
          </p:nvPr>
        </p:nvSpPr>
        <p:spPr/>
        <p:txBody>
          <a:bodyPr/>
          <a:lstStyle/>
          <a:p>
            <a:endParaRPr kumimoji="1" lang="zh-TW" altLang="en-US"/>
          </a:p>
        </p:txBody>
      </p:sp>
      <p:sp>
        <p:nvSpPr>
          <p:cNvPr id="6" name="投影片編號版面配置區 5"/>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2244784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zh-TW" altLang="en-US"/>
              <a:t>按一下以編輯母片標題樣式</a:t>
            </a:r>
          </a:p>
        </p:txBody>
      </p:sp>
      <p:sp>
        <p:nvSpPr>
          <p:cNvPr id="3" name="內容版面配置區 2"/>
          <p:cNvSpPr>
            <a:spLocks noGrp="1"/>
          </p:cNvSpPr>
          <p:nvPr>
            <p:ph idx="1"/>
          </p:nvPr>
        </p:nvSpPr>
        <p:spPr/>
        <p:txBody>
          <a:bodyPr/>
          <a:lstStyle/>
          <a:p>
            <a:pPr lvl="0"/>
            <a:r>
              <a:rPr kumimoji="1" lang="zh-TW" altLang="en-US"/>
              <a:t>按一下以編輯母片文字樣式</a:t>
            </a:r>
          </a:p>
          <a:p>
            <a:pPr lvl="1"/>
            <a:r>
              <a:rPr kumimoji="1" lang="zh-TW" altLang="en-US"/>
              <a:t>第二層</a:t>
            </a:r>
          </a:p>
          <a:p>
            <a:pPr lvl="2"/>
            <a:r>
              <a:rPr kumimoji="1" lang="zh-TW" altLang="en-US"/>
              <a:t>第三層</a:t>
            </a:r>
          </a:p>
          <a:p>
            <a:pPr lvl="3"/>
            <a:r>
              <a:rPr kumimoji="1" lang="zh-TW" altLang="en-US"/>
              <a:t>第四層</a:t>
            </a:r>
          </a:p>
          <a:p>
            <a:pPr lvl="4"/>
            <a:r>
              <a:rPr kumimoji="1" lang="zh-TW" altLang="en-US"/>
              <a:t>第五層</a:t>
            </a:r>
          </a:p>
        </p:txBody>
      </p:sp>
      <p:sp>
        <p:nvSpPr>
          <p:cNvPr id="4" name="日期版面配置區 3"/>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5" name="頁尾版面配置區 4"/>
          <p:cNvSpPr>
            <a:spLocks noGrp="1"/>
          </p:cNvSpPr>
          <p:nvPr>
            <p:ph type="ftr" sz="quarter" idx="11"/>
          </p:nvPr>
        </p:nvSpPr>
        <p:spPr/>
        <p:txBody>
          <a:bodyPr/>
          <a:lstStyle/>
          <a:p>
            <a:endParaRPr kumimoji="1" lang="zh-TW" altLang="en-US"/>
          </a:p>
        </p:txBody>
      </p:sp>
      <p:sp>
        <p:nvSpPr>
          <p:cNvPr id="6" name="投影片編號版面配置區 5"/>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399103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頭">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kumimoji="1"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TW" altLang="en-US"/>
              <a:t>按一下以編輯母片文字樣式</a:t>
            </a:r>
          </a:p>
        </p:txBody>
      </p:sp>
      <p:sp>
        <p:nvSpPr>
          <p:cNvPr id="4" name="日期版面配置區 3"/>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5" name="頁尾版面配置區 4"/>
          <p:cNvSpPr>
            <a:spLocks noGrp="1"/>
          </p:cNvSpPr>
          <p:nvPr>
            <p:ph type="ftr" sz="quarter" idx="11"/>
          </p:nvPr>
        </p:nvSpPr>
        <p:spPr/>
        <p:txBody>
          <a:bodyPr/>
          <a:lstStyle/>
          <a:p>
            <a:endParaRPr kumimoji="1" lang="zh-TW" altLang="en-US"/>
          </a:p>
        </p:txBody>
      </p:sp>
      <p:sp>
        <p:nvSpPr>
          <p:cNvPr id="6" name="投影片編號版面配置區 5"/>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898519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zh-TW" altLang="en-US"/>
              <a:t>按一下以編輯母片標題樣式</a:t>
            </a:r>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TW" altLang="en-US"/>
              <a:t>按一下以編輯母片文字樣式</a:t>
            </a:r>
          </a:p>
          <a:p>
            <a:pPr lvl="1"/>
            <a:r>
              <a:rPr kumimoji="1" lang="zh-TW" altLang="en-US"/>
              <a:t>第二層</a:t>
            </a:r>
          </a:p>
          <a:p>
            <a:pPr lvl="2"/>
            <a:r>
              <a:rPr kumimoji="1" lang="zh-TW" altLang="en-US"/>
              <a:t>第三層</a:t>
            </a:r>
          </a:p>
          <a:p>
            <a:pPr lvl="3"/>
            <a:r>
              <a:rPr kumimoji="1" lang="zh-TW" altLang="en-US"/>
              <a:t>第四層</a:t>
            </a:r>
          </a:p>
          <a:p>
            <a:pPr lvl="4"/>
            <a:r>
              <a:rPr kumimoji="1" lang="zh-TW" altLang="en-US"/>
              <a:t>第五層</a:t>
            </a:r>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TW" altLang="en-US"/>
              <a:t>按一下以編輯母片文字樣式</a:t>
            </a:r>
          </a:p>
          <a:p>
            <a:pPr lvl="1"/>
            <a:r>
              <a:rPr kumimoji="1" lang="zh-TW" altLang="en-US"/>
              <a:t>第二層</a:t>
            </a:r>
          </a:p>
          <a:p>
            <a:pPr lvl="2"/>
            <a:r>
              <a:rPr kumimoji="1" lang="zh-TW" altLang="en-US"/>
              <a:t>第三層</a:t>
            </a:r>
          </a:p>
          <a:p>
            <a:pPr lvl="3"/>
            <a:r>
              <a:rPr kumimoji="1" lang="zh-TW" altLang="en-US"/>
              <a:t>第四層</a:t>
            </a:r>
          </a:p>
          <a:p>
            <a:pPr lvl="4"/>
            <a:r>
              <a:rPr kumimoji="1" lang="zh-TW" altLang="en-US"/>
              <a:t>第五層</a:t>
            </a:r>
          </a:p>
        </p:txBody>
      </p:sp>
      <p:sp>
        <p:nvSpPr>
          <p:cNvPr id="5" name="日期版面配置區 4"/>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6" name="頁尾版面配置區 5"/>
          <p:cNvSpPr>
            <a:spLocks noGrp="1"/>
          </p:cNvSpPr>
          <p:nvPr>
            <p:ph type="ftr" sz="quarter" idx="11"/>
          </p:nvPr>
        </p:nvSpPr>
        <p:spPr/>
        <p:txBody>
          <a:bodyPr/>
          <a:lstStyle/>
          <a:p>
            <a:endParaRPr kumimoji="1" lang="zh-TW" altLang="en-US"/>
          </a:p>
        </p:txBody>
      </p:sp>
      <p:sp>
        <p:nvSpPr>
          <p:cNvPr id="7" name="投影片編號版面配置區 6"/>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964256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kumimoji="1" lang="zh-TW" altLang="en-US"/>
              <a:t>按一下以編輯母片標題樣式</a:t>
            </a:r>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TW" altLang="en-US"/>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TW" altLang="en-US"/>
              <a:t>按一下以編輯母片文字樣式</a:t>
            </a:r>
          </a:p>
          <a:p>
            <a:pPr lvl="1"/>
            <a:r>
              <a:rPr kumimoji="1" lang="zh-TW" altLang="en-US"/>
              <a:t>第二層</a:t>
            </a:r>
          </a:p>
          <a:p>
            <a:pPr lvl="2"/>
            <a:r>
              <a:rPr kumimoji="1" lang="zh-TW" altLang="en-US"/>
              <a:t>第三層</a:t>
            </a:r>
          </a:p>
          <a:p>
            <a:pPr lvl="3"/>
            <a:r>
              <a:rPr kumimoji="1" lang="zh-TW" altLang="en-US"/>
              <a:t>第四層</a:t>
            </a:r>
          </a:p>
          <a:p>
            <a:pPr lvl="4"/>
            <a:r>
              <a:rPr kumimoji="1" lang="zh-TW" altLang="en-US"/>
              <a:t>第五層</a:t>
            </a:r>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TW" altLang="en-US"/>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TW" altLang="en-US"/>
              <a:t>按一下以編輯母片文字樣式</a:t>
            </a:r>
          </a:p>
          <a:p>
            <a:pPr lvl="1"/>
            <a:r>
              <a:rPr kumimoji="1" lang="zh-TW" altLang="en-US"/>
              <a:t>第二層</a:t>
            </a:r>
          </a:p>
          <a:p>
            <a:pPr lvl="2"/>
            <a:r>
              <a:rPr kumimoji="1" lang="zh-TW" altLang="en-US"/>
              <a:t>第三層</a:t>
            </a:r>
          </a:p>
          <a:p>
            <a:pPr lvl="3"/>
            <a:r>
              <a:rPr kumimoji="1" lang="zh-TW" altLang="en-US"/>
              <a:t>第四層</a:t>
            </a:r>
          </a:p>
          <a:p>
            <a:pPr lvl="4"/>
            <a:r>
              <a:rPr kumimoji="1" lang="zh-TW" altLang="en-US"/>
              <a:t>第五層</a:t>
            </a:r>
          </a:p>
        </p:txBody>
      </p:sp>
      <p:sp>
        <p:nvSpPr>
          <p:cNvPr id="7" name="日期版面配置區 6"/>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8" name="頁尾版面配置區 7"/>
          <p:cNvSpPr>
            <a:spLocks noGrp="1"/>
          </p:cNvSpPr>
          <p:nvPr>
            <p:ph type="ftr" sz="quarter" idx="11"/>
          </p:nvPr>
        </p:nvSpPr>
        <p:spPr/>
        <p:txBody>
          <a:bodyPr/>
          <a:lstStyle/>
          <a:p>
            <a:endParaRPr kumimoji="1" lang="zh-TW" altLang="en-US"/>
          </a:p>
        </p:txBody>
      </p:sp>
      <p:sp>
        <p:nvSpPr>
          <p:cNvPr id="9" name="投影片編號版面配置區 8"/>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520890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1" lang="zh-TW" altLang="en-US"/>
              <a:t>按一下以編輯母片標題樣式</a:t>
            </a:r>
          </a:p>
        </p:txBody>
      </p:sp>
      <p:sp>
        <p:nvSpPr>
          <p:cNvPr id="3" name="日期版面配置區 2"/>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4" name="頁尾版面配置區 3"/>
          <p:cNvSpPr>
            <a:spLocks noGrp="1"/>
          </p:cNvSpPr>
          <p:nvPr>
            <p:ph type="ftr" sz="quarter" idx="11"/>
          </p:nvPr>
        </p:nvSpPr>
        <p:spPr/>
        <p:txBody>
          <a:bodyPr/>
          <a:lstStyle/>
          <a:p>
            <a:endParaRPr kumimoji="1" lang="zh-TW" altLang="en-US"/>
          </a:p>
        </p:txBody>
      </p:sp>
      <p:sp>
        <p:nvSpPr>
          <p:cNvPr id="5" name="投影片編號版面配置區 4"/>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1717321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3" name="頁尾版面配置區 2"/>
          <p:cNvSpPr>
            <a:spLocks noGrp="1"/>
          </p:cNvSpPr>
          <p:nvPr>
            <p:ph type="ftr" sz="quarter" idx="11"/>
          </p:nvPr>
        </p:nvSpPr>
        <p:spPr/>
        <p:txBody>
          <a:bodyPr/>
          <a:lstStyle/>
          <a:p>
            <a:endParaRPr kumimoji="1" lang="zh-TW" altLang="en-US"/>
          </a:p>
        </p:txBody>
      </p:sp>
      <p:sp>
        <p:nvSpPr>
          <p:cNvPr id="4" name="投影片編號版面配置區 3"/>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617205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kumimoji="1" lang="zh-TW" altLang="en-US"/>
              <a:t>按一下以編輯母片標題樣式</a:t>
            </a:r>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TW" altLang="en-US"/>
              <a:t>按一下以編輯母片文字樣式</a:t>
            </a:r>
          </a:p>
          <a:p>
            <a:pPr lvl="1"/>
            <a:r>
              <a:rPr kumimoji="1" lang="zh-TW" altLang="en-US"/>
              <a:t>第二層</a:t>
            </a:r>
          </a:p>
          <a:p>
            <a:pPr lvl="2"/>
            <a:r>
              <a:rPr kumimoji="1" lang="zh-TW" altLang="en-US"/>
              <a:t>第三層</a:t>
            </a:r>
          </a:p>
          <a:p>
            <a:pPr lvl="3"/>
            <a:r>
              <a:rPr kumimoji="1" lang="zh-TW" altLang="en-US"/>
              <a:t>第四層</a:t>
            </a:r>
          </a:p>
          <a:p>
            <a:pPr lvl="4"/>
            <a:r>
              <a:rPr kumimoji="1" lang="zh-TW" altLang="en-US"/>
              <a:t>第五層</a:t>
            </a:r>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TW" altLang="en-US"/>
              <a:t>按一下以編輯母片文字樣式</a:t>
            </a:r>
          </a:p>
        </p:txBody>
      </p:sp>
      <p:sp>
        <p:nvSpPr>
          <p:cNvPr id="5" name="日期版面配置區 4"/>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6" name="頁尾版面配置區 5"/>
          <p:cNvSpPr>
            <a:spLocks noGrp="1"/>
          </p:cNvSpPr>
          <p:nvPr>
            <p:ph type="ftr" sz="quarter" idx="11"/>
          </p:nvPr>
        </p:nvSpPr>
        <p:spPr/>
        <p:txBody>
          <a:bodyPr/>
          <a:lstStyle/>
          <a:p>
            <a:endParaRPr kumimoji="1" lang="zh-TW" altLang="en-US"/>
          </a:p>
        </p:txBody>
      </p:sp>
      <p:sp>
        <p:nvSpPr>
          <p:cNvPr id="7" name="投影片編號版面配置區 6"/>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2837481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kumimoji="1"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TW" altLang="en-US"/>
              <a:t>按一下以編輯母片文字樣式</a:t>
            </a:r>
          </a:p>
        </p:txBody>
      </p:sp>
      <p:sp>
        <p:nvSpPr>
          <p:cNvPr id="5" name="日期版面配置區 4"/>
          <p:cNvSpPr>
            <a:spLocks noGrp="1"/>
          </p:cNvSpPr>
          <p:nvPr>
            <p:ph type="dt" sz="half" idx="10"/>
          </p:nvPr>
        </p:nvSpPr>
        <p:spPr/>
        <p:txBody>
          <a:bodyPr/>
          <a:lstStyle/>
          <a:p>
            <a:fld id="{2EF5960E-3333-4442-A900-1B41C7C195B7}" type="datetimeFigureOut">
              <a:rPr kumimoji="1" lang="zh-TW" altLang="en-US" smtClean="0"/>
              <a:t>2025/8/26</a:t>
            </a:fld>
            <a:endParaRPr kumimoji="1" lang="zh-TW" altLang="en-US"/>
          </a:p>
        </p:txBody>
      </p:sp>
      <p:sp>
        <p:nvSpPr>
          <p:cNvPr id="6" name="頁尾版面配置區 5"/>
          <p:cNvSpPr>
            <a:spLocks noGrp="1"/>
          </p:cNvSpPr>
          <p:nvPr>
            <p:ph type="ftr" sz="quarter" idx="11"/>
          </p:nvPr>
        </p:nvSpPr>
        <p:spPr/>
        <p:txBody>
          <a:bodyPr/>
          <a:lstStyle/>
          <a:p>
            <a:endParaRPr kumimoji="1" lang="zh-TW" altLang="en-US"/>
          </a:p>
        </p:txBody>
      </p:sp>
      <p:sp>
        <p:nvSpPr>
          <p:cNvPr id="7" name="投影片編號版面配置區 6"/>
          <p:cNvSpPr>
            <a:spLocks noGrp="1"/>
          </p:cNvSpPr>
          <p:nvPr>
            <p:ph type="sldNum" sz="quarter" idx="12"/>
          </p:nvPr>
        </p:nvSpPr>
        <p:spPr/>
        <p:txBody>
          <a:body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2433962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zh-TW" altLang="en-US"/>
              <a:t>按一下以編輯母片標題樣式</a:t>
            </a:r>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zh-TW" altLang="en-US"/>
              <a:t>按一下以編輯母片文字樣式</a:t>
            </a:r>
          </a:p>
          <a:p>
            <a:pPr lvl="1"/>
            <a:r>
              <a:rPr kumimoji="1" lang="zh-TW" altLang="en-US"/>
              <a:t>第二層</a:t>
            </a:r>
          </a:p>
          <a:p>
            <a:pPr lvl="2"/>
            <a:r>
              <a:rPr kumimoji="1" lang="zh-TW" altLang="en-US"/>
              <a:t>第三層</a:t>
            </a:r>
          </a:p>
          <a:p>
            <a:pPr lvl="3"/>
            <a:r>
              <a:rPr kumimoji="1" lang="zh-TW" altLang="en-US"/>
              <a:t>第四層</a:t>
            </a:r>
          </a:p>
          <a:p>
            <a:pPr lvl="4"/>
            <a:r>
              <a:rPr kumimoji="1" lang="zh-TW" altLang="en-US"/>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F5960E-3333-4442-A900-1B41C7C195B7}" type="datetimeFigureOut">
              <a:rPr kumimoji="1" lang="zh-TW" altLang="en-US" smtClean="0"/>
              <a:t>2025/8/26</a:t>
            </a:fld>
            <a:endParaRPr kumimoji="1"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9A341F-58B6-0649-BA1D-B97967B034D8}" type="slidenum">
              <a:rPr kumimoji="1" lang="zh-TW" altLang="en-US" smtClean="0"/>
              <a:t>‹#›</a:t>
            </a:fld>
            <a:endParaRPr kumimoji="1" lang="zh-TW" altLang="en-US"/>
          </a:p>
        </p:txBody>
      </p:sp>
    </p:spTree>
    <p:extLst>
      <p:ext uri="{BB962C8B-B14F-4D97-AF65-F5344CB8AC3E}">
        <p14:creationId xmlns:p14="http://schemas.microsoft.com/office/powerpoint/2010/main" val="6620989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TW"/>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29305;&#25945;&#25976;&#20301;&#24179;&#21488;-&#35264;&#30475;CRPD&#24433;&#29255;&#27969;&#31243;.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spcbase.cyc.edu.tw/"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29305;&#25945;&#34892;&#25919;&#30456;&#38364;&#27861;&#35215;/&#22025;&#32681;&#32291;&#29305;&#27530;&#25945;&#32946;&#24033;&#36852;&#36628;&#23566;&#35201;&#40670;109.pdf" TargetMode="External"/><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jp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22.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png"/><Relationship Id="rId7" Type="http://schemas.openxmlformats.org/officeDocument/2006/relationships/image" Target="../media/image23.jp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6.jp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jp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pcedu.cyc.edu.tw/spcedu/"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hyperlink" Target="&#22025;&#32681;&#32291;&#29305;&#27530;&#25945;&#32946;&#30456;&#38364;&#23560;&#26989;&#20154;&#21729;112&#23416;&#24180;&#24230;&#26381;&#21209;&#23416;&#29983;&#38656;&#27714;&#35413;&#20272;&#21450;&#30446;&#27161;&#35373;&#23450;.doc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手繪多邊形 9"/>
          <p:cNvSpPr/>
          <p:nvPr/>
        </p:nvSpPr>
        <p:spPr>
          <a:xfrm>
            <a:off x="4482956" y="-9477"/>
            <a:ext cx="4680000" cy="4283732"/>
          </a:xfrm>
          <a:custGeom>
            <a:avLst/>
            <a:gdLst>
              <a:gd name="connsiteX0" fmla="*/ 2018836 w 4625314"/>
              <a:gd name="connsiteY0" fmla="*/ 0 h 4283732"/>
              <a:gd name="connsiteX1" fmla="*/ 0 w 4625314"/>
              <a:gd name="connsiteY1" fmla="*/ 2179775 h 4283732"/>
              <a:gd name="connsiteX2" fmla="*/ 2075705 w 4625314"/>
              <a:gd name="connsiteY2" fmla="*/ 4283732 h 4283732"/>
              <a:gd name="connsiteX3" fmla="*/ 4625314 w 4625314"/>
              <a:gd name="connsiteY3" fmla="*/ 4283732 h 4283732"/>
              <a:gd name="connsiteX4" fmla="*/ 4625314 w 4625314"/>
              <a:gd name="connsiteY4" fmla="*/ 0 h 4283732"/>
              <a:gd name="connsiteX5" fmla="*/ 2018836 w 4625314"/>
              <a:gd name="connsiteY5" fmla="*/ 0 h 428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5314" h="4283732">
                <a:moveTo>
                  <a:pt x="2018836" y="0"/>
                </a:moveTo>
                <a:lnTo>
                  <a:pt x="0" y="2179775"/>
                </a:lnTo>
                <a:lnTo>
                  <a:pt x="2075705" y="4283732"/>
                </a:lnTo>
                <a:lnTo>
                  <a:pt x="4625314" y="4283732"/>
                </a:lnTo>
                <a:lnTo>
                  <a:pt x="4625314" y="0"/>
                </a:lnTo>
                <a:lnTo>
                  <a:pt x="2018836" y="0"/>
                </a:lnTo>
                <a:close/>
              </a:path>
            </a:pathLst>
          </a:custGeom>
          <a:blipFill rotWithShape="1">
            <a:blip r:embed="rId3"/>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TW" altLang="en-US"/>
          </a:p>
        </p:txBody>
      </p:sp>
      <p:sp>
        <p:nvSpPr>
          <p:cNvPr id="5" name="子標題 2"/>
          <p:cNvSpPr txBox="1">
            <a:spLocks/>
          </p:cNvSpPr>
          <p:nvPr/>
        </p:nvSpPr>
        <p:spPr>
          <a:xfrm>
            <a:off x="132440" y="4351893"/>
            <a:ext cx="6509899" cy="772004"/>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dist"/>
            <a:r>
              <a:rPr lang="zh-TW" altLang="zh-TW" b="1" dirty="0">
                <a:solidFill>
                  <a:schemeClr val="tx1"/>
                </a:solidFill>
                <a:latin typeface="微軟正黑體" panose="020B0604030504040204" pitchFamily="34" charset="-120"/>
                <a:ea typeface="微軟正黑體" panose="020B0604030504040204" pitchFamily="34" charset="-120"/>
              </a:rPr>
              <a:t>嘉義縣</a:t>
            </a:r>
            <a:r>
              <a:rPr lang="en-US" altLang="zh-TW" b="1" dirty="0">
                <a:solidFill>
                  <a:schemeClr val="tx1"/>
                </a:solidFill>
                <a:latin typeface="微軟正黑體" panose="020B0604030504040204" pitchFamily="34" charset="-120"/>
                <a:ea typeface="微軟正黑體" panose="020B0604030504040204" pitchFamily="34" charset="-120"/>
              </a:rPr>
              <a:t>114</a:t>
            </a:r>
            <a:r>
              <a:rPr lang="zh-TW" altLang="zh-TW" b="1" dirty="0">
                <a:solidFill>
                  <a:schemeClr val="tx1"/>
                </a:solidFill>
                <a:latin typeface="微軟正黑體" panose="020B0604030504040204" pitchFamily="34" charset="-120"/>
                <a:ea typeface="微軟正黑體" panose="020B0604030504040204" pitchFamily="34" charset="-120"/>
              </a:rPr>
              <a:t>年度特殊教育行政研習</a:t>
            </a:r>
            <a:endParaRPr kumimoji="1" lang="zh-TW" altLang="en-US" sz="2800" dirty="0">
              <a:solidFill>
                <a:schemeClr val="tx1"/>
              </a:solidFill>
              <a:latin typeface="微軟正黑體" panose="020B0604030504040204" pitchFamily="34" charset="-120"/>
              <a:ea typeface="微軟正黑體" panose="020B0604030504040204" pitchFamily="34" charset="-120"/>
              <a:cs typeface="Heiti TC Medium"/>
            </a:endParaRPr>
          </a:p>
        </p:txBody>
      </p:sp>
      <p:sp>
        <p:nvSpPr>
          <p:cNvPr id="7" name="標題 1"/>
          <p:cNvSpPr>
            <a:spLocks noGrp="1"/>
          </p:cNvSpPr>
          <p:nvPr>
            <p:ph type="ctrTitle"/>
          </p:nvPr>
        </p:nvSpPr>
        <p:spPr>
          <a:xfrm>
            <a:off x="385397" y="5123897"/>
            <a:ext cx="6003984" cy="536652"/>
          </a:xfrm>
        </p:spPr>
        <p:txBody>
          <a:bodyPr>
            <a:noAutofit/>
          </a:bodyPr>
          <a:lstStyle/>
          <a:p>
            <a:pPr lvl="0">
              <a:spcBef>
                <a:spcPts val="0"/>
              </a:spcBef>
            </a:pPr>
            <a:r>
              <a:rPr kumimoji="1" lang="zh-TW" altLang="en-US" sz="3200" dirty="0">
                <a:latin typeface="標楷體" panose="03000509000000000000" pitchFamily="65" charset="-120"/>
                <a:ea typeface="標楷體" panose="03000509000000000000" pitchFamily="65" charset="-120"/>
                <a:cs typeface="Heiti TC Light"/>
              </a:rPr>
              <a:t>設有特教班級行政督導業務說明</a:t>
            </a:r>
            <a:endParaRPr kumimoji="1" lang="zh-TW" altLang="en-US" sz="3200" b="1" dirty="0">
              <a:latin typeface="標楷體" panose="03000509000000000000" pitchFamily="65" charset="-120"/>
              <a:ea typeface="標楷體" panose="03000509000000000000" pitchFamily="65" charset="-120"/>
              <a:cs typeface="Adobe 明體 Std L"/>
            </a:endParaRPr>
          </a:p>
        </p:txBody>
      </p:sp>
      <p:sp>
        <p:nvSpPr>
          <p:cNvPr id="8" name="標題 1"/>
          <p:cNvSpPr txBox="1">
            <a:spLocks/>
          </p:cNvSpPr>
          <p:nvPr/>
        </p:nvSpPr>
        <p:spPr>
          <a:xfrm>
            <a:off x="385397" y="5812949"/>
            <a:ext cx="6003984" cy="536652"/>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kumimoji="1" lang="en-US" altLang="zh-TW" sz="3200" dirty="0">
                <a:latin typeface="標楷體" panose="03000509000000000000" pitchFamily="65" charset="-120"/>
                <a:ea typeface="標楷體" panose="03000509000000000000" pitchFamily="65" charset="-120"/>
                <a:cs typeface="Heiti TC Light"/>
              </a:rPr>
              <a:t>114.8.26</a:t>
            </a:r>
            <a:endParaRPr kumimoji="1" lang="zh-TW" altLang="en-US" sz="3200" b="1" dirty="0">
              <a:latin typeface="標楷體" panose="03000509000000000000" pitchFamily="65" charset="-120"/>
              <a:ea typeface="標楷體" panose="03000509000000000000" pitchFamily="65" charset="-120"/>
              <a:cs typeface="Adobe 明體 Std L"/>
            </a:endParaRPr>
          </a:p>
        </p:txBody>
      </p:sp>
    </p:spTree>
    <p:extLst>
      <p:ext uri="{BB962C8B-B14F-4D97-AF65-F5344CB8AC3E}">
        <p14:creationId xmlns:p14="http://schemas.microsoft.com/office/powerpoint/2010/main" val="38454201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0">
              <a:spcBef>
                <a:spcPts val="0"/>
              </a:spcBef>
            </a:pPr>
            <a:r>
              <a:rPr kumimoji="1" lang="zh-TW" altLang="en-US" sz="4800" dirty="0">
                <a:solidFill>
                  <a:prstClr val="black"/>
                </a:solidFill>
                <a:latin typeface="標楷體" panose="03000509000000000000" pitchFamily="65" charset="-120"/>
                <a:ea typeface="標楷體" panose="03000509000000000000" pitchFamily="65" charset="-120"/>
                <a:cs typeface="+mn-cs"/>
              </a:rPr>
              <a:t>學年度例行督導業務</a:t>
            </a:r>
            <a:r>
              <a:rPr kumimoji="1" lang="en-US" altLang="zh-TW" sz="4800" dirty="0">
                <a:solidFill>
                  <a:prstClr val="black"/>
                </a:solidFill>
                <a:latin typeface="標楷體" panose="03000509000000000000" pitchFamily="65" charset="-120"/>
                <a:ea typeface="標楷體" panose="03000509000000000000" pitchFamily="65" charset="-120"/>
                <a:cs typeface="+mn-cs"/>
              </a:rPr>
              <a:t>2/3</a:t>
            </a:r>
            <a:endParaRPr kumimoji="1" lang="zh-TW" altLang="en-US" sz="4800" dirty="0">
              <a:solidFill>
                <a:prstClr val="black"/>
              </a:solidFill>
              <a:latin typeface="標楷體" panose="03000509000000000000" pitchFamily="65" charset="-120"/>
              <a:ea typeface="標楷體" panose="03000509000000000000" pitchFamily="65" charset="-120"/>
              <a:cs typeface="+mn-cs"/>
            </a:endParaRPr>
          </a:p>
        </p:txBody>
      </p:sp>
      <p:sp>
        <p:nvSpPr>
          <p:cNvPr id="3" name="內容版面配置區 2"/>
          <p:cNvSpPr>
            <a:spLocks noGrp="1"/>
          </p:cNvSpPr>
          <p:nvPr>
            <p:ph idx="1"/>
          </p:nvPr>
        </p:nvSpPr>
        <p:spPr>
          <a:xfrm>
            <a:off x="457199" y="1600200"/>
            <a:ext cx="8532055" cy="4547382"/>
          </a:xfrm>
        </p:spPr>
        <p:txBody>
          <a:bodyPr>
            <a:normAutofit/>
          </a:bodyPr>
          <a:lstStyle/>
          <a:p>
            <a:pPr marL="0" indent="0">
              <a:buNone/>
            </a:pPr>
            <a:r>
              <a:rPr lang="zh-TW" altLang="en-US" sz="2400" dirty="0">
                <a:latin typeface="標楷體" panose="03000509000000000000" pitchFamily="65" charset="-120"/>
                <a:ea typeface="標楷體" panose="03000509000000000000" pitchFamily="65" charset="-120"/>
              </a:rPr>
              <a:t>一</a:t>
            </a:r>
            <a:r>
              <a:rPr lang="zh-TW" altLang="en-US" sz="2400" dirty="0">
                <a:latin typeface="新細明體" panose="02020500000000000000" pitchFamily="18" charset="-120"/>
                <a:ea typeface="新細明體" panose="02020500000000000000" pitchFamily="18" charset="-120"/>
              </a:rPr>
              <a:t>、</a:t>
            </a:r>
            <a:r>
              <a:rPr lang="zh-TW" altLang="en-US" sz="2400" dirty="0">
                <a:latin typeface="標楷體" panose="03000509000000000000" pitchFamily="65" charset="-120"/>
                <a:ea typeface="標楷體" panose="03000509000000000000" pitchFamily="65" charset="-120"/>
              </a:rPr>
              <a:t>定期</a:t>
            </a:r>
            <a:endParaRPr lang="en-US" altLang="zh-TW" sz="2400" dirty="0">
              <a:latin typeface="標楷體" panose="03000509000000000000" pitchFamily="65" charset="-120"/>
              <a:ea typeface="標楷體" panose="03000509000000000000" pitchFamily="65" charset="-120"/>
            </a:endParaRPr>
          </a:p>
          <a:p>
            <a:r>
              <a:rPr lang="zh-TW" altLang="en-US" sz="2800" dirty="0">
                <a:latin typeface="標楷體" panose="03000509000000000000" pitchFamily="65" charset="-120"/>
                <a:ea typeface="標楷體" panose="03000509000000000000" pitchFamily="65" charset="-120"/>
                <a:hlinkClick r:id="rId2" action="ppaction://hlinkfile"/>
              </a:rPr>
              <a:t>各校辦理特教宣導、融合教育及普通班教師參與特教研習執行情形。</a:t>
            </a:r>
            <a:r>
              <a:rPr lang="en-US" altLang="zh-TW" sz="2800" dirty="0">
                <a:solidFill>
                  <a:srgbClr val="FF0000"/>
                </a:solidFill>
                <a:latin typeface="標楷體" panose="03000509000000000000" pitchFamily="65" charset="-120"/>
                <a:ea typeface="標楷體" panose="03000509000000000000" pitchFamily="65" charset="-120"/>
                <a:hlinkClick r:id="rId2" action="ppaction://hlinkfile"/>
              </a:rPr>
              <a:t>(</a:t>
            </a:r>
            <a:r>
              <a:rPr lang="zh-TW" altLang="en-US" sz="2800" dirty="0">
                <a:solidFill>
                  <a:srgbClr val="FF0000"/>
                </a:solidFill>
                <a:latin typeface="標楷體" panose="03000509000000000000" pitchFamily="65" charset="-120"/>
                <a:ea typeface="標楷體" panose="03000509000000000000" pitchFamily="65" charset="-120"/>
                <a:hlinkClick r:id="rId2" action="ppaction://hlinkfile"/>
              </a:rPr>
              <a:t>每學年三小時</a:t>
            </a:r>
            <a:r>
              <a:rPr lang="en-US" altLang="zh-TW" sz="2800" dirty="0">
                <a:solidFill>
                  <a:srgbClr val="FF0000"/>
                </a:solidFill>
                <a:latin typeface="標楷體" panose="03000509000000000000" pitchFamily="65" charset="-120"/>
                <a:ea typeface="標楷體" panose="03000509000000000000" pitchFamily="65" charset="-120"/>
                <a:hlinkClick r:id="rId2" action="ppaction://hlinkfile"/>
              </a:rPr>
              <a:t>)</a:t>
            </a:r>
            <a:endParaRPr lang="en-US" altLang="zh-TW" sz="2800" dirty="0">
              <a:solidFill>
                <a:srgbClr val="FF0000"/>
              </a:solidFill>
              <a:latin typeface="標楷體" panose="03000509000000000000" pitchFamily="65" charset="-120"/>
              <a:ea typeface="標楷體" panose="03000509000000000000" pitchFamily="65" charset="-120"/>
            </a:endParaRPr>
          </a:p>
          <a:p>
            <a:pPr lvl="0"/>
            <a:r>
              <a:rPr lang="zh-TW" altLang="en-US" sz="2800" dirty="0">
                <a:solidFill>
                  <a:prstClr val="black"/>
                </a:solidFill>
                <a:latin typeface="標楷體" panose="03000509000000000000" pitchFamily="65" charset="-120"/>
                <a:ea typeface="標楷體" panose="03000509000000000000" pitchFamily="65" charset="-120"/>
              </a:rPr>
              <a:t>各校轉銜及輔導服務辦理情形</a:t>
            </a:r>
            <a:endParaRPr lang="en-US" altLang="zh-TW" sz="2800" dirty="0">
              <a:solidFill>
                <a:srgbClr val="FF0000"/>
              </a:solidFill>
              <a:latin typeface="標楷體" panose="03000509000000000000" pitchFamily="65" charset="-120"/>
              <a:ea typeface="標楷體" panose="03000509000000000000" pitchFamily="65" charset="-120"/>
            </a:endParaRPr>
          </a:p>
          <a:p>
            <a:pPr lvl="0"/>
            <a:r>
              <a:rPr lang="zh-TW" altLang="en-US" sz="2800" dirty="0">
                <a:solidFill>
                  <a:prstClr val="black"/>
                </a:solidFill>
                <a:latin typeface="標楷體" panose="03000509000000000000" pitchFamily="65" charset="-120"/>
                <a:ea typeface="標楷體" panose="03000509000000000000" pitchFamily="65" charset="-120"/>
              </a:rPr>
              <a:t>各校特教支持服務辦理情形</a:t>
            </a:r>
            <a:endParaRPr lang="en-US" altLang="zh-TW" sz="2800" dirty="0">
              <a:solidFill>
                <a:prstClr val="black"/>
              </a:solidFill>
              <a:latin typeface="標楷體" panose="03000509000000000000" pitchFamily="65" charset="-120"/>
              <a:ea typeface="標楷體" panose="03000509000000000000" pitchFamily="65" charset="-120"/>
            </a:endParaRPr>
          </a:p>
          <a:p>
            <a:pPr lvl="0"/>
            <a:r>
              <a:rPr lang="zh-TW" altLang="en-US" sz="2800" dirty="0">
                <a:solidFill>
                  <a:prstClr val="black"/>
                </a:solidFill>
                <a:latin typeface="標楷體" panose="03000509000000000000" pitchFamily="65" charset="-120"/>
                <a:ea typeface="標楷體" panose="03000509000000000000" pitchFamily="65" charset="-120"/>
              </a:rPr>
              <a:t>融合教育執行情形</a:t>
            </a:r>
            <a:endParaRPr lang="en-US" altLang="zh-TW" sz="2800" dirty="0">
              <a:solidFill>
                <a:prstClr val="black"/>
              </a:solidFill>
              <a:latin typeface="標楷體" panose="03000509000000000000" pitchFamily="65" charset="-120"/>
              <a:ea typeface="標楷體" panose="03000509000000000000" pitchFamily="65" charset="-120"/>
            </a:endParaRPr>
          </a:p>
          <a:p>
            <a:pPr lvl="0"/>
            <a:r>
              <a:rPr lang="zh-TW" altLang="en-US" sz="2800" dirty="0">
                <a:solidFill>
                  <a:prstClr val="black"/>
                </a:solidFill>
                <a:latin typeface="標楷體" panose="03000509000000000000" pitchFamily="65" charset="-120"/>
                <a:ea typeface="標楷體" panose="03000509000000000000" pitchFamily="65" charset="-120"/>
              </a:rPr>
              <a:t>特推會會議記錄</a:t>
            </a:r>
            <a:endParaRPr lang="en-US" altLang="zh-TW" sz="2800" dirty="0">
              <a:solidFill>
                <a:prstClr val="black"/>
              </a:solidFill>
              <a:latin typeface="標楷體" panose="03000509000000000000" pitchFamily="65" charset="-120"/>
              <a:ea typeface="標楷體" panose="03000509000000000000" pitchFamily="65" charset="-120"/>
            </a:endParaRPr>
          </a:p>
          <a:p>
            <a:pPr lvl="0"/>
            <a:r>
              <a:rPr lang="zh-TW" altLang="en-US" sz="2800" dirty="0">
                <a:solidFill>
                  <a:prstClr val="black"/>
                </a:solidFill>
                <a:latin typeface="標楷體" panose="03000509000000000000" pitchFamily="65" charset="-120"/>
                <a:ea typeface="標楷體" panose="03000509000000000000" pitchFamily="65" charset="-120"/>
              </a:rPr>
              <a:t>特教專業團隊服務績效線上評核填報。</a:t>
            </a:r>
            <a:r>
              <a:rPr lang="en-US" altLang="zh-TW" sz="2800" dirty="0">
                <a:solidFill>
                  <a:srgbClr val="FF0000"/>
                </a:solidFill>
                <a:latin typeface="標楷體" panose="03000509000000000000" pitchFamily="65" charset="-120"/>
                <a:ea typeface="標楷體" panose="03000509000000000000" pitchFamily="65" charset="-120"/>
              </a:rPr>
              <a:t>(</a:t>
            </a:r>
            <a:r>
              <a:rPr lang="zh-TW" altLang="en-US" sz="2800" dirty="0">
                <a:solidFill>
                  <a:srgbClr val="FF0000"/>
                </a:solidFill>
                <a:latin typeface="標楷體" panose="03000509000000000000" pitchFamily="65" charset="-120"/>
                <a:ea typeface="標楷體" panose="03000509000000000000" pitchFamily="65" charset="-120"/>
              </a:rPr>
              <a:t>特教通報網</a:t>
            </a:r>
            <a:r>
              <a:rPr lang="en-US" altLang="zh-TW" sz="2800" dirty="0">
                <a:solidFill>
                  <a:srgbClr val="FF0000"/>
                </a:solidFill>
                <a:latin typeface="標楷體" panose="03000509000000000000" pitchFamily="65" charset="-120"/>
                <a:ea typeface="標楷體" panose="03000509000000000000" pitchFamily="65" charset="-120"/>
              </a:rPr>
              <a:t>)</a:t>
            </a:r>
          </a:p>
          <a:p>
            <a:pPr lvl="0"/>
            <a:r>
              <a:rPr lang="zh-TW" altLang="en-US" sz="2800" dirty="0">
                <a:solidFill>
                  <a:srgbClr val="FF0000"/>
                </a:solidFill>
                <a:latin typeface="標楷體" panose="03000509000000000000" pitchFamily="65" charset="-120"/>
                <a:ea typeface="標楷體" panose="03000509000000000000" pitchFamily="65" charset="-120"/>
              </a:rPr>
              <a:t>特教通報網</a:t>
            </a:r>
            <a:r>
              <a:rPr lang="en-US" altLang="zh-TW" sz="2800" dirty="0">
                <a:solidFill>
                  <a:srgbClr val="FF0000"/>
                </a:solidFill>
                <a:latin typeface="標楷體" panose="03000509000000000000" pitchFamily="65" charset="-120"/>
                <a:ea typeface="標楷體" panose="03000509000000000000" pitchFamily="65" charset="-120"/>
              </a:rPr>
              <a:t>-</a:t>
            </a:r>
            <a:r>
              <a:rPr lang="zh-TW" altLang="en-US" sz="2800" dirty="0">
                <a:solidFill>
                  <a:srgbClr val="FF0000"/>
                </a:solidFill>
                <a:latin typeface="標楷體" panose="03000509000000000000" pitchFamily="65" charset="-120"/>
                <a:ea typeface="標楷體" panose="03000509000000000000" pitchFamily="65" charset="-120"/>
              </a:rPr>
              <a:t>特教檢核表</a:t>
            </a:r>
            <a:r>
              <a:rPr lang="en-US" altLang="zh-TW" sz="2800" dirty="0">
                <a:solidFill>
                  <a:srgbClr val="FF0000"/>
                </a:solidFill>
                <a:latin typeface="標楷體" panose="03000509000000000000" pitchFamily="65" charset="-120"/>
                <a:ea typeface="標楷體" panose="03000509000000000000" pitchFamily="65" charset="-120"/>
              </a:rPr>
              <a:t>(7/15</a:t>
            </a:r>
            <a:r>
              <a:rPr lang="zh-TW" altLang="en-US" sz="2800" dirty="0">
                <a:solidFill>
                  <a:srgbClr val="FF0000"/>
                </a:solidFill>
                <a:latin typeface="標楷體" panose="03000509000000000000" pitchFamily="65" charset="-120"/>
                <a:ea typeface="標楷體" panose="03000509000000000000" pitchFamily="65" charset="-120"/>
              </a:rPr>
              <a:t>前通報網上填寫完成</a:t>
            </a:r>
            <a:r>
              <a:rPr lang="en-US" altLang="zh-TW" sz="2800" dirty="0">
                <a:solidFill>
                  <a:srgbClr val="FF0000"/>
                </a:solidFill>
                <a:latin typeface="標楷體" panose="03000509000000000000" pitchFamily="65" charset="-120"/>
                <a:ea typeface="標楷體" panose="03000509000000000000" pitchFamily="65" charset="-120"/>
              </a:rPr>
              <a:t>)</a:t>
            </a:r>
          </a:p>
          <a:p>
            <a:pPr marL="0" indent="0">
              <a:buNone/>
            </a:pPr>
            <a:endParaRPr lang="en-US" altLang="zh-TW"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5525178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0">
              <a:spcBef>
                <a:spcPts val="0"/>
              </a:spcBef>
            </a:pPr>
            <a:r>
              <a:rPr kumimoji="1" lang="zh-TW" altLang="en-US" sz="4800" dirty="0">
                <a:solidFill>
                  <a:prstClr val="black"/>
                </a:solidFill>
                <a:latin typeface="標楷體" panose="03000509000000000000" pitchFamily="65" charset="-120"/>
                <a:ea typeface="標楷體" panose="03000509000000000000" pitchFamily="65" charset="-120"/>
                <a:cs typeface="+mn-cs"/>
              </a:rPr>
              <a:t>學年度例行督導業務</a:t>
            </a:r>
            <a:r>
              <a:rPr kumimoji="1" lang="en-US" altLang="zh-TW" sz="4800" dirty="0">
                <a:solidFill>
                  <a:prstClr val="black"/>
                </a:solidFill>
                <a:latin typeface="標楷體" panose="03000509000000000000" pitchFamily="65" charset="-120"/>
                <a:ea typeface="標楷體" panose="03000509000000000000" pitchFamily="65" charset="-120"/>
                <a:cs typeface="+mn-cs"/>
              </a:rPr>
              <a:t>2/3</a:t>
            </a:r>
            <a:endParaRPr kumimoji="1" lang="zh-TW" altLang="en-US" sz="4800" dirty="0">
              <a:solidFill>
                <a:prstClr val="black"/>
              </a:solidFill>
              <a:latin typeface="標楷體" panose="03000509000000000000" pitchFamily="65" charset="-120"/>
              <a:ea typeface="標楷體" panose="03000509000000000000" pitchFamily="65" charset="-120"/>
              <a:cs typeface="+mn-cs"/>
            </a:endParaRPr>
          </a:p>
        </p:txBody>
      </p:sp>
      <p:sp>
        <p:nvSpPr>
          <p:cNvPr id="3" name="內容版面配置區 2"/>
          <p:cNvSpPr>
            <a:spLocks noGrp="1"/>
          </p:cNvSpPr>
          <p:nvPr>
            <p:ph idx="1"/>
          </p:nvPr>
        </p:nvSpPr>
        <p:spPr>
          <a:xfrm>
            <a:off x="457200" y="1600200"/>
            <a:ext cx="8229600" cy="4744329"/>
          </a:xfrm>
        </p:spPr>
        <p:txBody>
          <a:bodyPr>
            <a:normAutofit fontScale="77500" lnSpcReduction="20000"/>
          </a:bodyPr>
          <a:lstStyle/>
          <a:p>
            <a:pPr marL="0" indent="0">
              <a:buNone/>
            </a:pPr>
            <a:r>
              <a:rPr lang="zh-TW" altLang="en-US" dirty="0">
                <a:latin typeface="標楷體" panose="03000509000000000000" pitchFamily="65" charset="-120"/>
                <a:ea typeface="標楷體" panose="03000509000000000000" pitchFamily="65" charset="-120"/>
              </a:rPr>
              <a:t>資料上傳：</a:t>
            </a:r>
            <a:r>
              <a:rPr lang="zh-TW" altLang="en-US" dirty="0">
                <a:solidFill>
                  <a:srgbClr val="FF0000"/>
                </a:solidFill>
                <a:latin typeface="標楷體" panose="03000509000000000000" pitchFamily="65" charset="-120"/>
                <a:ea typeface="標楷體" panose="03000509000000000000" pitchFamily="65" charset="-120"/>
              </a:rPr>
              <a:t>嘉義縣特教資料庫   </a:t>
            </a:r>
            <a:r>
              <a:rPr lang="en-US" altLang="zh-TW" dirty="0">
                <a:solidFill>
                  <a:srgbClr val="FF0000"/>
                </a:solidFill>
                <a:latin typeface="標楷體" panose="03000509000000000000" pitchFamily="65" charset="-120"/>
                <a:ea typeface="標楷體" panose="03000509000000000000" pitchFamily="65" charset="-120"/>
                <a:hlinkClick r:id="rId2"/>
              </a:rPr>
              <a:t>https://spcbase.cyc.edu.tw/</a:t>
            </a:r>
            <a:endParaRPr lang="en-US" altLang="zh-TW" dirty="0">
              <a:solidFill>
                <a:srgbClr val="FF0000"/>
              </a:solidFill>
              <a:latin typeface="標楷體" panose="03000509000000000000" pitchFamily="65" charset="-120"/>
              <a:ea typeface="標楷體" panose="03000509000000000000" pitchFamily="65" charset="-120"/>
            </a:endParaRPr>
          </a:p>
          <a:p>
            <a:pPr marL="0" indent="0">
              <a:buNone/>
            </a:pPr>
            <a:r>
              <a:rPr lang="zh-TW" altLang="en-US" dirty="0">
                <a:latin typeface="標楷體" panose="03000509000000000000" pitchFamily="65" charset="-120"/>
                <a:ea typeface="標楷體" panose="03000509000000000000" pitchFamily="65" charset="-120"/>
              </a:rPr>
              <a:t>帳號及預設密碼：</a:t>
            </a:r>
          </a:p>
          <a:p>
            <a:pPr marL="0" indent="0">
              <a:buNone/>
            </a:pPr>
            <a:r>
              <a:rPr lang="zh-TW" altLang="en-US" dirty="0">
                <a:latin typeface="標楷體" panose="03000509000000000000" pitchFamily="65" charset="-120"/>
                <a:ea typeface="標楷體" panose="03000509000000000000" pitchFamily="65" charset="-120"/>
              </a:rPr>
              <a:t>高中、國中、國小：</a:t>
            </a:r>
            <a:endParaRPr lang="en-US" altLang="zh-TW" dirty="0">
              <a:latin typeface="標楷體" panose="03000509000000000000" pitchFamily="65" charset="-120"/>
              <a:ea typeface="標楷體" panose="03000509000000000000" pitchFamily="65" charset="-120"/>
            </a:endParaRPr>
          </a:p>
          <a:p>
            <a:pPr marL="0" indent="0">
              <a:buNone/>
            </a:pPr>
            <a:r>
              <a:rPr lang="zh-TW" altLang="en-US" dirty="0">
                <a:latin typeface="標楷體" panose="03000509000000000000" pitchFamily="65" charset="-120"/>
                <a:ea typeface="標楷體" panose="03000509000000000000" pitchFamily="65" charset="-120"/>
              </a:rPr>
              <a:t>教育部各校</a:t>
            </a:r>
            <a:r>
              <a:rPr lang="en-US" altLang="zh-TW" dirty="0">
                <a:latin typeface="標楷體" panose="03000509000000000000" pitchFamily="65" charset="-120"/>
                <a:ea typeface="標楷體" panose="03000509000000000000" pitchFamily="65" charset="-120"/>
              </a:rPr>
              <a:t>6</a:t>
            </a:r>
            <a:r>
              <a:rPr lang="zh-TW" altLang="en-US" dirty="0">
                <a:latin typeface="標楷體" panose="03000509000000000000" pitchFamily="65" charset="-120"/>
                <a:ea typeface="標楷體" panose="03000509000000000000" pitchFamily="65" charset="-120"/>
              </a:rPr>
              <a:t>碼代號後面再加 </a:t>
            </a:r>
            <a:r>
              <a:rPr lang="en-US" altLang="zh-TW" b="1" dirty="0">
                <a:solidFill>
                  <a:srgbClr val="FF0000"/>
                </a:solidFill>
                <a:latin typeface="標楷體" panose="03000509000000000000" pitchFamily="65" charset="-120"/>
                <a:ea typeface="標楷體" panose="03000509000000000000" pitchFamily="65" charset="-120"/>
              </a:rPr>
              <a:t>.sch25</a:t>
            </a:r>
            <a:r>
              <a:rPr lang="en-US" altLang="zh-TW" dirty="0">
                <a:latin typeface="標楷體" panose="03000509000000000000" pitchFamily="65" charset="-120"/>
                <a:ea typeface="標楷體" panose="03000509000000000000" pitchFamily="65" charset="-120"/>
              </a:rPr>
              <a:t> </a:t>
            </a:r>
            <a:r>
              <a:rPr lang="zh-TW" altLang="en-US" dirty="0">
                <a:latin typeface="標楷體" panose="03000509000000000000" pitchFamily="65" charset="-120"/>
                <a:ea typeface="標楷體" panose="03000509000000000000" pitchFamily="65" charset="-120"/>
              </a:rPr>
              <a:t>共</a:t>
            </a:r>
            <a:r>
              <a:rPr lang="en-US" altLang="zh-TW" dirty="0">
                <a:latin typeface="標楷體" panose="03000509000000000000" pitchFamily="65" charset="-120"/>
                <a:ea typeface="標楷體" panose="03000509000000000000" pitchFamily="65" charset="-120"/>
              </a:rPr>
              <a:t>12</a:t>
            </a:r>
            <a:r>
              <a:rPr lang="zh-TW" altLang="en-US" dirty="0">
                <a:latin typeface="標楷體" panose="03000509000000000000" pitchFamily="65" charset="-120"/>
                <a:ea typeface="標楷體" panose="03000509000000000000" pitchFamily="65" charset="-120"/>
              </a:rPr>
              <a:t>碼</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國中小請用國中部學校代碼</a:t>
            </a:r>
            <a:r>
              <a:rPr lang="en-US" altLang="zh-TW" dirty="0">
                <a:latin typeface="標楷體" panose="03000509000000000000" pitchFamily="65" charset="-120"/>
                <a:ea typeface="標楷體" panose="03000509000000000000" pitchFamily="65" charset="-120"/>
              </a:rPr>
              <a:t>)</a:t>
            </a:r>
          </a:p>
          <a:p>
            <a:pPr marL="0" indent="0">
              <a:buNone/>
            </a:pPr>
            <a:r>
              <a:rPr lang="zh-TW" altLang="en-US" dirty="0">
                <a:latin typeface="標楷體" panose="03000509000000000000" pitchFamily="65" charset="-120"/>
                <a:ea typeface="標楷體" panose="03000509000000000000" pitchFamily="65" charset="-120"/>
              </a:rPr>
              <a:t>幼兒園：教育部各園</a:t>
            </a:r>
            <a:r>
              <a:rPr lang="en-US" altLang="zh-TW" dirty="0">
                <a:latin typeface="標楷體" panose="03000509000000000000" pitchFamily="65" charset="-120"/>
                <a:ea typeface="標楷體" panose="03000509000000000000" pitchFamily="65" charset="-120"/>
              </a:rPr>
              <a:t>6</a:t>
            </a:r>
            <a:r>
              <a:rPr lang="zh-TW" altLang="en-US" dirty="0">
                <a:latin typeface="標楷體" panose="03000509000000000000" pitchFamily="65" charset="-120"/>
                <a:ea typeface="標楷體" panose="03000509000000000000" pitchFamily="65" charset="-120"/>
              </a:rPr>
              <a:t>碼代號</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英文字母大寫</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後面再加</a:t>
            </a:r>
            <a:endParaRPr lang="en-US" altLang="zh-TW" dirty="0">
              <a:latin typeface="標楷體" panose="03000509000000000000" pitchFamily="65" charset="-120"/>
              <a:ea typeface="標楷體" panose="03000509000000000000" pitchFamily="65" charset="-120"/>
            </a:endParaRPr>
          </a:p>
          <a:p>
            <a:pPr marL="0" indent="0">
              <a:buNone/>
            </a:pPr>
            <a:r>
              <a:rPr lang="zh-TW" altLang="en-US" dirty="0">
                <a:latin typeface="標楷體" panose="03000509000000000000" pitchFamily="65" charset="-120"/>
                <a:ea typeface="標楷體" panose="03000509000000000000" pitchFamily="65" charset="-120"/>
              </a:rPr>
              <a:t> </a:t>
            </a:r>
            <a:r>
              <a:rPr lang="en-US" altLang="zh-TW" b="1" dirty="0">
                <a:solidFill>
                  <a:srgbClr val="FF0000"/>
                </a:solidFill>
                <a:latin typeface="標楷體" panose="03000509000000000000" pitchFamily="65" charset="-120"/>
                <a:ea typeface="標楷體" panose="03000509000000000000" pitchFamily="65" charset="-120"/>
              </a:rPr>
              <a:t>.kin25 </a:t>
            </a:r>
            <a:r>
              <a:rPr lang="zh-TW" altLang="en-US" dirty="0">
                <a:latin typeface="標楷體" panose="03000509000000000000" pitchFamily="65" charset="-120"/>
                <a:ea typeface="標楷體" panose="03000509000000000000" pitchFamily="65" charset="-120"/>
              </a:rPr>
              <a:t>共</a:t>
            </a:r>
            <a:r>
              <a:rPr lang="en-US" altLang="zh-TW" dirty="0">
                <a:latin typeface="標楷體" panose="03000509000000000000" pitchFamily="65" charset="-120"/>
                <a:ea typeface="標楷體" panose="03000509000000000000" pitchFamily="65" charset="-120"/>
              </a:rPr>
              <a:t>12</a:t>
            </a:r>
            <a:r>
              <a:rPr lang="zh-TW" altLang="en-US" dirty="0">
                <a:latin typeface="標楷體" panose="03000509000000000000" pitchFamily="65" charset="-120"/>
                <a:ea typeface="標楷體" panose="03000509000000000000" pitchFamily="65" charset="-120"/>
              </a:rPr>
              <a:t>碼</a:t>
            </a:r>
          </a:p>
          <a:p>
            <a:pPr marL="0" indent="0">
              <a:buNone/>
            </a:pPr>
            <a:r>
              <a:rPr lang="zh-TW" altLang="en-US" dirty="0">
                <a:latin typeface="標楷體" panose="03000509000000000000" pitchFamily="65" charset="-120"/>
                <a:ea typeface="標楷體" panose="03000509000000000000" pitchFamily="65" charset="-120"/>
              </a:rPr>
              <a:t>學前巡迴班：教育部各校</a:t>
            </a:r>
            <a:r>
              <a:rPr lang="en-US" altLang="zh-TW" dirty="0">
                <a:latin typeface="標楷體" panose="03000509000000000000" pitchFamily="65" charset="-120"/>
                <a:ea typeface="標楷體" panose="03000509000000000000" pitchFamily="65" charset="-120"/>
              </a:rPr>
              <a:t>6</a:t>
            </a:r>
            <a:r>
              <a:rPr lang="zh-TW" altLang="en-US" dirty="0">
                <a:latin typeface="標楷體" panose="03000509000000000000" pitchFamily="65" charset="-120"/>
                <a:ea typeface="標楷體" panose="03000509000000000000" pitchFamily="65" charset="-120"/>
              </a:rPr>
              <a:t>碼代號後面再加 </a:t>
            </a:r>
            <a:r>
              <a:rPr lang="en-US" altLang="zh-TW" b="1" dirty="0">
                <a:solidFill>
                  <a:srgbClr val="FF0000"/>
                </a:solidFill>
                <a:latin typeface="標楷體" panose="03000509000000000000" pitchFamily="65" charset="-120"/>
                <a:ea typeface="標楷體" panose="03000509000000000000" pitchFamily="65" charset="-120"/>
              </a:rPr>
              <a:t>.cir25 </a:t>
            </a:r>
            <a:r>
              <a:rPr lang="zh-TW" altLang="en-US" dirty="0">
                <a:latin typeface="標楷體" panose="03000509000000000000" pitchFamily="65" charset="-120"/>
                <a:ea typeface="標楷體" panose="03000509000000000000" pitchFamily="65" charset="-120"/>
              </a:rPr>
              <a:t>共</a:t>
            </a:r>
            <a:r>
              <a:rPr lang="en-US" altLang="zh-TW" dirty="0">
                <a:latin typeface="標楷體" panose="03000509000000000000" pitchFamily="65" charset="-120"/>
                <a:ea typeface="標楷體" panose="03000509000000000000" pitchFamily="65" charset="-120"/>
              </a:rPr>
              <a:t>12</a:t>
            </a:r>
            <a:r>
              <a:rPr lang="zh-TW" altLang="en-US" dirty="0">
                <a:latin typeface="標楷體" panose="03000509000000000000" pitchFamily="65" charset="-120"/>
                <a:ea typeface="標楷體" panose="03000509000000000000" pitchFamily="65" charset="-120"/>
              </a:rPr>
              <a:t>碼</a:t>
            </a:r>
          </a:p>
          <a:p>
            <a:pPr marL="0" indent="0">
              <a:buNone/>
            </a:pPr>
            <a:r>
              <a:rPr lang="zh-TW" altLang="en-US" dirty="0">
                <a:latin typeface="標楷體" panose="03000509000000000000" pitchFamily="65" charset="-120"/>
                <a:ea typeface="標楷體" panose="03000509000000000000" pitchFamily="65" charset="-120"/>
              </a:rPr>
              <a:t>第一次登入後強制修改密碼，密碼至少</a:t>
            </a:r>
            <a:r>
              <a:rPr lang="en-US" altLang="zh-TW" dirty="0">
                <a:latin typeface="標楷體" panose="03000509000000000000" pitchFamily="65" charset="-120"/>
                <a:ea typeface="標楷體" panose="03000509000000000000" pitchFamily="65" charset="-120"/>
              </a:rPr>
              <a:t>10</a:t>
            </a:r>
            <a:r>
              <a:rPr lang="zh-TW" altLang="en-US" dirty="0">
                <a:latin typeface="標楷體" panose="03000509000000000000" pitchFamily="65" charset="-120"/>
                <a:ea typeface="標楷體" panose="03000509000000000000" pitchFamily="65" charset="-120"/>
              </a:rPr>
              <a:t>碼並包含英文字母、數字、特殊字符，修改密碼後請勿務必另行紀錄，並列入移交</a:t>
            </a:r>
            <a:endParaRPr lang="en-US" altLang="zh-TW"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582377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0">
              <a:spcBef>
                <a:spcPts val="0"/>
              </a:spcBef>
            </a:pPr>
            <a:r>
              <a:rPr kumimoji="1" lang="zh-TW" altLang="en-US" sz="4800" dirty="0">
                <a:solidFill>
                  <a:prstClr val="black"/>
                </a:solidFill>
                <a:latin typeface="標楷體" panose="03000509000000000000" pitchFamily="65" charset="-120"/>
                <a:ea typeface="標楷體" panose="03000509000000000000" pitchFamily="65" charset="-120"/>
                <a:cs typeface="+mn-cs"/>
              </a:rPr>
              <a:t>學年度例行督導業務</a:t>
            </a:r>
            <a:r>
              <a:rPr kumimoji="1" lang="en-US" altLang="zh-TW" sz="4800" dirty="0">
                <a:solidFill>
                  <a:prstClr val="black"/>
                </a:solidFill>
                <a:latin typeface="標楷體" panose="03000509000000000000" pitchFamily="65" charset="-120"/>
                <a:ea typeface="標楷體" panose="03000509000000000000" pitchFamily="65" charset="-120"/>
                <a:cs typeface="+mn-cs"/>
              </a:rPr>
              <a:t>3/3</a:t>
            </a:r>
            <a:endParaRPr kumimoji="1" lang="zh-TW" altLang="en-US" sz="4800" dirty="0">
              <a:solidFill>
                <a:prstClr val="black"/>
              </a:solidFill>
              <a:latin typeface="標楷體" panose="03000509000000000000" pitchFamily="65" charset="-120"/>
              <a:ea typeface="標楷體" panose="03000509000000000000" pitchFamily="65" charset="-120"/>
              <a:cs typeface="+mn-cs"/>
            </a:endParaRPr>
          </a:p>
        </p:txBody>
      </p:sp>
      <p:sp>
        <p:nvSpPr>
          <p:cNvPr id="3" name="內容版面配置區 2"/>
          <p:cNvSpPr>
            <a:spLocks noGrp="1"/>
          </p:cNvSpPr>
          <p:nvPr>
            <p:ph idx="1"/>
          </p:nvPr>
        </p:nvSpPr>
        <p:spPr>
          <a:xfrm>
            <a:off x="457200" y="1600200"/>
            <a:ext cx="8229600" cy="4688457"/>
          </a:xfrm>
        </p:spPr>
        <p:txBody>
          <a:bodyPr>
            <a:normAutofit/>
          </a:bodyPr>
          <a:lstStyle/>
          <a:p>
            <a:pPr marL="0" lvl="0" indent="0">
              <a:buNone/>
            </a:pPr>
            <a:r>
              <a:rPr lang="zh-TW" altLang="en-US" dirty="0">
                <a:solidFill>
                  <a:prstClr val="black"/>
                </a:solidFill>
                <a:latin typeface="標楷體" panose="03000509000000000000" pitchFamily="65" charset="-120"/>
                <a:ea typeface="標楷體" panose="03000509000000000000" pitchFamily="65" charset="-120"/>
              </a:rPr>
              <a:t>二、不定期</a:t>
            </a:r>
            <a:endParaRPr lang="en-US" altLang="zh-TW" dirty="0">
              <a:solidFill>
                <a:prstClr val="black"/>
              </a:solidFill>
              <a:latin typeface="標楷體" panose="03000509000000000000" pitchFamily="65" charset="-120"/>
              <a:ea typeface="標楷體" panose="03000509000000000000" pitchFamily="65" charset="-120"/>
            </a:endParaRPr>
          </a:p>
          <a:p>
            <a:pPr lvl="0"/>
            <a:r>
              <a:rPr lang="zh-TW" altLang="zh-TW" cap="all" dirty="0">
                <a:solidFill>
                  <a:srgbClr val="000000"/>
                </a:solidFill>
                <a:ea typeface="標楷體" panose="03000509000000000000" pitchFamily="65" charset="-120"/>
                <a:cs typeface="Times New Roman" panose="02020603050405020304" pitchFamily="18" charset="0"/>
              </a:rPr>
              <a:t>改善無障礙友善校園環境督導檢查表</a:t>
            </a:r>
            <a:r>
              <a:rPr lang="zh-TW" altLang="en-US" dirty="0">
                <a:solidFill>
                  <a:prstClr val="black"/>
                </a:solidFill>
                <a:latin typeface="標楷體" panose="03000509000000000000" pitchFamily="65" charset="-120"/>
                <a:ea typeface="標楷體" panose="03000509000000000000" pitchFamily="65" charset="-120"/>
              </a:rPr>
              <a:t>。</a:t>
            </a:r>
            <a:endParaRPr lang="en-US" altLang="zh-TW" cap="all" dirty="0">
              <a:solidFill>
                <a:srgbClr val="000000"/>
              </a:solidFill>
              <a:ea typeface="標楷體" panose="03000509000000000000" pitchFamily="65" charset="-120"/>
              <a:cs typeface="Times New Roman" panose="02020603050405020304" pitchFamily="18" charset="0"/>
            </a:endParaRPr>
          </a:p>
          <a:p>
            <a:pPr lvl="0"/>
            <a:r>
              <a:rPr lang="zh-TW" altLang="en-US" cap="all" dirty="0">
                <a:solidFill>
                  <a:srgbClr val="000000"/>
                </a:solidFill>
                <a:latin typeface="標楷體" panose="03000509000000000000" pitchFamily="65" charset="-120"/>
                <a:ea typeface="標楷體" panose="03000509000000000000" pitchFamily="65" charset="-120"/>
                <a:cs typeface="Times New Roman" panose="02020603050405020304" pitchFamily="18" charset="0"/>
              </a:rPr>
              <a:t>特教相關專業團隊服務督導表</a:t>
            </a:r>
            <a:r>
              <a:rPr lang="zh-TW" altLang="en-US" dirty="0">
                <a:solidFill>
                  <a:prstClr val="black"/>
                </a:solidFill>
                <a:latin typeface="標楷體" panose="03000509000000000000" pitchFamily="65" charset="-120"/>
                <a:ea typeface="標楷體" panose="03000509000000000000" pitchFamily="65" charset="-120"/>
              </a:rPr>
              <a:t>。</a:t>
            </a:r>
            <a:endParaRPr lang="en-US" altLang="zh-TW" dirty="0">
              <a:solidFill>
                <a:prstClr val="black"/>
              </a:solidFill>
              <a:latin typeface="標楷體" panose="03000509000000000000" pitchFamily="65" charset="-120"/>
              <a:ea typeface="標楷體" panose="03000509000000000000" pitchFamily="65" charset="-120"/>
            </a:endParaRPr>
          </a:p>
          <a:p>
            <a:pPr lvl="0"/>
            <a:r>
              <a:rPr lang="zh-TW" altLang="en-US" cap="all" dirty="0">
                <a:solidFill>
                  <a:prstClr val="black"/>
                </a:solidFill>
                <a:latin typeface="標楷體" panose="03000509000000000000" pitchFamily="65" charset="-120"/>
                <a:ea typeface="標楷體" panose="03000509000000000000" pitchFamily="65" charset="-120"/>
                <a:cs typeface="Times New Roman" panose="02020603050405020304" pitchFamily="18" charset="0"/>
              </a:rPr>
              <a:t>特教助理員督導</a:t>
            </a:r>
            <a:endParaRPr lang="en-US" altLang="zh-TW" cap="all" dirty="0">
              <a:solidFill>
                <a:srgbClr val="000000"/>
              </a:solidFill>
              <a:latin typeface="標楷體" panose="03000509000000000000" pitchFamily="65" charset="-120"/>
              <a:ea typeface="標楷體" panose="03000509000000000000" pitchFamily="65" charset="-120"/>
              <a:cs typeface="Times New Roman" panose="02020603050405020304" pitchFamily="18" charset="0"/>
            </a:endParaRPr>
          </a:p>
          <a:p>
            <a:pPr lvl="0"/>
            <a:r>
              <a:rPr lang="zh-TW" altLang="en-US" cap="all" dirty="0">
                <a:solidFill>
                  <a:srgbClr val="000000"/>
                </a:solidFill>
                <a:latin typeface="標楷體" panose="03000509000000000000" pitchFamily="65" charset="-120"/>
                <a:ea typeface="標楷體" panose="03000509000000000000" pitchFamily="65" charset="-120"/>
                <a:cs typeface="Times New Roman" panose="02020603050405020304" pitchFamily="18" charset="0"/>
              </a:rPr>
              <a:t>其他配合相關單位臨時督導事項</a:t>
            </a:r>
            <a:r>
              <a:rPr lang="zh-TW" altLang="en-US" dirty="0">
                <a:solidFill>
                  <a:prstClr val="black"/>
                </a:solidFill>
                <a:latin typeface="標楷體" panose="03000509000000000000" pitchFamily="65" charset="-120"/>
                <a:ea typeface="標楷體" panose="03000509000000000000" pitchFamily="65" charset="-120"/>
              </a:rPr>
              <a:t>。</a:t>
            </a:r>
            <a:endParaRPr lang="en-US" altLang="zh-TW" dirty="0">
              <a:solidFill>
                <a:prstClr val="black"/>
              </a:solidFill>
              <a:latin typeface="標楷體" panose="03000509000000000000" pitchFamily="65" charset="-120"/>
              <a:ea typeface="標楷體" panose="03000509000000000000" pitchFamily="65" charset="-120"/>
            </a:endParaRPr>
          </a:p>
          <a:p>
            <a:pPr lvl="0"/>
            <a:endParaRPr lang="en-US" altLang="zh-TW" dirty="0">
              <a:solidFill>
                <a:prstClr val="black"/>
              </a:solidFill>
              <a:latin typeface="標楷體" panose="03000509000000000000" pitchFamily="65" charset="-120"/>
              <a:ea typeface="標楷體" panose="03000509000000000000" pitchFamily="65" charset="-120"/>
            </a:endParaRPr>
          </a:p>
          <a:p>
            <a:endParaRPr lang="en-US" altLang="zh-TW" dirty="0">
              <a:latin typeface="標楷體" panose="03000509000000000000" pitchFamily="65" charset="-120"/>
              <a:ea typeface="標楷體" panose="03000509000000000000" pitchFamily="65" charset="-120"/>
            </a:endParaRPr>
          </a:p>
          <a:p>
            <a:endParaRPr lang="en-US" altLang="zh-TW"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36842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0">
              <a:spcBef>
                <a:spcPts val="0"/>
              </a:spcBef>
            </a:pPr>
            <a:r>
              <a:rPr kumimoji="1" lang="zh-TW" altLang="en-US" sz="4800" dirty="0">
                <a:solidFill>
                  <a:prstClr val="black"/>
                </a:solidFill>
                <a:latin typeface="標楷體" panose="03000509000000000000" pitchFamily="65" charset="-120"/>
                <a:ea typeface="標楷體" panose="03000509000000000000" pitchFamily="65" charset="-120"/>
                <a:cs typeface="Heiti TC Light"/>
              </a:rPr>
              <a:t>教育處行政業務宣導</a:t>
            </a:r>
            <a:endParaRPr kumimoji="1" lang="zh-TW" altLang="en-US" sz="4800" dirty="0"/>
          </a:p>
        </p:txBody>
      </p:sp>
      <p:sp>
        <p:nvSpPr>
          <p:cNvPr id="3" name="內容版面配置區 2"/>
          <p:cNvSpPr>
            <a:spLocks noGrp="1"/>
          </p:cNvSpPr>
          <p:nvPr>
            <p:ph idx="1"/>
          </p:nvPr>
        </p:nvSpPr>
        <p:spPr>
          <a:xfrm>
            <a:off x="457200" y="1277707"/>
            <a:ext cx="8229600" cy="4525963"/>
          </a:xfrm>
        </p:spPr>
        <p:txBody>
          <a:bodyPr>
            <a:normAutofit fontScale="92500" lnSpcReduction="20000"/>
          </a:bodyPr>
          <a:lstStyle/>
          <a:p>
            <a:pPr lvl="0"/>
            <a:r>
              <a:rPr kumimoji="1" lang="zh-TW" altLang="en-US" sz="2600" dirty="0">
                <a:solidFill>
                  <a:prstClr val="black"/>
                </a:solidFill>
                <a:latin typeface="標楷體" panose="03000509000000000000" pitchFamily="65" charset="-120"/>
                <a:ea typeface="標楷體" panose="03000509000000000000" pitchFamily="65" charset="-120"/>
              </a:rPr>
              <a:t>每學年至少召開特教推行委員會四次。</a:t>
            </a:r>
            <a:r>
              <a:rPr kumimoji="1" lang="en-US" altLang="zh-TW" sz="2600" b="1" dirty="0">
                <a:solidFill>
                  <a:srgbClr val="FF0000"/>
                </a:solidFill>
                <a:latin typeface="標楷體" panose="03000509000000000000" pitchFamily="65" charset="-120"/>
                <a:ea typeface="標楷體" panose="03000509000000000000" pitchFamily="65" charset="-120"/>
              </a:rPr>
              <a:t>(</a:t>
            </a:r>
            <a:r>
              <a:rPr kumimoji="1" lang="zh-TW" altLang="en-US" sz="2600" b="1" dirty="0">
                <a:solidFill>
                  <a:srgbClr val="FF0000"/>
                </a:solidFill>
                <a:latin typeface="標楷體" panose="03000509000000000000" pitchFamily="65" charset="-120"/>
                <a:ea typeface="標楷體" panose="03000509000000000000" pitchFamily="65" charset="-120"/>
              </a:rPr>
              <a:t>每學期之期初、期末</a:t>
            </a:r>
            <a:r>
              <a:rPr kumimoji="1" lang="en-US" altLang="zh-TW" sz="2600" b="1" dirty="0">
                <a:solidFill>
                  <a:srgbClr val="FF0000"/>
                </a:solidFill>
                <a:latin typeface="標楷體" panose="03000509000000000000" pitchFamily="65" charset="-120"/>
                <a:ea typeface="標楷體" panose="03000509000000000000" pitchFamily="65" charset="-120"/>
              </a:rPr>
              <a:t>)</a:t>
            </a:r>
          </a:p>
          <a:p>
            <a:pPr lvl="0"/>
            <a:r>
              <a:rPr kumimoji="1" lang="zh-TW" altLang="en-US" sz="2600" dirty="0">
                <a:solidFill>
                  <a:prstClr val="black"/>
                </a:solidFill>
                <a:latin typeface="標楷體" panose="03000509000000000000" pitchFamily="65" charset="-120"/>
                <a:ea typeface="標楷體" panose="03000509000000000000" pitchFamily="65" charset="-120"/>
              </a:rPr>
              <a:t>各校擬定年度特教計畫應包括融合活動</a:t>
            </a:r>
            <a:r>
              <a:rPr kumimoji="1" lang="zh-TW" altLang="en-US" sz="2600" dirty="0">
                <a:latin typeface="標楷體" panose="03000509000000000000" pitchFamily="65" charset="-120"/>
                <a:ea typeface="標楷體" panose="03000509000000000000" pitchFamily="65" charset="-120"/>
              </a:rPr>
              <a:t>。</a:t>
            </a:r>
            <a:endParaRPr kumimoji="1" lang="en-US" altLang="zh-TW" sz="2600" dirty="0">
              <a:latin typeface="標楷體" panose="03000509000000000000" pitchFamily="65" charset="-120"/>
              <a:ea typeface="標楷體" panose="03000509000000000000" pitchFamily="65" charset="-120"/>
            </a:endParaRPr>
          </a:p>
          <a:p>
            <a:pPr lvl="0"/>
            <a:r>
              <a:rPr kumimoji="1" lang="zh-TW" altLang="en-US" sz="2600" dirty="0">
                <a:latin typeface="標楷體" panose="03000509000000000000" pitchFamily="65" charset="-120"/>
                <a:ea typeface="標楷體" panose="03000509000000000000" pitchFamily="65" charset="-120"/>
              </a:rPr>
              <a:t>參與各項研習及活動。</a:t>
            </a:r>
            <a:r>
              <a:rPr kumimoji="1" lang="zh-TW" altLang="en-US" sz="2200" b="1" dirty="0">
                <a:solidFill>
                  <a:srgbClr val="FF0000"/>
                </a:solidFill>
                <a:latin typeface="微軟正黑體" panose="020B0604030504040204" pitchFamily="34" charset="-120"/>
                <a:ea typeface="微軟正黑體" panose="020B0604030504040204" pitchFamily="34" charset="-120"/>
              </a:rPr>
              <a:t>嘉義縣特教資訊網頁面下方有本縣特教行事曆可參考</a:t>
            </a:r>
            <a:r>
              <a:rPr kumimoji="1" lang="zh-TW" altLang="en-US" sz="2600" b="1" dirty="0">
                <a:solidFill>
                  <a:srgbClr val="FF0000"/>
                </a:solidFill>
                <a:latin typeface="標楷體" panose="03000509000000000000" pitchFamily="65" charset="-120"/>
                <a:ea typeface="標楷體" panose="03000509000000000000" pitchFamily="65" charset="-120"/>
              </a:rPr>
              <a:t>。</a:t>
            </a:r>
            <a:endParaRPr kumimoji="1" lang="en-US" altLang="zh-TW" sz="2600" b="1" dirty="0">
              <a:solidFill>
                <a:srgbClr val="FF0000"/>
              </a:solidFill>
              <a:latin typeface="標楷體" panose="03000509000000000000" pitchFamily="65" charset="-120"/>
              <a:ea typeface="標楷體" panose="03000509000000000000" pitchFamily="65" charset="-120"/>
            </a:endParaRPr>
          </a:p>
          <a:p>
            <a:pPr lvl="0"/>
            <a:r>
              <a:rPr kumimoji="1" lang="zh-TW" altLang="en-US" sz="2600" dirty="0">
                <a:latin typeface="標楷體" panose="03000509000000000000" pitchFamily="65" charset="-120"/>
                <a:ea typeface="標楷體" panose="03000509000000000000" pitchFamily="65" charset="-120"/>
              </a:rPr>
              <a:t>召開學生</a:t>
            </a:r>
            <a:r>
              <a:rPr kumimoji="1" lang="en-US" altLang="zh-TW" sz="2600" dirty="0">
                <a:latin typeface="標楷體" panose="03000509000000000000" pitchFamily="65" charset="-120"/>
                <a:ea typeface="標楷體" panose="03000509000000000000" pitchFamily="65" charset="-120"/>
              </a:rPr>
              <a:t>IEP</a:t>
            </a:r>
            <a:r>
              <a:rPr kumimoji="1" lang="zh-TW" altLang="en-US" sz="2600" dirty="0">
                <a:latin typeface="新細明體" panose="02020500000000000000" pitchFamily="18" charset="-120"/>
                <a:ea typeface="新細明體" panose="02020500000000000000" pitchFamily="18" charset="-120"/>
              </a:rPr>
              <a:t>、</a:t>
            </a:r>
            <a:r>
              <a:rPr kumimoji="1" lang="en-US" altLang="zh-TW" sz="2600" dirty="0">
                <a:latin typeface="新細明體" panose="02020500000000000000" pitchFamily="18" charset="-120"/>
                <a:ea typeface="新細明體" panose="02020500000000000000" pitchFamily="18" charset="-120"/>
              </a:rPr>
              <a:t>IGP</a:t>
            </a:r>
            <a:r>
              <a:rPr kumimoji="1" lang="zh-TW" altLang="en-US" sz="2600" dirty="0">
                <a:latin typeface="標楷體" panose="03000509000000000000" pitchFamily="65" charset="-120"/>
                <a:ea typeface="標楷體" panose="03000509000000000000" pitchFamily="65" charset="-120"/>
              </a:rPr>
              <a:t>會議配合擬訂、檢討。</a:t>
            </a:r>
            <a:endParaRPr kumimoji="1" lang="en-US" altLang="zh-TW" sz="2400" b="1" dirty="0">
              <a:solidFill>
                <a:srgbClr val="FF0000"/>
              </a:solidFill>
              <a:latin typeface="微軟正黑體" panose="020B0604030504040204" pitchFamily="34" charset="-120"/>
              <a:ea typeface="微軟正黑體" panose="020B0604030504040204" pitchFamily="34" charset="-120"/>
            </a:endParaRPr>
          </a:p>
          <a:p>
            <a:pPr lvl="0"/>
            <a:r>
              <a:rPr kumimoji="1" lang="zh-TW" altLang="en-US" sz="2600" dirty="0">
                <a:latin typeface="標楷體" panose="03000509000000000000" pitchFamily="65" charset="-120"/>
                <a:ea typeface="標楷體" panose="03000509000000000000" pitchFamily="65" charset="-120"/>
              </a:rPr>
              <a:t>配合處內教發科課程審查作業。</a:t>
            </a:r>
            <a:r>
              <a:rPr kumimoji="1" lang="en-US" altLang="zh-TW" sz="2600" dirty="0">
                <a:solidFill>
                  <a:srgbClr val="FF0000"/>
                </a:solidFill>
                <a:latin typeface="標楷體" panose="03000509000000000000" pitchFamily="65" charset="-120"/>
                <a:ea typeface="標楷體" panose="03000509000000000000" pitchFamily="65" charset="-120"/>
              </a:rPr>
              <a:t>(</a:t>
            </a:r>
            <a:r>
              <a:rPr kumimoji="1" lang="zh-TW" altLang="en-US" sz="2600" dirty="0">
                <a:solidFill>
                  <a:srgbClr val="FF0000"/>
                </a:solidFill>
                <a:latin typeface="標楷體" panose="03000509000000000000" pitchFamily="65" charset="-120"/>
                <a:ea typeface="標楷體" panose="03000509000000000000" pitchFamily="65" charset="-120"/>
              </a:rPr>
              <a:t>嘉義縣課程計畫平台</a:t>
            </a:r>
            <a:r>
              <a:rPr kumimoji="1" lang="en-US" altLang="zh-TW" sz="2600" dirty="0">
                <a:solidFill>
                  <a:srgbClr val="FF0000"/>
                </a:solidFill>
                <a:latin typeface="標楷體" panose="03000509000000000000" pitchFamily="65" charset="-120"/>
                <a:ea typeface="標楷體" panose="03000509000000000000" pitchFamily="65" charset="-120"/>
              </a:rPr>
              <a:t>)</a:t>
            </a:r>
          </a:p>
          <a:p>
            <a:r>
              <a:rPr kumimoji="1" lang="zh-TW" altLang="en-US" sz="2600" dirty="0">
                <a:latin typeface="標楷體" panose="03000509000000000000" pitchFamily="65" charset="-120"/>
                <a:ea typeface="標楷體" panose="03000509000000000000" pitchFamily="65" charset="-120"/>
              </a:rPr>
              <a:t>配合校內疑似特教學生發掘與諮詢 </a:t>
            </a:r>
            <a:r>
              <a:rPr kumimoji="1" lang="en-US" altLang="zh-TW" sz="2600" dirty="0">
                <a:latin typeface="標楷體" panose="03000509000000000000" pitchFamily="65" charset="-120"/>
                <a:ea typeface="標楷體" panose="03000509000000000000" pitchFamily="65" charset="-120"/>
              </a:rPr>
              <a:t>(</a:t>
            </a:r>
            <a:r>
              <a:rPr kumimoji="1" lang="zh-TW" altLang="en-US" sz="2600" dirty="0">
                <a:latin typeface="標楷體" panose="03000509000000000000" pitchFamily="65" charset="-120"/>
                <a:ea typeface="標楷體" panose="03000509000000000000" pitchFamily="65" charset="-120"/>
              </a:rPr>
              <a:t>含情障疑似生</a:t>
            </a:r>
            <a:r>
              <a:rPr kumimoji="1" lang="en-US" altLang="zh-TW" sz="2600" dirty="0">
                <a:latin typeface="標楷體" panose="03000509000000000000" pitchFamily="65" charset="-120"/>
                <a:ea typeface="標楷體" panose="03000509000000000000" pitchFamily="65" charset="-120"/>
              </a:rPr>
              <a:t>)</a:t>
            </a:r>
            <a:r>
              <a:rPr kumimoji="1" lang="zh-TW" altLang="en-US" sz="2600" dirty="0">
                <a:latin typeface="標楷體" panose="03000509000000000000" pitchFamily="65" charset="-120"/>
                <a:ea typeface="標楷體" panose="03000509000000000000" pitchFamily="65" charset="-120"/>
              </a:rPr>
              <a:t>。</a:t>
            </a:r>
            <a:endParaRPr kumimoji="1" lang="en-US" altLang="zh-TW" sz="2600" dirty="0">
              <a:latin typeface="標楷體" panose="03000509000000000000" pitchFamily="65" charset="-120"/>
              <a:ea typeface="標楷體" panose="03000509000000000000" pitchFamily="65" charset="-120"/>
            </a:endParaRPr>
          </a:p>
          <a:p>
            <a:r>
              <a:rPr kumimoji="1" lang="zh-TW" altLang="en-US" sz="2600" dirty="0">
                <a:latin typeface="標楷體" panose="03000509000000000000" pitchFamily="65" charset="-120"/>
                <a:ea typeface="標楷體" panose="03000509000000000000" pitchFamily="65" charset="-120"/>
              </a:rPr>
              <a:t>依據學生</a:t>
            </a:r>
            <a:r>
              <a:rPr kumimoji="1" lang="en-US" altLang="zh-TW" sz="2600" dirty="0">
                <a:latin typeface="標楷體" panose="03000509000000000000" pitchFamily="65" charset="-120"/>
                <a:ea typeface="標楷體" panose="03000509000000000000" pitchFamily="65" charset="-120"/>
              </a:rPr>
              <a:t>IEP</a:t>
            </a:r>
            <a:r>
              <a:rPr kumimoji="1" lang="zh-TW" altLang="en-US" sz="2600" dirty="0">
                <a:latin typeface="標楷體" panose="03000509000000000000" pitchFamily="65" charset="-120"/>
                <a:ea typeface="標楷體" panose="03000509000000000000" pitchFamily="65" charset="-120"/>
              </a:rPr>
              <a:t>協助個別學生</a:t>
            </a:r>
            <a:r>
              <a:rPr kumimoji="1" lang="zh-TW" altLang="en-US" sz="2600" dirty="0">
                <a:solidFill>
                  <a:prstClr val="black"/>
                </a:solidFill>
                <a:latin typeface="標楷體" panose="03000509000000000000" pitchFamily="65" charset="-120"/>
                <a:ea typeface="標楷體" panose="03000509000000000000" pitchFamily="65" charset="-120"/>
              </a:rPr>
              <a:t>申請</a:t>
            </a:r>
            <a:r>
              <a:rPr kumimoji="1" lang="zh-TW" altLang="en-US" sz="2600" dirty="0">
                <a:latin typeface="標楷體" panose="03000509000000000000" pitchFamily="65" charset="-120"/>
                <a:ea typeface="標楷體" panose="03000509000000000000" pitchFamily="65" charset="-120"/>
              </a:rPr>
              <a:t>或提供各項支持服務。</a:t>
            </a:r>
            <a:endParaRPr kumimoji="1" lang="en-US" altLang="zh-TW" sz="2600" dirty="0">
              <a:latin typeface="標楷體" panose="03000509000000000000" pitchFamily="65" charset="-120"/>
              <a:ea typeface="標楷體" panose="03000509000000000000" pitchFamily="65" charset="-120"/>
            </a:endParaRPr>
          </a:p>
          <a:p>
            <a:r>
              <a:rPr kumimoji="1" lang="zh-TW" altLang="en-US" sz="2600" dirty="0">
                <a:solidFill>
                  <a:srgbClr val="FF0000"/>
                </a:solidFill>
                <a:latin typeface="標楷體" panose="03000509000000000000" pitchFamily="65" charset="-120"/>
                <a:ea typeface="標楷體" panose="03000509000000000000" pitchFamily="65" charset="-120"/>
                <a:hlinkClick r:id="rId3" action="ppaction://hlinkfile"/>
              </a:rPr>
              <a:t>主責管理特教通報網業務並配合特教通報網各項填報作業</a:t>
            </a:r>
            <a:r>
              <a:rPr kumimoji="1" lang="en-US" altLang="zh-TW" sz="2600" dirty="0">
                <a:solidFill>
                  <a:srgbClr val="FF0000"/>
                </a:solidFill>
                <a:latin typeface="標楷體" panose="03000509000000000000" pitchFamily="65" charset="-120"/>
                <a:ea typeface="標楷體" panose="03000509000000000000" pitchFamily="65" charset="-120"/>
                <a:hlinkClick r:id="rId3" action="ppaction://hlinkfile"/>
              </a:rPr>
              <a:t>(</a:t>
            </a:r>
            <a:r>
              <a:rPr kumimoji="1" lang="zh-TW" altLang="en-US" sz="2600" dirty="0">
                <a:solidFill>
                  <a:srgbClr val="FF0000"/>
                </a:solidFill>
                <a:latin typeface="標楷體" panose="03000509000000000000" pitchFamily="65" charset="-120"/>
                <a:ea typeface="標楷體" panose="03000509000000000000" pitchFamily="65" charset="-120"/>
                <a:hlinkClick r:id="rId3" action="ppaction://hlinkfile"/>
              </a:rPr>
              <a:t>含補助及服務申請、相關人員服務紀錄填寫、特教檢核表</a:t>
            </a:r>
            <a:r>
              <a:rPr kumimoji="1" lang="en-US" altLang="zh-TW" sz="2600" dirty="0">
                <a:solidFill>
                  <a:srgbClr val="FF0000"/>
                </a:solidFill>
                <a:latin typeface="標楷體" panose="03000509000000000000" pitchFamily="65" charset="-120"/>
                <a:ea typeface="標楷體" panose="03000509000000000000" pitchFamily="65" charset="-120"/>
                <a:hlinkClick r:id="rId3" action="ppaction://hlinkfile"/>
              </a:rPr>
              <a:t>…</a:t>
            </a:r>
            <a:r>
              <a:rPr kumimoji="1" lang="zh-TW" altLang="en-US" sz="2600" dirty="0">
                <a:solidFill>
                  <a:srgbClr val="FF0000"/>
                </a:solidFill>
                <a:latin typeface="標楷體" panose="03000509000000000000" pitchFamily="65" charset="-120"/>
                <a:ea typeface="標楷體" panose="03000509000000000000" pitchFamily="65" charset="-120"/>
                <a:hlinkClick r:id="rId3" action="ppaction://hlinkfile"/>
              </a:rPr>
              <a:t>等</a:t>
            </a:r>
            <a:r>
              <a:rPr kumimoji="1" lang="en-US" altLang="zh-TW" sz="2600" dirty="0">
                <a:solidFill>
                  <a:srgbClr val="FF0000"/>
                </a:solidFill>
                <a:latin typeface="標楷體" panose="03000509000000000000" pitchFamily="65" charset="-120"/>
                <a:ea typeface="標楷體" panose="03000509000000000000" pitchFamily="65" charset="-120"/>
                <a:hlinkClick r:id="rId3" action="ppaction://hlinkfile"/>
              </a:rPr>
              <a:t>)</a:t>
            </a:r>
            <a:r>
              <a:rPr kumimoji="1" lang="zh-TW" altLang="en-US" sz="2600" dirty="0">
                <a:latin typeface="標楷體" panose="03000509000000000000" pitchFamily="65" charset="-120"/>
                <a:ea typeface="標楷體" panose="03000509000000000000" pitchFamily="65" charset="-120"/>
              </a:rPr>
              <a:t>。</a:t>
            </a:r>
            <a:endParaRPr kumimoji="1" lang="en-US" altLang="zh-TW" sz="2600" dirty="0">
              <a:latin typeface="標楷體" panose="03000509000000000000" pitchFamily="65" charset="-120"/>
              <a:ea typeface="標楷體" panose="03000509000000000000" pitchFamily="65" charset="-120"/>
            </a:endParaRPr>
          </a:p>
          <a:p>
            <a:pPr lvl="0"/>
            <a:r>
              <a:rPr kumimoji="1" lang="zh-TW" altLang="en-US" sz="2600" dirty="0">
                <a:latin typeface="標楷體" panose="03000509000000000000" pitchFamily="65" charset="-120"/>
                <a:ea typeface="標楷體" panose="03000509000000000000" pitchFamily="65" charset="-120"/>
              </a:rPr>
              <a:t>配合學生</a:t>
            </a:r>
            <a:r>
              <a:rPr kumimoji="1" lang="zh-TW" altLang="en-US" sz="2600" dirty="0">
                <a:solidFill>
                  <a:prstClr val="black"/>
                </a:solidFill>
                <a:latin typeface="標楷體" panose="03000509000000000000" pitchFamily="65" charset="-120"/>
                <a:ea typeface="標楷體" panose="03000509000000000000" pitchFamily="65" charset="-120"/>
              </a:rPr>
              <a:t>進行</a:t>
            </a:r>
            <a:r>
              <a:rPr kumimoji="1" lang="zh-TW" altLang="en-US" sz="2600" dirty="0">
                <a:latin typeface="標楷體" panose="03000509000000000000" pitchFamily="65" charset="-120"/>
                <a:ea typeface="標楷體" panose="03000509000000000000" pitchFamily="65" charset="-120"/>
              </a:rPr>
              <a:t>轉銜輔導及服務業務。</a:t>
            </a:r>
            <a:endParaRPr kumimoji="1" lang="zh-TW" altLang="en-US" dirty="0">
              <a:latin typeface="標楷體" panose="03000509000000000000" pitchFamily="65" charset="-120"/>
              <a:ea typeface="標楷體" panose="03000509000000000000" pitchFamily="65" charset="-120"/>
            </a:endParaRPr>
          </a:p>
        </p:txBody>
      </p:sp>
      <p:sp>
        <p:nvSpPr>
          <p:cNvPr id="4" name="子標題 2"/>
          <p:cNvSpPr txBox="1">
            <a:spLocks/>
          </p:cNvSpPr>
          <p:nvPr/>
        </p:nvSpPr>
        <p:spPr>
          <a:xfrm>
            <a:off x="549225" y="166978"/>
            <a:ext cx="1670100" cy="28069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kumimoji="1" lang="zh-TW" altLang="en-US" sz="1400" b="1" dirty="0">
                <a:solidFill>
                  <a:srgbClr val="36A361"/>
                </a:solidFill>
                <a:latin typeface="Heiti TC Light"/>
                <a:ea typeface="Heiti TC Light"/>
                <a:cs typeface="Heiti TC Light"/>
              </a:rPr>
              <a:t>主題</a:t>
            </a:r>
          </a:p>
        </p:txBody>
      </p:sp>
      <p:sp>
        <p:nvSpPr>
          <p:cNvPr id="5" name="圓角矩形圖說文字 4"/>
          <p:cNvSpPr/>
          <p:nvPr/>
        </p:nvSpPr>
        <p:spPr>
          <a:xfrm>
            <a:off x="549225" y="5803669"/>
            <a:ext cx="8514080" cy="794933"/>
          </a:xfrm>
          <a:prstGeom prst="wedgeRoundRectCallout">
            <a:avLst>
              <a:gd name="adj1" fmla="val 17213"/>
              <a:gd name="adj2" fmla="val -90844"/>
              <a:gd name="adj3" fmla="val 16667"/>
            </a:avLst>
          </a:prstGeom>
          <a:solidFill>
            <a:srgbClr val="33B272"/>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zh-TW" altLang="en-US" sz="3200" dirty="0">
                <a:solidFill>
                  <a:schemeClr val="bg1"/>
                </a:solidFill>
                <a:latin typeface="標楷體" panose="03000509000000000000" pitchFamily="65" charset="-120"/>
                <a:ea typeface="標楷體" panose="03000509000000000000" pitchFamily="65" charset="-120"/>
              </a:rPr>
              <a:t>設有巡迴輔導班學校</a:t>
            </a:r>
            <a:endParaRPr lang="en-US" altLang="zh-TW" sz="3200" dirty="0">
              <a:solidFill>
                <a:schemeClr val="bg1"/>
              </a:solidFill>
              <a:latin typeface="標楷體" panose="03000509000000000000" pitchFamily="65" charset="-120"/>
              <a:ea typeface="標楷體" panose="03000509000000000000" pitchFamily="65" charset="-120"/>
            </a:endParaRPr>
          </a:p>
          <a:p>
            <a:pPr algn="ctr"/>
            <a:r>
              <a:rPr lang="zh-TW" altLang="en-US" sz="3200" dirty="0">
                <a:solidFill>
                  <a:schemeClr val="bg1"/>
                </a:solidFill>
                <a:latin typeface="標楷體" panose="03000509000000000000" pitchFamily="65" charset="-120"/>
                <a:ea typeface="標楷體" panose="03000509000000000000" pitchFamily="65" charset="-120"/>
              </a:rPr>
              <a:t>應管理巡迴輔導教師之差勤與輔導紀錄</a:t>
            </a:r>
            <a:endParaRPr lang="zh-TW" altLang="en-US" sz="3200" dirty="0">
              <a:solidFill>
                <a:srgbClr val="34B272"/>
              </a:solidFill>
            </a:endParaRPr>
          </a:p>
        </p:txBody>
      </p:sp>
    </p:spTree>
    <p:extLst>
      <p:ext uri="{BB962C8B-B14F-4D97-AF65-F5344CB8AC3E}">
        <p14:creationId xmlns:p14="http://schemas.microsoft.com/office/powerpoint/2010/main" val="35932416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dirty="0">
                <a:latin typeface="微軟正黑體" pitchFamily="34" charset="-120"/>
                <a:ea typeface="微軟正黑體" pitchFamily="34" charset="-120"/>
              </a:rPr>
              <a:t>特教重要會議</a:t>
            </a:r>
          </a:p>
        </p:txBody>
      </p:sp>
      <p:sp>
        <p:nvSpPr>
          <p:cNvPr id="3" name="內容版面配置區 2"/>
          <p:cNvSpPr>
            <a:spLocks noGrp="1"/>
          </p:cNvSpPr>
          <p:nvPr>
            <p:ph idx="1"/>
          </p:nvPr>
        </p:nvSpPr>
        <p:spPr>
          <a:xfrm>
            <a:off x="457200" y="1341756"/>
            <a:ext cx="8229600" cy="4926964"/>
          </a:xfrm>
        </p:spPr>
        <p:txBody>
          <a:bodyPr>
            <a:normAutofit fontScale="92500" lnSpcReduction="20000"/>
          </a:bodyPr>
          <a:lstStyle/>
          <a:p>
            <a:r>
              <a:rPr lang="zh-TW" altLang="en-US" sz="3200" b="1" dirty="0">
                <a:latin typeface="標楷體" panose="03000509000000000000" pitchFamily="65" charset="-120"/>
                <a:ea typeface="標楷體" panose="03000509000000000000" pitchFamily="65" charset="-120"/>
              </a:rPr>
              <a:t>特推會：每學期期初、期末各一次，</a:t>
            </a:r>
            <a:r>
              <a:rPr lang="zh-TW" altLang="en-US" sz="3200" dirty="0">
                <a:solidFill>
                  <a:srgbClr val="C00000"/>
                </a:solidFill>
                <a:latin typeface="標楷體" panose="03000509000000000000" pitchFamily="65" charset="-120"/>
                <a:ea typeface="標楷體" panose="03000509000000000000" pitchFamily="65" charset="-120"/>
              </a:rPr>
              <a:t>一年至少四次</a:t>
            </a:r>
            <a:r>
              <a:rPr lang="zh-TW" altLang="en-US" sz="3200" b="1" dirty="0">
                <a:latin typeface="標楷體" panose="03000509000000000000" pitchFamily="65" charset="-120"/>
                <a:ea typeface="標楷體" panose="03000509000000000000" pitchFamily="65" charset="-120"/>
              </a:rPr>
              <a:t>。</a:t>
            </a:r>
            <a:endParaRPr lang="en-US" altLang="zh-TW" sz="3200" b="1" dirty="0">
              <a:latin typeface="標楷體" panose="03000509000000000000" pitchFamily="65" charset="-120"/>
              <a:ea typeface="標楷體" panose="03000509000000000000" pitchFamily="65" charset="-120"/>
            </a:endParaRPr>
          </a:p>
          <a:p>
            <a:r>
              <a:rPr lang="en-US" altLang="zh-TW" sz="3200" b="1" dirty="0">
                <a:latin typeface="標楷體" panose="03000509000000000000" pitchFamily="65" charset="-120"/>
                <a:ea typeface="標楷體" panose="03000509000000000000" pitchFamily="65" charset="-120"/>
              </a:rPr>
              <a:t>IEP/IGP</a:t>
            </a:r>
            <a:r>
              <a:rPr lang="zh-TW" altLang="en-US" sz="3200" b="1" dirty="0">
                <a:latin typeface="標楷體" panose="03000509000000000000" pitchFamily="65" charset="-120"/>
                <a:ea typeface="標楷體" panose="03000509000000000000" pitchFamily="65" charset="-120"/>
              </a:rPr>
              <a:t>會議：</a:t>
            </a:r>
            <a:endParaRPr lang="en-US" altLang="zh-TW" sz="3200" b="1" dirty="0">
              <a:latin typeface="標楷體" panose="03000509000000000000" pitchFamily="65" charset="-120"/>
              <a:ea typeface="標楷體" panose="03000509000000000000" pitchFamily="65" charset="-120"/>
            </a:endParaRPr>
          </a:p>
          <a:p>
            <a:pPr marL="0" indent="0">
              <a:buNone/>
            </a:pPr>
            <a:r>
              <a:rPr lang="en-US" altLang="zh-TW" sz="3200"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一</a:t>
            </a:r>
            <a:r>
              <a:rPr lang="en-US" altLang="zh-TW" sz="3200"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舊生：</a:t>
            </a:r>
            <a:r>
              <a:rPr lang="zh-TW" altLang="en-US" sz="3200" b="1" dirty="0">
                <a:solidFill>
                  <a:srgbClr val="FF0000"/>
                </a:solidFill>
                <a:latin typeface="標楷體" panose="03000509000000000000" pitchFamily="65" charset="-120"/>
                <a:ea typeface="標楷體" panose="03000509000000000000" pitchFamily="65" charset="-120"/>
              </a:rPr>
              <a:t>每學期末開檢討暨擬定會議</a:t>
            </a:r>
            <a:r>
              <a:rPr lang="zh-TW" altLang="en-US" sz="3200" b="1" dirty="0">
                <a:latin typeface="標楷體" panose="03000509000000000000" pitchFamily="65" charset="-120"/>
                <a:ea typeface="標楷體" panose="03000509000000000000" pitchFamily="65" charset="-120"/>
              </a:rPr>
              <a:t>。</a:t>
            </a:r>
            <a:endParaRPr lang="en-US" altLang="zh-TW" sz="3200" b="1" dirty="0">
              <a:latin typeface="標楷體" panose="03000509000000000000" pitchFamily="65" charset="-120"/>
              <a:ea typeface="標楷體" panose="03000509000000000000" pitchFamily="65" charset="-120"/>
            </a:endParaRPr>
          </a:p>
          <a:p>
            <a:pPr marL="0" indent="0">
              <a:buNone/>
            </a:pPr>
            <a:r>
              <a:rPr lang="en-US" altLang="zh-TW" sz="3200"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二</a:t>
            </a:r>
            <a:r>
              <a:rPr lang="en-US" altLang="zh-TW" sz="3200"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新生：</a:t>
            </a:r>
            <a:endParaRPr lang="en-US" altLang="zh-TW" sz="3200" b="1" dirty="0">
              <a:latin typeface="標楷體" panose="03000509000000000000" pitchFamily="65" charset="-120"/>
              <a:ea typeface="標楷體" panose="03000509000000000000" pitchFamily="65" charset="-120"/>
            </a:endParaRPr>
          </a:p>
          <a:p>
            <a:pPr marL="0" indent="0">
              <a:buNone/>
            </a:pPr>
            <a:r>
              <a:rPr lang="en-US" altLang="zh-TW" sz="3200" b="1" dirty="0">
                <a:latin typeface="標楷體" panose="03000509000000000000" pitchFamily="65" charset="-120"/>
                <a:ea typeface="標楷體" panose="03000509000000000000" pitchFamily="65" charset="-120"/>
              </a:rPr>
              <a:t>1.</a:t>
            </a:r>
            <a:r>
              <a:rPr lang="zh-TW" altLang="en-US" sz="3200" b="1" dirty="0">
                <a:latin typeface="標楷體" panose="03000509000000000000" pitchFamily="65" charset="-120"/>
                <a:ea typeface="標楷體" panose="03000509000000000000" pitchFamily="65" charset="-120"/>
              </a:rPr>
              <a:t>派案後導師、家長、特教老師、行政代表開</a:t>
            </a:r>
            <a:r>
              <a:rPr lang="en-US" altLang="zh-TW" sz="3200" b="1" dirty="0">
                <a:latin typeface="標楷體" panose="03000509000000000000" pitchFamily="65" charset="-120"/>
                <a:ea typeface="標楷體" panose="03000509000000000000" pitchFamily="65" charset="-120"/>
              </a:rPr>
              <a:t>&lt;</a:t>
            </a:r>
            <a:r>
              <a:rPr lang="zh-TW" altLang="en-US" sz="3200" b="1" dirty="0">
                <a:latin typeface="標楷體" panose="03000509000000000000" pitchFamily="65" charset="-120"/>
                <a:ea typeface="標楷體" panose="03000509000000000000" pitchFamily="65" charset="-120"/>
              </a:rPr>
              <a:t>輔導會議</a:t>
            </a:r>
            <a:r>
              <a:rPr lang="en-US" altLang="zh-TW" sz="3200" b="1" dirty="0">
                <a:latin typeface="標楷體" panose="03000509000000000000" pitchFamily="65" charset="-120"/>
                <a:ea typeface="標楷體" panose="03000509000000000000" pitchFamily="65" charset="-120"/>
              </a:rPr>
              <a:t>&gt;</a:t>
            </a:r>
            <a:r>
              <a:rPr lang="zh-TW" altLang="en-US" sz="3200" b="1" dirty="0">
                <a:latin typeface="標楷體" panose="03000509000000000000" pitchFamily="65" charset="-120"/>
                <a:ea typeface="標楷體" panose="03000509000000000000" pitchFamily="65" charset="-120"/>
              </a:rPr>
              <a:t>協助</a:t>
            </a:r>
            <a:r>
              <a:rPr lang="zh-TW" altLang="en-US" b="1" dirty="0">
                <a:latin typeface="標楷體" panose="03000509000000000000" pitchFamily="65" charset="-120"/>
                <a:ea typeface="標楷體" panose="03000509000000000000" pitchFamily="65" charset="-120"/>
              </a:rPr>
              <a:t>特教</a:t>
            </a:r>
            <a:r>
              <a:rPr lang="zh-TW" altLang="en-US" sz="3200" b="1" dirty="0">
                <a:latin typeface="標楷體" panose="03000509000000000000" pitchFamily="65" charset="-120"/>
                <a:ea typeface="標楷體" panose="03000509000000000000" pitchFamily="65" charset="-120"/>
              </a:rPr>
              <a:t>老師規劃課程、討論支持服務以利初擬</a:t>
            </a:r>
            <a:r>
              <a:rPr lang="en-US" altLang="zh-TW" sz="3200" b="1" dirty="0">
                <a:latin typeface="標楷體" panose="03000509000000000000" pitchFamily="65" charset="-120"/>
                <a:ea typeface="標楷體" panose="03000509000000000000" pitchFamily="65" charset="-120"/>
              </a:rPr>
              <a:t>IEP</a:t>
            </a:r>
            <a:r>
              <a:rPr lang="zh-TW" altLang="en-US" sz="3200" b="1" dirty="0">
                <a:latin typeface="標楷體" panose="03000509000000000000" pitchFamily="65" charset="-120"/>
                <a:ea typeface="標楷體" panose="03000509000000000000" pitchFamily="65" charset="-120"/>
              </a:rPr>
              <a:t>。</a:t>
            </a:r>
            <a:endParaRPr lang="en-US" altLang="zh-TW" sz="3200" b="1" dirty="0">
              <a:latin typeface="標楷體" panose="03000509000000000000" pitchFamily="65" charset="-120"/>
              <a:ea typeface="標楷體" panose="03000509000000000000" pitchFamily="65" charset="-120"/>
            </a:endParaRPr>
          </a:p>
          <a:p>
            <a:pPr marL="0" indent="0">
              <a:buNone/>
            </a:pPr>
            <a:r>
              <a:rPr lang="en-US" altLang="zh-TW" sz="3200" b="1" dirty="0">
                <a:latin typeface="標楷體" panose="03000509000000000000" pitchFamily="65" charset="-120"/>
                <a:ea typeface="標楷體" panose="03000509000000000000" pitchFamily="65" charset="-120"/>
              </a:rPr>
              <a:t>2.9</a:t>
            </a:r>
            <a:r>
              <a:rPr lang="zh-TW" altLang="en-US" sz="3200" b="1" dirty="0">
                <a:latin typeface="標楷體" panose="03000509000000000000" pitchFamily="65" charset="-120"/>
                <a:ea typeface="標楷體" panose="03000509000000000000" pitchFamily="65" charset="-120"/>
              </a:rPr>
              <a:t>月底前作安置適切性檢討，進行第一次</a:t>
            </a:r>
            <a:r>
              <a:rPr lang="en-US" altLang="zh-TW" sz="3200" b="1" dirty="0">
                <a:latin typeface="標楷體" panose="03000509000000000000" pitchFamily="65" charset="-120"/>
                <a:ea typeface="標楷體" panose="03000509000000000000" pitchFamily="65" charset="-120"/>
              </a:rPr>
              <a:t>IEP</a:t>
            </a:r>
            <a:r>
              <a:rPr lang="zh-TW" altLang="en-US" sz="3200" b="1" dirty="0">
                <a:latin typeface="標楷體" panose="03000509000000000000" pitchFamily="65" charset="-120"/>
                <a:ea typeface="標楷體" panose="03000509000000000000" pitchFamily="65" charset="-120"/>
              </a:rPr>
              <a:t>檢討。</a:t>
            </a:r>
            <a:r>
              <a:rPr lang="en-US" altLang="zh-TW" sz="3200" b="1" dirty="0">
                <a:latin typeface="標楷體" panose="03000509000000000000" pitchFamily="65" charset="-120"/>
                <a:ea typeface="標楷體" panose="03000509000000000000" pitchFamily="65" charset="-120"/>
              </a:rPr>
              <a:t/>
            </a:r>
            <a:br>
              <a:rPr lang="en-US" altLang="zh-TW" sz="3200" b="1" dirty="0">
                <a:latin typeface="標楷體" panose="03000509000000000000" pitchFamily="65" charset="-120"/>
                <a:ea typeface="標楷體" panose="03000509000000000000" pitchFamily="65" charset="-120"/>
              </a:rPr>
            </a:br>
            <a:endParaRPr lang="zh-TW" altLang="en-US" sz="3200" b="1"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4080408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dirty="0">
                <a:latin typeface="微軟正黑體" pitchFamily="34" charset="-120"/>
                <a:ea typeface="微軟正黑體" pitchFamily="34" charset="-120"/>
              </a:rPr>
              <a:t>特教推行委員會</a:t>
            </a:r>
          </a:p>
        </p:txBody>
      </p:sp>
      <p:sp>
        <p:nvSpPr>
          <p:cNvPr id="2" name="內容版面配置區 1"/>
          <p:cNvSpPr>
            <a:spLocks noGrp="1"/>
          </p:cNvSpPr>
          <p:nvPr>
            <p:ph idx="1"/>
          </p:nvPr>
        </p:nvSpPr>
        <p:spPr>
          <a:xfrm>
            <a:off x="182880" y="1213932"/>
            <a:ext cx="8845617" cy="5644067"/>
          </a:xfrm>
        </p:spPr>
        <p:txBody>
          <a:bodyPr>
            <a:normAutofit lnSpcReduction="10000"/>
          </a:bodyPr>
          <a:lstStyle/>
          <a:p>
            <a:r>
              <a:rPr lang="zh-TW" altLang="en-US" sz="2800" b="1" dirty="0">
                <a:solidFill>
                  <a:srgbClr val="0070C0"/>
                </a:solidFill>
                <a:latin typeface="微軟正黑體" panose="020B0604030504040204" pitchFamily="34" charset="-120"/>
                <a:ea typeface="微軟正黑體" panose="020B0604030504040204" pitchFamily="34" charset="-120"/>
              </a:rPr>
              <a:t>教育部主管之高級中等以下學校特殊教育推行委員會設置辦法</a:t>
            </a:r>
            <a:r>
              <a:rPr lang="en-US" altLang="zh-TW" sz="2800" b="1" dirty="0">
                <a:solidFill>
                  <a:srgbClr val="0070C0"/>
                </a:solidFill>
                <a:latin typeface="微軟正黑體" panose="020B0604030504040204" pitchFamily="34" charset="-120"/>
                <a:ea typeface="微軟正黑體" panose="020B0604030504040204" pitchFamily="34" charset="-120"/>
              </a:rPr>
              <a:t>112.12.20</a:t>
            </a:r>
          </a:p>
          <a:p>
            <a:r>
              <a:rPr lang="zh-TW" altLang="en-US" sz="2800" b="1" dirty="0">
                <a:latin typeface="微軟正黑體" pitchFamily="34" charset="-120"/>
                <a:ea typeface="微軟正黑體" pitchFamily="34" charset="-120"/>
              </a:rPr>
              <a:t>各級學校應依本辦法另定特殊教育推行委員會實施要點，經</a:t>
            </a:r>
            <a:r>
              <a:rPr lang="zh-TW" altLang="en-US" sz="2800" b="1" dirty="0">
                <a:solidFill>
                  <a:srgbClr val="FF0000"/>
                </a:solidFill>
                <a:latin typeface="微軟正黑體" pitchFamily="34" charset="-120"/>
                <a:ea typeface="微軟正黑體" pitchFamily="34" charset="-120"/>
              </a:rPr>
              <a:t>校務會議通過後實施</a:t>
            </a:r>
            <a:r>
              <a:rPr lang="zh-TW" altLang="en-US" sz="2800" b="1" dirty="0">
                <a:latin typeface="微軟正黑體" pitchFamily="34" charset="-120"/>
                <a:ea typeface="微軟正黑體" pitchFamily="34" charset="-120"/>
              </a:rPr>
              <a:t>。</a:t>
            </a:r>
            <a:r>
              <a:rPr lang="en-US" altLang="zh-TW" sz="2800" b="1" dirty="0">
                <a:latin typeface="微軟正黑體" pitchFamily="34" charset="-120"/>
                <a:ea typeface="微軟正黑體" pitchFamily="34" charset="-120"/>
              </a:rPr>
              <a:t>(</a:t>
            </a:r>
            <a:r>
              <a:rPr lang="zh-TW" altLang="en-US" sz="2800" b="1" dirty="0">
                <a:latin typeface="微軟正黑體" pitchFamily="34" charset="-120"/>
                <a:ea typeface="微軟正黑體" pitchFamily="34" charset="-120"/>
              </a:rPr>
              <a:t>辦法不用每年都訂</a:t>
            </a:r>
            <a:r>
              <a:rPr lang="en-US" altLang="zh-TW" sz="2800" b="1" dirty="0">
                <a:latin typeface="微軟正黑體" pitchFamily="34" charset="-120"/>
                <a:ea typeface="微軟正黑體" pitchFamily="34" charset="-120"/>
              </a:rPr>
              <a:t>)</a:t>
            </a:r>
          </a:p>
          <a:p>
            <a:r>
              <a:rPr lang="zh-TW" altLang="en-US" sz="2800" b="1" dirty="0">
                <a:latin typeface="微軟正黑體" pitchFamily="34" charset="-120"/>
                <a:ea typeface="微軟正黑體" pitchFamily="34" charset="-120"/>
              </a:rPr>
              <a:t>委員</a:t>
            </a:r>
            <a:r>
              <a:rPr lang="zh-TW" altLang="en-US" sz="2800" b="1" dirty="0">
                <a:solidFill>
                  <a:srgbClr val="FF0000"/>
                </a:solidFill>
                <a:latin typeface="微軟正黑體" pitchFamily="34" charset="-120"/>
                <a:ea typeface="微軟正黑體" pitchFamily="34" charset="-120"/>
              </a:rPr>
              <a:t>：一年一聘，單一性別不少於</a:t>
            </a:r>
            <a:r>
              <a:rPr lang="en-US" altLang="zh-TW" sz="2800" b="1" dirty="0">
                <a:solidFill>
                  <a:srgbClr val="FF0000"/>
                </a:solidFill>
                <a:latin typeface="微軟正黑體" pitchFamily="34" charset="-120"/>
                <a:ea typeface="微軟正黑體" pitchFamily="34" charset="-120"/>
              </a:rPr>
              <a:t>1/3</a:t>
            </a:r>
            <a:r>
              <a:rPr lang="zh-TW" altLang="en-US" sz="2800" b="1" dirty="0">
                <a:solidFill>
                  <a:srgbClr val="FF0000"/>
                </a:solidFill>
                <a:latin typeface="微軟正黑體" pitchFamily="34" charset="-120"/>
                <a:ea typeface="微軟正黑體" pitchFamily="34" charset="-120"/>
              </a:rPr>
              <a:t>。家長代表、學生代表均需要。</a:t>
            </a:r>
            <a:endParaRPr lang="en-US" altLang="zh-TW" sz="2800" b="1" dirty="0">
              <a:solidFill>
                <a:srgbClr val="FF0000"/>
              </a:solidFill>
              <a:latin typeface="微軟正黑體" pitchFamily="34" charset="-120"/>
              <a:ea typeface="微軟正黑體" pitchFamily="34" charset="-120"/>
            </a:endParaRPr>
          </a:p>
          <a:p>
            <a:r>
              <a:rPr lang="zh-TW" altLang="en-US" sz="2800" b="1" dirty="0">
                <a:latin typeface="微軟正黑體" pitchFamily="34" charset="-120"/>
                <a:ea typeface="微軟正黑體" pitchFamily="34" charset="-120"/>
              </a:rPr>
              <a:t>會議</a:t>
            </a:r>
            <a:r>
              <a:rPr lang="zh-TW" altLang="en-US" sz="2800" b="1" dirty="0">
                <a:solidFill>
                  <a:srgbClr val="FF0000"/>
                </a:solidFill>
                <a:latin typeface="微軟正黑體" pitchFamily="34" charset="-120"/>
                <a:ea typeface="微軟正黑體" pitchFamily="34" charset="-120"/>
              </a:rPr>
              <a:t>：每學期期初、期末各召開會議一次</a:t>
            </a:r>
            <a:r>
              <a:rPr lang="zh-TW" altLang="en-US" sz="2800" b="1" dirty="0">
                <a:latin typeface="微軟正黑體" pitchFamily="34" charset="-120"/>
                <a:ea typeface="微軟正黑體" pitchFamily="34" charset="-120"/>
              </a:rPr>
              <a:t>，必要時得召開臨時會。</a:t>
            </a:r>
            <a:r>
              <a:rPr lang="en-US" altLang="zh-TW" sz="2800" b="1" dirty="0">
                <a:latin typeface="微軟正黑體" pitchFamily="34" charset="-120"/>
                <a:ea typeface="微軟正黑體" pitchFamily="34" charset="-120"/>
              </a:rPr>
              <a:t>(</a:t>
            </a:r>
            <a:r>
              <a:rPr lang="zh-TW" altLang="en-US" sz="2800" b="1" dirty="0">
                <a:latin typeface="微軟正黑體" pitchFamily="34" charset="-120"/>
                <a:ea typeface="微軟正黑體" pitchFamily="34" charset="-120"/>
              </a:rPr>
              <a:t>一年至少</a:t>
            </a:r>
            <a:r>
              <a:rPr lang="en-US" altLang="zh-TW" sz="2800" b="1" dirty="0">
                <a:latin typeface="微軟正黑體" pitchFamily="34" charset="-120"/>
                <a:ea typeface="微軟正黑體" pitchFamily="34" charset="-120"/>
              </a:rPr>
              <a:t>4</a:t>
            </a:r>
            <a:r>
              <a:rPr lang="zh-TW" altLang="en-US" sz="2800" b="1" dirty="0">
                <a:latin typeface="微軟正黑體" pitchFamily="34" charset="-120"/>
                <a:ea typeface="微軟正黑體" pitchFamily="34" charset="-120"/>
              </a:rPr>
              <a:t>次會議</a:t>
            </a:r>
            <a:r>
              <a:rPr lang="en-US" altLang="zh-TW" sz="2800" b="1" dirty="0">
                <a:latin typeface="微軟正黑體" pitchFamily="34" charset="-120"/>
                <a:ea typeface="微軟正黑體" pitchFamily="34" charset="-120"/>
              </a:rPr>
              <a:t>)</a:t>
            </a:r>
          </a:p>
          <a:p>
            <a:r>
              <a:rPr lang="zh-TW" altLang="en-US" sz="2800" b="1" dirty="0">
                <a:latin typeface="微軟正黑體" pitchFamily="34" charset="-120"/>
                <a:ea typeface="微軟正黑體" pitchFamily="34" charset="-120"/>
              </a:rPr>
              <a:t>召集人</a:t>
            </a:r>
            <a:r>
              <a:rPr lang="en-US" altLang="zh-TW" sz="2800" b="1" dirty="0">
                <a:latin typeface="微軟正黑體" pitchFamily="34" charset="-120"/>
                <a:ea typeface="微軟正黑體" pitchFamily="34" charset="-120"/>
              </a:rPr>
              <a:t>(</a:t>
            </a:r>
            <a:r>
              <a:rPr lang="zh-TW" altLang="en-US" sz="2800" b="1" dirty="0">
                <a:latin typeface="微軟正黑體" pitchFamily="34" charset="-120"/>
                <a:ea typeface="微軟正黑體" pitchFamily="34" charset="-120"/>
              </a:rPr>
              <a:t>校長</a:t>
            </a:r>
            <a:r>
              <a:rPr lang="en-US" altLang="zh-TW" sz="2800" b="1" dirty="0">
                <a:latin typeface="微軟正黑體" pitchFamily="34" charset="-120"/>
                <a:ea typeface="微軟正黑體" pitchFamily="34" charset="-120"/>
              </a:rPr>
              <a:t>)</a:t>
            </a:r>
            <a:r>
              <a:rPr lang="zh-TW" altLang="en-US" sz="2800" b="1" dirty="0">
                <a:latin typeface="微軟正黑體" pitchFamily="34" charset="-120"/>
                <a:ea typeface="微軟正黑體" pitchFamily="34" charset="-120"/>
              </a:rPr>
              <a:t>主持， 不克出席由委員互推一人主持</a:t>
            </a:r>
            <a:endParaRPr lang="en-US" altLang="zh-TW" sz="2800" b="1" dirty="0">
              <a:latin typeface="微軟正黑體" pitchFamily="34" charset="-120"/>
              <a:ea typeface="微軟正黑體" pitchFamily="34" charset="-120"/>
            </a:endParaRPr>
          </a:p>
          <a:p>
            <a:r>
              <a:rPr lang="zh-TW" altLang="en-US" sz="2800" b="1" dirty="0">
                <a:solidFill>
                  <a:srgbClr val="FF0000"/>
                </a:solidFill>
                <a:latin typeface="微軟正黑體" pitchFamily="34" charset="-120"/>
                <a:ea typeface="微軟正黑體" pitchFamily="34" charset="-120"/>
              </a:rPr>
              <a:t>會議內容應作成書面紀錄後留存備查</a:t>
            </a:r>
            <a:endParaRPr lang="en-US" altLang="zh-TW" sz="2800" b="1" dirty="0">
              <a:solidFill>
                <a:srgbClr val="FF0000"/>
              </a:solidFill>
              <a:latin typeface="微軟正黑體" pitchFamily="34" charset="-120"/>
              <a:ea typeface="微軟正黑體" pitchFamily="34" charset="-120"/>
            </a:endParaRPr>
          </a:p>
          <a:p>
            <a:r>
              <a:rPr lang="zh-TW" altLang="en-US" sz="2800" b="1" dirty="0">
                <a:latin typeface="微軟正黑體" pitchFamily="34" charset="-120"/>
                <a:ea typeface="微軟正黑體" pitchFamily="34" charset="-120"/>
              </a:rPr>
              <a:t>議案若需表決，需有二分之一以上委員出席且過半數同意方得決議，同票時由會議主席逕行裁決</a:t>
            </a:r>
            <a:r>
              <a:rPr lang="zh-TW" altLang="en-US" sz="2400" dirty="0">
                <a:latin typeface="微軟正黑體" pitchFamily="34" charset="-120"/>
                <a:ea typeface="微軟正黑體" pitchFamily="34" charset="-120"/>
              </a:rPr>
              <a:t>。</a:t>
            </a:r>
            <a:br>
              <a:rPr lang="zh-TW" altLang="en-US" sz="2400" dirty="0">
                <a:latin typeface="微軟正黑體" pitchFamily="34" charset="-120"/>
                <a:ea typeface="微軟正黑體" pitchFamily="34" charset="-120"/>
              </a:rPr>
            </a:br>
            <a:endParaRPr lang="zh-TW" altLang="en-US" sz="2400" dirty="0">
              <a:latin typeface="微軟正黑體" pitchFamily="34" charset="-120"/>
              <a:ea typeface="微軟正黑體" pitchFamily="34" charset="-120"/>
            </a:endParaRPr>
          </a:p>
        </p:txBody>
      </p:sp>
    </p:spTree>
    <p:extLst>
      <p:ext uri="{BB962C8B-B14F-4D97-AF65-F5344CB8AC3E}">
        <p14:creationId xmlns:p14="http://schemas.microsoft.com/office/powerpoint/2010/main" val="2233356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dirty="0">
                <a:latin typeface="微軟正黑體" pitchFamily="34" charset="-120"/>
                <a:ea typeface="微軟正黑體" pitchFamily="34" charset="-120"/>
              </a:rPr>
              <a:t>特教推行委員會組成成員</a:t>
            </a:r>
          </a:p>
        </p:txBody>
      </p:sp>
      <p:sp>
        <p:nvSpPr>
          <p:cNvPr id="2" name="內容版面配置區 1"/>
          <p:cNvSpPr>
            <a:spLocks noGrp="1"/>
          </p:cNvSpPr>
          <p:nvPr>
            <p:ph idx="1"/>
          </p:nvPr>
        </p:nvSpPr>
        <p:spPr>
          <a:xfrm>
            <a:off x="457200" y="1378424"/>
            <a:ext cx="8229600" cy="5479576"/>
          </a:xfrm>
        </p:spPr>
        <p:txBody>
          <a:bodyPr/>
          <a:lstStyle/>
          <a:p>
            <a:r>
              <a:rPr lang="zh-TW" altLang="en-US" sz="2400" dirty="0">
                <a:latin typeface="微軟正黑體" pitchFamily="34" charset="-120"/>
                <a:ea typeface="微軟正黑體" pitchFamily="34" charset="-120"/>
              </a:rPr>
              <a:t>主任委員一人</a:t>
            </a:r>
            <a:r>
              <a:rPr lang="en-US" altLang="zh-TW" sz="2400" dirty="0">
                <a:latin typeface="微軟正黑體" pitchFamily="34" charset="-120"/>
                <a:ea typeface="微軟正黑體" pitchFamily="34" charset="-120"/>
              </a:rPr>
              <a:t>-</a:t>
            </a:r>
            <a:r>
              <a:rPr lang="zh-TW" altLang="en-US" sz="2400" dirty="0">
                <a:latin typeface="微軟正黑體" pitchFamily="34" charset="-120"/>
                <a:ea typeface="微軟正黑體" pitchFamily="34" charset="-120"/>
              </a:rPr>
              <a:t>校長</a:t>
            </a:r>
            <a:endParaRPr lang="en-US" altLang="zh-TW" sz="2400" dirty="0">
              <a:latin typeface="微軟正黑體" pitchFamily="34" charset="-120"/>
              <a:ea typeface="微軟正黑體" pitchFamily="34" charset="-120"/>
            </a:endParaRPr>
          </a:p>
          <a:p>
            <a:r>
              <a:rPr lang="zh-TW" altLang="en-US" sz="2400" dirty="0">
                <a:latin typeface="微軟正黑體" pitchFamily="34" charset="-120"/>
                <a:ea typeface="微軟正黑體" pitchFamily="34" charset="-120"/>
              </a:rPr>
              <a:t>執行秘書</a:t>
            </a:r>
            <a:r>
              <a:rPr lang="en-US" altLang="zh-TW" sz="2400" dirty="0">
                <a:latin typeface="微軟正黑體" pitchFamily="34" charset="-120"/>
                <a:ea typeface="微軟正黑體" pitchFamily="34" charset="-120"/>
              </a:rPr>
              <a:t>-</a:t>
            </a:r>
            <a:r>
              <a:rPr lang="zh-TW" altLang="en-US" sz="2400" dirty="0">
                <a:latin typeface="微軟正黑體" pitchFamily="34" charset="-120"/>
                <a:ea typeface="微軟正黑體" pitchFamily="34" charset="-120"/>
              </a:rPr>
              <a:t>校長指定特殊教育業務主管</a:t>
            </a:r>
            <a:endParaRPr lang="en-US" altLang="zh-TW" sz="2400" dirty="0">
              <a:latin typeface="微軟正黑體" pitchFamily="34" charset="-120"/>
              <a:ea typeface="微軟正黑體" pitchFamily="34" charset="-120"/>
            </a:endParaRPr>
          </a:p>
          <a:p>
            <a:r>
              <a:rPr lang="zh-TW" altLang="en-US" sz="2400" dirty="0">
                <a:latin typeface="微軟正黑體" pitchFamily="34" charset="-120"/>
                <a:ea typeface="微軟正黑體" pitchFamily="34" charset="-120"/>
              </a:rPr>
              <a:t>委員</a:t>
            </a:r>
            <a:r>
              <a:rPr lang="en-US" altLang="zh-TW" sz="2400" dirty="0">
                <a:latin typeface="微軟正黑體" pitchFamily="34" charset="-120"/>
                <a:ea typeface="微軟正黑體" pitchFamily="34" charset="-120"/>
              </a:rPr>
              <a:t>-1.</a:t>
            </a:r>
            <a:r>
              <a:rPr lang="zh-TW" altLang="en-US" sz="2400" dirty="0">
                <a:latin typeface="微軟正黑體" pitchFamily="34" charset="-120"/>
                <a:ea typeface="微軟正黑體" pitchFamily="34" charset="-120"/>
              </a:rPr>
              <a:t>各處室主任  </a:t>
            </a:r>
            <a:endParaRPr lang="en-US" altLang="zh-TW" sz="2400" dirty="0">
              <a:latin typeface="微軟正黑體" pitchFamily="34" charset="-120"/>
              <a:ea typeface="微軟正黑體" pitchFamily="34" charset="-120"/>
            </a:endParaRPr>
          </a:p>
          <a:p>
            <a:r>
              <a:rPr lang="zh-TW" altLang="en-US" sz="2400" dirty="0">
                <a:latin typeface="微軟正黑體" pitchFamily="34" charset="-120"/>
                <a:ea typeface="微軟正黑體" pitchFamily="34" charset="-120"/>
              </a:rPr>
              <a:t>         </a:t>
            </a:r>
            <a:r>
              <a:rPr lang="en-US" altLang="zh-TW" sz="2400" dirty="0">
                <a:latin typeface="微軟正黑體" pitchFamily="34" charset="-120"/>
                <a:ea typeface="微軟正黑體" pitchFamily="34" charset="-120"/>
              </a:rPr>
              <a:t>2.</a:t>
            </a:r>
            <a:r>
              <a:rPr lang="zh-TW" altLang="en-US" sz="2400" dirty="0">
                <a:latin typeface="微軟正黑體" pitchFamily="34" charset="-120"/>
                <a:ea typeface="微軟正黑體" pitchFamily="34" charset="-120"/>
              </a:rPr>
              <a:t>普通班教師代表 </a:t>
            </a:r>
            <a:endParaRPr lang="en-US" altLang="zh-TW" sz="2400" dirty="0">
              <a:latin typeface="微軟正黑體" pitchFamily="34" charset="-120"/>
              <a:ea typeface="微軟正黑體" pitchFamily="34" charset="-120"/>
            </a:endParaRPr>
          </a:p>
          <a:p>
            <a:r>
              <a:rPr lang="zh-TW" altLang="en-US" sz="2400" dirty="0">
                <a:latin typeface="微軟正黑體" pitchFamily="34" charset="-120"/>
                <a:ea typeface="微軟正黑體" pitchFamily="34" charset="-120"/>
              </a:rPr>
              <a:t>         </a:t>
            </a:r>
            <a:r>
              <a:rPr lang="en-US" altLang="zh-TW" sz="2400" dirty="0">
                <a:latin typeface="微軟正黑體" pitchFamily="34" charset="-120"/>
                <a:ea typeface="微軟正黑體" pitchFamily="34" charset="-120"/>
              </a:rPr>
              <a:t>3.</a:t>
            </a:r>
            <a:r>
              <a:rPr lang="zh-TW" altLang="en-US" sz="2400" dirty="0">
                <a:latin typeface="微軟正黑體" pitchFamily="34" charset="-120"/>
                <a:ea typeface="微軟正黑體" pitchFamily="34" charset="-120"/>
              </a:rPr>
              <a:t>特殊教育教師代表</a:t>
            </a:r>
            <a:endParaRPr lang="en-US" altLang="zh-TW" sz="2400" dirty="0">
              <a:latin typeface="微軟正黑體" pitchFamily="34" charset="-120"/>
              <a:ea typeface="微軟正黑體" pitchFamily="34" charset="-120"/>
            </a:endParaRPr>
          </a:p>
          <a:p>
            <a:r>
              <a:rPr lang="zh-TW" altLang="en-US" sz="2400" dirty="0">
                <a:latin typeface="微軟正黑體" pitchFamily="34" charset="-120"/>
                <a:ea typeface="微軟正黑體" pitchFamily="34" charset="-120"/>
              </a:rPr>
              <a:t>         </a:t>
            </a:r>
            <a:r>
              <a:rPr lang="en-US" altLang="zh-TW" sz="2400" dirty="0">
                <a:latin typeface="微軟正黑體" pitchFamily="34" charset="-120"/>
                <a:ea typeface="微軟正黑體" pitchFamily="34" charset="-120"/>
              </a:rPr>
              <a:t>4.</a:t>
            </a:r>
            <a:r>
              <a:rPr lang="zh-TW" altLang="en-US" sz="2400" dirty="0">
                <a:latin typeface="微軟正黑體" pitchFamily="34" charset="-120"/>
                <a:ea typeface="微軟正黑體" pitchFamily="34" charset="-120"/>
              </a:rPr>
              <a:t>特殊教育</a:t>
            </a:r>
            <a:r>
              <a:rPr lang="zh-TW" altLang="en-US" sz="2400" dirty="0" smtClean="0">
                <a:latin typeface="微軟正黑體" pitchFamily="34" charset="-120"/>
                <a:ea typeface="微軟正黑體" pitchFamily="34" charset="-120"/>
              </a:rPr>
              <a:t>學生及家長</a:t>
            </a:r>
            <a:r>
              <a:rPr lang="zh-TW" altLang="en-US" sz="2400" dirty="0">
                <a:latin typeface="微軟正黑體" pitchFamily="34" charset="-120"/>
                <a:ea typeface="微軟正黑體" pitchFamily="34" charset="-120"/>
              </a:rPr>
              <a:t>代表等</a:t>
            </a:r>
            <a:endParaRPr lang="en-US" altLang="zh-TW" sz="2400" dirty="0">
              <a:latin typeface="微軟正黑體" pitchFamily="34" charset="-120"/>
              <a:ea typeface="微軟正黑體" pitchFamily="34" charset="-120"/>
            </a:endParaRPr>
          </a:p>
          <a:p>
            <a:r>
              <a:rPr lang="zh-TW" altLang="en-US" sz="2400" dirty="0">
                <a:latin typeface="微軟正黑體" pitchFamily="34" charset="-120"/>
                <a:ea typeface="微軟正黑體" pitchFamily="34" charset="-120"/>
              </a:rPr>
              <a:t>具有</a:t>
            </a:r>
            <a:r>
              <a:rPr lang="zh-TW" altLang="en-US" sz="2400" dirty="0">
                <a:solidFill>
                  <a:srgbClr val="FF0000"/>
                </a:solidFill>
                <a:latin typeface="微軟正黑體" pitchFamily="34" charset="-120"/>
                <a:ea typeface="微軟正黑體" pitchFamily="34" charset="-120"/>
              </a:rPr>
              <a:t>身心障礙學生家長代表</a:t>
            </a:r>
            <a:r>
              <a:rPr lang="zh-TW" altLang="en-US" sz="2400" dirty="0">
                <a:latin typeface="微軟正黑體" pitchFamily="34" charset="-120"/>
                <a:ea typeface="微軟正黑體" pitchFamily="34" charset="-120"/>
              </a:rPr>
              <a:t>及</a:t>
            </a:r>
            <a:r>
              <a:rPr lang="zh-TW" altLang="en-US" sz="2400" dirty="0">
                <a:solidFill>
                  <a:srgbClr val="FF0000"/>
                </a:solidFill>
                <a:latin typeface="微軟正黑體" pitchFamily="34" charset="-120"/>
                <a:ea typeface="微軟正黑體" pitchFamily="34" charset="-120"/>
              </a:rPr>
              <a:t>特殊教育專長人員</a:t>
            </a:r>
            <a:r>
              <a:rPr lang="zh-TW" altLang="en-US" sz="2400" dirty="0">
                <a:latin typeface="微軟正黑體" pitchFamily="34" charset="-120"/>
                <a:ea typeface="微軟正黑體" pitchFamily="34" charset="-120"/>
              </a:rPr>
              <a:t>各一名</a:t>
            </a:r>
            <a:endParaRPr lang="en-US" altLang="zh-TW" sz="2400" dirty="0">
              <a:latin typeface="微軟正黑體" pitchFamily="34" charset="-120"/>
              <a:ea typeface="微軟正黑體" pitchFamily="34" charset="-120"/>
            </a:endParaRPr>
          </a:p>
          <a:p>
            <a:r>
              <a:rPr lang="zh-TW" altLang="en-US" sz="2400" dirty="0">
                <a:solidFill>
                  <a:srgbClr val="FF0000"/>
                </a:solidFill>
                <a:latin typeface="微軟正黑體" pitchFamily="34" charset="-120"/>
                <a:ea typeface="微軟正黑體" pitchFamily="34" charset="-120"/>
              </a:rPr>
              <a:t>單一性別人數不得少於三分之一。</a:t>
            </a:r>
            <a:endParaRPr lang="en-US" altLang="zh-TW" sz="2400" dirty="0">
              <a:solidFill>
                <a:srgbClr val="FF0000"/>
              </a:solidFill>
              <a:latin typeface="微軟正黑體" pitchFamily="34" charset="-120"/>
              <a:ea typeface="微軟正黑體" pitchFamily="34" charset="-120"/>
            </a:endParaRPr>
          </a:p>
          <a:p>
            <a:r>
              <a:rPr lang="zh-TW" altLang="en-US" sz="2400" dirty="0">
                <a:latin typeface="微軟正黑體" pitchFamily="34" charset="-120"/>
                <a:ea typeface="微軟正黑體" pitchFamily="34" charset="-120"/>
              </a:rPr>
              <a:t>必要時得邀請專家學者或相關專業人員列席</a:t>
            </a:r>
            <a:endParaRPr lang="en-US" altLang="zh-TW" sz="2400" dirty="0">
              <a:latin typeface="微軟正黑體" pitchFamily="34" charset="-120"/>
              <a:ea typeface="微軟正黑體" pitchFamily="34" charset="-120"/>
            </a:endParaRPr>
          </a:p>
          <a:p>
            <a:r>
              <a:rPr lang="zh-TW" altLang="en-US" sz="2400" dirty="0">
                <a:latin typeface="微軟正黑體" pitchFamily="34" charset="-120"/>
                <a:ea typeface="微軟正黑體" pitchFamily="34" charset="-120"/>
              </a:rPr>
              <a:t>未設特殊教育班級且該校無特殊教育專長人員之學校，得邀請本縣</a:t>
            </a:r>
            <a:r>
              <a:rPr lang="zh-TW" altLang="en-US" sz="2400" dirty="0">
                <a:solidFill>
                  <a:srgbClr val="FF0000"/>
                </a:solidFill>
                <a:latin typeface="微軟正黑體" pitchFamily="34" charset="-120"/>
                <a:ea typeface="微軟正黑體" pitchFamily="34" charset="-120"/>
              </a:rPr>
              <a:t>特殊教育巡迴輔導教師</a:t>
            </a:r>
            <a:r>
              <a:rPr lang="zh-TW" altLang="en-US" sz="2400" dirty="0">
                <a:latin typeface="微軟正黑體" pitchFamily="34" charset="-120"/>
                <a:ea typeface="微軟正黑體" pitchFamily="34" charset="-120"/>
              </a:rPr>
              <a:t>或鄰近學校特殊教育教師擔任委員</a:t>
            </a:r>
            <a:r>
              <a:rPr lang="zh-TW" altLang="en-US" sz="2000" dirty="0">
                <a:latin typeface="微軟正黑體" pitchFamily="34" charset="-120"/>
                <a:ea typeface="微軟正黑體" pitchFamily="34" charset="-120"/>
              </a:rPr>
              <a:t>。</a:t>
            </a:r>
            <a:br>
              <a:rPr lang="zh-TW" altLang="en-US" sz="2000" dirty="0">
                <a:latin typeface="微軟正黑體" pitchFamily="34" charset="-120"/>
                <a:ea typeface="微軟正黑體" pitchFamily="34" charset="-120"/>
              </a:rPr>
            </a:br>
            <a:endParaRPr lang="zh-TW" altLang="en-US" sz="2000" dirty="0">
              <a:latin typeface="微軟正黑體" pitchFamily="34" charset="-120"/>
              <a:ea typeface="微軟正黑體" pitchFamily="34" charset="-120"/>
            </a:endParaRPr>
          </a:p>
        </p:txBody>
      </p:sp>
    </p:spTree>
    <p:extLst>
      <p:ext uri="{BB962C8B-B14F-4D97-AF65-F5344CB8AC3E}">
        <p14:creationId xmlns:p14="http://schemas.microsoft.com/office/powerpoint/2010/main" val="15530910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嘉義縣課程計畫平台</a:t>
            </a:r>
          </a:p>
        </p:txBody>
      </p:sp>
      <p:pic>
        <p:nvPicPr>
          <p:cNvPr id="4" name="圖片 3"/>
          <p:cNvPicPr>
            <a:picLocks noChangeAspect="1"/>
          </p:cNvPicPr>
          <p:nvPr/>
        </p:nvPicPr>
        <p:blipFill>
          <a:blip r:embed="rId2"/>
          <a:stretch>
            <a:fillRect/>
          </a:stretch>
        </p:blipFill>
        <p:spPr>
          <a:xfrm>
            <a:off x="0" y="1494854"/>
            <a:ext cx="9144000" cy="5363146"/>
          </a:xfrm>
          <a:prstGeom prst="rect">
            <a:avLst/>
          </a:prstGeom>
        </p:spPr>
      </p:pic>
    </p:spTree>
    <p:extLst>
      <p:ext uri="{BB962C8B-B14F-4D97-AF65-F5344CB8AC3E}">
        <p14:creationId xmlns:p14="http://schemas.microsoft.com/office/powerpoint/2010/main" val="282293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嘉義縣課程計畫平台</a:t>
            </a:r>
          </a:p>
        </p:txBody>
      </p:sp>
      <p:pic>
        <p:nvPicPr>
          <p:cNvPr id="4" name="圖片 3"/>
          <p:cNvPicPr>
            <a:picLocks noChangeAspect="1"/>
          </p:cNvPicPr>
          <p:nvPr/>
        </p:nvPicPr>
        <p:blipFill>
          <a:blip r:embed="rId2"/>
          <a:stretch>
            <a:fillRect/>
          </a:stretch>
        </p:blipFill>
        <p:spPr>
          <a:xfrm>
            <a:off x="0" y="1417638"/>
            <a:ext cx="9144000" cy="5363146"/>
          </a:xfrm>
          <a:prstGeom prst="rect">
            <a:avLst/>
          </a:prstGeom>
        </p:spPr>
      </p:pic>
      <p:pic>
        <p:nvPicPr>
          <p:cNvPr id="5" name="圖片 4"/>
          <p:cNvPicPr>
            <a:picLocks noChangeAspect="1"/>
          </p:cNvPicPr>
          <p:nvPr/>
        </p:nvPicPr>
        <p:blipFill>
          <a:blip r:embed="rId3"/>
          <a:stretch>
            <a:fillRect/>
          </a:stretch>
        </p:blipFill>
        <p:spPr>
          <a:xfrm>
            <a:off x="0" y="1417638"/>
            <a:ext cx="9144000" cy="2134133"/>
          </a:xfrm>
          <a:prstGeom prst="rect">
            <a:avLst/>
          </a:prstGeom>
        </p:spPr>
      </p:pic>
      <p:pic>
        <p:nvPicPr>
          <p:cNvPr id="6" name="圖片 5"/>
          <p:cNvPicPr>
            <a:picLocks noChangeAspect="1"/>
          </p:cNvPicPr>
          <p:nvPr/>
        </p:nvPicPr>
        <p:blipFill>
          <a:blip r:embed="rId4"/>
          <a:stretch>
            <a:fillRect/>
          </a:stretch>
        </p:blipFill>
        <p:spPr>
          <a:xfrm>
            <a:off x="0" y="3432868"/>
            <a:ext cx="9144000" cy="3033972"/>
          </a:xfrm>
          <a:prstGeom prst="rect">
            <a:avLst/>
          </a:prstGeom>
        </p:spPr>
      </p:pic>
    </p:spTree>
    <p:extLst>
      <p:ext uri="{BB962C8B-B14F-4D97-AF65-F5344CB8AC3E}">
        <p14:creationId xmlns:p14="http://schemas.microsoft.com/office/powerpoint/2010/main" val="142097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嘉義縣課程計畫平台</a:t>
            </a:r>
          </a:p>
        </p:txBody>
      </p:sp>
      <p:pic>
        <p:nvPicPr>
          <p:cNvPr id="4" name="圖片 3"/>
          <p:cNvPicPr>
            <a:picLocks noChangeAspect="1"/>
          </p:cNvPicPr>
          <p:nvPr/>
        </p:nvPicPr>
        <p:blipFill>
          <a:blip r:embed="rId2"/>
          <a:stretch>
            <a:fillRect/>
          </a:stretch>
        </p:blipFill>
        <p:spPr>
          <a:xfrm>
            <a:off x="0" y="1417638"/>
            <a:ext cx="9144000" cy="5363146"/>
          </a:xfrm>
          <a:prstGeom prst="rect">
            <a:avLst/>
          </a:prstGeom>
        </p:spPr>
      </p:pic>
      <p:pic>
        <p:nvPicPr>
          <p:cNvPr id="5" name="圖片 4"/>
          <p:cNvPicPr>
            <a:picLocks noChangeAspect="1"/>
          </p:cNvPicPr>
          <p:nvPr/>
        </p:nvPicPr>
        <p:blipFill>
          <a:blip r:embed="rId3"/>
          <a:stretch>
            <a:fillRect/>
          </a:stretch>
        </p:blipFill>
        <p:spPr>
          <a:xfrm>
            <a:off x="0" y="1417638"/>
            <a:ext cx="9144000" cy="2134133"/>
          </a:xfrm>
          <a:prstGeom prst="rect">
            <a:avLst/>
          </a:prstGeom>
        </p:spPr>
      </p:pic>
      <p:pic>
        <p:nvPicPr>
          <p:cNvPr id="6" name="圖片 5"/>
          <p:cNvPicPr>
            <a:picLocks noChangeAspect="1"/>
          </p:cNvPicPr>
          <p:nvPr/>
        </p:nvPicPr>
        <p:blipFill>
          <a:blip r:embed="rId4"/>
          <a:stretch>
            <a:fillRect/>
          </a:stretch>
        </p:blipFill>
        <p:spPr>
          <a:xfrm>
            <a:off x="0" y="3432868"/>
            <a:ext cx="9144000" cy="3033972"/>
          </a:xfrm>
          <a:prstGeom prst="rect">
            <a:avLst/>
          </a:prstGeom>
        </p:spPr>
      </p:pic>
      <p:pic>
        <p:nvPicPr>
          <p:cNvPr id="7" name="圖片 6"/>
          <p:cNvPicPr>
            <a:picLocks noChangeAspect="1"/>
          </p:cNvPicPr>
          <p:nvPr/>
        </p:nvPicPr>
        <p:blipFill>
          <a:blip r:embed="rId5"/>
          <a:stretch>
            <a:fillRect/>
          </a:stretch>
        </p:blipFill>
        <p:spPr>
          <a:xfrm>
            <a:off x="0" y="1417638"/>
            <a:ext cx="4886960" cy="5363146"/>
          </a:xfrm>
          <a:prstGeom prst="rect">
            <a:avLst/>
          </a:prstGeom>
        </p:spPr>
      </p:pic>
      <p:pic>
        <p:nvPicPr>
          <p:cNvPr id="8" name="圖片 7"/>
          <p:cNvPicPr>
            <a:picLocks noChangeAspect="1"/>
          </p:cNvPicPr>
          <p:nvPr/>
        </p:nvPicPr>
        <p:blipFill rotWithShape="1">
          <a:blip r:embed="rId6"/>
          <a:srcRect r="12238"/>
          <a:stretch/>
        </p:blipFill>
        <p:spPr>
          <a:xfrm>
            <a:off x="4043680" y="1417638"/>
            <a:ext cx="5100320" cy="5363146"/>
          </a:xfrm>
          <a:prstGeom prst="rect">
            <a:avLst/>
          </a:prstGeom>
        </p:spPr>
      </p:pic>
    </p:spTree>
    <p:extLst>
      <p:ext uri="{BB962C8B-B14F-4D97-AF65-F5344CB8AC3E}">
        <p14:creationId xmlns:p14="http://schemas.microsoft.com/office/powerpoint/2010/main" val="107581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30" name="群組 29"/>
          <p:cNvGrpSpPr/>
          <p:nvPr/>
        </p:nvGrpSpPr>
        <p:grpSpPr>
          <a:xfrm>
            <a:off x="4517572" y="785217"/>
            <a:ext cx="4332226" cy="827765"/>
            <a:chOff x="4834747" y="838503"/>
            <a:chExt cx="3935121" cy="827765"/>
          </a:xfrm>
        </p:grpSpPr>
        <p:sp>
          <p:nvSpPr>
            <p:cNvPr id="5" name="文字方塊 4"/>
            <p:cNvSpPr txBox="1"/>
            <p:nvPr/>
          </p:nvSpPr>
          <p:spPr>
            <a:xfrm>
              <a:off x="4834747" y="838503"/>
              <a:ext cx="503317" cy="827765"/>
            </a:xfrm>
            <a:prstGeom prst="rect">
              <a:avLst/>
            </a:prstGeom>
            <a:noFill/>
          </p:spPr>
          <p:txBody>
            <a:bodyPr wrap="square" rtlCol="0">
              <a:spAutoFit/>
            </a:bodyPr>
            <a:lstStyle/>
            <a:p>
              <a:r>
                <a:rPr kumimoji="1" lang="en-US" altLang="zh-TW" sz="4700" dirty="0">
                  <a:solidFill>
                    <a:srgbClr val="2EA8A3"/>
                  </a:solidFill>
                  <a:latin typeface="Century Gothic"/>
                  <a:cs typeface="Century Gothic"/>
                </a:rPr>
                <a:t>1</a:t>
              </a:r>
              <a:endParaRPr kumimoji="1" lang="zh-TW" altLang="en-US" sz="4700" dirty="0">
                <a:solidFill>
                  <a:srgbClr val="2EA8A3"/>
                </a:solidFill>
                <a:latin typeface="Century Gothic"/>
                <a:cs typeface="Century Gothic"/>
              </a:endParaRPr>
            </a:p>
          </p:txBody>
        </p:sp>
        <p:sp>
          <p:nvSpPr>
            <p:cNvPr id="7" name="文字方塊 6"/>
            <p:cNvSpPr txBox="1"/>
            <p:nvPr/>
          </p:nvSpPr>
          <p:spPr>
            <a:xfrm>
              <a:off x="5452435" y="1021552"/>
              <a:ext cx="3317433" cy="461665"/>
            </a:xfrm>
            <a:prstGeom prst="rect">
              <a:avLst/>
            </a:prstGeom>
            <a:noFill/>
          </p:spPr>
          <p:txBody>
            <a:bodyPr wrap="square" rtlCol="0" anchor="t">
              <a:spAutoFit/>
            </a:bodyPr>
            <a:lstStyle/>
            <a:p>
              <a:pPr>
                <a:spcBef>
                  <a:spcPct val="20000"/>
                </a:spcBef>
              </a:pPr>
              <a:r>
                <a:rPr kumimoji="1" lang="zh-TW" altLang="en-US" sz="2400" dirty="0">
                  <a:solidFill>
                    <a:prstClr val="black"/>
                  </a:solidFill>
                  <a:latin typeface="標楷體" panose="03000509000000000000" pitchFamily="65" charset="-120"/>
                  <a:ea typeface="標楷體" panose="03000509000000000000" pitchFamily="65" charset="-120"/>
                </a:rPr>
                <a:t>重要網頁</a:t>
              </a:r>
            </a:p>
          </p:txBody>
        </p:sp>
        <p:sp>
          <p:nvSpPr>
            <p:cNvPr id="29" name="向右箭號 28"/>
            <p:cNvSpPr>
              <a:spLocks noChangeAspect="1"/>
            </p:cNvSpPr>
            <p:nvPr/>
          </p:nvSpPr>
          <p:spPr>
            <a:xfrm>
              <a:off x="5361274" y="1198798"/>
              <a:ext cx="137466" cy="144000"/>
            </a:xfrm>
            <a:prstGeom prst="rightArrow">
              <a:avLst/>
            </a:prstGeom>
            <a:solidFill>
              <a:srgbClr val="2EA8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TW" altLang="en-US"/>
            </a:p>
          </p:txBody>
        </p:sp>
      </p:grpSp>
      <p:grpSp>
        <p:nvGrpSpPr>
          <p:cNvPr id="31" name="群組 30"/>
          <p:cNvGrpSpPr/>
          <p:nvPr/>
        </p:nvGrpSpPr>
        <p:grpSpPr>
          <a:xfrm>
            <a:off x="4517572" y="1613998"/>
            <a:ext cx="4332225" cy="827765"/>
            <a:chOff x="4834747" y="838503"/>
            <a:chExt cx="3935121" cy="827765"/>
          </a:xfrm>
        </p:grpSpPr>
        <p:sp>
          <p:nvSpPr>
            <p:cNvPr id="32" name="文字方塊 31"/>
            <p:cNvSpPr txBox="1"/>
            <p:nvPr/>
          </p:nvSpPr>
          <p:spPr>
            <a:xfrm>
              <a:off x="4834747" y="838503"/>
              <a:ext cx="503317" cy="827765"/>
            </a:xfrm>
            <a:prstGeom prst="rect">
              <a:avLst/>
            </a:prstGeom>
            <a:noFill/>
          </p:spPr>
          <p:txBody>
            <a:bodyPr wrap="square" rtlCol="0">
              <a:spAutoFit/>
            </a:bodyPr>
            <a:lstStyle/>
            <a:p>
              <a:r>
                <a:rPr kumimoji="1" lang="en-US" altLang="zh-TW" sz="4700" dirty="0">
                  <a:solidFill>
                    <a:srgbClr val="73B632"/>
                  </a:solidFill>
                  <a:latin typeface="Century Gothic"/>
                  <a:cs typeface="Century Gothic"/>
                </a:rPr>
                <a:t>2</a:t>
              </a:r>
              <a:endParaRPr kumimoji="1" lang="zh-TW" altLang="en-US" sz="4700" dirty="0">
                <a:solidFill>
                  <a:srgbClr val="73B632"/>
                </a:solidFill>
                <a:latin typeface="Century Gothic"/>
                <a:cs typeface="Century Gothic"/>
              </a:endParaRPr>
            </a:p>
          </p:txBody>
        </p:sp>
        <p:sp>
          <p:nvSpPr>
            <p:cNvPr id="33" name="文字方塊 32"/>
            <p:cNvSpPr txBox="1"/>
            <p:nvPr/>
          </p:nvSpPr>
          <p:spPr>
            <a:xfrm>
              <a:off x="5452435" y="999309"/>
              <a:ext cx="3317433" cy="461665"/>
            </a:xfrm>
            <a:prstGeom prst="rect">
              <a:avLst/>
            </a:prstGeom>
            <a:noFill/>
          </p:spPr>
          <p:txBody>
            <a:bodyPr wrap="square" rtlCol="0" anchor="t">
              <a:spAutoFit/>
            </a:bodyPr>
            <a:lstStyle/>
            <a:p>
              <a:pPr>
                <a:spcBef>
                  <a:spcPct val="20000"/>
                </a:spcBef>
              </a:pPr>
              <a:r>
                <a:rPr kumimoji="1" lang="zh-TW" altLang="en-US" sz="2400" dirty="0">
                  <a:solidFill>
                    <a:prstClr val="black"/>
                  </a:solidFill>
                  <a:latin typeface="標楷體" panose="03000509000000000000" pitchFamily="65" charset="-120"/>
                  <a:ea typeface="標楷體" panose="03000509000000000000" pitchFamily="65" charset="-120"/>
                </a:rPr>
                <a:t>學年度例行督導業務</a:t>
              </a:r>
            </a:p>
          </p:txBody>
        </p:sp>
        <p:sp>
          <p:nvSpPr>
            <p:cNvPr id="34" name="向右箭號 33"/>
            <p:cNvSpPr>
              <a:spLocks noChangeAspect="1"/>
            </p:cNvSpPr>
            <p:nvPr/>
          </p:nvSpPr>
          <p:spPr>
            <a:xfrm>
              <a:off x="5361274" y="1198798"/>
              <a:ext cx="137466" cy="144000"/>
            </a:xfrm>
            <a:prstGeom prst="rightArrow">
              <a:avLst/>
            </a:prstGeom>
            <a:solidFill>
              <a:srgbClr val="73B6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TW" altLang="en-US"/>
            </a:p>
          </p:txBody>
        </p:sp>
      </p:grpSp>
      <p:grpSp>
        <p:nvGrpSpPr>
          <p:cNvPr id="35" name="群組 34"/>
          <p:cNvGrpSpPr/>
          <p:nvPr/>
        </p:nvGrpSpPr>
        <p:grpSpPr>
          <a:xfrm>
            <a:off x="4517569" y="2442779"/>
            <a:ext cx="730998" cy="827765"/>
            <a:chOff x="4834747" y="838503"/>
            <a:chExt cx="663993" cy="827765"/>
          </a:xfrm>
        </p:grpSpPr>
        <p:sp>
          <p:nvSpPr>
            <p:cNvPr id="36" name="文字方塊 35"/>
            <p:cNvSpPr txBox="1"/>
            <p:nvPr/>
          </p:nvSpPr>
          <p:spPr>
            <a:xfrm>
              <a:off x="4834747" y="838503"/>
              <a:ext cx="503317" cy="827765"/>
            </a:xfrm>
            <a:prstGeom prst="rect">
              <a:avLst/>
            </a:prstGeom>
            <a:noFill/>
          </p:spPr>
          <p:txBody>
            <a:bodyPr wrap="square" rtlCol="0">
              <a:spAutoFit/>
            </a:bodyPr>
            <a:lstStyle/>
            <a:p>
              <a:r>
                <a:rPr kumimoji="1" lang="en-US" altLang="zh-TW" sz="4700" dirty="0">
                  <a:solidFill>
                    <a:srgbClr val="36A361"/>
                  </a:solidFill>
                  <a:latin typeface="Century Gothic"/>
                  <a:cs typeface="Century Gothic"/>
                </a:rPr>
                <a:t>3</a:t>
              </a:r>
              <a:endParaRPr kumimoji="1" lang="zh-TW" altLang="en-US" sz="4700" dirty="0">
                <a:solidFill>
                  <a:srgbClr val="36A361"/>
                </a:solidFill>
                <a:latin typeface="Century Gothic"/>
                <a:cs typeface="Century Gothic"/>
              </a:endParaRPr>
            </a:p>
          </p:txBody>
        </p:sp>
        <p:sp>
          <p:nvSpPr>
            <p:cNvPr id="38" name="向右箭號 37"/>
            <p:cNvSpPr>
              <a:spLocks noChangeAspect="1"/>
            </p:cNvSpPr>
            <p:nvPr/>
          </p:nvSpPr>
          <p:spPr>
            <a:xfrm>
              <a:off x="5361274" y="1198798"/>
              <a:ext cx="137466" cy="144000"/>
            </a:xfrm>
            <a:prstGeom prst="rightArrow">
              <a:avLst/>
            </a:prstGeom>
            <a:solidFill>
              <a:srgbClr val="36A3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TW" altLang="en-US"/>
            </a:p>
          </p:txBody>
        </p:sp>
      </p:grpSp>
      <p:grpSp>
        <p:nvGrpSpPr>
          <p:cNvPr id="39" name="群組 38"/>
          <p:cNvGrpSpPr/>
          <p:nvPr/>
        </p:nvGrpSpPr>
        <p:grpSpPr>
          <a:xfrm>
            <a:off x="4517572" y="3271560"/>
            <a:ext cx="4332225" cy="827765"/>
            <a:chOff x="4834747" y="838503"/>
            <a:chExt cx="3935121" cy="827765"/>
          </a:xfrm>
        </p:grpSpPr>
        <p:sp>
          <p:nvSpPr>
            <p:cNvPr id="40" name="文字方塊 39"/>
            <p:cNvSpPr txBox="1"/>
            <p:nvPr/>
          </p:nvSpPr>
          <p:spPr>
            <a:xfrm>
              <a:off x="4834747" y="838503"/>
              <a:ext cx="503317" cy="827765"/>
            </a:xfrm>
            <a:prstGeom prst="rect">
              <a:avLst/>
            </a:prstGeom>
            <a:noFill/>
          </p:spPr>
          <p:txBody>
            <a:bodyPr wrap="square" rtlCol="0">
              <a:spAutoFit/>
            </a:bodyPr>
            <a:lstStyle/>
            <a:p>
              <a:r>
                <a:rPr kumimoji="1" lang="en-US" altLang="zh-TW" sz="4700" dirty="0">
                  <a:solidFill>
                    <a:srgbClr val="407790"/>
                  </a:solidFill>
                  <a:latin typeface="Century Gothic"/>
                  <a:cs typeface="Century Gothic"/>
                </a:rPr>
                <a:t>4</a:t>
              </a:r>
              <a:endParaRPr kumimoji="1" lang="zh-TW" altLang="en-US" sz="4700" dirty="0">
                <a:solidFill>
                  <a:srgbClr val="407790"/>
                </a:solidFill>
                <a:latin typeface="Century Gothic"/>
                <a:cs typeface="Century Gothic"/>
              </a:endParaRPr>
            </a:p>
          </p:txBody>
        </p:sp>
        <p:sp>
          <p:nvSpPr>
            <p:cNvPr id="41" name="文字方塊 40"/>
            <p:cNvSpPr txBox="1"/>
            <p:nvPr/>
          </p:nvSpPr>
          <p:spPr>
            <a:xfrm>
              <a:off x="5452435" y="999309"/>
              <a:ext cx="3317433" cy="461665"/>
            </a:xfrm>
            <a:prstGeom prst="rect">
              <a:avLst/>
            </a:prstGeom>
            <a:noFill/>
          </p:spPr>
          <p:txBody>
            <a:bodyPr wrap="square" rtlCol="0" anchor="t">
              <a:spAutoFit/>
            </a:bodyPr>
            <a:lstStyle/>
            <a:p>
              <a:pPr lvl="0">
                <a:spcBef>
                  <a:spcPct val="20000"/>
                </a:spcBef>
              </a:pPr>
              <a:endParaRPr kumimoji="1" lang="en-US" altLang="zh-TW" sz="2400" dirty="0">
                <a:solidFill>
                  <a:prstClr val="black"/>
                </a:solidFill>
                <a:latin typeface="標楷體" panose="03000509000000000000" pitchFamily="65" charset="-120"/>
                <a:ea typeface="標楷體" panose="03000509000000000000" pitchFamily="65" charset="-120"/>
              </a:endParaRPr>
            </a:p>
          </p:txBody>
        </p:sp>
        <p:sp>
          <p:nvSpPr>
            <p:cNvPr id="42" name="向右箭號 41"/>
            <p:cNvSpPr>
              <a:spLocks noChangeAspect="1"/>
            </p:cNvSpPr>
            <p:nvPr/>
          </p:nvSpPr>
          <p:spPr>
            <a:xfrm>
              <a:off x="5361274" y="1198798"/>
              <a:ext cx="137466" cy="144000"/>
            </a:xfrm>
            <a:prstGeom prst="rightArrow">
              <a:avLst/>
            </a:prstGeom>
            <a:solidFill>
              <a:srgbClr val="40779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TW" altLang="en-US"/>
            </a:p>
          </p:txBody>
        </p:sp>
      </p:grpSp>
      <p:grpSp>
        <p:nvGrpSpPr>
          <p:cNvPr id="43" name="群組 42"/>
          <p:cNvGrpSpPr/>
          <p:nvPr/>
        </p:nvGrpSpPr>
        <p:grpSpPr>
          <a:xfrm>
            <a:off x="4517572" y="4100341"/>
            <a:ext cx="4332225" cy="827765"/>
            <a:chOff x="4834747" y="838503"/>
            <a:chExt cx="3935121" cy="827765"/>
          </a:xfrm>
        </p:grpSpPr>
        <p:sp>
          <p:nvSpPr>
            <p:cNvPr id="44" name="文字方塊 43"/>
            <p:cNvSpPr txBox="1"/>
            <p:nvPr/>
          </p:nvSpPr>
          <p:spPr>
            <a:xfrm>
              <a:off x="4834747" y="838503"/>
              <a:ext cx="503317" cy="827765"/>
            </a:xfrm>
            <a:prstGeom prst="rect">
              <a:avLst/>
            </a:prstGeom>
            <a:noFill/>
          </p:spPr>
          <p:txBody>
            <a:bodyPr wrap="square" rtlCol="0">
              <a:spAutoFit/>
            </a:bodyPr>
            <a:lstStyle/>
            <a:p>
              <a:r>
                <a:rPr kumimoji="1" lang="en-US" altLang="zh-TW" sz="4700" dirty="0">
                  <a:solidFill>
                    <a:srgbClr val="5F8B32"/>
                  </a:solidFill>
                  <a:latin typeface="Century Gothic"/>
                  <a:cs typeface="Century Gothic"/>
                </a:rPr>
                <a:t>5</a:t>
              </a:r>
              <a:endParaRPr kumimoji="1" lang="zh-TW" altLang="en-US" sz="4700" dirty="0">
                <a:solidFill>
                  <a:srgbClr val="5F8B32"/>
                </a:solidFill>
                <a:latin typeface="Century Gothic"/>
                <a:cs typeface="Century Gothic"/>
              </a:endParaRPr>
            </a:p>
          </p:txBody>
        </p:sp>
        <p:sp>
          <p:nvSpPr>
            <p:cNvPr id="45" name="文字方塊 44"/>
            <p:cNvSpPr txBox="1"/>
            <p:nvPr/>
          </p:nvSpPr>
          <p:spPr>
            <a:xfrm>
              <a:off x="5452435" y="999309"/>
              <a:ext cx="3317433" cy="461665"/>
            </a:xfrm>
            <a:prstGeom prst="rect">
              <a:avLst/>
            </a:prstGeom>
            <a:noFill/>
          </p:spPr>
          <p:txBody>
            <a:bodyPr wrap="square" rtlCol="0" anchor="t">
              <a:spAutoFit/>
            </a:bodyPr>
            <a:lstStyle/>
            <a:p>
              <a:r>
                <a:rPr kumimoji="1" lang="zh-TW" altLang="en-US" sz="2400" dirty="0">
                  <a:latin typeface="標楷體" panose="03000509000000000000" pitchFamily="65" charset="-120"/>
                  <a:ea typeface="標楷體" panose="03000509000000000000" pitchFamily="65" charset="-120"/>
                  <a:cs typeface="Heiti TC Light"/>
                </a:rPr>
                <a:t>年度重點活動與研習</a:t>
              </a:r>
            </a:p>
          </p:txBody>
        </p:sp>
        <p:sp>
          <p:nvSpPr>
            <p:cNvPr id="46" name="向右箭號 45"/>
            <p:cNvSpPr>
              <a:spLocks noChangeAspect="1"/>
            </p:cNvSpPr>
            <p:nvPr/>
          </p:nvSpPr>
          <p:spPr>
            <a:xfrm>
              <a:off x="5361274" y="1198798"/>
              <a:ext cx="137466" cy="144000"/>
            </a:xfrm>
            <a:prstGeom prst="rightArrow">
              <a:avLst/>
            </a:prstGeom>
            <a:solidFill>
              <a:srgbClr val="5F8B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TW" altLang="en-US"/>
            </a:p>
          </p:txBody>
        </p:sp>
      </p:grpSp>
      <p:sp>
        <p:nvSpPr>
          <p:cNvPr id="2" name="矩形 1">
            <a:extLst>
              <a:ext uri="{FF2B5EF4-FFF2-40B4-BE49-F238E27FC236}">
                <a16:creationId xmlns:a16="http://schemas.microsoft.com/office/drawing/2014/main" id="{31A05D3D-577B-4284-A63B-527C60806365}"/>
              </a:ext>
            </a:extLst>
          </p:cNvPr>
          <p:cNvSpPr/>
          <p:nvPr/>
        </p:nvSpPr>
        <p:spPr>
          <a:xfrm>
            <a:off x="5274122" y="3478532"/>
            <a:ext cx="3262432" cy="461665"/>
          </a:xfrm>
          <a:prstGeom prst="rect">
            <a:avLst/>
          </a:prstGeom>
        </p:spPr>
        <p:txBody>
          <a:bodyPr wrap="none">
            <a:spAutoFit/>
          </a:bodyPr>
          <a:lstStyle/>
          <a:p>
            <a:r>
              <a:rPr kumimoji="1" lang="zh-TW" altLang="en-US" sz="2400" dirty="0">
                <a:latin typeface="標楷體" panose="03000509000000000000" pitchFamily="65" charset="-120"/>
                <a:ea typeface="標楷體" panose="03000509000000000000" pitchFamily="65" charset="-120"/>
                <a:cs typeface="Heiti TC Light"/>
              </a:rPr>
              <a:t>特教資源中心業務宣導</a:t>
            </a:r>
          </a:p>
        </p:txBody>
      </p:sp>
      <p:sp>
        <p:nvSpPr>
          <p:cNvPr id="23" name="文字方塊 22">
            <a:extLst>
              <a:ext uri="{FF2B5EF4-FFF2-40B4-BE49-F238E27FC236}">
                <a16:creationId xmlns:a16="http://schemas.microsoft.com/office/drawing/2014/main" id="{0942E9D0-FD62-4679-A09B-26C7BDECFBFB}"/>
              </a:ext>
            </a:extLst>
          </p:cNvPr>
          <p:cNvSpPr txBox="1"/>
          <p:nvPr/>
        </p:nvSpPr>
        <p:spPr>
          <a:xfrm>
            <a:off x="5274122" y="2581342"/>
            <a:ext cx="3652204" cy="461665"/>
          </a:xfrm>
          <a:prstGeom prst="rect">
            <a:avLst/>
          </a:prstGeom>
          <a:noFill/>
        </p:spPr>
        <p:txBody>
          <a:bodyPr wrap="square" rtlCol="0" anchor="t">
            <a:spAutoFit/>
          </a:bodyPr>
          <a:lstStyle/>
          <a:p>
            <a:r>
              <a:rPr kumimoji="1" lang="zh-TW" altLang="en-US" sz="2400" dirty="0">
                <a:latin typeface="標楷體" panose="03000509000000000000" pitchFamily="65" charset="-120"/>
                <a:ea typeface="標楷體" panose="03000509000000000000" pitchFamily="65" charset="-120"/>
                <a:cs typeface="Heiti TC Light"/>
              </a:rPr>
              <a:t>教育處行政業務宣導</a:t>
            </a:r>
          </a:p>
        </p:txBody>
      </p:sp>
    </p:spTree>
    <p:extLst>
      <p:ext uri="{BB962C8B-B14F-4D97-AF65-F5344CB8AC3E}">
        <p14:creationId xmlns:p14="http://schemas.microsoft.com/office/powerpoint/2010/main" val="23794414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嘉義縣課程計畫平台</a:t>
            </a:r>
          </a:p>
        </p:txBody>
      </p:sp>
      <p:pic>
        <p:nvPicPr>
          <p:cNvPr id="4" name="圖片 3"/>
          <p:cNvPicPr>
            <a:picLocks noChangeAspect="1"/>
          </p:cNvPicPr>
          <p:nvPr/>
        </p:nvPicPr>
        <p:blipFill>
          <a:blip r:embed="rId2"/>
          <a:stretch>
            <a:fillRect/>
          </a:stretch>
        </p:blipFill>
        <p:spPr>
          <a:xfrm>
            <a:off x="0" y="1417638"/>
            <a:ext cx="9144000" cy="5363146"/>
          </a:xfrm>
          <a:prstGeom prst="rect">
            <a:avLst/>
          </a:prstGeom>
        </p:spPr>
      </p:pic>
      <p:pic>
        <p:nvPicPr>
          <p:cNvPr id="5" name="圖片 4"/>
          <p:cNvPicPr>
            <a:picLocks noChangeAspect="1"/>
          </p:cNvPicPr>
          <p:nvPr/>
        </p:nvPicPr>
        <p:blipFill>
          <a:blip r:embed="rId3"/>
          <a:stretch>
            <a:fillRect/>
          </a:stretch>
        </p:blipFill>
        <p:spPr>
          <a:xfrm>
            <a:off x="0" y="1417638"/>
            <a:ext cx="9144000" cy="2134133"/>
          </a:xfrm>
          <a:prstGeom prst="rect">
            <a:avLst/>
          </a:prstGeom>
        </p:spPr>
      </p:pic>
      <p:pic>
        <p:nvPicPr>
          <p:cNvPr id="6" name="圖片 5"/>
          <p:cNvPicPr>
            <a:picLocks noChangeAspect="1"/>
          </p:cNvPicPr>
          <p:nvPr/>
        </p:nvPicPr>
        <p:blipFill>
          <a:blip r:embed="rId4"/>
          <a:stretch>
            <a:fillRect/>
          </a:stretch>
        </p:blipFill>
        <p:spPr>
          <a:xfrm>
            <a:off x="0" y="3432868"/>
            <a:ext cx="9144000" cy="3033972"/>
          </a:xfrm>
          <a:prstGeom prst="rect">
            <a:avLst/>
          </a:prstGeom>
        </p:spPr>
      </p:pic>
      <p:pic>
        <p:nvPicPr>
          <p:cNvPr id="7" name="圖片 6"/>
          <p:cNvPicPr>
            <a:picLocks noChangeAspect="1"/>
          </p:cNvPicPr>
          <p:nvPr/>
        </p:nvPicPr>
        <p:blipFill>
          <a:blip r:embed="rId5"/>
          <a:stretch>
            <a:fillRect/>
          </a:stretch>
        </p:blipFill>
        <p:spPr>
          <a:xfrm>
            <a:off x="0" y="1417638"/>
            <a:ext cx="4886960" cy="5363146"/>
          </a:xfrm>
          <a:prstGeom prst="rect">
            <a:avLst/>
          </a:prstGeom>
        </p:spPr>
      </p:pic>
      <p:pic>
        <p:nvPicPr>
          <p:cNvPr id="8" name="圖片 7"/>
          <p:cNvPicPr>
            <a:picLocks noChangeAspect="1"/>
          </p:cNvPicPr>
          <p:nvPr/>
        </p:nvPicPr>
        <p:blipFill rotWithShape="1">
          <a:blip r:embed="rId6"/>
          <a:srcRect r="12238"/>
          <a:stretch/>
        </p:blipFill>
        <p:spPr>
          <a:xfrm>
            <a:off x="4043680" y="1417638"/>
            <a:ext cx="5100320" cy="5363146"/>
          </a:xfrm>
          <a:prstGeom prst="rect">
            <a:avLst/>
          </a:prstGeom>
        </p:spPr>
      </p:pic>
      <p:pic>
        <p:nvPicPr>
          <p:cNvPr id="10" name="圖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417638"/>
            <a:ext cx="9144000" cy="5440362"/>
          </a:xfrm>
          <a:prstGeom prst="rect">
            <a:avLst/>
          </a:prstGeom>
        </p:spPr>
      </p:pic>
    </p:spTree>
    <p:extLst>
      <p:ext uri="{BB962C8B-B14F-4D97-AF65-F5344CB8AC3E}">
        <p14:creationId xmlns:p14="http://schemas.microsoft.com/office/powerpoint/2010/main" val="3546163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嘉義縣課程計畫平台</a:t>
            </a:r>
          </a:p>
        </p:txBody>
      </p:sp>
      <p:pic>
        <p:nvPicPr>
          <p:cNvPr id="5" name="圖片 4"/>
          <p:cNvPicPr>
            <a:picLocks noChangeAspect="1"/>
          </p:cNvPicPr>
          <p:nvPr/>
        </p:nvPicPr>
        <p:blipFill>
          <a:blip r:embed="rId2"/>
          <a:stretch>
            <a:fillRect/>
          </a:stretch>
        </p:blipFill>
        <p:spPr>
          <a:xfrm>
            <a:off x="0" y="1417638"/>
            <a:ext cx="9144000" cy="2134133"/>
          </a:xfrm>
          <a:prstGeom prst="rect">
            <a:avLst/>
          </a:prstGeom>
        </p:spPr>
      </p:pic>
      <p:pic>
        <p:nvPicPr>
          <p:cNvPr id="11" name="圖片 10"/>
          <p:cNvPicPr>
            <a:picLocks noChangeAspect="1"/>
          </p:cNvPicPr>
          <p:nvPr/>
        </p:nvPicPr>
        <p:blipFill rotWithShape="1">
          <a:blip r:embed="rId3">
            <a:extLst>
              <a:ext uri="{28A0092B-C50C-407E-A947-70E740481C1C}">
                <a14:useLocalDpi xmlns:a14="http://schemas.microsoft.com/office/drawing/2010/main" val="0"/>
              </a:ext>
            </a:extLst>
          </a:blip>
          <a:srcRect b="47840"/>
          <a:stretch/>
        </p:blipFill>
        <p:spPr>
          <a:xfrm>
            <a:off x="0" y="1565505"/>
            <a:ext cx="9144000" cy="2837683"/>
          </a:xfrm>
          <a:prstGeom prst="rect">
            <a:avLst/>
          </a:prstGeom>
        </p:spPr>
      </p:pic>
      <p:pic>
        <p:nvPicPr>
          <p:cNvPr id="9" name="圖片 8">
            <a:extLst>
              <a:ext uri="{FF2B5EF4-FFF2-40B4-BE49-F238E27FC236}">
                <a16:creationId xmlns:a16="http://schemas.microsoft.com/office/drawing/2014/main" id="{566887F4-0865-4770-9A93-B311A0CFF836}"/>
              </a:ext>
            </a:extLst>
          </p:cNvPr>
          <p:cNvPicPr>
            <a:picLocks noChangeAspect="1"/>
          </p:cNvPicPr>
          <p:nvPr/>
        </p:nvPicPr>
        <p:blipFill rotWithShape="1">
          <a:blip r:embed="rId4"/>
          <a:srcRect l="9077"/>
          <a:stretch/>
        </p:blipFill>
        <p:spPr>
          <a:xfrm>
            <a:off x="0" y="4297466"/>
            <a:ext cx="9144000" cy="2647983"/>
          </a:xfrm>
          <a:prstGeom prst="rect">
            <a:avLst/>
          </a:prstGeom>
        </p:spPr>
      </p:pic>
    </p:spTree>
    <p:extLst>
      <p:ext uri="{BB962C8B-B14F-4D97-AF65-F5344CB8AC3E}">
        <p14:creationId xmlns:p14="http://schemas.microsoft.com/office/powerpoint/2010/main" val="2896283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嘉義縣課程計畫平台</a:t>
            </a:r>
          </a:p>
        </p:txBody>
      </p:sp>
      <p:pic>
        <p:nvPicPr>
          <p:cNvPr id="4" name="圖片 3"/>
          <p:cNvPicPr>
            <a:picLocks noChangeAspect="1"/>
          </p:cNvPicPr>
          <p:nvPr/>
        </p:nvPicPr>
        <p:blipFill>
          <a:blip r:embed="rId2"/>
          <a:stretch>
            <a:fillRect/>
          </a:stretch>
        </p:blipFill>
        <p:spPr>
          <a:xfrm>
            <a:off x="0" y="1417638"/>
            <a:ext cx="9144000" cy="5363146"/>
          </a:xfrm>
          <a:prstGeom prst="rect">
            <a:avLst/>
          </a:prstGeom>
        </p:spPr>
      </p:pic>
      <p:pic>
        <p:nvPicPr>
          <p:cNvPr id="5" name="圖片 4"/>
          <p:cNvPicPr>
            <a:picLocks noChangeAspect="1"/>
          </p:cNvPicPr>
          <p:nvPr/>
        </p:nvPicPr>
        <p:blipFill>
          <a:blip r:embed="rId3"/>
          <a:stretch>
            <a:fillRect/>
          </a:stretch>
        </p:blipFill>
        <p:spPr>
          <a:xfrm>
            <a:off x="0" y="1417638"/>
            <a:ext cx="9144000" cy="2134133"/>
          </a:xfrm>
          <a:prstGeom prst="rect">
            <a:avLst/>
          </a:prstGeom>
        </p:spPr>
      </p:pic>
      <p:pic>
        <p:nvPicPr>
          <p:cNvPr id="6" name="圖片 5"/>
          <p:cNvPicPr>
            <a:picLocks noChangeAspect="1"/>
          </p:cNvPicPr>
          <p:nvPr/>
        </p:nvPicPr>
        <p:blipFill>
          <a:blip r:embed="rId4"/>
          <a:stretch>
            <a:fillRect/>
          </a:stretch>
        </p:blipFill>
        <p:spPr>
          <a:xfrm>
            <a:off x="0" y="3432868"/>
            <a:ext cx="9144000" cy="3033972"/>
          </a:xfrm>
          <a:prstGeom prst="rect">
            <a:avLst/>
          </a:prstGeom>
        </p:spPr>
      </p:pic>
      <p:pic>
        <p:nvPicPr>
          <p:cNvPr id="7" name="圖片 6"/>
          <p:cNvPicPr>
            <a:picLocks noChangeAspect="1"/>
          </p:cNvPicPr>
          <p:nvPr/>
        </p:nvPicPr>
        <p:blipFill>
          <a:blip r:embed="rId5"/>
          <a:stretch>
            <a:fillRect/>
          </a:stretch>
        </p:blipFill>
        <p:spPr>
          <a:xfrm>
            <a:off x="0" y="1417638"/>
            <a:ext cx="4886960" cy="5363146"/>
          </a:xfrm>
          <a:prstGeom prst="rect">
            <a:avLst/>
          </a:prstGeom>
        </p:spPr>
      </p:pic>
      <p:pic>
        <p:nvPicPr>
          <p:cNvPr id="8" name="圖片 7"/>
          <p:cNvPicPr>
            <a:picLocks noChangeAspect="1"/>
          </p:cNvPicPr>
          <p:nvPr/>
        </p:nvPicPr>
        <p:blipFill rotWithShape="1">
          <a:blip r:embed="rId6"/>
          <a:srcRect r="12238"/>
          <a:stretch/>
        </p:blipFill>
        <p:spPr>
          <a:xfrm>
            <a:off x="4043680" y="1417638"/>
            <a:ext cx="5100320" cy="5363146"/>
          </a:xfrm>
          <a:prstGeom prst="rect">
            <a:avLst/>
          </a:prstGeom>
        </p:spPr>
      </p:pic>
      <p:pic>
        <p:nvPicPr>
          <p:cNvPr id="10" name="圖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417638"/>
            <a:ext cx="9144000" cy="5440362"/>
          </a:xfrm>
          <a:prstGeom prst="rect">
            <a:avLst/>
          </a:prstGeom>
        </p:spPr>
      </p:pic>
      <p:pic>
        <p:nvPicPr>
          <p:cNvPr id="11" name="圖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340422"/>
            <a:ext cx="9144000" cy="5440362"/>
          </a:xfrm>
          <a:prstGeom prst="rect">
            <a:avLst/>
          </a:prstGeom>
        </p:spPr>
      </p:pic>
      <p:pic>
        <p:nvPicPr>
          <p:cNvPr id="12" name="圖片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1263206"/>
            <a:ext cx="9144000" cy="5517578"/>
          </a:xfrm>
          <a:prstGeom prst="rect">
            <a:avLst/>
          </a:prstGeom>
        </p:spPr>
      </p:pic>
    </p:spTree>
    <p:extLst>
      <p:ext uri="{BB962C8B-B14F-4D97-AF65-F5344CB8AC3E}">
        <p14:creationId xmlns:p14="http://schemas.microsoft.com/office/powerpoint/2010/main" val="893852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圓角矩形圖說文字 3"/>
          <p:cNvSpPr/>
          <p:nvPr/>
        </p:nvSpPr>
        <p:spPr>
          <a:xfrm>
            <a:off x="5891632" y="1"/>
            <a:ext cx="3252368" cy="2634712"/>
          </a:xfrm>
          <a:prstGeom prst="wedgeRoundRectCallout">
            <a:avLst>
              <a:gd name="adj1" fmla="val -60502"/>
              <a:gd name="adj2" fmla="val 1609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t>開特推會前先做</a:t>
            </a:r>
            <a:r>
              <a:rPr lang="en-US" altLang="zh-TW" sz="2400" dirty="0"/>
              <a:t>&lt;</a:t>
            </a:r>
            <a:r>
              <a:rPr lang="zh-TW" altLang="en-US" sz="2400" dirty="0"/>
              <a:t>需求填報</a:t>
            </a:r>
            <a:r>
              <a:rPr lang="en-US" altLang="zh-TW" sz="2400" dirty="0"/>
              <a:t>&gt;</a:t>
            </a:r>
            <a:r>
              <a:rPr lang="zh-TW" altLang="en-US" sz="2400" dirty="0"/>
              <a:t>才能產生個人需求表，作為特推會審查學生需求與開課規劃議案的附件</a:t>
            </a:r>
          </a:p>
        </p:txBody>
      </p:sp>
      <p:pic>
        <p:nvPicPr>
          <p:cNvPr id="10" name="內容版面配置區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018" y="3378630"/>
            <a:ext cx="8941992" cy="3556861"/>
          </a:xfrm>
        </p:spPr>
      </p:pic>
      <p:pic>
        <p:nvPicPr>
          <p:cNvPr id="11" name="圖片 10"/>
          <p:cNvPicPr>
            <a:picLocks noChangeAspect="1"/>
          </p:cNvPicPr>
          <p:nvPr/>
        </p:nvPicPr>
        <p:blipFill rotWithShape="1">
          <a:blip r:embed="rId3"/>
          <a:srcRect r="67061"/>
          <a:stretch/>
        </p:blipFill>
        <p:spPr>
          <a:xfrm>
            <a:off x="109018" y="108575"/>
            <a:ext cx="2998392" cy="3022083"/>
          </a:xfrm>
          <a:prstGeom prst="rect">
            <a:avLst/>
          </a:prstGeom>
        </p:spPr>
      </p:pic>
      <p:pic>
        <p:nvPicPr>
          <p:cNvPr id="12" name="圖片 11"/>
          <p:cNvPicPr>
            <a:picLocks noChangeAspect="1"/>
          </p:cNvPicPr>
          <p:nvPr/>
        </p:nvPicPr>
        <p:blipFill rotWithShape="1">
          <a:blip r:embed="rId4"/>
          <a:srcRect t="29653" b="5100"/>
          <a:stretch/>
        </p:blipFill>
        <p:spPr>
          <a:xfrm>
            <a:off x="3157364" y="108576"/>
            <a:ext cx="2361421" cy="2967838"/>
          </a:xfrm>
          <a:prstGeom prst="rect">
            <a:avLst/>
          </a:prstGeom>
        </p:spPr>
      </p:pic>
    </p:spTree>
    <p:extLst>
      <p:ext uri="{BB962C8B-B14F-4D97-AF65-F5344CB8AC3E}">
        <p14:creationId xmlns:p14="http://schemas.microsoft.com/office/powerpoint/2010/main" val="26993869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群組 8"/>
          <p:cNvGrpSpPr/>
          <p:nvPr/>
        </p:nvGrpSpPr>
        <p:grpSpPr>
          <a:xfrm>
            <a:off x="0" y="0"/>
            <a:ext cx="9144000" cy="6858000"/>
            <a:chOff x="0" y="0"/>
            <a:chExt cx="9144000" cy="6858000"/>
          </a:xfrm>
        </p:grpSpPr>
        <p:pic>
          <p:nvPicPr>
            <p:cNvPr id="4" name="圖片 3"/>
            <p:cNvPicPr>
              <a:picLocks noChangeAspect="1"/>
            </p:cNvPicPr>
            <p:nvPr/>
          </p:nvPicPr>
          <p:blipFill>
            <a:blip r:embed="rId2"/>
            <a:stretch>
              <a:fillRect/>
            </a:stretch>
          </p:blipFill>
          <p:spPr>
            <a:xfrm>
              <a:off x="0" y="0"/>
              <a:ext cx="4058695" cy="1890052"/>
            </a:xfrm>
            <a:prstGeom prst="rect">
              <a:avLst/>
            </a:prstGeom>
          </p:spPr>
        </p:pic>
        <p:pic>
          <p:nvPicPr>
            <p:cNvPr id="5" name="圖片 4"/>
            <p:cNvPicPr>
              <a:picLocks noChangeAspect="1"/>
            </p:cNvPicPr>
            <p:nvPr/>
          </p:nvPicPr>
          <p:blipFill>
            <a:blip r:embed="rId3"/>
            <a:stretch>
              <a:fillRect/>
            </a:stretch>
          </p:blipFill>
          <p:spPr>
            <a:xfrm>
              <a:off x="0" y="1890052"/>
              <a:ext cx="4058695" cy="4895194"/>
            </a:xfrm>
            <a:prstGeom prst="rect">
              <a:avLst/>
            </a:prstGeom>
          </p:spPr>
        </p:pic>
        <p:pic>
          <p:nvPicPr>
            <p:cNvPr id="6" name="圖片 5"/>
            <p:cNvPicPr>
              <a:picLocks noChangeAspect="1"/>
            </p:cNvPicPr>
            <p:nvPr/>
          </p:nvPicPr>
          <p:blipFill>
            <a:blip r:embed="rId4"/>
            <a:stretch>
              <a:fillRect/>
            </a:stretch>
          </p:blipFill>
          <p:spPr>
            <a:xfrm>
              <a:off x="4910225" y="30917"/>
              <a:ext cx="4233775" cy="3279841"/>
            </a:xfrm>
            <a:prstGeom prst="rect">
              <a:avLst/>
            </a:prstGeom>
          </p:spPr>
        </p:pic>
        <p:pic>
          <p:nvPicPr>
            <p:cNvPr id="7" name="圖片 6"/>
            <p:cNvPicPr>
              <a:picLocks noChangeAspect="1"/>
            </p:cNvPicPr>
            <p:nvPr/>
          </p:nvPicPr>
          <p:blipFill>
            <a:blip r:embed="rId5"/>
            <a:stretch>
              <a:fillRect/>
            </a:stretch>
          </p:blipFill>
          <p:spPr>
            <a:xfrm>
              <a:off x="4910225" y="3310758"/>
              <a:ext cx="4233775" cy="3547242"/>
            </a:xfrm>
            <a:prstGeom prst="rect">
              <a:avLst/>
            </a:prstGeom>
          </p:spPr>
        </p:pic>
      </p:grpSp>
      <p:sp>
        <p:nvSpPr>
          <p:cNvPr id="10" name="矩形 9"/>
          <p:cNvSpPr/>
          <p:nvPr/>
        </p:nvSpPr>
        <p:spPr>
          <a:xfrm>
            <a:off x="4765729" y="6486041"/>
            <a:ext cx="557939" cy="43395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403342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8107"/>
            <a:ext cx="9144000" cy="6641785"/>
          </a:xfrm>
          <a:prstGeom prst="rect">
            <a:avLst/>
          </a:prstGeom>
        </p:spPr>
      </p:pic>
      <p:sp>
        <p:nvSpPr>
          <p:cNvPr id="3" name="矩形 2"/>
          <p:cNvSpPr/>
          <p:nvPr/>
        </p:nvSpPr>
        <p:spPr>
          <a:xfrm>
            <a:off x="100739" y="5873858"/>
            <a:ext cx="2053525" cy="371959"/>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圓角矩形圖說文字 4"/>
          <p:cNvSpPr/>
          <p:nvPr/>
        </p:nvSpPr>
        <p:spPr>
          <a:xfrm>
            <a:off x="7395275" y="3428999"/>
            <a:ext cx="1221217" cy="1524000"/>
          </a:xfrm>
          <a:prstGeom prst="wedgeRoundRectCallout">
            <a:avLst>
              <a:gd name="adj1" fmla="val -41519"/>
              <a:gd name="adj2" fmla="val 4062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t>特推會附件</a:t>
            </a:r>
          </a:p>
        </p:txBody>
      </p:sp>
    </p:spTree>
    <p:extLst>
      <p:ext uri="{BB962C8B-B14F-4D97-AF65-F5344CB8AC3E}">
        <p14:creationId xmlns:p14="http://schemas.microsoft.com/office/powerpoint/2010/main" val="2762343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0" y="1"/>
            <a:ext cx="9144000" cy="680720"/>
          </a:xfrm>
        </p:spPr>
        <p:txBody>
          <a:bodyPr>
            <a:normAutofit fontScale="90000"/>
          </a:bodyPr>
          <a:lstStyle/>
          <a:p>
            <a:r>
              <a:rPr lang="zh-TW" altLang="en-US" dirty="0">
                <a:latin typeface="微軟正黑體" pitchFamily="34" charset="-120"/>
                <a:ea typeface="微軟正黑體" pitchFamily="34" charset="-120"/>
              </a:rPr>
              <a:t>特教推行委員會任務      </a:t>
            </a:r>
            <a:r>
              <a:rPr lang="en-US" altLang="zh-TW" dirty="0">
                <a:latin typeface="微軟正黑體" pitchFamily="34" charset="-120"/>
                <a:ea typeface="微軟正黑體" pitchFamily="34" charset="-120"/>
              </a:rPr>
              <a:t>1/2</a:t>
            </a:r>
            <a:endParaRPr lang="zh-TW" altLang="en-US" dirty="0"/>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527354001"/>
              </p:ext>
            </p:extLst>
          </p:nvPr>
        </p:nvGraphicFramePr>
        <p:xfrm>
          <a:off x="0" y="680721"/>
          <a:ext cx="9144000" cy="6177279"/>
        </p:xfrm>
        <a:graphic>
          <a:graphicData uri="http://schemas.openxmlformats.org/drawingml/2006/table">
            <a:tbl>
              <a:tblPr firstRow="1" firstCol="1" bandRow="1">
                <a:tableStyleId>{8A107856-5554-42FB-B03E-39F5DBC370BA}</a:tableStyleId>
              </a:tblPr>
              <a:tblGrid>
                <a:gridCol w="6276445">
                  <a:extLst>
                    <a:ext uri="{9D8B030D-6E8A-4147-A177-3AD203B41FA5}">
                      <a16:colId xmlns:a16="http://schemas.microsoft.com/office/drawing/2014/main" val="3274574972"/>
                    </a:ext>
                  </a:extLst>
                </a:gridCol>
                <a:gridCol w="2867555">
                  <a:extLst>
                    <a:ext uri="{9D8B030D-6E8A-4147-A177-3AD203B41FA5}">
                      <a16:colId xmlns:a16="http://schemas.microsoft.com/office/drawing/2014/main" val="1748952171"/>
                    </a:ext>
                  </a:extLst>
                </a:gridCol>
              </a:tblGrid>
              <a:tr h="358956">
                <a:tc>
                  <a:txBody>
                    <a:bodyPr/>
                    <a:lstStyle/>
                    <a:p>
                      <a:pPr algn="ctr">
                        <a:spcAft>
                          <a:spcPts val="0"/>
                        </a:spcAft>
                      </a:pPr>
                      <a:r>
                        <a:rPr lang="zh-TW" sz="2000" kern="100" dirty="0">
                          <a:effectLst/>
                        </a:rPr>
                        <a:t>工作內容</a:t>
                      </a:r>
                      <a:endParaRPr 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lgn="ctr">
                        <a:spcAft>
                          <a:spcPts val="0"/>
                        </a:spcAft>
                      </a:pPr>
                      <a:r>
                        <a:rPr lang="zh-TW" sz="2000" kern="100" dirty="0">
                          <a:effectLst/>
                        </a:rPr>
                        <a:t>會議時間</a:t>
                      </a:r>
                      <a:endParaRPr 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3160336627"/>
                  </a:ext>
                </a:extLst>
              </a:tr>
              <a:tr h="5818323">
                <a:tc>
                  <a:txBody>
                    <a:bodyPr/>
                    <a:lstStyle/>
                    <a:p>
                      <a:pPr marL="0" lvl="0" indent="0">
                        <a:spcAft>
                          <a:spcPts val="0"/>
                        </a:spcAft>
                        <a:buFont typeface="+mj-ea"/>
                        <a:buNone/>
                      </a:pPr>
                      <a:r>
                        <a:rPr lang="zh-TW" altLang="en-US" sz="2100" kern="100" dirty="0">
                          <a:effectLst/>
                        </a:rPr>
                        <a:t>一、</a:t>
                      </a:r>
                      <a:r>
                        <a:rPr lang="zh-TW" sz="2100" kern="100" dirty="0">
                          <a:effectLst/>
                        </a:rPr>
                        <a:t>審議及推動校內</a:t>
                      </a:r>
                      <a:r>
                        <a:rPr lang="zh-TW" sz="2100" kern="100" dirty="0">
                          <a:solidFill>
                            <a:srgbClr val="C00000"/>
                          </a:solidFill>
                          <a:effectLst/>
                        </a:rPr>
                        <a:t>年度特殊教育工作計畫</a:t>
                      </a:r>
                      <a:r>
                        <a:rPr lang="zh-TW" sz="2100" kern="100" dirty="0">
                          <a:effectLst/>
                        </a:rPr>
                        <a:t>。 </a:t>
                      </a:r>
                    </a:p>
                    <a:p>
                      <a:pPr>
                        <a:spcAft>
                          <a:spcPts val="0"/>
                        </a:spcAft>
                      </a:pPr>
                      <a:r>
                        <a:rPr lang="en-US" sz="2100" kern="100" dirty="0">
                          <a:effectLst/>
                        </a:rPr>
                        <a:t>                                        </a:t>
                      </a:r>
                      <a:endParaRPr lang="zh-TW" sz="2100" kern="100" dirty="0">
                        <a:effectLst/>
                      </a:endParaRPr>
                    </a:p>
                    <a:p>
                      <a:pPr marL="0" lvl="0" indent="0">
                        <a:spcAft>
                          <a:spcPts val="0"/>
                        </a:spcAft>
                        <a:buFont typeface="+mj-ea"/>
                        <a:buNone/>
                      </a:pPr>
                      <a:r>
                        <a:rPr lang="zh-TW" altLang="en-US" sz="2100" kern="100" dirty="0">
                          <a:effectLst/>
                        </a:rPr>
                        <a:t>二、</a:t>
                      </a:r>
                      <a:r>
                        <a:rPr lang="zh-TW" sz="2100" kern="100" dirty="0">
                          <a:effectLst/>
                        </a:rPr>
                        <a:t>協助特殊教育學生適應教育環境及重新安置服務。</a:t>
                      </a:r>
                      <a:endParaRPr lang="en-US" altLang="zh-TW" sz="2100" kern="100" dirty="0">
                        <a:effectLst/>
                      </a:endParaRPr>
                    </a:p>
                    <a:p>
                      <a:pPr marL="0" lvl="0" indent="0">
                        <a:spcAft>
                          <a:spcPts val="0"/>
                        </a:spcAft>
                        <a:buFont typeface="+mj-ea"/>
                        <a:buNone/>
                      </a:pPr>
                      <a:endParaRPr lang="en-US" altLang="zh-TW" sz="2100" kern="100" dirty="0">
                        <a:effectLst/>
                      </a:endParaRPr>
                    </a:p>
                    <a:p>
                      <a:pPr marL="0" lvl="0" indent="0">
                        <a:spcAft>
                          <a:spcPts val="0"/>
                        </a:spcAft>
                        <a:buFont typeface="+mj-ea"/>
                        <a:buNone/>
                      </a:pPr>
                      <a:r>
                        <a:rPr lang="zh-TW" altLang="en-US" sz="2100" kern="100" dirty="0">
                          <a:effectLst/>
                        </a:rPr>
                        <a:t>三、</a:t>
                      </a:r>
                      <a:r>
                        <a:rPr lang="zh-TW" altLang="en-US" sz="2100" dirty="0"/>
                        <a:t>研訂疑似特殊教育需求學生之提報及轉介作業流程</a:t>
                      </a:r>
                      <a:endParaRPr lang="zh-TW" sz="2100" kern="100" dirty="0">
                        <a:effectLst/>
                      </a:endParaRPr>
                    </a:p>
                    <a:p>
                      <a:pPr marL="304800">
                        <a:spcAft>
                          <a:spcPts val="0"/>
                        </a:spcAft>
                      </a:pPr>
                      <a:r>
                        <a:rPr lang="en-US" sz="2100" kern="100" dirty="0">
                          <a:effectLst/>
                        </a:rPr>
                        <a:t>  </a:t>
                      </a:r>
                      <a:endParaRPr lang="zh-TW" sz="2100" kern="100" dirty="0">
                        <a:effectLst/>
                      </a:endParaRPr>
                    </a:p>
                    <a:p>
                      <a:pPr marL="0" lvl="0" indent="0">
                        <a:spcAft>
                          <a:spcPts val="0"/>
                        </a:spcAft>
                        <a:buFont typeface="+mj-ea"/>
                        <a:buNone/>
                      </a:pPr>
                      <a:r>
                        <a:rPr lang="zh-TW" altLang="en-US" sz="2100" kern="100" dirty="0">
                          <a:effectLst/>
                        </a:rPr>
                        <a:t>四、</a:t>
                      </a:r>
                      <a:r>
                        <a:rPr lang="zh-TW" sz="2100" kern="100" dirty="0">
                          <a:effectLst/>
                        </a:rPr>
                        <a:t>審查個別化教育計畫、個別輔導計畫、特殊教育方案、修業年限調整及升學、就學輔導等相關事項。</a:t>
                      </a:r>
                    </a:p>
                    <a:p>
                      <a:pPr>
                        <a:spcAft>
                          <a:spcPts val="0"/>
                        </a:spcAft>
                      </a:pPr>
                      <a:r>
                        <a:rPr lang="en-US" sz="2100" kern="100" dirty="0">
                          <a:effectLst/>
                        </a:rPr>
                        <a:t> </a:t>
                      </a:r>
                    </a:p>
                    <a:p>
                      <a:pPr>
                        <a:spcAft>
                          <a:spcPts val="0"/>
                        </a:spcAft>
                      </a:pPr>
                      <a:r>
                        <a:rPr lang="zh-TW" altLang="en-US" sz="2100" kern="100" dirty="0">
                          <a:effectLst/>
                        </a:rPr>
                        <a:t>五、</a:t>
                      </a:r>
                      <a:r>
                        <a:rPr lang="zh-TW" sz="2100" kern="100" dirty="0">
                          <a:effectLst/>
                        </a:rPr>
                        <a:t>審查特殊教育學生申請獎勵、獎補助學金</a:t>
                      </a:r>
                      <a:r>
                        <a:rPr lang="en-US" sz="2100" kern="100" dirty="0">
                          <a:effectLst/>
                        </a:rPr>
                        <a:t>(9/25)</a:t>
                      </a:r>
                      <a:r>
                        <a:rPr lang="zh-TW" sz="2100" kern="100" dirty="0">
                          <a:effectLst/>
                        </a:rPr>
                        <a:t>、交通費補助</a:t>
                      </a:r>
                      <a:r>
                        <a:rPr lang="en-US" sz="2100" kern="100" dirty="0">
                          <a:effectLst/>
                        </a:rPr>
                        <a:t>(9</a:t>
                      </a:r>
                      <a:r>
                        <a:rPr lang="zh-TW" sz="2100" kern="100" dirty="0">
                          <a:effectLst/>
                        </a:rPr>
                        <a:t>月底</a:t>
                      </a:r>
                      <a:r>
                        <a:rPr lang="en-US" sz="2100" kern="100" dirty="0">
                          <a:effectLst/>
                        </a:rPr>
                        <a:t>)</a:t>
                      </a:r>
                      <a:r>
                        <a:rPr lang="zh-TW" sz="2100" kern="100" dirty="0">
                          <a:effectLst/>
                        </a:rPr>
                        <a:t>、</a:t>
                      </a:r>
                      <a:r>
                        <a:rPr lang="zh-TW" altLang="en-US" sz="2100" kern="100" dirty="0">
                          <a:effectLst/>
                        </a:rPr>
                        <a:t>學習</a:t>
                      </a:r>
                      <a:r>
                        <a:rPr lang="zh-TW" sz="2100" kern="100" dirty="0">
                          <a:effectLst/>
                        </a:rPr>
                        <a:t>輔具、相關專業團隊服務</a:t>
                      </a:r>
                      <a:r>
                        <a:rPr lang="en-US" sz="2100" kern="100" dirty="0">
                          <a:effectLst/>
                        </a:rPr>
                        <a:t>(6</a:t>
                      </a:r>
                      <a:r>
                        <a:rPr lang="zh-TW" sz="2100" kern="100" dirty="0">
                          <a:effectLst/>
                        </a:rPr>
                        <a:t>月、</a:t>
                      </a:r>
                      <a:r>
                        <a:rPr lang="en-US" sz="2100" kern="100" dirty="0">
                          <a:effectLst/>
                        </a:rPr>
                        <a:t>8</a:t>
                      </a:r>
                      <a:r>
                        <a:rPr lang="zh-TW" sz="2100" kern="100" dirty="0">
                          <a:effectLst/>
                        </a:rPr>
                        <a:t>月、</a:t>
                      </a:r>
                      <a:r>
                        <a:rPr lang="en-US" sz="2100" kern="100" dirty="0">
                          <a:effectLst/>
                        </a:rPr>
                        <a:t>1</a:t>
                      </a:r>
                      <a:r>
                        <a:rPr lang="zh-TW" sz="2100" kern="100" dirty="0">
                          <a:effectLst/>
                        </a:rPr>
                        <a:t>月</a:t>
                      </a:r>
                      <a:r>
                        <a:rPr lang="en-US" sz="2100" kern="100" dirty="0">
                          <a:effectLst/>
                        </a:rPr>
                        <a:t>)</a:t>
                      </a:r>
                      <a:r>
                        <a:rPr lang="zh-TW" sz="2100" kern="100" dirty="0">
                          <a:effectLst/>
                        </a:rPr>
                        <a:t>及支持服務等事宜。</a:t>
                      </a:r>
                      <a:endParaRPr lang="en-US" altLang="zh-TW" sz="2100" kern="100" dirty="0">
                        <a:effectLst/>
                      </a:endParaRPr>
                    </a:p>
                    <a:p>
                      <a:pPr>
                        <a:spcAft>
                          <a:spcPts val="0"/>
                        </a:spcAft>
                      </a:pPr>
                      <a:endParaRPr lang="en-US" altLang="zh-TW" sz="2100" kern="100" dirty="0">
                        <a:effectLst/>
                      </a:endParaRPr>
                    </a:p>
                    <a:p>
                      <a:pPr>
                        <a:spcAft>
                          <a:spcPts val="0"/>
                        </a:spcAft>
                      </a:pPr>
                      <a:r>
                        <a:rPr lang="zh-TW" altLang="en-US" sz="2100" kern="100" dirty="0">
                          <a:effectLst/>
                        </a:rPr>
                        <a:t>六、</a:t>
                      </a:r>
                      <a:r>
                        <a:rPr lang="zh-TW" altLang="en-US" sz="2100" dirty="0"/>
                        <a:t>審議特殊個案之課程、評量調整，並協調各單位提供必要之行政支援。</a:t>
                      </a:r>
                      <a:endParaRPr lang="zh-TW" sz="21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zh-TW" sz="2000" kern="100" dirty="0">
                          <a:effectLst/>
                        </a:rPr>
                        <a:t>第一學期期初特推會</a:t>
                      </a:r>
                    </a:p>
                    <a:p>
                      <a:pPr>
                        <a:spcAft>
                          <a:spcPts val="0"/>
                        </a:spcAft>
                      </a:pPr>
                      <a:r>
                        <a:rPr lang="en-US" sz="2000" kern="100" dirty="0">
                          <a:effectLst/>
                        </a:rPr>
                        <a:t> </a:t>
                      </a:r>
                      <a:endParaRPr lang="zh-TW" sz="2000" kern="100" dirty="0">
                        <a:effectLst/>
                      </a:endParaRPr>
                    </a:p>
                    <a:p>
                      <a:pPr>
                        <a:spcAft>
                          <a:spcPts val="0"/>
                        </a:spcAft>
                      </a:pPr>
                      <a:r>
                        <a:rPr lang="zh-TW" sz="2000" kern="100" dirty="0">
                          <a:effectLst/>
                        </a:rPr>
                        <a:t>期末特推會</a:t>
                      </a:r>
                    </a:p>
                    <a:p>
                      <a:pPr>
                        <a:spcAft>
                          <a:spcPts val="0"/>
                        </a:spcAft>
                      </a:pPr>
                      <a:endParaRPr lang="en-US" sz="2000" kern="100" dirty="0">
                        <a:effectLst/>
                      </a:endParaRPr>
                    </a:p>
                    <a:p>
                      <a:pPr>
                        <a:spcAft>
                          <a:spcPts val="0"/>
                        </a:spcAft>
                      </a:pPr>
                      <a:r>
                        <a:rPr lang="zh-TW" altLang="zh-TW" sz="2000" kern="100" dirty="0">
                          <a:effectLst/>
                        </a:rPr>
                        <a:t>第一學期</a:t>
                      </a:r>
                      <a:endParaRPr lang="en-US" sz="2000" kern="100" dirty="0">
                        <a:effectLst/>
                      </a:endParaRPr>
                    </a:p>
                    <a:p>
                      <a:pPr>
                        <a:spcAft>
                          <a:spcPts val="0"/>
                        </a:spcAft>
                      </a:pPr>
                      <a:r>
                        <a:rPr lang="en-US" sz="2000" kern="100" dirty="0">
                          <a:effectLst/>
                        </a:rPr>
                        <a:t> </a:t>
                      </a:r>
                    </a:p>
                    <a:p>
                      <a:pPr>
                        <a:spcAft>
                          <a:spcPts val="0"/>
                        </a:spcAft>
                      </a:pPr>
                      <a:endParaRPr lang="zh-TW" sz="2000" kern="100" dirty="0">
                        <a:effectLst/>
                      </a:endParaRPr>
                    </a:p>
                    <a:p>
                      <a:pPr>
                        <a:spcAft>
                          <a:spcPts val="0"/>
                        </a:spcAft>
                      </a:pPr>
                      <a:endParaRPr lang="en-US" altLang="zh-TW" sz="2000" kern="100" dirty="0">
                        <a:effectLst/>
                      </a:endParaRPr>
                    </a:p>
                    <a:p>
                      <a:pPr>
                        <a:spcAft>
                          <a:spcPts val="0"/>
                        </a:spcAft>
                      </a:pPr>
                      <a:endParaRPr lang="en-US" altLang="zh-TW" sz="2000" kern="100" dirty="0">
                        <a:effectLst/>
                      </a:endParaRPr>
                    </a:p>
                    <a:p>
                      <a:pPr>
                        <a:spcAft>
                          <a:spcPts val="0"/>
                        </a:spcAft>
                      </a:pPr>
                      <a:endParaRPr lang="en-US" altLang="zh-TW" sz="2000" kern="100" dirty="0">
                        <a:effectLst/>
                      </a:endParaRPr>
                    </a:p>
                    <a:p>
                      <a:pPr>
                        <a:spcAft>
                          <a:spcPts val="0"/>
                        </a:spcAft>
                      </a:pPr>
                      <a:r>
                        <a:rPr lang="zh-TW" sz="2000" kern="100" dirty="0">
                          <a:effectLst/>
                        </a:rPr>
                        <a:t>期初特推會</a:t>
                      </a:r>
                      <a:r>
                        <a:rPr lang="en-US" sz="2000" kern="100" dirty="0">
                          <a:effectLst/>
                        </a:rPr>
                        <a:t>(9</a:t>
                      </a:r>
                      <a:r>
                        <a:rPr lang="zh-TW" sz="2000" kern="100" dirty="0">
                          <a:effectLst/>
                        </a:rPr>
                        <a:t>月</a:t>
                      </a:r>
                      <a:r>
                        <a:rPr lang="en-US" sz="2000" kern="100" dirty="0">
                          <a:effectLst/>
                        </a:rPr>
                        <a:t>)</a:t>
                      </a:r>
                      <a:endParaRPr lang="zh-TW" sz="2000" kern="100" dirty="0">
                        <a:effectLst/>
                      </a:endParaRPr>
                    </a:p>
                    <a:p>
                      <a:pPr>
                        <a:spcAft>
                          <a:spcPts val="0"/>
                        </a:spcAft>
                      </a:pPr>
                      <a:r>
                        <a:rPr lang="zh-TW" altLang="en-US" sz="2000" kern="100" dirty="0">
                          <a:effectLst/>
                        </a:rPr>
                        <a:t>期</a:t>
                      </a:r>
                      <a:r>
                        <a:rPr lang="zh-TW" sz="2000" kern="100" dirty="0">
                          <a:effectLst/>
                        </a:rPr>
                        <a:t>末特推會審下一學期的申請需求</a:t>
                      </a:r>
                    </a:p>
                    <a:p>
                      <a:pPr>
                        <a:spcAft>
                          <a:spcPts val="0"/>
                        </a:spcAft>
                      </a:pPr>
                      <a:r>
                        <a:rPr lang="en-US" sz="2000" kern="100" dirty="0">
                          <a:effectLst/>
                        </a:rPr>
                        <a:t> </a:t>
                      </a:r>
                      <a:endParaRPr lang="zh-TW" sz="2000" kern="100" dirty="0">
                        <a:effectLst/>
                      </a:endParaRPr>
                    </a:p>
                    <a:p>
                      <a:pPr>
                        <a:spcAft>
                          <a:spcPts val="0"/>
                        </a:spcAft>
                      </a:pPr>
                      <a:endParaRPr lang="en-US" altLang="zh-TW" sz="2000" kern="100" dirty="0">
                        <a:effectLst/>
                      </a:endParaRPr>
                    </a:p>
                    <a:p>
                      <a:pPr>
                        <a:spcAft>
                          <a:spcPts val="0"/>
                        </a:spcAft>
                      </a:pPr>
                      <a:endParaRPr 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469769335"/>
                  </a:ext>
                </a:extLst>
              </a:tr>
            </a:tbl>
          </a:graphicData>
        </a:graphic>
      </p:graphicFrame>
    </p:spTree>
    <p:extLst>
      <p:ext uri="{BB962C8B-B14F-4D97-AF65-F5344CB8AC3E}">
        <p14:creationId xmlns:p14="http://schemas.microsoft.com/office/powerpoint/2010/main" val="19064830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
          <p:cNvSpPr>
            <a:spLocks noGrp="1"/>
          </p:cNvSpPr>
          <p:nvPr>
            <p:ph type="title"/>
          </p:nvPr>
        </p:nvSpPr>
        <p:spPr>
          <a:xfrm>
            <a:off x="-71120" y="1"/>
            <a:ext cx="9215120" cy="731520"/>
          </a:xfrm>
        </p:spPr>
        <p:txBody>
          <a:bodyPr>
            <a:normAutofit fontScale="90000"/>
          </a:bodyPr>
          <a:lstStyle/>
          <a:p>
            <a:r>
              <a:rPr lang="zh-TW" altLang="en-US" dirty="0">
                <a:latin typeface="微軟正黑體" pitchFamily="34" charset="-120"/>
                <a:ea typeface="微軟正黑體" pitchFamily="34" charset="-120"/>
              </a:rPr>
              <a:t>特教推行委員會任務      </a:t>
            </a:r>
            <a:r>
              <a:rPr lang="en-US" altLang="zh-TW" dirty="0">
                <a:latin typeface="微軟正黑體" pitchFamily="34" charset="-120"/>
                <a:ea typeface="微軟正黑體" pitchFamily="34" charset="-120"/>
              </a:rPr>
              <a:t>2/2</a:t>
            </a:r>
            <a:endParaRPr lang="zh-TW" altLang="en-US" dirty="0"/>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2775541409"/>
              </p:ext>
            </p:extLst>
          </p:nvPr>
        </p:nvGraphicFramePr>
        <p:xfrm>
          <a:off x="0" y="833120"/>
          <a:ext cx="9144000" cy="6012031"/>
        </p:xfrm>
        <a:graphic>
          <a:graphicData uri="http://schemas.openxmlformats.org/drawingml/2006/table">
            <a:tbl>
              <a:tblPr firstRow="1" firstCol="1" bandRow="1">
                <a:tableStyleId>{8A107856-5554-42FB-B03E-39F5DBC370BA}</a:tableStyleId>
              </a:tblPr>
              <a:tblGrid>
                <a:gridCol w="6257015">
                  <a:extLst>
                    <a:ext uri="{9D8B030D-6E8A-4147-A177-3AD203B41FA5}">
                      <a16:colId xmlns:a16="http://schemas.microsoft.com/office/drawing/2014/main" val="3685278815"/>
                    </a:ext>
                  </a:extLst>
                </a:gridCol>
                <a:gridCol w="2886985">
                  <a:extLst>
                    <a:ext uri="{9D8B030D-6E8A-4147-A177-3AD203B41FA5}">
                      <a16:colId xmlns:a16="http://schemas.microsoft.com/office/drawing/2014/main" val="4257540326"/>
                    </a:ext>
                  </a:extLst>
                </a:gridCol>
              </a:tblGrid>
              <a:tr h="555681">
                <a:tc>
                  <a:txBody>
                    <a:bodyPr/>
                    <a:lstStyle/>
                    <a:p>
                      <a:pPr algn="ctr">
                        <a:spcAft>
                          <a:spcPts val="0"/>
                        </a:spcAft>
                      </a:pPr>
                      <a:r>
                        <a:rPr lang="zh-TW" sz="2400" kern="100" dirty="0">
                          <a:effectLst/>
                        </a:rPr>
                        <a:t>工作內容</a:t>
                      </a:r>
                      <a:endParaRPr lang="zh-TW" sz="2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lgn="ctr">
                        <a:spcAft>
                          <a:spcPts val="0"/>
                        </a:spcAft>
                      </a:pPr>
                      <a:r>
                        <a:rPr lang="zh-TW" sz="2400" kern="100" dirty="0">
                          <a:effectLst/>
                        </a:rPr>
                        <a:t>會議時間</a:t>
                      </a:r>
                      <a:endParaRPr lang="zh-TW" sz="24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4034099779"/>
                  </a:ext>
                </a:extLst>
              </a:tr>
              <a:tr h="5456350">
                <a:tc>
                  <a:txBody>
                    <a:bodyPr/>
                    <a:lstStyle/>
                    <a:p>
                      <a:pPr>
                        <a:spcAft>
                          <a:spcPts val="0"/>
                        </a:spcAft>
                      </a:pPr>
                      <a:endParaRPr lang="zh-TW" sz="2000" kern="100" dirty="0">
                        <a:effectLst/>
                      </a:endParaRPr>
                    </a:p>
                    <a:p>
                      <a:pPr>
                        <a:spcAft>
                          <a:spcPts val="0"/>
                        </a:spcAft>
                      </a:pPr>
                      <a:r>
                        <a:rPr lang="zh-TW" sz="2000" kern="100" dirty="0">
                          <a:effectLst/>
                        </a:rPr>
                        <a:t>七、</a:t>
                      </a:r>
                      <a:r>
                        <a:rPr lang="zh-TW" altLang="en-US" sz="2000" dirty="0"/>
                        <a:t>整合特殊教育資源及社區特殊教育支援體系</a:t>
                      </a:r>
                      <a:r>
                        <a:rPr lang="zh-TW" sz="2000" kern="100" dirty="0">
                          <a:effectLst/>
                        </a:rPr>
                        <a:t>。 </a:t>
                      </a:r>
                    </a:p>
                    <a:p>
                      <a:pPr marL="304800">
                        <a:spcAft>
                          <a:spcPts val="0"/>
                        </a:spcAft>
                      </a:pPr>
                      <a:r>
                        <a:rPr lang="en-US" sz="2000" kern="100" dirty="0">
                          <a:effectLst/>
                        </a:rPr>
                        <a:t> </a:t>
                      </a:r>
                      <a:endParaRPr lang="zh-TW" sz="2000" kern="100" dirty="0">
                        <a:effectLst/>
                      </a:endParaRPr>
                    </a:p>
                    <a:p>
                      <a:pPr>
                        <a:spcAft>
                          <a:spcPts val="0"/>
                        </a:spcAft>
                      </a:pPr>
                      <a:r>
                        <a:rPr lang="zh-TW" sz="2000" kern="100" dirty="0">
                          <a:effectLst/>
                        </a:rPr>
                        <a:t>八、</a:t>
                      </a:r>
                      <a:r>
                        <a:rPr lang="zh-TW" altLang="en-US" sz="2000" dirty="0"/>
                        <a:t>推動無障礙環境及特殊教育宣導工作</a:t>
                      </a:r>
                      <a:r>
                        <a:rPr lang="zh-TW" sz="2000" kern="100" dirty="0">
                          <a:effectLst/>
                        </a:rPr>
                        <a:t>。</a:t>
                      </a:r>
                    </a:p>
                    <a:p>
                      <a:pPr marL="304800">
                        <a:spcAft>
                          <a:spcPts val="0"/>
                        </a:spcAft>
                      </a:pPr>
                      <a:r>
                        <a:rPr lang="en-US" sz="2000" kern="100" dirty="0">
                          <a:effectLst/>
                        </a:rPr>
                        <a:t> </a:t>
                      </a:r>
                      <a:endParaRPr lang="zh-TW" sz="2000" kern="100" dirty="0">
                        <a:effectLst/>
                      </a:endParaRPr>
                    </a:p>
                    <a:p>
                      <a:pPr>
                        <a:spcAft>
                          <a:spcPts val="0"/>
                        </a:spcAft>
                      </a:pPr>
                      <a:r>
                        <a:rPr lang="zh-TW" sz="2000" kern="100" dirty="0">
                          <a:effectLst/>
                        </a:rPr>
                        <a:t>九、</a:t>
                      </a:r>
                      <a:r>
                        <a:rPr lang="zh-TW" altLang="en-US" sz="2000" dirty="0"/>
                        <a:t>審議教師及家長特殊教育專業知能研習計畫</a:t>
                      </a:r>
                      <a:r>
                        <a:rPr lang="zh-TW" sz="2000" kern="100" dirty="0">
                          <a:effectLst/>
                        </a:rPr>
                        <a:t>。</a:t>
                      </a:r>
                    </a:p>
                    <a:p>
                      <a:pPr>
                        <a:spcAft>
                          <a:spcPts val="0"/>
                        </a:spcAft>
                      </a:pPr>
                      <a:r>
                        <a:rPr lang="en-US" sz="2000" kern="100" dirty="0">
                          <a:effectLst/>
                        </a:rPr>
                        <a:t/>
                      </a:r>
                      <a:br>
                        <a:rPr lang="en-US" sz="2000" kern="100" dirty="0">
                          <a:effectLst/>
                        </a:rPr>
                      </a:br>
                      <a:r>
                        <a:rPr lang="zh-TW" sz="2000" kern="100" dirty="0">
                          <a:effectLst/>
                        </a:rPr>
                        <a:t>十、</a:t>
                      </a:r>
                      <a:r>
                        <a:rPr lang="zh-TW" altLang="en-US" sz="2000" dirty="0"/>
                        <a:t>推動特殊教育自我評鑑、定期追蹤及建立獎懲機制</a:t>
                      </a:r>
                      <a:r>
                        <a:rPr lang="zh-TW" sz="2000" kern="100" dirty="0">
                          <a:effectLst/>
                        </a:rPr>
                        <a:t>。</a:t>
                      </a:r>
                    </a:p>
                    <a:p>
                      <a:pPr>
                        <a:spcAft>
                          <a:spcPts val="0"/>
                        </a:spcAft>
                      </a:pPr>
                      <a:r>
                        <a:rPr lang="en-US" sz="2000" kern="100" dirty="0">
                          <a:effectLst/>
                        </a:rPr>
                        <a:t> </a:t>
                      </a:r>
                      <a:endParaRPr lang="zh-TW" sz="2000" kern="100" dirty="0">
                        <a:effectLst/>
                      </a:endParaRPr>
                    </a:p>
                    <a:p>
                      <a:pPr>
                        <a:spcAft>
                          <a:spcPts val="0"/>
                        </a:spcAft>
                      </a:pPr>
                      <a:r>
                        <a:rPr lang="zh-TW" sz="2000" kern="100" dirty="0">
                          <a:effectLst/>
                        </a:rPr>
                        <a:t>十一、</a:t>
                      </a:r>
                      <a:r>
                        <a:rPr lang="zh-TW" altLang="en-US" sz="2000" dirty="0"/>
                        <a:t>審議特殊教育班設班計畫、課程規劃及特殊教育方案</a:t>
                      </a:r>
                      <a:endParaRPr lang="en-US" altLang="zh-TW" sz="2000" dirty="0"/>
                    </a:p>
                    <a:p>
                      <a:pPr>
                        <a:spcAft>
                          <a:spcPts val="0"/>
                        </a:spcAft>
                      </a:pPr>
                      <a:endParaRPr lang="en-US" alt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spcAft>
                          <a:spcPts val="0"/>
                        </a:spcAft>
                      </a:pPr>
                      <a:r>
                        <a:rPr lang="zh-TW" altLang="en-US" sz="2000" kern="100" dirty="0">
                          <a:effectLst/>
                          <a:latin typeface="Calibri" panose="020F0502020204030204" pitchFamily="34" charset="0"/>
                          <a:ea typeface="新細明體" panose="02020500000000000000" pitchFamily="18" charset="-120"/>
                          <a:cs typeface="Times New Roman" panose="02020603050405020304" pitchFamily="18" charset="0"/>
                        </a:rPr>
                        <a:t>十二、</a:t>
                      </a:r>
                      <a:r>
                        <a:rPr lang="zh-TW" altLang="en-US" sz="2000" dirty="0"/>
                        <a:t>審議轉學或轉入不同群科身心障礙學生之學分數對照與認定</a:t>
                      </a:r>
                      <a:endParaRPr lang="en-US" altLang="zh-TW" sz="2000" dirty="0"/>
                    </a:p>
                    <a:p>
                      <a:pPr>
                        <a:spcAft>
                          <a:spcPts val="0"/>
                        </a:spcAft>
                      </a:pPr>
                      <a:endParaRPr lang="en-US" alt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spcAft>
                          <a:spcPts val="0"/>
                        </a:spcAft>
                      </a:pPr>
                      <a:r>
                        <a:rPr lang="zh-TW" altLang="en-US" sz="2000" kern="100" dirty="0">
                          <a:effectLst/>
                          <a:latin typeface="Calibri" panose="020F0502020204030204" pitchFamily="34" charset="0"/>
                          <a:ea typeface="新細明體" panose="02020500000000000000" pitchFamily="18" charset="-120"/>
                          <a:cs typeface="Times New Roman" panose="02020603050405020304" pitchFamily="18" charset="0"/>
                        </a:rPr>
                        <a:t>十三、</a:t>
                      </a:r>
                      <a:r>
                        <a:rPr lang="zh-TW" altLang="en-US" sz="2000" dirty="0"/>
                        <a:t>處理特殊教育相關業務</a:t>
                      </a:r>
                      <a:endParaRPr 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endParaRPr lang="en-US" altLang="zh-TW" sz="2000" kern="100" dirty="0">
                        <a:effectLst/>
                      </a:endParaRPr>
                    </a:p>
                    <a:p>
                      <a:pPr>
                        <a:spcAft>
                          <a:spcPts val="0"/>
                        </a:spcAft>
                      </a:pPr>
                      <a:r>
                        <a:rPr lang="zh-TW" sz="2000" kern="100" dirty="0">
                          <a:effectLst/>
                        </a:rPr>
                        <a:t>第一學期期初</a:t>
                      </a:r>
                      <a:endParaRPr lang="en-US" altLang="zh-TW" sz="2000" kern="100" dirty="0">
                        <a:effectLst/>
                      </a:endParaRPr>
                    </a:p>
                    <a:p>
                      <a:pPr>
                        <a:spcAft>
                          <a:spcPts val="0"/>
                        </a:spcAft>
                      </a:pPr>
                      <a:endParaRPr lang="en-US" altLang="zh-TW" sz="2000" kern="100" dirty="0">
                        <a:effectLst/>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zh-TW" altLang="zh-TW" sz="2000" kern="100" dirty="0">
                          <a:effectLst/>
                        </a:rPr>
                        <a:t>期初審</a:t>
                      </a:r>
                      <a:r>
                        <a:rPr lang="zh-TW" altLang="en-US" sz="2000" kern="100" dirty="0">
                          <a:effectLst/>
                        </a:rPr>
                        <a:t>學期</a:t>
                      </a:r>
                      <a:r>
                        <a:rPr lang="en-US" altLang="zh-TW" sz="2000" kern="100" dirty="0">
                          <a:effectLst/>
                        </a:rPr>
                        <a:t>/</a:t>
                      </a:r>
                      <a:r>
                        <a:rPr lang="zh-TW" altLang="zh-TW" sz="2000" kern="100" dirty="0">
                          <a:effectLst/>
                        </a:rPr>
                        <a:t>年度計畫</a:t>
                      </a:r>
                    </a:p>
                    <a:p>
                      <a:pPr>
                        <a:spcAft>
                          <a:spcPts val="0"/>
                        </a:spcAft>
                      </a:pPr>
                      <a:endParaRPr lang="en-US" altLang="zh-TW" sz="2000" kern="100" dirty="0">
                        <a:effectLst/>
                      </a:endParaRPr>
                    </a:p>
                    <a:p>
                      <a:pPr>
                        <a:spcAft>
                          <a:spcPts val="0"/>
                        </a:spcAft>
                      </a:pPr>
                      <a:endParaRPr lang="en-US" altLang="zh-TW" sz="2000" kern="100" dirty="0">
                        <a:effectLst/>
                      </a:endParaRPr>
                    </a:p>
                    <a:p>
                      <a:pPr>
                        <a:spcAft>
                          <a:spcPts val="0"/>
                        </a:spcAft>
                      </a:pPr>
                      <a:endParaRPr lang="zh-TW" sz="2000" kern="100" dirty="0">
                        <a:effectLst/>
                      </a:endParaRPr>
                    </a:p>
                    <a:p>
                      <a:pPr>
                        <a:spcAft>
                          <a:spcPts val="0"/>
                        </a:spcAft>
                      </a:pPr>
                      <a:r>
                        <a:rPr lang="zh-TW" altLang="en-US" sz="2000" kern="100" dirty="0">
                          <a:effectLst/>
                        </a:rPr>
                        <a:t>臨時會</a:t>
                      </a:r>
                      <a:r>
                        <a:rPr lang="en-US" altLang="zh-TW" sz="2000" kern="100" dirty="0">
                          <a:effectLst/>
                        </a:rPr>
                        <a:t>/</a:t>
                      </a:r>
                      <a:r>
                        <a:rPr lang="en-US" sz="2000" kern="100" dirty="0">
                          <a:effectLst/>
                        </a:rPr>
                        <a:t> </a:t>
                      </a:r>
                      <a:r>
                        <a:rPr lang="zh-TW" sz="2000" kern="100" dirty="0">
                          <a:effectLst/>
                        </a:rPr>
                        <a:t>期末特推會</a:t>
                      </a:r>
                      <a:endParaRPr lang="en-US" altLang="zh-TW" sz="2000" kern="100" dirty="0">
                        <a:effectLst/>
                      </a:endParaRPr>
                    </a:p>
                    <a:p>
                      <a:pPr>
                        <a:spcAft>
                          <a:spcPts val="0"/>
                        </a:spcAft>
                      </a:pPr>
                      <a:endParaRPr lang="en-US" alt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spcAft>
                          <a:spcPts val="0"/>
                        </a:spcAft>
                      </a:pPr>
                      <a:endParaRPr lang="en-US" alt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zh-TW" altLang="en-US" sz="2000" kern="100" dirty="0">
                          <a:effectLst/>
                        </a:rPr>
                        <a:t>臨時會</a:t>
                      </a:r>
                      <a:r>
                        <a:rPr lang="en-US" altLang="zh-TW" sz="2000" kern="100" dirty="0">
                          <a:effectLst/>
                        </a:rPr>
                        <a:t>/ </a:t>
                      </a:r>
                      <a:r>
                        <a:rPr lang="zh-TW" altLang="zh-TW" sz="2000" kern="100" dirty="0">
                          <a:effectLst/>
                        </a:rPr>
                        <a:t>期末特推會</a:t>
                      </a:r>
                      <a:endParaRPr lang="zh-TW" altLang="zh-TW" sz="2000" kern="100" dirty="0">
                        <a:effectLst/>
                        <a:latin typeface="Calibri" panose="020F0502020204030204" pitchFamily="34" charset="0"/>
                        <a:ea typeface="+mn-ea"/>
                        <a:cs typeface="Times New Roman" panose="02020603050405020304" pitchFamily="18" charset="0"/>
                      </a:endParaRPr>
                    </a:p>
                    <a:p>
                      <a:pPr>
                        <a:spcAft>
                          <a:spcPts val="0"/>
                        </a:spcAft>
                      </a:pPr>
                      <a:endParaRPr lang="zh-TW" sz="20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1349138848"/>
                  </a:ext>
                </a:extLst>
              </a:tr>
            </a:tbl>
          </a:graphicData>
        </a:graphic>
      </p:graphicFrame>
    </p:spTree>
    <p:extLst>
      <p:ext uri="{BB962C8B-B14F-4D97-AF65-F5344CB8AC3E}">
        <p14:creationId xmlns:p14="http://schemas.microsoft.com/office/powerpoint/2010/main" val="42700468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70560" y="609918"/>
            <a:ext cx="8229600" cy="1143000"/>
          </a:xfrm>
        </p:spPr>
        <p:txBody>
          <a:bodyPr>
            <a:normAutofit/>
          </a:bodyPr>
          <a:lstStyle/>
          <a:p>
            <a:r>
              <a:rPr lang="zh-TW" altLang="en-US" sz="4800" dirty="0">
                <a:latin typeface="標楷體" panose="03000509000000000000" pitchFamily="65" charset="-120"/>
                <a:ea typeface="標楷體" panose="03000509000000000000" pitchFamily="65" charset="-120"/>
              </a:rPr>
              <a:t>特教宣導</a:t>
            </a:r>
            <a:r>
              <a:rPr lang="en-US" altLang="zh-TW" sz="4800" dirty="0">
                <a:latin typeface="標楷體" panose="03000509000000000000" pitchFamily="65" charset="-120"/>
                <a:ea typeface="標楷體" panose="03000509000000000000" pitchFamily="65" charset="-120"/>
              </a:rPr>
              <a:t>~</a:t>
            </a:r>
            <a:r>
              <a:rPr lang="zh-TW" altLang="en-US" sz="4800" b="1" dirty="0">
                <a:solidFill>
                  <a:srgbClr val="91CFAC"/>
                </a:solidFill>
                <a:latin typeface="標楷體" panose="03000509000000000000" pitchFamily="65" charset="-120"/>
                <a:ea typeface="標楷體" panose="03000509000000000000" pitchFamily="65" charset="-120"/>
              </a:rPr>
              <a:t>三月函文各校申請</a:t>
            </a:r>
            <a:endParaRPr lang="zh-TW" altLang="en-US" sz="4800"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a:xfrm>
            <a:off x="670560" y="1877963"/>
            <a:ext cx="8229600" cy="4525963"/>
          </a:xfrm>
        </p:spPr>
        <p:txBody>
          <a:bodyPr>
            <a:normAutofit lnSpcReduction="10000"/>
          </a:bodyPr>
          <a:lstStyle/>
          <a:p>
            <a:r>
              <a:rPr lang="zh-TW" altLang="en-US" dirty="0"/>
              <a:t>特教宣導的目的：</a:t>
            </a:r>
            <a:endParaRPr lang="en-US" altLang="zh-TW" dirty="0"/>
          </a:p>
          <a:p>
            <a:pPr marL="0" indent="0">
              <a:buNone/>
            </a:pPr>
            <a:r>
              <a:rPr lang="zh-TW" altLang="en-US" dirty="0"/>
              <a:t>瞭解特殊教育學生會面臨到的問題，以及能夠如何協助特殊教育學生。</a:t>
            </a:r>
            <a:endParaRPr lang="en-US" altLang="zh-TW" dirty="0"/>
          </a:p>
          <a:p>
            <a:r>
              <a:rPr lang="zh-TW" altLang="en-US" dirty="0"/>
              <a:t>特教宣導的對象：</a:t>
            </a:r>
            <a:endParaRPr lang="en-US" altLang="zh-TW" dirty="0"/>
          </a:p>
          <a:p>
            <a:pPr marL="0" indent="0">
              <a:buNone/>
            </a:pPr>
            <a:r>
              <a:rPr lang="en-US" altLang="zh-TW" dirty="0"/>
              <a:t>1.</a:t>
            </a:r>
            <a:r>
              <a:rPr lang="zh-TW" altLang="en-US" dirty="0"/>
              <a:t>普通生：</a:t>
            </a:r>
            <a:endParaRPr lang="en-US" altLang="zh-TW" dirty="0"/>
          </a:p>
          <a:p>
            <a:pPr marL="0" indent="0">
              <a:buNone/>
            </a:pPr>
            <a:r>
              <a:rPr lang="zh-TW" altLang="en-US" dirty="0"/>
              <a:t>全校性特教宣導、環境佈置、體驗活動</a:t>
            </a:r>
            <a:endParaRPr lang="en-US" altLang="zh-TW" dirty="0"/>
          </a:p>
          <a:p>
            <a:pPr marL="0" indent="0">
              <a:buNone/>
            </a:pPr>
            <a:r>
              <a:rPr lang="en-US" altLang="zh-TW" dirty="0"/>
              <a:t>2.</a:t>
            </a:r>
            <a:r>
              <a:rPr lang="zh-TW" altLang="en-US" dirty="0"/>
              <a:t>教師：特教知能研習、會議</a:t>
            </a:r>
            <a:endParaRPr lang="en-US" altLang="zh-TW" dirty="0"/>
          </a:p>
          <a:p>
            <a:pPr marL="0" indent="0">
              <a:buNone/>
            </a:pPr>
            <a:r>
              <a:rPr lang="en-US" altLang="zh-TW" dirty="0"/>
              <a:t>3.</a:t>
            </a:r>
            <a:r>
              <a:rPr lang="zh-TW" altLang="en-US" dirty="0"/>
              <a:t>家長：親師座談會、學校文宣資料</a:t>
            </a:r>
            <a:endParaRPr lang="en-US" altLang="zh-TW" dirty="0"/>
          </a:p>
          <a:p>
            <a:endParaRPr lang="en-US" altLang="zh-TW" dirty="0"/>
          </a:p>
          <a:p>
            <a:endParaRPr lang="en-US" altLang="zh-TW" dirty="0"/>
          </a:p>
          <a:p>
            <a:endParaRPr lang="en-US" altLang="zh-TW" dirty="0"/>
          </a:p>
        </p:txBody>
      </p:sp>
      <p:sp>
        <p:nvSpPr>
          <p:cNvPr id="4" name="圓角矩形圖說文字 3"/>
          <p:cNvSpPr/>
          <p:nvPr/>
        </p:nvSpPr>
        <p:spPr>
          <a:xfrm>
            <a:off x="5770880" y="2926080"/>
            <a:ext cx="3373120" cy="1422400"/>
          </a:xfrm>
          <a:prstGeom prst="wedgeRoundRectCallout">
            <a:avLst>
              <a:gd name="adj1" fmla="val -55256"/>
              <a:gd name="adj2" fmla="val 19641"/>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TW" altLang="en-US" sz="2800" b="1" dirty="0">
                <a:latin typeface="標楷體" panose="03000509000000000000" pitchFamily="65" charset="-120"/>
                <a:ea typeface="標楷體" panose="03000509000000000000" pitchFamily="65" charset="-120"/>
              </a:rPr>
              <a:t>設班學校辦理親職教育、融合活動可申請經費補助</a:t>
            </a:r>
          </a:p>
        </p:txBody>
      </p:sp>
    </p:spTree>
    <p:extLst>
      <p:ext uri="{BB962C8B-B14F-4D97-AF65-F5344CB8AC3E}">
        <p14:creationId xmlns:p14="http://schemas.microsoft.com/office/powerpoint/2010/main" val="2673621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a:spLocks noGrp="1"/>
          </p:cNvSpPr>
          <p:nvPr>
            <p:ph type="title"/>
          </p:nvPr>
        </p:nvSpPr>
        <p:spPr>
          <a:xfrm>
            <a:off x="457200" y="532562"/>
            <a:ext cx="8229600" cy="885075"/>
          </a:xfrm>
        </p:spPr>
        <p:txBody>
          <a:bodyPr>
            <a:normAutofit/>
          </a:bodyPr>
          <a:lstStyle/>
          <a:p>
            <a:pPr lvl="0">
              <a:spcBef>
                <a:spcPts val="0"/>
              </a:spcBef>
            </a:pPr>
            <a:r>
              <a:rPr kumimoji="1" lang="zh-TW" altLang="en-US" sz="4800" dirty="0">
                <a:latin typeface="標楷體" panose="03000509000000000000" pitchFamily="65" charset="-120"/>
                <a:ea typeface="標楷體" panose="03000509000000000000" pitchFamily="65" charset="-120"/>
              </a:rPr>
              <a:t>特教通報網</a:t>
            </a:r>
          </a:p>
        </p:txBody>
      </p:sp>
      <p:sp>
        <p:nvSpPr>
          <p:cNvPr id="7" name="內容版面配置區 2"/>
          <p:cNvSpPr>
            <a:spLocks noGrp="1"/>
          </p:cNvSpPr>
          <p:nvPr>
            <p:ph idx="1"/>
          </p:nvPr>
        </p:nvSpPr>
        <p:spPr>
          <a:xfrm>
            <a:off x="457199" y="1600200"/>
            <a:ext cx="8536329" cy="4525963"/>
          </a:xfrm>
        </p:spPr>
        <p:txBody>
          <a:bodyPr>
            <a:normAutofit/>
          </a:bodyPr>
          <a:lstStyle/>
          <a:p>
            <a:r>
              <a:rPr kumimoji="1" lang="zh-TW" altLang="en-US" b="1" dirty="0">
                <a:latin typeface="標楷體" panose="03000509000000000000" pitchFamily="65" charset="-120"/>
                <a:ea typeface="標楷體" panose="03000509000000000000" pitchFamily="65" charset="-120"/>
              </a:rPr>
              <a:t>資料偵錯檢查：</a:t>
            </a:r>
            <a:r>
              <a:rPr kumimoji="1" lang="en-US" altLang="zh-TW" b="1" u="sng" dirty="0">
                <a:latin typeface="Times New Roman" pitchFamily="18" charset="0"/>
                <a:ea typeface="標楷體" panose="03000509000000000000" pitchFamily="65" charset="-120"/>
                <a:cs typeface="Times New Roman" pitchFamily="18" charset="0"/>
              </a:rPr>
              <a:t>9/20</a:t>
            </a:r>
            <a:r>
              <a:rPr kumimoji="1" lang="zh-TW" altLang="en-US" b="1" u="sng" dirty="0">
                <a:latin typeface="Times New Roman" pitchFamily="18" charset="0"/>
                <a:ea typeface="標楷體" panose="03000509000000000000" pitchFamily="65" charset="-120"/>
                <a:cs typeface="Times New Roman" pitchFamily="18" charset="0"/>
              </a:rPr>
              <a:t>、</a:t>
            </a:r>
            <a:r>
              <a:rPr kumimoji="1" lang="en-US" altLang="zh-TW" b="1" u="sng" dirty="0">
                <a:latin typeface="Times New Roman" pitchFamily="18" charset="0"/>
                <a:ea typeface="標楷體" panose="03000509000000000000" pitchFamily="65" charset="-120"/>
                <a:cs typeface="Times New Roman" pitchFamily="18" charset="0"/>
              </a:rPr>
              <a:t>10/20</a:t>
            </a:r>
            <a:r>
              <a:rPr kumimoji="1" lang="zh-TW" altLang="en-US" b="1" u="sng" dirty="0">
                <a:latin typeface="Times New Roman" pitchFamily="18" charset="0"/>
                <a:ea typeface="標楷體" panose="03000509000000000000" pitchFamily="65" charset="-120"/>
                <a:cs typeface="Times New Roman" pitchFamily="18" charset="0"/>
              </a:rPr>
              <a:t>、</a:t>
            </a:r>
            <a:r>
              <a:rPr kumimoji="1" lang="en-US" altLang="zh-TW" b="1" u="sng" dirty="0">
                <a:latin typeface="Times New Roman" pitchFamily="18" charset="0"/>
                <a:ea typeface="標楷體" panose="03000509000000000000" pitchFamily="65" charset="-120"/>
                <a:cs typeface="Times New Roman" pitchFamily="18" charset="0"/>
              </a:rPr>
              <a:t>11/20</a:t>
            </a:r>
            <a:r>
              <a:rPr kumimoji="1" lang="zh-TW" altLang="en-US" b="1" u="sng" dirty="0">
                <a:latin typeface="Times New Roman" pitchFamily="18" charset="0"/>
                <a:ea typeface="標楷體" panose="03000509000000000000" pitchFamily="65" charset="-120"/>
                <a:cs typeface="Times New Roman" pitchFamily="18" charset="0"/>
              </a:rPr>
              <a:t>、</a:t>
            </a:r>
            <a:r>
              <a:rPr kumimoji="1" lang="en-US" altLang="zh-TW" b="1" u="sng" dirty="0">
                <a:latin typeface="Times New Roman" pitchFamily="18" charset="0"/>
                <a:ea typeface="標楷體" panose="03000509000000000000" pitchFamily="65" charset="-120"/>
                <a:cs typeface="Times New Roman" pitchFamily="18" charset="0"/>
              </a:rPr>
              <a:t>3/20</a:t>
            </a:r>
            <a:r>
              <a:rPr kumimoji="1" lang="zh-TW" altLang="en-US" b="1" dirty="0">
                <a:latin typeface="標楷體" panose="03000509000000000000" pitchFamily="65" charset="-120"/>
                <a:ea typeface="標楷體" panose="03000509000000000000" pitchFamily="65" charset="-120"/>
              </a:rPr>
              <a:t>，請各校務必於偵錯日前五天內完成。</a:t>
            </a:r>
            <a:r>
              <a:rPr kumimoji="1" lang="en-US" altLang="zh-TW" b="1" dirty="0">
                <a:solidFill>
                  <a:srgbClr val="FF0000"/>
                </a:solidFill>
                <a:latin typeface="標楷體" panose="03000509000000000000" pitchFamily="65" charset="-120"/>
                <a:ea typeface="標楷體" panose="03000509000000000000" pitchFamily="65" charset="-120"/>
              </a:rPr>
              <a:t>(</a:t>
            </a:r>
            <a:r>
              <a:rPr kumimoji="1" lang="zh-TW" altLang="en-US" b="1" dirty="0">
                <a:solidFill>
                  <a:srgbClr val="FF0000"/>
                </a:solidFill>
                <a:latin typeface="標楷體" panose="03000509000000000000" pitchFamily="65" charset="-120"/>
                <a:ea typeface="標楷體" panose="03000509000000000000" pitchFamily="65" charset="-120"/>
              </a:rPr>
              <a:t>紅字代表有誤</a:t>
            </a:r>
            <a:r>
              <a:rPr kumimoji="1" lang="en-US" altLang="zh-TW" b="1" dirty="0">
                <a:solidFill>
                  <a:srgbClr val="FF0000"/>
                </a:solidFill>
                <a:latin typeface="標楷體" panose="03000509000000000000" pitchFamily="65" charset="-120"/>
                <a:ea typeface="標楷體" panose="03000509000000000000" pitchFamily="65" charset="-120"/>
              </a:rPr>
              <a:t>)</a:t>
            </a:r>
          </a:p>
          <a:p>
            <a:r>
              <a:rPr kumimoji="1" lang="zh-TW" altLang="en-US" b="1" dirty="0">
                <a:latin typeface="標楷體" panose="03000509000000000000" pitchFamily="65" charset="-120"/>
                <a:ea typeface="標楷體" panose="03000509000000000000" pitchFamily="65" charset="-120"/>
              </a:rPr>
              <a:t>填寫特教檢核表</a:t>
            </a:r>
            <a:r>
              <a:rPr kumimoji="1" lang="en-US" altLang="zh-TW" b="1" dirty="0">
                <a:solidFill>
                  <a:srgbClr val="FF0000"/>
                </a:solidFill>
                <a:latin typeface="標楷體" panose="03000509000000000000" pitchFamily="65" charset="-120"/>
                <a:ea typeface="標楷體" panose="03000509000000000000" pitchFamily="65" charset="-120"/>
                <a:sym typeface="Wingdings" panose="05000000000000000000" pitchFamily="2" charset="2"/>
              </a:rPr>
              <a:t>(</a:t>
            </a:r>
            <a:r>
              <a:rPr kumimoji="1" lang="zh-TW" altLang="en-US" b="1" dirty="0">
                <a:solidFill>
                  <a:srgbClr val="FF0000"/>
                </a:solidFill>
                <a:latin typeface="標楷體" panose="03000509000000000000" pitchFamily="65" charset="-120"/>
                <a:ea typeface="標楷體" panose="03000509000000000000" pitchFamily="65" charset="-120"/>
                <a:sym typeface="Wingdings" panose="05000000000000000000" pitchFamily="2" charset="2"/>
              </a:rPr>
              <a:t>特教通報網</a:t>
            </a:r>
            <a:r>
              <a:rPr kumimoji="1" lang="en-US" altLang="zh-TW" b="1" dirty="0">
                <a:solidFill>
                  <a:srgbClr val="FF0000"/>
                </a:solidFill>
                <a:latin typeface="標楷體" panose="03000509000000000000" pitchFamily="65" charset="-120"/>
                <a:ea typeface="標楷體" panose="03000509000000000000" pitchFamily="65" charset="-120"/>
                <a:sym typeface="Wingdings" panose="05000000000000000000" pitchFamily="2" charset="2"/>
              </a:rPr>
              <a:t>)</a:t>
            </a:r>
            <a:endParaRPr kumimoji="1" lang="en-US" altLang="zh-TW" b="1" dirty="0">
              <a:solidFill>
                <a:srgbClr val="FF0000"/>
              </a:solidFill>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solidFill>
                  <a:srgbClr val="FF0000"/>
                </a:solidFill>
                <a:latin typeface="標楷體" panose="03000509000000000000" pitchFamily="65" charset="-120"/>
                <a:ea typeface="標楷體" panose="03000509000000000000" pitchFamily="65" charset="-120"/>
              </a:rPr>
              <a:t>每年</a:t>
            </a:r>
            <a:r>
              <a:rPr kumimoji="1" lang="en-US" altLang="zh-TW" sz="2800" dirty="0">
                <a:solidFill>
                  <a:srgbClr val="FF0000"/>
                </a:solidFill>
                <a:latin typeface="Times New Roman" pitchFamily="18" charset="0"/>
                <a:ea typeface="標楷體" panose="03000509000000000000" pitchFamily="65" charset="-120"/>
                <a:cs typeface="Times New Roman" pitchFamily="18" charset="0"/>
              </a:rPr>
              <a:t>9/1~</a:t>
            </a:r>
            <a:r>
              <a:rPr kumimoji="1" lang="zh-TW" altLang="en-US" sz="2800" dirty="0">
                <a:solidFill>
                  <a:srgbClr val="FF0000"/>
                </a:solidFill>
                <a:latin typeface="Times New Roman" pitchFamily="18" charset="0"/>
                <a:ea typeface="標楷體" panose="03000509000000000000" pitchFamily="65" charset="-120"/>
                <a:cs typeface="Times New Roman" pitchFamily="18" charset="0"/>
              </a:rPr>
              <a:t>次年</a:t>
            </a:r>
            <a:r>
              <a:rPr kumimoji="1" lang="en-US" altLang="zh-TW" sz="2800" dirty="0">
                <a:solidFill>
                  <a:srgbClr val="FF0000"/>
                </a:solidFill>
                <a:latin typeface="Times New Roman" pitchFamily="18" charset="0"/>
                <a:ea typeface="標楷體" panose="03000509000000000000" pitchFamily="65" charset="-120"/>
                <a:cs typeface="Times New Roman" pitchFamily="18" charset="0"/>
              </a:rPr>
              <a:t>7/15 </a:t>
            </a:r>
            <a:r>
              <a:rPr kumimoji="1" lang="zh-TW" altLang="en-US" sz="2800" dirty="0">
                <a:latin typeface="標楷體" panose="03000509000000000000" pitchFamily="65" charset="-120"/>
                <a:ea typeface="標楷體" panose="03000509000000000000" pitchFamily="65" charset="-120"/>
              </a:rPr>
              <a:t>。</a:t>
            </a:r>
            <a:endParaRPr kumimoji="1" lang="en-US" altLang="zh-TW" sz="2800"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特教相關業務</a:t>
            </a:r>
            <a:r>
              <a:rPr kumimoji="1" lang="en-US" altLang="zh-TW" sz="2800" dirty="0">
                <a:latin typeface="標楷體" panose="03000509000000000000" pitchFamily="65" charset="-120"/>
                <a:ea typeface="標楷體" panose="03000509000000000000" pitchFamily="65" charset="-120"/>
              </a:rPr>
              <a:t>-</a:t>
            </a:r>
            <a:r>
              <a:rPr kumimoji="1" lang="zh-TW" altLang="en-US" sz="2800" dirty="0">
                <a:latin typeface="標楷體" panose="03000509000000000000" pitchFamily="65" charset="-120"/>
                <a:ea typeface="標楷體" panose="03000509000000000000" pitchFamily="65" charset="-120"/>
              </a:rPr>
              <a:t>學校自評</a:t>
            </a:r>
            <a:r>
              <a:rPr kumimoji="1" lang="en-US" altLang="zh-TW" sz="2800" dirty="0">
                <a:latin typeface="標楷體" panose="03000509000000000000" pitchFamily="65" charset="-120"/>
                <a:ea typeface="標楷體" panose="03000509000000000000" pitchFamily="65" charset="-120"/>
              </a:rPr>
              <a:t>-</a:t>
            </a:r>
            <a:r>
              <a:rPr kumimoji="1" lang="zh-TW" altLang="en-US" sz="2800" dirty="0">
                <a:latin typeface="標楷體" panose="03000509000000000000" pitchFamily="65" charset="-120"/>
                <a:ea typeface="標楷體" panose="03000509000000000000" pitchFamily="65" charset="-120"/>
              </a:rPr>
              <a:t>填寫特教檢核表。</a:t>
            </a:r>
            <a:endParaRPr kumimoji="1" lang="en-US" altLang="zh-TW" sz="2800" b="1" dirty="0">
              <a:latin typeface="標楷體" panose="03000509000000000000" pitchFamily="65" charset="-120"/>
              <a:ea typeface="標楷體" panose="03000509000000000000" pitchFamily="65" charset="-120"/>
            </a:endParaRPr>
          </a:p>
          <a:p>
            <a:r>
              <a:rPr kumimoji="1" lang="zh-TW" altLang="en-US" b="1" dirty="0">
                <a:latin typeface="標楷體" panose="03000509000000000000" pitchFamily="65" charset="-120"/>
                <a:ea typeface="標楷體" panose="03000509000000000000" pitchFamily="65" charset="-120"/>
              </a:rPr>
              <a:t>密碼須每半年更換一次。</a:t>
            </a:r>
            <a:endParaRPr kumimoji="1" lang="en-US" altLang="zh-TW" b="1" dirty="0">
              <a:latin typeface="標楷體" panose="03000509000000000000" pitchFamily="65" charset="-120"/>
              <a:ea typeface="標楷體" panose="03000509000000000000" pitchFamily="65" charset="-120"/>
            </a:endParaRPr>
          </a:p>
          <a:p>
            <a:r>
              <a:rPr kumimoji="1" lang="zh-TW" altLang="en-US" b="1" dirty="0">
                <a:latin typeface="Times New Roman" pitchFamily="18" charset="0"/>
                <a:ea typeface="標楷體" panose="03000509000000000000" pitchFamily="65" charset="-120"/>
                <a:cs typeface="Times New Roman" pitchFamily="18" charset="0"/>
              </a:rPr>
              <a:t>每年</a:t>
            </a:r>
            <a:r>
              <a:rPr kumimoji="1" lang="en-US" altLang="zh-TW" b="1" dirty="0">
                <a:latin typeface="Times New Roman" pitchFamily="18" charset="0"/>
                <a:ea typeface="標楷體" panose="03000509000000000000" pitchFamily="65" charset="-120"/>
                <a:cs typeface="Times New Roman" pitchFamily="18" charset="0"/>
              </a:rPr>
              <a:t>8</a:t>
            </a:r>
            <a:r>
              <a:rPr kumimoji="1" lang="zh-TW" altLang="en-US" b="1" dirty="0">
                <a:latin typeface="Times New Roman" pitchFamily="18" charset="0"/>
                <a:ea typeface="標楷體" panose="03000509000000000000" pitchFamily="65" charset="-120"/>
                <a:cs typeface="Times New Roman" pitchFamily="18" charset="0"/>
              </a:rPr>
              <a:t>月均辦理特教通報網研習</a:t>
            </a:r>
            <a:endParaRPr kumimoji="1" lang="en-US" altLang="zh-TW" b="1" dirty="0">
              <a:latin typeface="Times New Roman" pitchFamily="18" charset="0"/>
              <a:ea typeface="標楷體" panose="03000509000000000000" pitchFamily="65" charset="-120"/>
              <a:cs typeface="Times New Roman" pitchFamily="18" charset="0"/>
            </a:endParaRPr>
          </a:p>
          <a:p>
            <a:pPr marL="0" indent="0">
              <a:buNone/>
            </a:pPr>
            <a:endParaRPr kumimoji="1" lang="en-US" altLang="zh-TW" b="1" dirty="0">
              <a:latin typeface="標楷體" panose="03000509000000000000" pitchFamily="65" charset="-120"/>
              <a:ea typeface="標楷體" panose="03000509000000000000" pitchFamily="65" charset="-120"/>
            </a:endParaRPr>
          </a:p>
        </p:txBody>
      </p:sp>
      <p:sp>
        <p:nvSpPr>
          <p:cNvPr id="8" name="子標題 2"/>
          <p:cNvSpPr txBox="1">
            <a:spLocks/>
          </p:cNvSpPr>
          <p:nvPr/>
        </p:nvSpPr>
        <p:spPr>
          <a:xfrm>
            <a:off x="549225" y="166978"/>
            <a:ext cx="2163830" cy="28069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kumimoji="1" lang="zh-TW" altLang="en-US" sz="1400" b="1" dirty="0">
                <a:solidFill>
                  <a:srgbClr val="407790"/>
                </a:solidFill>
                <a:latin typeface="標楷體" pitchFamily="65" charset="-120"/>
                <a:ea typeface="標楷體" pitchFamily="65" charset="-120"/>
                <a:cs typeface="Heiti TC Light"/>
              </a:rPr>
              <a:t>特教資源中心業務宣導</a:t>
            </a:r>
          </a:p>
        </p:txBody>
      </p:sp>
    </p:spTree>
    <p:extLst>
      <p:ext uri="{BB962C8B-B14F-4D97-AF65-F5344CB8AC3E}">
        <p14:creationId xmlns:p14="http://schemas.microsoft.com/office/powerpoint/2010/main" val="4229745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554" y="185209"/>
            <a:ext cx="9123445" cy="1143000"/>
          </a:xfrm>
        </p:spPr>
        <p:txBody>
          <a:bodyPr/>
          <a:lstStyle/>
          <a:p>
            <a:r>
              <a:rPr lang="zh-TW" altLang="en-US" b="1" dirty="0"/>
              <a:t>重要網頁</a:t>
            </a:r>
            <a:r>
              <a:rPr lang="en-US" altLang="zh-TW" b="1" dirty="0"/>
              <a:t>_</a:t>
            </a:r>
            <a:r>
              <a:rPr lang="zh-TW" altLang="en-US" b="1" dirty="0"/>
              <a:t>嘉義縣特教資訊網</a:t>
            </a:r>
          </a:p>
        </p:txBody>
      </p:sp>
      <p:pic>
        <p:nvPicPr>
          <p:cNvPr id="5" name="圖片 4"/>
          <p:cNvPicPr>
            <a:picLocks noChangeAspect="1"/>
          </p:cNvPicPr>
          <p:nvPr/>
        </p:nvPicPr>
        <p:blipFill rotWithShape="1">
          <a:blip r:embed="rId2"/>
          <a:srcRect b="58524"/>
          <a:stretch/>
        </p:blipFill>
        <p:spPr>
          <a:xfrm>
            <a:off x="0" y="1050097"/>
            <a:ext cx="9143999" cy="1065422"/>
          </a:xfrm>
          <a:prstGeom prst="rect">
            <a:avLst/>
          </a:prstGeom>
        </p:spPr>
      </p:pic>
      <p:pic>
        <p:nvPicPr>
          <p:cNvPr id="6" name="圖片 5"/>
          <p:cNvPicPr>
            <a:picLocks noChangeAspect="1"/>
          </p:cNvPicPr>
          <p:nvPr/>
        </p:nvPicPr>
        <p:blipFill>
          <a:blip r:embed="rId3"/>
          <a:stretch>
            <a:fillRect/>
          </a:stretch>
        </p:blipFill>
        <p:spPr>
          <a:xfrm>
            <a:off x="20554" y="2193098"/>
            <a:ext cx="9102890" cy="2076686"/>
          </a:xfrm>
          <a:prstGeom prst="rect">
            <a:avLst/>
          </a:prstGeom>
        </p:spPr>
      </p:pic>
      <p:pic>
        <p:nvPicPr>
          <p:cNvPr id="8" name="圖片 7"/>
          <p:cNvPicPr>
            <a:picLocks noChangeAspect="1"/>
          </p:cNvPicPr>
          <p:nvPr/>
        </p:nvPicPr>
        <p:blipFill>
          <a:blip r:embed="rId4"/>
          <a:stretch>
            <a:fillRect/>
          </a:stretch>
        </p:blipFill>
        <p:spPr>
          <a:xfrm>
            <a:off x="0" y="4347363"/>
            <a:ext cx="9123444" cy="2371152"/>
          </a:xfrm>
          <a:prstGeom prst="rect">
            <a:avLst/>
          </a:prstGeom>
        </p:spPr>
      </p:pic>
    </p:spTree>
    <p:extLst>
      <p:ext uri="{BB962C8B-B14F-4D97-AF65-F5344CB8AC3E}">
        <p14:creationId xmlns:p14="http://schemas.microsoft.com/office/powerpoint/2010/main" val="24336432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a:latin typeface="標楷體" panose="03000509000000000000" pitchFamily="65" charset="-120"/>
                <a:ea typeface="標楷體" panose="03000509000000000000" pitchFamily="65" charset="-120"/>
              </a:rPr>
              <a:t>114</a:t>
            </a:r>
            <a:r>
              <a:rPr lang="zh-TW" altLang="en-US" sz="3600" dirty="0">
                <a:latin typeface="標楷體" panose="03000509000000000000" pitchFamily="65" charset="-120"/>
                <a:ea typeface="標楷體" panose="03000509000000000000" pitchFamily="65" charset="-120"/>
              </a:rPr>
              <a:t>學年度期特教資源中心夥伴</a:t>
            </a:r>
          </a:p>
        </p:txBody>
      </p:sp>
      <p:pic>
        <p:nvPicPr>
          <p:cNvPr id="7" name="內容版面配置區 6">
            <a:extLst>
              <a:ext uri="{FF2B5EF4-FFF2-40B4-BE49-F238E27FC236}">
                <a16:creationId xmlns:a16="http://schemas.microsoft.com/office/drawing/2014/main" id="{5F21EEB7-D383-416F-99D5-18CDB80587EA}"/>
              </a:ext>
            </a:extLst>
          </p:cNvPr>
          <p:cNvPicPr>
            <a:picLocks noGrp="1" noChangeAspect="1"/>
          </p:cNvPicPr>
          <p:nvPr>
            <p:ph idx="1"/>
          </p:nvPr>
        </p:nvPicPr>
        <p:blipFill>
          <a:blip r:embed="rId2"/>
          <a:stretch>
            <a:fillRect/>
          </a:stretch>
        </p:blipFill>
        <p:spPr>
          <a:xfrm>
            <a:off x="548922" y="1600200"/>
            <a:ext cx="8046156" cy="4525963"/>
          </a:xfrm>
        </p:spPr>
      </p:pic>
    </p:spTree>
    <p:extLst>
      <p:ext uri="{BB962C8B-B14F-4D97-AF65-F5344CB8AC3E}">
        <p14:creationId xmlns:p14="http://schemas.microsoft.com/office/powerpoint/2010/main" val="33192266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a:latin typeface="標楷體" panose="03000509000000000000" pitchFamily="65" charset="-120"/>
                <a:ea typeface="標楷體" panose="03000509000000000000" pitchFamily="65" charset="-120"/>
              </a:rPr>
              <a:t>114</a:t>
            </a:r>
            <a:r>
              <a:rPr lang="zh-TW" altLang="en-US" sz="3600" dirty="0">
                <a:latin typeface="標楷體" panose="03000509000000000000" pitchFamily="65" charset="-120"/>
                <a:ea typeface="標楷體" panose="03000509000000000000" pitchFamily="65" charset="-120"/>
              </a:rPr>
              <a:t>學年度期特教資源中心夥伴</a:t>
            </a:r>
          </a:p>
        </p:txBody>
      </p:sp>
      <p:pic>
        <p:nvPicPr>
          <p:cNvPr id="6" name="內容版面配置區 5">
            <a:extLst>
              <a:ext uri="{FF2B5EF4-FFF2-40B4-BE49-F238E27FC236}">
                <a16:creationId xmlns:a16="http://schemas.microsoft.com/office/drawing/2014/main" id="{2228CD7C-C1E7-4A81-9702-76EE7776FB4E}"/>
              </a:ext>
            </a:extLst>
          </p:cNvPr>
          <p:cNvPicPr>
            <a:picLocks noGrp="1" noChangeAspect="1"/>
          </p:cNvPicPr>
          <p:nvPr>
            <p:ph idx="1"/>
          </p:nvPr>
        </p:nvPicPr>
        <p:blipFill>
          <a:blip r:embed="rId2"/>
          <a:stretch>
            <a:fillRect/>
          </a:stretch>
        </p:blipFill>
        <p:spPr>
          <a:xfrm>
            <a:off x="548922" y="1600200"/>
            <a:ext cx="8046156" cy="4525963"/>
          </a:xfrm>
        </p:spPr>
      </p:pic>
    </p:spTree>
    <p:extLst>
      <p:ext uri="{BB962C8B-B14F-4D97-AF65-F5344CB8AC3E}">
        <p14:creationId xmlns:p14="http://schemas.microsoft.com/office/powerpoint/2010/main" val="34189085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a:latin typeface="標楷體" panose="03000509000000000000" pitchFamily="65" charset="-120"/>
                <a:ea typeface="標楷體" panose="03000509000000000000" pitchFamily="65" charset="-120"/>
              </a:rPr>
              <a:t>114</a:t>
            </a:r>
            <a:r>
              <a:rPr lang="zh-TW" altLang="en-US" sz="3600" dirty="0">
                <a:latin typeface="標楷體" panose="03000509000000000000" pitchFamily="65" charset="-120"/>
                <a:ea typeface="標楷體" panose="03000509000000000000" pitchFamily="65" charset="-120"/>
              </a:rPr>
              <a:t>學年度期特教資源中心夥伴</a:t>
            </a:r>
          </a:p>
        </p:txBody>
      </p:sp>
      <p:pic>
        <p:nvPicPr>
          <p:cNvPr id="7" name="內容版面配置區 6">
            <a:extLst>
              <a:ext uri="{FF2B5EF4-FFF2-40B4-BE49-F238E27FC236}">
                <a16:creationId xmlns:a16="http://schemas.microsoft.com/office/drawing/2014/main" id="{8E36D552-DADD-47A4-BBC0-FFD2CE1843FD}"/>
              </a:ext>
            </a:extLst>
          </p:cNvPr>
          <p:cNvPicPr>
            <a:picLocks noGrp="1" noChangeAspect="1"/>
          </p:cNvPicPr>
          <p:nvPr>
            <p:ph idx="1"/>
          </p:nvPr>
        </p:nvPicPr>
        <p:blipFill>
          <a:blip r:embed="rId2"/>
          <a:stretch>
            <a:fillRect/>
          </a:stretch>
        </p:blipFill>
        <p:spPr>
          <a:xfrm>
            <a:off x="548922" y="1600200"/>
            <a:ext cx="8046156" cy="4525963"/>
          </a:xfrm>
        </p:spPr>
      </p:pic>
    </p:spTree>
    <p:extLst>
      <p:ext uri="{BB962C8B-B14F-4D97-AF65-F5344CB8AC3E}">
        <p14:creationId xmlns:p14="http://schemas.microsoft.com/office/powerpoint/2010/main" val="11677544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z="3600" dirty="0">
                <a:latin typeface="標楷體" panose="03000509000000000000" pitchFamily="65" charset="-120"/>
                <a:ea typeface="標楷體" panose="03000509000000000000" pitchFamily="65" charset="-120"/>
              </a:rPr>
              <a:t>114</a:t>
            </a:r>
            <a:r>
              <a:rPr lang="zh-TW" altLang="en-US" sz="3600" dirty="0">
                <a:latin typeface="標楷體" panose="03000509000000000000" pitchFamily="65" charset="-120"/>
                <a:ea typeface="標楷體" panose="03000509000000000000" pitchFamily="65" charset="-120"/>
              </a:rPr>
              <a:t>學年度期特教資源中心夥伴</a:t>
            </a:r>
          </a:p>
        </p:txBody>
      </p:sp>
      <p:pic>
        <p:nvPicPr>
          <p:cNvPr id="6" name="內容版面配置區 5">
            <a:extLst>
              <a:ext uri="{FF2B5EF4-FFF2-40B4-BE49-F238E27FC236}">
                <a16:creationId xmlns:a16="http://schemas.microsoft.com/office/drawing/2014/main" id="{F69AAFA9-AE55-4F6F-A2C4-BE6E7DD1B0A3}"/>
              </a:ext>
            </a:extLst>
          </p:cNvPr>
          <p:cNvPicPr>
            <a:picLocks noGrp="1" noChangeAspect="1"/>
          </p:cNvPicPr>
          <p:nvPr>
            <p:ph idx="1"/>
          </p:nvPr>
        </p:nvPicPr>
        <p:blipFill>
          <a:blip r:embed="rId2"/>
          <a:stretch>
            <a:fillRect/>
          </a:stretch>
        </p:blipFill>
        <p:spPr>
          <a:xfrm>
            <a:off x="548922" y="1600200"/>
            <a:ext cx="8046156" cy="4525963"/>
          </a:xfrm>
        </p:spPr>
      </p:pic>
    </p:spTree>
    <p:extLst>
      <p:ext uri="{BB962C8B-B14F-4D97-AF65-F5344CB8AC3E}">
        <p14:creationId xmlns:p14="http://schemas.microsoft.com/office/powerpoint/2010/main" val="6988470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標題 1"/>
          <p:cNvSpPr>
            <a:spLocks noGrp="1"/>
          </p:cNvSpPr>
          <p:nvPr>
            <p:ph type="title"/>
          </p:nvPr>
        </p:nvSpPr>
        <p:spPr>
          <a:xfrm>
            <a:off x="457200" y="532562"/>
            <a:ext cx="8229600" cy="885075"/>
          </a:xfrm>
        </p:spPr>
        <p:txBody>
          <a:bodyPr>
            <a:normAutofit/>
          </a:bodyPr>
          <a:lstStyle/>
          <a:p>
            <a:pPr lvl="0">
              <a:spcBef>
                <a:spcPts val="0"/>
              </a:spcBef>
            </a:pPr>
            <a:r>
              <a:rPr kumimoji="1" lang="zh-TW" altLang="en-US" sz="4800" dirty="0">
                <a:latin typeface="標楷體" pitchFamily="65" charset="-120"/>
                <a:ea typeface="標楷體" pitchFamily="65" charset="-120"/>
              </a:rPr>
              <a:t>測驗工具、教材教具借用</a:t>
            </a:r>
          </a:p>
        </p:txBody>
      </p:sp>
      <p:sp>
        <p:nvSpPr>
          <p:cNvPr id="10" name="內容版面配置區 2"/>
          <p:cNvSpPr>
            <a:spLocks noGrp="1"/>
          </p:cNvSpPr>
          <p:nvPr>
            <p:ph idx="1"/>
          </p:nvPr>
        </p:nvSpPr>
        <p:spPr>
          <a:xfrm>
            <a:off x="457199" y="1600200"/>
            <a:ext cx="8536329" cy="4525963"/>
          </a:xfrm>
        </p:spPr>
        <p:txBody>
          <a:bodyPr>
            <a:normAutofit fontScale="92500" lnSpcReduction="10000"/>
          </a:bodyPr>
          <a:lstStyle/>
          <a:p>
            <a:r>
              <a:rPr kumimoji="1" lang="zh-TW" altLang="en-US" b="1" dirty="0">
                <a:latin typeface="標楷體" panose="03000509000000000000" pitchFamily="65" charset="-120"/>
                <a:ea typeface="標楷體" panose="03000509000000000000" pitchFamily="65" charset="-120"/>
              </a:rPr>
              <a:t>可先致電中心告知欲借用的測驗工具及數量，以便工作人員事先準備。</a:t>
            </a:r>
            <a:endParaRPr kumimoji="1" lang="en-US" altLang="zh-TW" b="1" dirty="0">
              <a:latin typeface="標楷體" panose="03000509000000000000" pitchFamily="65" charset="-120"/>
              <a:ea typeface="標楷體" panose="03000509000000000000" pitchFamily="65" charset="-120"/>
            </a:endParaRPr>
          </a:p>
          <a:p>
            <a:r>
              <a:rPr kumimoji="1" lang="zh-TW" altLang="en-US" b="1" dirty="0">
                <a:latin typeface="標楷體" panose="03000509000000000000" pitchFamily="65" charset="-120"/>
                <a:ea typeface="標楷體" panose="03000509000000000000" pitchFamily="65" charset="-120"/>
              </a:rPr>
              <a:t>相關測驗工具</a:t>
            </a:r>
            <a:endParaRPr kumimoji="1" lang="en-US" altLang="zh-TW" b="1"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學障：快速唸名、聲韻覺識</a:t>
            </a:r>
            <a:r>
              <a:rPr kumimoji="1" lang="en-US" altLang="zh-TW" sz="2800" dirty="0">
                <a:latin typeface="標楷體" panose="03000509000000000000" pitchFamily="65" charset="-120"/>
                <a:ea typeface="標楷體" panose="03000509000000000000" pitchFamily="65" charset="-120"/>
              </a:rPr>
              <a:t>(</a:t>
            </a:r>
            <a:r>
              <a:rPr kumimoji="1" lang="zh-TW" altLang="en-US" sz="2800" dirty="0">
                <a:latin typeface="標楷體" panose="03000509000000000000" pitchFamily="65" charset="-120"/>
                <a:ea typeface="標楷體" panose="03000509000000000000" pitchFamily="65" charset="-120"/>
              </a:rPr>
              <a:t>中文閱讀障礙診斷流程與測驗</a:t>
            </a:r>
            <a:r>
              <a:rPr kumimoji="1" lang="en-US" altLang="zh-TW" sz="2800" dirty="0">
                <a:latin typeface="標楷體" panose="03000509000000000000" pitchFamily="65" charset="-120"/>
                <a:ea typeface="標楷體" panose="03000509000000000000" pitchFamily="65" charset="-120"/>
              </a:rPr>
              <a:t>)</a:t>
            </a:r>
            <a:r>
              <a:rPr kumimoji="1" lang="zh-TW" altLang="en-US" sz="2800" dirty="0">
                <a:latin typeface="標楷體" panose="03000509000000000000" pitchFamily="65" charset="-120"/>
                <a:ea typeface="標楷體" panose="03000509000000000000" pitchFamily="65" charset="-120"/>
              </a:rPr>
              <a:t>、舊初篩。</a:t>
            </a:r>
            <a:endParaRPr kumimoji="1" lang="en-US" altLang="zh-TW" sz="2800"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注意力：電腦化注意力診斷測驗、學前至九年級注意力缺陷過動症學生行為特徵篩選量表 </a:t>
            </a:r>
            <a:r>
              <a:rPr kumimoji="1" lang="en-US" altLang="zh-TW" sz="2800" dirty="0">
                <a:latin typeface="Times New Roman" pitchFamily="18" charset="0"/>
                <a:ea typeface="標楷體" panose="03000509000000000000" pitchFamily="65" charset="-120"/>
                <a:cs typeface="Times New Roman" pitchFamily="18" charset="0"/>
              </a:rPr>
              <a:t>K-9 ADHD-S </a:t>
            </a:r>
            <a:r>
              <a:rPr kumimoji="1" lang="zh-TW" altLang="en-US" sz="2800" dirty="0">
                <a:latin typeface="標楷體" panose="03000509000000000000" pitchFamily="65" charset="-120"/>
                <a:ea typeface="標楷體" panose="03000509000000000000" pitchFamily="65" charset="-120"/>
              </a:rPr>
              <a:t>。</a:t>
            </a:r>
            <a:endParaRPr kumimoji="1" lang="en-US" altLang="zh-TW" sz="2800"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情障：問題行為篩選量表。</a:t>
            </a:r>
            <a:endParaRPr kumimoji="1" lang="en-US" altLang="zh-TW" sz="2800"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自閉症：自閉症類群障礙檢核表</a:t>
            </a:r>
            <a:r>
              <a:rPr kumimoji="1" lang="en-US" altLang="zh-TW" sz="2800" dirty="0">
                <a:latin typeface="標楷體" panose="03000509000000000000" pitchFamily="65" charset="-120"/>
                <a:ea typeface="標楷體" panose="03000509000000000000" pitchFamily="65" charset="-120"/>
              </a:rPr>
              <a:t>(</a:t>
            </a:r>
            <a:r>
              <a:rPr kumimoji="1" lang="zh-TW" altLang="en-US" sz="2800" dirty="0">
                <a:latin typeface="標楷體" panose="03000509000000000000" pitchFamily="65" charset="-120"/>
                <a:ea typeface="標楷體" panose="03000509000000000000" pitchFamily="65" charset="-120"/>
              </a:rPr>
              <a:t>華文版</a:t>
            </a:r>
            <a:r>
              <a:rPr kumimoji="1" lang="en-US" altLang="zh-TW" sz="2800" dirty="0">
                <a:latin typeface="標楷體" panose="03000509000000000000" pitchFamily="65" charset="-120"/>
                <a:ea typeface="標楷體" panose="03000509000000000000" pitchFamily="65" charset="-120"/>
              </a:rPr>
              <a:t>)</a:t>
            </a:r>
            <a:r>
              <a:rPr kumimoji="1" lang="zh-TW" altLang="en-US" sz="2800" dirty="0">
                <a:latin typeface="標楷體" panose="03000509000000000000" pitchFamily="65" charset="-120"/>
                <a:ea typeface="標楷體" panose="03000509000000000000" pitchFamily="65" charset="-120"/>
              </a:rPr>
              <a:t>、自閉症學生學校適應行為檢核表</a:t>
            </a:r>
            <a:endParaRPr kumimoji="1" lang="en-US" altLang="zh-TW" b="1" dirty="0">
              <a:latin typeface="標楷體" panose="03000509000000000000" pitchFamily="65" charset="-120"/>
              <a:ea typeface="標楷體" panose="03000509000000000000" pitchFamily="65" charset="-120"/>
            </a:endParaRPr>
          </a:p>
          <a:p>
            <a:pPr marL="0" indent="0">
              <a:buNone/>
            </a:pPr>
            <a:endParaRPr kumimoji="1" lang="en-US" altLang="zh-TW" b="1" dirty="0">
              <a:latin typeface="標楷體" panose="03000509000000000000" pitchFamily="65" charset="-120"/>
              <a:ea typeface="標楷體" panose="03000509000000000000" pitchFamily="65" charset="-120"/>
            </a:endParaRPr>
          </a:p>
        </p:txBody>
      </p:sp>
      <p:sp>
        <p:nvSpPr>
          <p:cNvPr id="11" name="子標題 2"/>
          <p:cNvSpPr txBox="1">
            <a:spLocks/>
          </p:cNvSpPr>
          <p:nvPr/>
        </p:nvSpPr>
        <p:spPr>
          <a:xfrm>
            <a:off x="549225" y="166978"/>
            <a:ext cx="2163830" cy="28069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kumimoji="1" lang="zh-TW" altLang="en-US" sz="1400" b="1" dirty="0">
                <a:solidFill>
                  <a:srgbClr val="407790"/>
                </a:solidFill>
                <a:latin typeface="標楷體" pitchFamily="65" charset="-120"/>
                <a:ea typeface="標楷體" pitchFamily="65" charset="-120"/>
                <a:cs typeface="Heiti TC Light"/>
              </a:rPr>
              <a:t>特教資源中心業務宣導</a:t>
            </a:r>
          </a:p>
        </p:txBody>
      </p:sp>
    </p:spTree>
    <p:extLst>
      <p:ext uri="{BB962C8B-B14F-4D97-AF65-F5344CB8AC3E}">
        <p14:creationId xmlns:p14="http://schemas.microsoft.com/office/powerpoint/2010/main" val="5123970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1"/>
          <p:cNvSpPr>
            <a:spLocks noGrp="1"/>
          </p:cNvSpPr>
          <p:nvPr>
            <p:ph type="title"/>
          </p:nvPr>
        </p:nvSpPr>
        <p:spPr>
          <a:xfrm>
            <a:off x="457200" y="532562"/>
            <a:ext cx="8229600" cy="885075"/>
          </a:xfrm>
        </p:spPr>
        <p:txBody>
          <a:bodyPr>
            <a:normAutofit/>
          </a:bodyPr>
          <a:lstStyle/>
          <a:p>
            <a:pPr lvl="0">
              <a:spcBef>
                <a:spcPts val="0"/>
              </a:spcBef>
            </a:pPr>
            <a:r>
              <a:rPr kumimoji="1" lang="zh-TW" altLang="en-US" sz="4800" dirty="0">
                <a:latin typeface="標楷體" pitchFamily="65" charset="-120"/>
                <a:ea typeface="標楷體" pitchFamily="65" charset="-120"/>
              </a:rPr>
              <a:t>心評督導</a:t>
            </a:r>
          </a:p>
        </p:txBody>
      </p:sp>
      <p:sp>
        <p:nvSpPr>
          <p:cNvPr id="8" name="內容版面配置區 2"/>
          <p:cNvSpPr>
            <a:spLocks noGrp="1"/>
          </p:cNvSpPr>
          <p:nvPr>
            <p:ph idx="1"/>
          </p:nvPr>
        </p:nvSpPr>
        <p:spPr>
          <a:xfrm>
            <a:off x="457199" y="1600200"/>
            <a:ext cx="8536329" cy="4525963"/>
          </a:xfrm>
        </p:spPr>
        <p:txBody>
          <a:bodyPr>
            <a:normAutofit fontScale="92500" lnSpcReduction="20000"/>
          </a:bodyPr>
          <a:lstStyle/>
          <a:p>
            <a:r>
              <a:rPr kumimoji="1" lang="zh-TW" altLang="en-US" b="1" dirty="0">
                <a:latin typeface="標楷體" panose="03000509000000000000" pitchFamily="65" charset="-120"/>
                <a:ea typeface="標楷體" panose="03000509000000000000" pitchFamily="65" charset="-120"/>
              </a:rPr>
              <a:t>參與心評研習：</a:t>
            </a:r>
            <a:endParaRPr kumimoji="1" lang="en-US" altLang="zh-TW" b="1"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每學年專業研習時數需達</a:t>
            </a:r>
            <a:r>
              <a:rPr kumimoji="1" lang="en-US" altLang="zh-TW" sz="2800" dirty="0">
                <a:latin typeface="Times New Roman" pitchFamily="18" charset="0"/>
                <a:ea typeface="標楷體" panose="03000509000000000000" pitchFamily="65" charset="-120"/>
                <a:cs typeface="Times New Roman" pitchFamily="18" charset="0"/>
              </a:rPr>
              <a:t>6</a:t>
            </a:r>
            <a:r>
              <a:rPr kumimoji="1" lang="zh-TW" altLang="en-US" sz="2800" dirty="0">
                <a:latin typeface="標楷體" panose="03000509000000000000" pitchFamily="65" charset="-120"/>
                <a:ea typeface="標楷體" panose="03000509000000000000" pitchFamily="65" charset="-120"/>
              </a:rPr>
              <a:t>小時以上。</a:t>
            </a:r>
            <a:endParaRPr kumimoji="1" lang="en-US" altLang="zh-TW" sz="2800"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指派參加出席情形。</a:t>
            </a:r>
            <a:endParaRPr kumimoji="1" lang="en-US" altLang="zh-TW" sz="2800" b="1" dirty="0">
              <a:latin typeface="標楷體" panose="03000509000000000000" pitchFamily="65" charset="-120"/>
              <a:ea typeface="標楷體" panose="03000509000000000000" pitchFamily="65" charset="-120"/>
            </a:endParaRPr>
          </a:p>
          <a:p>
            <a:r>
              <a:rPr kumimoji="1" lang="zh-TW" altLang="en-US" b="1" dirty="0">
                <a:latin typeface="標楷體" panose="03000509000000000000" pitchFamily="65" charset="-120"/>
                <a:ea typeface="標楷體" panose="03000509000000000000" pitchFamily="65" charset="-120"/>
              </a:rPr>
              <a:t>心評個案量：</a:t>
            </a:r>
            <a:endParaRPr kumimoji="1" lang="en-US" altLang="zh-TW" b="1"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dirty="0">
                <a:latin typeface="標楷體" panose="03000509000000000000" pitchFamily="65" charset="-120"/>
                <a:ea typeface="標楷體" panose="03000509000000000000" pitchFamily="65" charset="-120"/>
              </a:rPr>
              <a:t>每位心評教師一學年</a:t>
            </a:r>
            <a:r>
              <a:rPr kumimoji="1" lang="en-US" altLang="zh-TW" dirty="0">
                <a:latin typeface="標楷體" panose="03000509000000000000" pitchFamily="65" charset="-120"/>
                <a:ea typeface="標楷體" panose="03000509000000000000" pitchFamily="65" charset="-120"/>
              </a:rPr>
              <a:t>10</a:t>
            </a:r>
            <a:r>
              <a:rPr kumimoji="1" lang="zh-TW" altLang="en-US" dirty="0">
                <a:latin typeface="標楷體" panose="03000509000000000000" pitchFamily="65" charset="-120"/>
                <a:ea typeface="標楷體" panose="03000509000000000000" pitchFamily="65" charset="-120"/>
              </a:rPr>
              <a:t>名個案為原則。</a:t>
            </a:r>
            <a:endParaRPr kumimoji="1" lang="en-US" altLang="zh-TW"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dirty="0">
                <a:latin typeface="標楷體" panose="03000509000000000000" pitchFamily="65" charset="-120"/>
                <a:ea typeface="標楷體" panose="03000509000000000000" pitchFamily="65" charset="-120"/>
              </a:rPr>
              <a:t>學區內幼小轉銜個案由國小接案為原則。</a:t>
            </a:r>
            <a:endParaRPr kumimoji="1" lang="en-US" altLang="zh-TW"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dirty="0">
                <a:latin typeface="標楷體" panose="03000509000000000000" pitchFamily="65" charset="-120"/>
                <a:ea typeface="標楷體" panose="03000509000000000000" pitchFamily="65" charset="-120"/>
              </a:rPr>
              <a:t>學區內六年級轉銜個案由國中接案為原則。</a:t>
            </a:r>
            <a:endParaRPr kumimoji="1" lang="en-US" altLang="zh-TW"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dirty="0">
                <a:latin typeface="標楷體" panose="03000509000000000000" pitchFamily="65" charset="-120"/>
                <a:ea typeface="標楷體" panose="03000509000000000000" pitchFamily="65" charset="-120"/>
              </a:rPr>
              <a:t>連續</a:t>
            </a:r>
            <a:r>
              <a:rPr kumimoji="1" lang="en-US" altLang="zh-TW" dirty="0">
                <a:latin typeface="Times New Roman" pitchFamily="18" charset="0"/>
                <a:ea typeface="標楷體" panose="03000509000000000000" pitchFamily="65" charset="-120"/>
                <a:cs typeface="Times New Roman" pitchFamily="18" charset="0"/>
              </a:rPr>
              <a:t>2</a:t>
            </a:r>
            <a:r>
              <a:rPr kumimoji="1" lang="zh-TW" altLang="en-US" dirty="0">
                <a:latin typeface="標楷體" panose="03000509000000000000" pitchFamily="65" charset="-120"/>
                <a:ea typeface="標楷體" panose="03000509000000000000" pitchFamily="65" charset="-120"/>
              </a:rPr>
              <a:t>年未執行各級別所列之工作內容或嚴重違反評量倫理且有具體事實者，將調降級別或重新調訓。</a:t>
            </a:r>
            <a:endParaRPr kumimoji="1" lang="en-US" altLang="zh-TW" b="1" dirty="0">
              <a:latin typeface="標楷體" panose="03000509000000000000" pitchFamily="65" charset="-120"/>
              <a:ea typeface="標楷體" panose="03000509000000000000" pitchFamily="65" charset="-120"/>
            </a:endParaRPr>
          </a:p>
          <a:p>
            <a:pPr marL="0" indent="0">
              <a:buNone/>
            </a:pPr>
            <a:endParaRPr kumimoji="1" lang="en-US" altLang="zh-TW" b="1" dirty="0">
              <a:latin typeface="標楷體" panose="03000509000000000000" pitchFamily="65" charset="-120"/>
              <a:ea typeface="標楷體" panose="03000509000000000000" pitchFamily="65" charset="-120"/>
            </a:endParaRPr>
          </a:p>
        </p:txBody>
      </p:sp>
      <p:sp>
        <p:nvSpPr>
          <p:cNvPr id="12" name="子標題 2"/>
          <p:cNvSpPr txBox="1">
            <a:spLocks/>
          </p:cNvSpPr>
          <p:nvPr/>
        </p:nvSpPr>
        <p:spPr>
          <a:xfrm>
            <a:off x="549225" y="166978"/>
            <a:ext cx="2163830" cy="28069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kumimoji="1" lang="zh-TW" altLang="en-US" sz="1400" b="1" dirty="0">
                <a:solidFill>
                  <a:srgbClr val="407790"/>
                </a:solidFill>
                <a:latin typeface="標楷體" pitchFamily="65" charset="-120"/>
                <a:ea typeface="標楷體" pitchFamily="65" charset="-120"/>
                <a:cs typeface="Heiti TC Light"/>
              </a:rPr>
              <a:t>特教資源中心業務宣導</a:t>
            </a:r>
          </a:p>
        </p:txBody>
      </p:sp>
    </p:spTree>
    <p:extLst>
      <p:ext uri="{BB962C8B-B14F-4D97-AF65-F5344CB8AC3E}">
        <p14:creationId xmlns:p14="http://schemas.microsoft.com/office/powerpoint/2010/main" val="39218883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1"/>
          <p:cNvSpPr>
            <a:spLocks noGrp="1"/>
          </p:cNvSpPr>
          <p:nvPr>
            <p:ph type="title"/>
          </p:nvPr>
        </p:nvSpPr>
        <p:spPr>
          <a:xfrm>
            <a:off x="457200" y="532562"/>
            <a:ext cx="8229600" cy="885075"/>
          </a:xfrm>
        </p:spPr>
        <p:txBody>
          <a:bodyPr>
            <a:normAutofit/>
          </a:bodyPr>
          <a:lstStyle/>
          <a:p>
            <a:pPr lvl="0">
              <a:spcBef>
                <a:spcPts val="0"/>
              </a:spcBef>
            </a:pPr>
            <a:r>
              <a:rPr kumimoji="1" lang="zh-TW" altLang="en-US" sz="4800" dirty="0">
                <a:latin typeface="標楷體" pitchFamily="65" charset="-120"/>
                <a:ea typeface="標楷體" pitchFamily="65" charset="-120"/>
              </a:rPr>
              <a:t>提報鑑定安置</a:t>
            </a:r>
          </a:p>
        </p:txBody>
      </p:sp>
      <p:sp>
        <p:nvSpPr>
          <p:cNvPr id="8" name="內容版面配置區 2"/>
          <p:cNvSpPr>
            <a:spLocks noGrp="1"/>
          </p:cNvSpPr>
          <p:nvPr>
            <p:ph idx="1"/>
          </p:nvPr>
        </p:nvSpPr>
        <p:spPr>
          <a:xfrm>
            <a:off x="457199" y="1600200"/>
            <a:ext cx="8536329" cy="4525963"/>
          </a:xfrm>
        </p:spPr>
        <p:txBody>
          <a:bodyPr>
            <a:normAutofit/>
          </a:bodyPr>
          <a:lstStyle/>
          <a:p>
            <a:r>
              <a:rPr kumimoji="1" lang="zh-TW" altLang="en-US" b="1" dirty="0">
                <a:latin typeface="標楷體" panose="03000509000000000000" pitchFamily="65" charset="-120"/>
                <a:ea typeface="標楷體" panose="03000509000000000000" pitchFamily="65" charset="-120"/>
              </a:rPr>
              <a:t>心評鑑定：每學期初</a:t>
            </a:r>
            <a:r>
              <a:rPr kumimoji="1" lang="en-US" altLang="zh-TW" b="1" dirty="0">
                <a:latin typeface="標楷體" panose="03000509000000000000" pitchFamily="65" charset="-120"/>
                <a:ea typeface="標楷體" panose="03000509000000000000" pitchFamily="65" charset="-120"/>
              </a:rPr>
              <a:t>(</a:t>
            </a:r>
            <a:r>
              <a:rPr kumimoji="1" lang="en-US" altLang="zh-TW" b="1" dirty="0">
                <a:latin typeface="Times New Roman" pitchFamily="18" charset="0"/>
                <a:ea typeface="標楷體" panose="03000509000000000000" pitchFamily="65" charset="-120"/>
                <a:cs typeface="Times New Roman" pitchFamily="18" charset="0"/>
              </a:rPr>
              <a:t>9</a:t>
            </a:r>
            <a:r>
              <a:rPr kumimoji="1" lang="zh-TW" altLang="en-US" b="1" dirty="0">
                <a:latin typeface="Times New Roman" pitchFamily="18" charset="0"/>
                <a:ea typeface="標楷體" panose="03000509000000000000" pitchFamily="65" charset="-120"/>
                <a:cs typeface="Times New Roman" pitchFamily="18" charset="0"/>
              </a:rPr>
              <a:t>月、</a:t>
            </a:r>
            <a:r>
              <a:rPr kumimoji="1" lang="en-US" altLang="zh-TW" b="1" dirty="0">
                <a:latin typeface="Times New Roman" pitchFamily="18" charset="0"/>
                <a:ea typeface="標楷體" panose="03000509000000000000" pitchFamily="65" charset="-120"/>
                <a:cs typeface="Times New Roman" pitchFamily="18" charset="0"/>
              </a:rPr>
              <a:t>2</a:t>
            </a:r>
            <a:r>
              <a:rPr kumimoji="1" lang="zh-TW" altLang="en-US" b="1" dirty="0">
                <a:latin typeface="標楷體" panose="03000509000000000000" pitchFamily="65" charset="-120"/>
                <a:ea typeface="標楷體" panose="03000509000000000000" pitchFamily="65" charset="-120"/>
              </a:rPr>
              <a:t>月</a:t>
            </a:r>
            <a:r>
              <a:rPr kumimoji="1" lang="en-US" altLang="zh-TW" b="1" dirty="0">
                <a:latin typeface="標楷體" panose="03000509000000000000" pitchFamily="65" charset="-120"/>
                <a:ea typeface="標楷體" panose="03000509000000000000" pitchFamily="65" charset="-120"/>
              </a:rPr>
              <a:t>)</a:t>
            </a:r>
            <a:r>
              <a:rPr kumimoji="1" lang="zh-TW" altLang="en-US" b="1" dirty="0">
                <a:latin typeface="標楷體" panose="03000509000000000000" pitchFamily="65" charset="-120"/>
                <a:ea typeface="標楷體" panose="03000509000000000000" pitchFamily="65" charset="-120"/>
              </a:rPr>
              <a:t>。</a:t>
            </a:r>
            <a:endParaRPr kumimoji="1" lang="en-US" altLang="zh-TW" b="1"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跨階段：上學期小</a:t>
            </a:r>
            <a:r>
              <a:rPr kumimoji="1" lang="en-US" altLang="zh-TW" sz="2800" dirty="0">
                <a:latin typeface="Times New Roman" pitchFamily="18" charset="0"/>
                <a:ea typeface="標楷體" panose="03000509000000000000" pitchFamily="65" charset="-120"/>
                <a:cs typeface="Times New Roman" pitchFamily="18" charset="0"/>
              </a:rPr>
              <a:t>6</a:t>
            </a:r>
            <a:r>
              <a:rPr kumimoji="1" lang="zh-TW" altLang="en-US" sz="2800" dirty="0">
                <a:latin typeface="標楷體" panose="03000509000000000000" pitchFamily="65" charset="-120"/>
                <a:ea typeface="標楷體" panose="03000509000000000000" pitchFamily="65" charset="-120"/>
              </a:rPr>
              <a:t>、下學期國二。</a:t>
            </a:r>
            <a:endParaRPr kumimoji="1" lang="en-US" altLang="zh-TW" sz="2800"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欲確認：</a:t>
            </a:r>
            <a:r>
              <a:rPr kumimoji="1" lang="zh-TW" altLang="en-US" sz="2800" b="1" dirty="0">
                <a:solidFill>
                  <a:srgbClr val="FF0000"/>
                </a:solidFill>
                <a:latin typeface="標楷體" panose="03000509000000000000" pitchFamily="65" charset="-120"/>
                <a:ea typeface="標楷體" panose="03000509000000000000" pitchFamily="65" charset="-120"/>
              </a:rPr>
              <a:t>鑑輔有效日期到期、疑似生</a:t>
            </a:r>
            <a:r>
              <a:rPr kumimoji="1" lang="zh-TW" altLang="en-US" sz="2800" dirty="0">
                <a:latin typeface="標楷體" panose="03000509000000000000" pitchFamily="65" charset="-120"/>
                <a:ea typeface="標楷體" panose="03000509000000000000" pitchFamily="65" charset="-120"/>
              </a:rPr>
              <a:t>。</a:t>
            </a:r>
            <a:endParaRPr kumimoji="1" lang="en-US" altLang="zh-TW" sz="2800"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表件請確實填寫。</a:t>
            </a:r>
            <a:endParaRPr kumimoji="1" lang="en-US" altLang="zh-TW" sz="2800" b="1" dirty="0">
              <a:latin typeface="標楷體" panose="03000509000000000000" pitchFamily="65" charset="-120"/>
              <a:ea typeface="標楷體" panose="03000509000000000000" pitchFamily="65" charset="-120"/>
            </a:endParaRPr>
          </a:p>
          <a:p>
            <a:r>
              <a:rPr kumimoji="1" lang="zh-TW" altLang="en-US" b="1" dirty="0">
                <a:latin typeface="標楷體" panose="03000509000000000000" pitchFamily="65" charset="-120"/>
                <a:ea typeface="標楷體" panose="03000509000000000000" pitchFamily="65" charset="-120"/>
              </a:rPr>
              <a:t>重新安置：鑑輔會區間</a:t>
            </a:r>
            <a:r>
              <a:rPr kumimoji="1" lang="en-US" altLang="zh-TW" b="1" dirty="0">
                <a:latin typeface="標楷體" panose="03000509000000000000" pitchFamily="65" charset="-120"/>
                <a:ea typeface="標楷體" panose="03000509000000000000" pitchFamily="65" charset="-120"/>
              </a:rPr>
              <a:t>(</a:t>
            </a:r>
            <a:r>
              <a:rPr kumimoji="1" lang="zh-TW" altLang="en-US" b="1" dirty="0">
                <a:latin typeface="標楷體" panose="03000509000000000000" pitchFamily="65" charset="-120"/>
                <a:ea typeface="標楷體" panose="03000509000000000000" pitchFamily="65" charset="-120"/>
              </a:rPr>
              <a:t>請先準備好紙本</a:t>
            </a:r>
            <a:r>
              <a:rPr kumimoji="1" lang="en-US" altLang="zh-TW" b="1" dirty="0">
                <a:latin typeface="標楷體" panose="03000509000000000000" pitchFamily="65" charset="-120"/>
                <a:ea typeface="標楷體" panose="03000509000000000000" pitchFamily="65" charset="-120"/>
              </a:rPr>
              <a:t>)</a:t>
            </a:r>
            <a:r>
              <a:rPr kumimoji="1" lang="zh-TW" altLang="en-US" b="1" dirty="0">
                <a:latin typeface="標楷體" panose="03000509000000000000" pitchFamily="65" charset="-120"/>
                <a:ea typeface="標楷體" panose="03000509000000000000" pitchFamily="65" charset="-120"/>
              </a:rPr>
              <a:t>。</a:t>
            </a:r>
            <a:endParaRPr kumimoji="1" lang="en-US" altLang="zh-TW" b="1" dirty="0">
              <a:latin typeface="標楷體" panose="03000509000000000000" pitchFamily="65" charset="-120"/>
              <a:ea typeface="標楷體" panose="03000509000000000000" pitchFamily="65" charset="-120"/>
            </a:endParaRPr>
          </a:p>
          <a:p>
            <a:r>
              <a:rPr kumimoji="1" lang="zh-TW" altLang="en-US" b="1" dirty="0">
                <a:latin typeface="標楷體" panose="03000509000000000000" pitchFamily="65" charset="-120"/>
                <a:ea typeface="標楷體" panose="03000509000000000000" pitchFamily="65" charset="-120"/>
              </a:rPr>
              <a:t>註銷、撤銷：心評鑑輔會。</a:t>
            </a:r>
            <a:endParaRPr kumimoji="1" lang="en-US" altLang="zh-TW" b="1" dirty="0">
              <a:latin typeface="標楷體" panose="03000509000000000000" pitchFamily="65" charset="-120"/>
              <a:ea typeface="標楷體" panose="03000509000000000000" pitchFamily="65" charset="-120"/>
            </a:endParaRPr>
          </a:p>
          <a:p>
            <a:r>
              <a:rPr kumimoji="1" lang="zh-TW" altLang="en-US" b="1" dirty="0">
                <a:latin typeface="標楷體" panose="03000509000000000000" pitchFamily="65" charset="-120"/>
                <a:ea typeface="標楷體" panose="03000509000000000000" pitchFamily="65" charset="-120"/>
              </a:rPr>
              <a:t>鑑定結果直接核定酌減人數。</a:t>
            </a:r>
            <a:endParaRPr kumimoji="1" lang="en-US" altLang="zh-TW" b="1" dirty="0">
              <a:latin typeface="標楷體" panose="03000509000000000000" pitchFamily="65" charset="-120"/>
              <a:ea typeface="標楷體" panose="03000509000000000000" pitchFamily="65" charset="-120"/>
            </a:endParaRPr>
          </a:p>
          <a:p>
            <a:pPr marL="0" indent="0">
              <a:buNone/>
            </a:pPr>
            <a:endParaRPr kumimoji="1" lang="en-US" altLang="zh-TW" b="1" dirty="0">
              <a:latin typeface="標楷體" panose="03000509000000000000" pitchFamily="65" charset="-120"/>
              <a:ea typeface="標楷體" panose="03000509000000000000" pitchFamily="65" charset="-120"/>
            </a:endParaRPr>
          </a:p>
        </p:txBody>
      </p:sp>
      <p:sp>
        <p:nvSpPr>
          <p:cNvPr id="12" name="子標題 2"/>
          <p:cNvSpPr txBox="1">
            <a:spLocks/>
          </p:cNvSpPr>
          <p:nvPr/>
        </p:nvSpPr>
        <p:spPr>
          <a:xfrm>
            <a:off x="549225" y="166978"/>
            <a:ext cx="2163830" cy="28069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kumimoji="1" lang="zh-TW" altLang="en-US" sz="1400" b="1" dirty="0">
                <a:solidFill>
                  <a:srgbClr val="407790"/>
                </a:solidFill>
                <a:latin typeface="標楷體" pitchFamily="65" charset="-120"/>
                <a:ea typeface="標楷體" pitchFamily="65" charset="-120"/>
                <a:cs typeface="Heiti TC Light"/>
              </a:rPr>
              <a:t>特教資源中心業務宣導</a:t>
            </a:r>
          </a:p>
        </p:txBody>
      </p:sp>
    </p:spTree>
    <p:extLst>
      <p:ext uri="{BB962C8B-B14F-4D97-AF65-F5344CB8AC3E}">
        <p14:creationId xmlns:p14="http://schemas.microsoft.com/office/powerpoint/2010/main" val="3869757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a:spLocks noGrp="1"/>
          </p:cNvSpPr>
          <p:nvPr>
            <p:ph idx="1"/>
          </p:nvPr>
        </p:nvSpPr>
        <p:spPr>
          <a:xfrm>
            <a:off x="457199" y="1600200"/>
            <a:ext cx="8536329" cy="4525963"/>
          </a:xfrm>
        </p:spPr>
        <p:txBody>
          <a:bodyPr/>
          <a:lstStyle/>
          <a:p>
            <a:r>
              <a:rPr kumimoji="1" lang="zh-TW" altLang="en-US" b="1" dirty="0">
                <a:latin typeface="標楷體" panose="03000509000000000000" pitchFamily="65" charset="-120"/>
                <a:ea typeface="標楷體" panose="03000509000000000000" pitchFamily="65" charset="-120"/>
              </a:rPr>
              <a:t>學期初收到公文後開始申請</a:t>
            </a:r>
            <a:r>
              <a:rPr kumimoji="1" lang="en-US" altLang="zh-TW" b="1" dirty="0">
                <a:latin typeface="標楷體" panose="03000509000000000000" pitchFamily="65" charset="-120"/>
                <a:ea typeface="標楷體" panose="03000509000000000000" pitchFamily="65" charset="-120"/>
              </a:rPr>
              <a:t>(</a:t>
            </a:r>
            <a:r>
              <a:rPr kumimoji="1" lang="zh-TW" altLang="en-US" b="1" dirty="0">
                <a:latin typeface="標楷體" panose="03000509000000000000" pitchFamily="65" charset="-120"/>
                <a:ea typeface="標楷體" panose="03000509000000000000" pitchFamily="65" charset="-120"/>
              </a:rPr>
              <a:t>大約</a:t>
            </a:r>
            <a:r>
              <a:rPr kumimoji="1" lang="en-US" altLang="zh-TW" b="1" dirty="0">
                <a:latin typeface="Times New Roman" pitchFamily="18" charset="0"/>
                <a:ea typeface="標楷體" panose="03000509000000000000" pitchFamily="65" charset="-120"/>
                <a:cs typeface="Times New Roman" pitchFamily="18" charset="0"/>
              </a:rPr>
              <a:t>8</a:t>
            </a:r>
            <a:r>
              <a:rPr kumimoji="1" lang="zh-TW" altLang="en-US" b="1" dirty="0">
                <a:latin typeface="Times New Roman" pitchFamily="18" charset="0"/>
                <a:ea typeface="標楷體" panose="03000509000000000000" pitchFamily="65" charset="-120"/>
                <a:cs typeface="Times New Roman" pitchFamily="18" charset="0"/>
              </a:rPr>
              <a:t>、</a:t>
            </a:r>
            <a:r>
              <a:rPr kumimoji="1" lang="en-US" altLang="zh-TW" b="1" dirty="0">
                <a:latin typeface="Times New Roman" pitchFamily="18" charset="0"/>
                <a:ea typeface="標楷體" panose="03000509000000000000" pitchFamily="65" charset="-120"/>
                <a:cs typeface="Times New Roman" pitchFamily="18" charset="0"/>
              </a:rPr>
              <a:t>9</a:t>
            </a:r>
            <a:r>
              <a:rPr kumimoji="1" lang="zh-TW" altLang="en-US" b="1" dirty="0">
                <a:latin typeface="Times New Roman" pitchFamily="18" charset="0"/>
                <a:ea typeface="標楷體" panose="03000509000000000000" pitchFamily="65" charset="-120"/>
                <a:cs typeface="Times New Roman" pitchFamily="18" charset="0"/>
              </a:rPr>
              <a:t>月</a:t>
            </a:r>
            <a:r>
              <a:rPr kumimoji="1" lang="en-US" altLang="zh-TW" b="1" dirty="0">
                <a:latin typeface="Times New Roman" pitchFamily="18" charset="0"/>
                <a:ea typeface="標楷體" panose="03000509000000000000" pitchFamily="65" charset="-120"/>
                <a:cs typeface="Times New Roman" pitchFamily="18" charset="0"/>
              </a:rPr>
              <a:t>;1</a:t>
            </a:r>
            <a:r>
              <a:rPr kumimoji="1" lang="zh-TW" altLang="en-US" b="1" dirty="0">
                <a:latin typeface="Times New Roman" pitchFamily="18" charset="0"/>
                <a:ea typeface="標楷體" panose="03000509000000000000" pitchFamily="65" charset="-120"/>
                <a:cs typeface="Times New Roman" pitchFamily="18" charset="0"/>
              </a:rPr>
              <a:t>、</a:t>
            </a:r>
            <a:r>
              <a:rPr kumimoji="1" lang="en-US" altLang="zh-TW" b="1" dirty="0">
                <a:latin typeface="Times New Roman" pitchFamily="18" charset="0"/>
                <a:ea typeface="標楷體" panose="03000509000000000000" pitchFamily="65" charset="-120"/>
                <a:cs typeface="Times New Roman" pitchFamily="18" charset="0"/>
              </a:rPr>
              <a:t>2</a:t>
            </a:r>
            <a:r>
              <a:rPr kumimoji="1" lang="zh-TW" altLang="en-US" b="1" dirty="0">
                <a:latin typeface="標楷體" panose="03000509000000000000" pitchFamily="65" charset="-120"/>
                <a:ea typeface="標楷體" panose="03000509000000000000" pitchFamily="65" charset="-120"/>
              </a:rPr>
              <a:t>月</a:t>
            </a:r>
            <a:r>
              <a:rPr kumimoji="1" lang="en-US" altLang="zh-TW" b="1" dirty="0">
                <a:latin typeface="標楷體" panose="03000509000000000000" pitchFamily="65" charset="-120"/>
                <a:ea typeface="標楷體" panose="03000509000000000000" pitchFamily="65" charset="-120"/>
              </a:rPr>
              <a:t>)</a:t>
            </a:r>
            <a:r>
              <a:rPr kumimoji="1" lang="zh-TW" altLang="en-US" b="1" dirty="0">
                <a:latin typeface="標楷體" panose="03000509000000000000" pitchFamily="65" charset="-120"/>
                <a:ea typeface="標楷體" panose="03000509000000000000" pitchFamily="65" charset="-120"/>
              </a:rPr>
              <a:t>本期線上申請時間：</a:t>
            </a:r>
            <a:r>
              <a:rPr kumimoji="1" lang="en-US" altLang="zh-TW" b="1" dirty="0">
                <a:solidFill>
                  <a:srgbClr val="FF0000"/>
                </a:solidFill>
                <a:latin typeface="標楷體" panose="03000509000000000000" pitchFamily="65" charset="-120"/>
                <a:ea typeface="標楷體" panose="03000509000000000000" pitchFamily="65" charset="-120"/>
              </a:rPr>
              <a:t>8/30</a:t>
            </a:r>
            <a:r>
              <a:rPr kumimoji="1" lang="zh-TW" altLang="en-US" b="1" dirty="0">
                <a:solidFill>
                  <a:srgbClr val="FF0000"/>
                </a:solidFill>
                <a:latin typeface="標楷體" panose="03000509000000000000" pitchFamily="65" charset="-120"/>
                <a:ea typeface="標楷體" panose="03000509000000000000" pitchFamily="65" charset="-120"/>
              </a:rPr>
              <a:t>前</a:t>
            </a:r>
            <a:endParaRPr kumimoji="1" lang="en-US" altLang="zh-TW" b="1" dirty="0">
              <a:solidFill>
                <a:srgbClr val="FF0000"/>
              </a:solidFill>
              <a:latin typeface="標楷體" panose="03000509000000000000" pitchFamily="65" charset="-120"/>
              <a:ea typeface="標楷體" panose="03000509000000000000" pitchFamily="65" charset="-120"/>
            </a:endParaRPr>
          </a:p>
          <a:p>
            <a:pPr marL="0" indent="0">
              <a:buNone/>
            </a:pPr>
            <a:endParaRPr kumimoji="1" lang="en-US" altLang="zh-TW" sz="1100" b="1"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舊案：通報網</a:t>
            </a:r>
            <a:r>
              <a:rPr kumimoji="1" lang="zh-TW" altLang="en-US" sz="2800" u="sng" dirty="0">
                <a:latin typeface="標楷體" panose="03000509000000000000" pitchFamily="65" charset="-120"/>
                <a:ea typeface="標楷體" panose="03000509000000000000" pitchFamily="65" charset="-120"/>
              </a:rPr>
              <a:t>線上申請</a:t>
            </a:r>
            <a:r>
              <a:rPr kumimoji="1" lang="zh-TW" altLang="en-US" sz="2800" dirty="0">
                <a:latin typeface="標楷體" panose="03000509000000000000" pitchFamily="65" charset="-120"/>
                <a:ea typeface="標楷體" panose="03000509000000000000" pitchFamily="65" charset="-120"/>
              </a:rPr>
              <a:t>。</a:t>
            </a:r>
            <a:endParaRPr kumimoji="1" lang="en-US" altLang="zh-TW" sz="2800" dirty="0">
              <a:latin typeface="標楷體" panose="03000509000000000000" pitchFamily="65" charset="-120"/>
              <a:ea typeface="標楷體" panose="03000509000000000000" pitchFamily="65" charset="-120"/>
            </a:endParaRPr>
          </a:p>
          <a:p>
            <a:pPr>
              <a:buFont typeface="Wingdings" panose="05000000000000000000" pitchFamily="2" charset="2"/>
              <a:buChar char="q"/>
            </a:pPr>
            <a:r>
              <a:rPr kumimoji="1" lang="zh-TW" altLang="en-US" sz="2800" dirty="0">
                <a:latin typeface="標楷體" panose="03000509000000000000" pitchFamily="65" charset="-120"/>
                <a:ea typeface="標楷體" panose="03000509000000000000" pitchFamily="65" charset="-120"/>
              </a:rPr>
              <a:t>新案：通報網</a:t>
            </a:r>
            <a:r>
              <a:rPr kumimoji="1" lang="zh-TW" altLang="en-US" sz="2800" u="sng" dirty="0">
                <a:latin typeface="標楷體" panose="03000509000000000000" pitchFamily="65" charset="-120"/>
                <a:ea typeface="標楷體" panose="03000509000000000000" pitchFamily="65" charset="-120"/>
              </a:rPr>
              <a:t>線上申請</a:t>
            </a:r>
            <a:r>
              <a:rPr kumimoji="1" lang="en-US" altLang="zh-TW" sz="2800" dirty="0">
                <a:latin typeface="標楷體" panose="03000509000000000000" pitchFamily="65" charset="-120"/>
                <a:ea typeface="標楷體" panose="03000509000000000000" pitchFamily="65" charset="-120"/>
              </a:rPr>
              <a:t>+</a:t>
            </a:r>
            <a:r>
              <a:rPr kumimoji="1" lang="zh-TW" altLang="en-US" sz="2800" u="sng" dirty="0">
                <a:latin typeface="標楷體" panose="03000509000000000000" pitchFamily="65" charset="-120"/>
                <a:ea typeface="標楷體" panose="03000509000000000000" pitchFamily="65" charset="-120"/>
                <a:hlinkClick r:id="rId2"/>
              </a:rPr>
              <a:t>紙本申請表</a:t>
            </a:r>
            <a:r>
              <a:rPr kumimoji="1" lang="en-US" altLang="zh-TW" sz="2800" dirty="0">
                <a:latin typeface="標楷體" panose="03000509000000000000" pitchFamily="65" charset="-120"/>
                <a:ea typeface="標楷體" panose="03000509000000000000" pitchFamily="65" charset="-120"/>
              </a:rPr>
              <a:t>(</a:t>
            </a:r>
            <a:r>
              <a:rPr kumimoji="1" lang="zh-TW" altLang="en-US" sz="2800" dirty="0">
                <a:latin typeface="標楷體" panose="03000509000000000000" pitchFamily="65" charset="-120"/>
                <a:ea typeface="標楷體" panose="03000509000000000000" pitchFamily="65" charset="-120"/>
              </a:rPr>
              <a:t>可核章後掃描寄公務信箱</a:t>
            </a:r>
            <a:r>
              <a:rPr kumimoji="1" lang="en-US" altLang="zh-TW" sz="2800" dirty="0">
                <a:latin typeface="標楷體" panose="03000509000000000000" pitchFamily="65" charset="-120"/>
                <a:ea typeface="標楷體" panose="03000509000000000000" pitchFamily="65" charset="-120"/>
              </a:rPr>
              <a:t>)</a:t>
            </a:r>
            <a:r>
              <a:rPr kumimoji="1" lang="zh-TW" altLang="en-US" sz="2800" dirty="0">
                <a:latin typeface="標楷體" panose="03000509000000000000" pitchFamily="65" charset="-120"/>
                <a:ea typeface="標楷體" panose="03000509000000000000" pitchFamily="65" charset="-120"/>
              </a:rPr>
              <a:t>。</a:t>
            </a:r>
            <a:endParaRPr kumimoji="1" lang="en-US" altLang="zh-TW" sz="2800" dirty="0">
              <a:latin typeface="標楷體" panose="03000509000000000000" pitchFamily="65" charset="-120"/>
              <a:ea typeface="標楷體" panose="03000509000000000000" pitchFamily="65" charset="-120"/>
            </a:endParaRPr>
          </a:p>
          <a:p>
            <a:pPr marL="0" indent="0">
              <a:buNone/>
            </a:pPr>
            <a:r>
              <a:rPr kumimoji="1" lang="zh-TW" altLang="en-US" sz="2800" dirty="0">
                <a:latin typeface="標楷體" panose="03000509000000000000" pitchFamily="65" charset="-120"/>
                <a:ea typeface="標楷體" panose="03000509000000000000" pitchFamily="65" charset="-120"/>
              </a:rPr>
              <a:t>  </a:t>
            </a:r>
          </a:p>
        </p:txBody>
      </p:sp>
      <p:sp>
        <p:nvSpPr>
          <p:cNvPr id="3" name="子標題 2"/>
          <p:cNvSpPr txBox="1">
            <a:spLocks/>
          </p:cNvSpPr>
          <p:nvPr/>
        </p:nvSpPr>
        <p:spPr>
          <a:xfrm>
            <a:off x="549225" y="166978"/>
            <a:ext cx="2163830" cy="28069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kumimoji="1" lang="zh-TW" altLang="en-US" sz="1400" b="1" dirty="0">
                <a:solidFill>
                  <a:srgbClr val="407790"/>
                </a:solidFill>
                <a:latin typeface="標楷體" pitchFamily="65" charset="-120"/>
                <a:ea typeface="標楷體" pitchFamily="65" charset="-120"/>
                <a:cs typeface="Heiti TC Light"/>
              </a:rPr>
              <a:t>特教資源中心業務宣導</a:t>
            </a:r>
          </a:p>
        </p:txBody>
      </p:sp>
      <p:sp>
        <p:nvSpPr>
          <p:cNvPr id="4" name="標題 1"/>
          <p:cNvSpPr txBox="1">
            <a:spLocks/>
          </p:cNvSpPr>
          <p:nvPr/>
        </p:nvSpPr>
        <p:spPr>
          <a:xfrm>
            <a:off x="457200" y="532562"/>
            <a:ext cx="8229600" cy="88507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kumimoji="1" lang="zh-TW" altLang="en-US" sz="4800" dirty="0">
                <a:latin typeface="標楷體" pitchFamily="65" charset="-120"/>
                <a:ea typeface="標楷體" pitchFamily="65" charset="-120"/>
              </a:rPr>
              <a:t>專業團隊申請</a:t>
            </a:r>
          </a:p>
        </p:txBody>
      </p:sp>
    </p:spTree>
    <p:extLst>
      <p:ext uri="{BB962C8B-B14F-4D97-AF65-F5344CB8AC3E}">
        <p14:creationId xmlns:p14="http://schemas.microsoft.com/office/powerpoint/2010/main" val="878404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a:spLocks noGrp="1"/>
          </p:cNvSpPr>
          <p:nvPr>
            <p:ph idx="1"/>
          </p:nvPr>
        </p:nvSpPr>
        <p:spPr>
          <a:xfrm>
            <a:off x="457199" y="1600200"/>
            <a:ext cx="8536329" cy="4525963"/>
          </a:xfrm>
        </p:spPr>
        <p:txBody>
          <a:bodyPr>
            <a:normAutofit/>
          </a:bodyPr>
          <a:lstStyle/>
          <a:p>
            <a:r>
              <a:rPr kumimoji="1" lang="zh-TW" altLang="en-US" b="1" dirty="0">
                <a:latin typeface="標楷體" panose="03000509000000000000" pitchFamily="65" charset="-120"/>
                <a:ea typeface="標楷體" panose="03000509000000000000" pitchFamily="65" charset="-120"/>
              </a:rPr>
              <a:t>無申請期程，</a:t>
            </a:r>
            <a:r>
              <a:rPr kumimoji="1" lang="zh-TW" altLang="en-US" b="1" u="sng" dirty="0">
                <a:latin typeface="標楷體" panose="03000509000000000000" pitchFamily="65" charset="-120"/>
                <a:ea typeface="標楷體" panose="03000509000000000000" pitchFamily="65" charset="-120"/>
              </a:rPr>
              <a:t>有需求即可申請</a:t>
            </a:r>
            <a:r>
              <a:rPr kumimoji="1" lang="zh-TW" altLang="en-US" b="1" dirty="0">
                <a:latin typeface="標楷體" panose="03000509000000000000" pitchFamily="65" charset="-120"/>
                <a:ea typeface="標楷體" panose="03000509000000000000" pitchFamily="65" charset="-120"/>
              </a:rPr>
              <a:t>。</a:t>
            </a:r>
            <a:endParaRPr kumimoji="1" lang="en-US" altLang="zh-TW" b="1" dirty="0">
              <a:latin typeface="標楷體" panose="03000509000000000000" pitchFamily="65" charset="-120"/>
              <a:ea typeface="標楷體" panose="03000509000000000000" pitchFamily="65" charset="-120"/>
            </a:endParaRPr>
          </a:p>
          <a:p>
            <a:r>
              <a:rPr kumimoji="1" lang="zh-TW" altLang="en-US" b="1" dirty="0">
                <a:latin typeface="標楷體" panose="03000509000000000000" pitchFamily="65" charset="-120"/>
                <a:ea typeface="標楷體" panose="03000509000000000000" pitchFamily="65" charset="-120"/>
              </a:rPr>
              <a:t>申請：填寫</a:t>
            </a:r>
            <a:r>
              <a:rPr kumimoji="1" lang="zh-TW" altLang="en-US" b="1" u="sng" dirty="0">
                <a:latin typeface="標楷體" panose="03000509000000000000" pitchFamily="65" charset="-120"/>
                <a:ea typeface="標楷體" panose="03000509000000000000" pitchFamily="65" charset="-120"/>
              </a:rPr>
              <a:t>輔具申請表</a:t>
            </a:r>
            <a:r>
              <a:rPr kumimoji="1" lang="zh-TW" altLang="en-US" b="1" dirty="0">
                <a:latin typeface="標楷體" panose="03000509000000000000" pitchFamily="65" charset="-120"/>
                <a:ea typeface="標楷體" panose="03000509000000000000" pitchFamily="65" charset="-120"/>
              </a:rPr>
              <a:t>並寄送至特教資源中心。</a:t>
            </a:r>
            <a:endParaRPr kumimoji="1" lang="en-US" altLang="zh-TW" b="1" dirty="0">
              <a:latin typeface="標楷體" panose="03000509000000000000" pitchFamily="65" charset="-120"/>
              <a:ea typeface="標楷體" panose="03000509000000000000" pitchFamily="65" charset="-120"/>
            </a:endParaRPr>
          </a:p>
          <a:p>
            <a:r>
              <a:rPr kumimoji="1" lang="zh-TW" altLang="en-US" b="1" dirty="0">
                <a:latin typeface="標楷體" panose="03000509000000000000" pitchFamily="65" charset="-120"/>
                <a:ea typeface="標楷體" panose="03000509000000000000" pitchFamily="65" charset="-120"/>
              </a:rPr>
              <a:t>維修：輔具損壞或不適用請填寫</a:t>
            </a:r>
            <a:r>
              <a:rPr kumimoji="1" lang="zh-TW" altLang="en-US" b="1" u="sng" dirty="0">
                <a:latin typeface="標楷體" panose="03000509000000000000" pitchFamily="65" charset="-120"/>
                <a:ea typeface="標楷體" panose="03000509000000000000" pitchFamily="65" charset="-120"/>
              </a:rPr>
              <a:t>輔具維修表</a:t>
            </a:r>
            <a:r>
              <a:rPr kumimoji="1" lang="zh-TW" altLang="en-US" b="1" dirty="0">
                <a:latin typeface="標楷體" panose="03000509000000000000" pitchFamily="65" charset="-120"/>
                <a:ea typeface="標楷體" panose="03000509000000000000" pitchFamily="65" charset="-120"/>
              </a:rPr>
              <a:t>並寄送至特教資源中心。</a:t>
            </a:r>
            <a:endParaRPr kumimoji="1" lang="en-US" altLang="zh-TW" b="1" dirty="0">
              <a:latin typeface="標楷體" panose="03000509000000000000" pitchFamily="65" charset="-120"/>
              <a:ea typeface="標楷體" panose="03000509000000000000" pitchFamily="65" charset="-120"/>
            </a:endParaRPr>
          </a:p>
          <a:p>
            <a:r>
              <a:rPr kumimoji="1" lang="zh-TW" altLang="en-US" b="1" dirty="0">
                <a:latin typeface="標楷體" panose="03000509000000000000" pitchFamily="65" charset="-120"/>
                <a:ea typeface="標楷體" panose="03000509000000000000" pitchFamily="65" charset="-120"/>
              </a:rPr>
              <a:t>寫清楚</a:t>
            </a:r>
            <a:r>
              <a:rPr kumimoji="1" lang="zh-TW" altLang="en-US" b="1" u="sng" dirty="0">
                <a:latin typeface="標楷體" panose="03000509000000000000" pitchFamily="65" charset="-120"/>
                <a:ea typeface="標楷體" panose="03000509000000000000" pitchFamily="65" charset="-120"/>
              </a:rPr>
              <a:t>需求原因及內容</a:t>
            </a:r>
            <a:r>
              <a:rPr kumimoji="1" lang="zh-TW" altLang="en-US" b="1" dirty="0">
                <a:latin typeface="標楷體" panose="03000509000000000000" pitchFamily="65" charset="-120"/>
                <a:ea typeface="標楷體" panose="03000509000000000000" pitchFamily="65" charset="-120"/>
              </a:rPr>
              <a:t>。</a:t>
            </a:r>
            <a:endParaRPr kumimoji="1" lang="en-US" altLang="zh-TW" b="1" dirty="0">
              <a:latin typeface="標楷體" panose="03000509000000000000" pitchFamily="65" charset="-120"/>
              <a:ea typeface="標楷體" panose="03000509000000000000" pitchFamily="65" charset="-120"/>
            </a:endParaRPr>
          </a:p>
          <a:p>
            <a:r>
              <a:rPr kumimoji="1" lang="zh-TW" altLang="en-US" b="1" dirty="0">
                <a:solidFill>
                  <a:srgbClr val="FF0000"/>
                </a:solidFill>
                <a:latin typeface="標楷體" panose="03000509000000000000" pitchFamily="65" charset="-120"/>
                <a:ea typeface="標楷體" panose="03000509000000000000" pitchFamily="65" charset="-120"/>
              </a:rPr>
              <a:t>注意事項：感官、肢體類由治療師協助審核</a:t>
            </a:r>
            <a:endParaRPr kumimoji="1" lang="en-US" altLang="zh-TW" b="1" dirty="0">
              <a:solidFill>
                <a:srgbClr val="FF0000"/>
              </a:solidFill>
              <a:latin typeface="標楷體" panose="03000509000000000000" pitchFamily="65" charset="-120"/>
              <a:ea typeface="標楷體" panose="03000509000000000000" pitchFamily="65" charset="-120"/>
            </a:endParaRPr>
          </a:p>
          <a:p>
            <a:pPr marL="0" indent="0">
              <a:buNone/>
            </a:pPr>
            <a:r>
              <a:rPr kumimoji="1" lang="zh-TW" altLang="en-US" b="1" dirty="0">
                <a:solidFill>
                  <a:srgbClr val="FF0000"/>
                </a:solidFill>
                <a:latin typeface="標楷體" panose="03000509000000000000" pitchFamily="65" charset="-120"/>
                <a:ea typeface="標楷體" panose="03000509000000000000" pitchFamily="65" charset="-120"/>
              </a:rPr>
              <a:t>           學習輔具需檢附</a:t>
            </a:r>
            <a:r>
              <a:rPr kumimoji="1" lang="en-US" altLang="zh-TW" b="1" dirty="0">
                <a:solidFill>
                  <a:srgbClr val="FF0000"/>
                </a:solidFill>
                <a:latin typeface="標楷體" panose="03000509000000000000" pitchFamily="65" charset="-120"/>
                <a:ea typeface="標楷體" panose="03000509000000000000" pitchFamily="65" charset="-120"/>
              </a:rPr>
              <a:t>IEP</a:t>
            </a:r>
            <a:r>
              <a:rPr kumimoji="1" lang="zh-TW" altLang="en-US" b="1" dirty="0">
                <a:solidFill>
                  <a:srgbClr val="FF0000"/>
                </a:solidFill>
                <a:latin typeface="標楷體" panose="03000509000000000000" pitchFamily="65" charset="-120"/>
                <a:ea typeface="標楷體" panose="03000509000000000000" pitchFamily="65" charset="-120"/>
              </a:rPr>
              <a:t>並融入目標</a:t>
            </a:r>
            <a:r>
              <a:rPr kumimoji="1" lang="zh-TW" altLang="en-US" b="1" dirty="0">
                <a:latin typeface="標楷體" panose="03000509000000000000" pitchFamily="65" charset="-120"/>
                <a:ea typeface="標楷體" panose="03000509000000000000" pitchFamily="65" charset="-120"/>
              </a:rPr>
              <a:t>。             </a:t>
            </a:r>
            <a:endParaRPr kumimoji="1" lang="en-US" altLang="zh-TW" b="1" dirty="0">
              <a:latin typeface="標楷體" panose="03000509000000000000" pitchFamily="65" charset="-120"/>
              <a:ea typeface="標楷體" panose="03000509000000000000" pitchFamily="65" charset="-120"/>
            </a:endParaRPr>
          </a:p>
        </p:txBody>
      </p:sp>
      <p:sp>
        <p:nvSpPr>
          <p:cNvPr id="3" name="子標題 2"/>
          <p:cNvSpPr txBox="1">
            <a:spLocks/>
          </p:cNvSpPr>
          <p:nvPr/>
        </p:nvSpPr>
        <p:spPr>
          <a:xfrm>
            <a:off x="549225" y="166978"/>
            <a:ext cx="2163830" cy="28069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kumimoji="1" lang="zh-TW" altLang="en-US" sz="1400" b="1" dirty="0">
                <a:solidFill>
                  <a:srgbClr val="407790"/>
                </a:solidFill>
                <a:latin typeface="標楷體" pitchFamily="65" charset="-120"/>
                <a:ea typeface="標楷體" pitchFamily="65" charset="-120"/>
                <a:cs typeface="Heiti TC Light"/>
              </a:rPr>
              <a:t>特教資源中心業務宣導</a:t>
            </a:r>
          </a:p>
        </p:txBody>
      </p:sp>
      <p:sp>
        <p:nvSpPr>
          <p:cNvPr id="4" name="標題 1"/>
          <p:cNvSpPr txBox="1">
            <a:spLocks/>
          </p:cNvSpPr>
          <p:nvPr/>
        </p:nvSpPr>
        <p:spPr>
          <a:xfrm>
            <a:off x="457200" y="532562"/>
            <a:ext cx="8229600" cy="88507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kumimoji="1" lang="zh-TW" altLang="en-US" sz="4800" dirty="0">
                <a:latin typeface="標楷體" pitchFamily="65" charset="-120"/>
                <a:ea typeface="標楷體" pitchFamily="65" charset="-120"/>
              </a:rPr>
              <a:t>輔具申請</a:t>
            </a:r>
          </a:p>
        </p:txBody>
      </p:sp>
    </p:spTree>
    <p:extLst>
      <p:ext uri="{BB962C8B-B14F-4D97-AF65-F5344CB8AC3E}">
        <p14:creationId xmlns:p14="http://schemas.microsoft.com/office/powerpoint/2010/main" val="21018312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a:spLocks noGrp="1"/>
          </p:cNvSpPr>
          <p:nvPr>
            <p:ph idx="1"/>
          </p:nvPr>
        </p:nvSpPr>
        <p:spPr>
          <a:xfrm>
            <a:off x="457199" y="1600200"/>
            <a:ext cx="8536329" cy="4921180"/>
          </a:xfrm>
        </p:spPr>
        <p:txBody>
          <a:bodyPr>
            <a:normAutofit lnSpcReduction="10000"/>
          </a:bodyPr>
          <a:lstStyle/>
          <a:p>
            <a:r>
              <a:rPr kumimoji="1" lang="en-US" altLang="zh-TW" b="1" dirty="0" smtClean="0">
                <a:latin typeface="Times New Roman" pitchFamily="18" charset="0"/>
                <a:ea typeface="標楷體" panose="03000509000000000000" pitchFamily="65" charset="-120"/>
                <a:cs typeface="Times New Roman" pitchFamily="18" charset="0"/>
              </a:rPr>
              <a:t>114</a:t>
            </a:r>
            <a:r>
              <a:rPr kumimoji="1" lang="zh-TW" altLang="en-US" b="1" dirty="0" smtClean="0">
                <a:latin typeface="標楷體" panose="03000509000000000000" pitchFamily="65" charset="-120"/>
                <a:ea typeface="標楷體" panose="03000509000000000000" pitchFamily="65" charset="-120"/>
              </a:rPr>
              <a:t>學年</a:t>
            </a:r>
            <a:r>
              <a:rPr kumimoji="1" lang="zh-TW" altLang="en-US" b="1" dirty="0">
                <a:latin typeface="標楷體" panose="03000509000000000000" pitchFamily="65" charset="-120"/>
                <a:ea typeface="標楷體" panose="03000509000000000000" pitchFamily="65" charset="-120"/>
              </a:rPr>
              <a:t>度社群注意事項</a:t>
            </a:r>
            <a:endParaRPr kumimoji="1" lang="en-US" altLang="zh-TW" b="1" dirty="0">
              <a:latin typeface="標楷體" panose="03000509000000000000" pitchFamily="65" charset="-120"/>
              <a:ea typeface="標楷體" panose="03000509000000000000" pitchFamily="65" charset="-120"/>
            </a:endParaRPr>
          </a:p>
          <a:p>
            <a:pPr marL="0" indent="0">
              <a:buNone/>
            </a:pPr>
            <a:r>
              <a:rPr kumimoji="1" lang="en-US" altLang="zh-TW" b="1" dirty="0">
                <a:latin typeface="標楷體" panose="03000509000000000000" pitchFamily="65" charset="-120"/>
                <a:ea typeface="標楷體" panose="03000509000000000000" pitchFamily="65" charset="-120"/>
              </a:rPr>
              <a:t>1.</a:t>
            </a:r>
            <a:r>
              <a:rPr kumimoji="1" lang="zh-TW" altLang="en-US" b="1" dirty="0">
                <a:latin typeface="標楷體" panose="03000509000000000000" pitchFamily="65" charset="-120"/>
                <a:ea typeface="標楷體" panose="03000509000000000000" pitchFamily="65" charset="-120"/>
              </a:rPr>
              <a:t>每位特教教師均應參加社群。</a:t>
            </a:r>
            <a:endParaRPr kumimoji="1" lang="en-US" altLang="zh-TW" b="1" dirty="0">
              <a:latin typeface="標楷體" panose="03000509000000000000" pitchFamily="65" charset="-120"/>
              <a:ea typeface="標楷體" panose="03000509000000000000" pitchFamily="65" charset="-120"/>
            </a:endParaRPr>
          </a:p>
          <a:p>
            <a:pPr marL="0" indent="0">
              <a:buNone/>
            </a:pPr>
            <a:r>
              <a:rPr kumimoji="1" lang="en-US" altLang="zh-TW" b="1" dirty="0">
                <a:latin typeface="標楷體" panose="03000509000000000000" pitchFamily="65" charset="-120"/>
                <a:ea typeface="標楷體" panose="03000509000000000000" pitchFamily="65" charset="-120"/>
              </a:rPr>
              <a:t>2.</a:t>
            </a:r>
            <a:r>
              <a:rPr lang="zh-TW" altLang="en-US" dirty="0">
                <a:solidFill>
                  <a:srgbClr val="FF0000"/>
                </a:solidFill>
                <a:latin typeface="標楷體" panose="03000509000000000000" pitchFamily="65" charset="-120"/>
                <a:ea typeface="標楷體" panose="03000509000000000000" pitchFamily="65" charset="-120"/>
              </a:rPr>
              <a:t>每位特教教師須至少完成一單元教學活動設計</a:t>
            </a:r>
            <a:r>
              <a:rPr lang="en-US" altLang="zh-TW" dirty="0">
                <a:solidFill>
                  <a:srgbClr val="FF0000"/>
                </a:solidFill>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含教材、 學習單等</a:t>
            </a:r>
            <a:r>
              <a:rPr lang="en-US" altLang="zh-TW" dirty="0">
                <a:solidFill>
                  <a:srgbClr val="FF0000"/>
                </a:solidFill>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，並且進行一場公開授課，授課主題以領域課程調整或特殊需求領域課程為限。 </a:t>
            </a:r>
            <a:endParaRPr lang="en-US" altLang="zh-TW" dirty="0">
              <a:latin typeface="標楷體" panose="03000509000000000000" pitchFamily="65" charset="-120"/>
              <a:ea typeface="標楷體" panose="03000509000000000000" pitchFamily="65" charset="-120"/>
            </a:endParaRPr>
          </a:p>
          <a:p>
            <a:pPr marL="0" indent="0">
              <a:buNone/>
            </a:pPr>
            <a:r>
              <a:rPr lang="en-US" altLang="zh-TW" dirty="0">
                <a:latin typeface="標楷體" panose="03000509000000000000" pitchFamily="65" charset="-120"/>
                <a:ea typeface="標楷體" panose="03000509000000000000" pitchFamily="65" charset="-120"/>
              </a:rPr>
              <a:t>3.</a:t>
            </a:r>
            <a:r>
              <a:rPr lang="zh-TW" altLang="en-US" dirty="0">
                <a:latin typeface="標楷體" panose="03000509000000000000" pitchFamily="65" charset="-120"/>
                <a:ea typeface="標楷體" panose="03000509000000000000" pitchFamily="65" charset="-120"/>
              </a:rPr>
              <a:t>參與校內「教師專業學習社群」者，社群成果冊除</a:t>
            </a:r>
            <a:r>
              <a:rPr lang="zh-TW" altLang="en-US" dirty="0">
                <a:solidFill>
                  <a:srgbClr val="FF0000"/>
                </a:solidFill>
                <a:latin typeface="標楷體" panose="03000509000000000000" pitchFamily="65" charset="-120"/>
                <a:ea typeface="標楷體" panose="03000509000000000000" pitchFamily="65" charset="-120"/>
              </a:rPr>
              <a:t>簽到表</a:t>
            </a:r>
            <a:r>
              <a:rPr lang="zh-TW" altLang="en-US"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成果報告表</a:t>
            </a:r>
            <a:r>
              <a:rPr lang="zh-TW" altLang="en-US" dirty="0">
                <a:latin typeface="標楷體" panose="03000509000000000000" pitchFamily="65" charset="-120"/>
                <a:ea typeface="標楷體" panose="03000509000000000000" pitchFamily="65" charset="-120"/>
              </a:rPr>
              <a:t>、</a:t>
            </a:r>
            <a:r>
              <a:rPr lang="zh-TW" altLang="en-US" dirty="0">
                <a:solidFill>
                  <a:srgbClr val="FF0000"/>
                </a:solidFill>
                <a:latin typeface="標楷體" panose="03000509000000000000" pitchFamily="65" charset="-120"/>
                <a:ea typeface="標楷體" panose="03000509000000000000" pitchFamily="65" charset="-120"/>
              </a:rPr>
              <a:t>教學活動設計</a:t>
            </a:r>
            <a:r>
              <a:rPr lang="zh-TW" altLang="en-US" dirty="0">
                <a:latin typeface="標楷體" panose="03000509000000000000" pitchFamily="65" charset="-120"/>
                <a:ea typeface="標楷體" panose="03000509000000000000" pitchFamily="65" charset="-120"/>
              </a:rPr>
              <a:t>外，另應檢附</a:t>
            </a:r>
            <a:r>
              <a:rPr lang="zh-TW" altLang="en-US" dirty="0">
                <a:solidFill>
                  <a:srgbClr val="FF0000"/>
                </a:solidFill>
                <a:latin typeface="標楷體" panose="03000509000000000000" pitchFamily="65" charset="-120"/>
                <a:ea typeface="標楷體" panose="03000509000000000000" pitchFamily="65" charset="-120"/>
              </a:rPr>
              <a:t>至少一次會議紀錄，呈現特殊教育需求學生課程調整相關議題</a:t>
            </a:r>
            <a:r>
              <a:rPr lang="zh-TW" altLang="en-US" dirty="0">
                <a:latin typeface="標楷體" panose="03000509000000000000" pitchFamily="65" charset="-120"/>
                <a:ea typeface="標楷體" panose="03000509000000000000" pitchFamily="65" charset="-120"/>
              </a:rPr>
              <a:t>。</a:t>
            </a:r>
            <a:endParaRPr kumimoji="1" lang="en-US" altLang="zh-TW" dirty="0">
              <a:latin typeface="標楷體" panose="03000509000000000000" pitchFamily="65" charset="-120"/>
              <a:ea typeface="標楷體" panose="03000509000000000000" pitchFamily="65" charset="-120"/>
            </a:endParaRPr>
          </a:p>
        </p:txBody>
      </p:sp>
      <p:sp>
        <p:nvSpPr>
          <p:cNvPr id="3" name="子標題 2"/>
          <p:cNvSpPr txBox="1">
            <a:spLocks/>
          </p:cNvSpPr>
          <p:nvPr/>
        </p:nvSpPr>
        <p:spPr>
          <a:xfrm>
            <a:off x="549225" y="166978"/>
            <a:ext cx="2163830" cy="28069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kumimoji="1" lang="zh-TW" altLang="en-US" sz="1400" b="1" dirty="0">
                <a:solidFill>
                  <a:srgbClr val="407790"/>
                </a:solidFill>
                <a:latin typeface="標楷體" pitchFamily="65" charset="-120"/>
                <a:ea typeface="標楷體" pitchFamily="65" charset="-120"/>
                <a:cs typeface="Heiti TC Light"/>
              </a:rPr>
              <a:t>特教資源中心業務宣導</a:t>
            </a:r>
          </a:p>
        </p:txBody>
      </p:sp>
      <p:sp>
        <p:nvSpPr>
          <p:cNvPr id="4" name="標題 1"/>
          <p:cNvSpPr txBox="1">
            <a:spLocks/>
          </p:cNvSpPr>
          <p:nvPr/>
        </p:nvSpPr>
        <p:spPr>
          <a:xfrm>
            <a:off x="457200" y="532562"/>
            <a:ext cx="8229600" cy="885075"/>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kumimoji="1" lang="zh-TW" altLang="en-US" sz="4800" dirty="0">
                <a:latin typeface="標楷體" pitchFamily="65" charset="-120"/>
                <a:ea typeface="標楷體" pitchFamily="65" charset="-120"/>
              </a:rPr>
              <a:t>特殊教育課程與教學專業成長社群</a:t>
            </a:r>
          </a:p>
        </p:txBody>
      </p:sp>
    </p:spTree>
    <p:extLst>
      <p:ext uri="{BB962C8B-B14F-4D97-AF65-F5344CB8AC3E}">
        <p14:creationId xmlns:p14="http://schemas.microsoft.com/office/powerpoint/2010/main" val="946421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677921" y="112078"/>
            <a:ext cx="5384800" cy="1143000"/>
          </a:xfrm>
        </p:spPr>
        <p:txBody>
          <a:bodyPr/>
          <a:lstStyle/>
          <a:p>
            <a:r>
              <a:rPr lang="en-US" altLang="zh-TW" b="1" dirty="0">
                <a:solidFill>
                  <a:srgbClr val="91CFAC"/>
                </a:solidFill>
              </a:rPr>
              <a:t>LINE</a:t>
            </a:r>
            <a:r>
              <a:rPr lang="zh-TW" altLang="en-US" b="1" dirty="0">
                <a:solidFill>
                  <a:srgbClr val="91CFAC"/>
                </a:solidFill>
              </a:rPr>
              <a:t>群組的記事本</a:t>
            </a:r>
          </a:p>
        </p:txBody>
      </p:sp>
      <p:sp>
        <p:nvSpPr>
          <p:cNvPr id="5" name="標題 1"/>
          <p:cNvSpPr txBox="1">
            <a:spLocks/>
          </p:cNvSpPr>
          <p:nvPr/>
        </p:nvSpPr>
        <p:spPr bwMode="auto">
          <a:xfrm>
            <a:off x="3677921" y="3696346"/>
            <a:ext cx="5384800" cy="835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endParaRPr lang="en-US" altLang="zh-TW" sz="4000" b="1" kern="0" dirty="0">
              <a:solidFill>
                <a:srgbClr val="B9CC7E"/>
              </a:solidFill>
              <a:latin typeface="微軟正黑體" panose="020B0604030504040204" pitchFamily="34" charset="-120"/>
              <a:ea typeface="微軟正黑體" panose="020B0604030504040204" pitchFamily="34" charset="-120"/>
            </a:endParaRPr>
          </a:p>
          <a:p>
            <a:r>
              <a:rPr lang="zh-TW" altLang="en-US" sz="4000" b="1" kern="0" dirty="0">
                <a:solidFill>
                  <a:srgbClr val="B9CC7E"/>
                </a:solidFill>
                <a:latin typeface="微軟正黑體" panose="020B0604030504040204" pitchFamily="34" charset="-120"/>
                <a:ea typeface="微軟正黑體" panose="020B0604030504040204" pitchFamily="34" charset="-120"/>
              </a:rPr>
              <a:t>學校特教業務辦人若有更換，請在退出前邀請新人入群組，並提醒閱讀群組記事本。</a:t>
            </a:r>
            <a:endParaRPr lang="en-US" altLang="zh-TW" sz="4000" b="1" kern="0" dirty="0">
              <a:solidFill>
                <a:srgbClr val="B9CC7E"/>
              </a:solidFill>
              <a:latin typeface="微軟正黑體" panose="020B0604030504040204" pitchFamily="34" charset="-120"/>
              <a:ea typeface="微軟正黑體" panose="020B0604030504040204" pitchFamily="34" charset="-120"/>
            </a:endParaRPr>
          </a:p>
          <a:p>
            <a:endParaRPr lang="en-US" altLang="zh-TW" sz="4000" b="1" kern="0" dirty="0">
              <a:solidFill>
                <a:srgbClr val="B9CC7E"/>
              </a:solidFill>
              <a:latin typeface="微軟正黑體" panose="020B0604030504040204" pitchFamily="34" charset="-120"/>
              <a:ea typeface="微軟正黑體" panose="020B0604030504040204" pitchFamily="34" charset="-120"/>
            </a:endParaRPr>
          </a:p>
          <a:p>
            <a:r>
              <a:rPr lang="en-US" altLang="zh-TW" sz="4000" b="1" kern="0" dirty="0">
                <a:solidFill>
                  <a:srgbClr val="B9CC7E"/>
                </a:solidFill>
                <a:latin typeface="微軟正黑體" panose="020B0604030504040204" pitchFamily="34" charset="-120"/>
                <a:ea typeface="微軟正黑體" panose="020B0604030504040204" pitchFamily="34" charset="-120"/>
              </a:rPr>
              <a:t>114</a:t>
            </a:r>
            <a:r>
              <a:rPr lang="zh-TW" altLang="en-US" sz="4000" b="1" kern="0" dirty="0">
                <a:solidFill>
                  <a:srgbClr val="B9CC7E"/>
                </a:solidFill>
                <a:latin typeface="微軟正黑體" panose="020B0604030504040204" pitchFamily="34" charset="-120"/>
                <a:ea typeface="微軟正黑體" panose="020B0604030504040204" pitchFamily="34" charset="-120"/>
              </a:rPr>
              <a:t>年度</a:t>
            </a:r>
            <a:endParaRPr lang="en-US" altLang="zh-TW" sz="4000" b="1" kern="0" dirty="0">
              <a:solidFill>
                <a:srgbClr val="B9CC7E"/>
              </a:solidFill>
              <a:latin typeface="微軟正黑體" panose="020B0604030504040204" pitchFamily="34" charset="-120"/>
              <a:ea typeface="微軟正黑體" panose="020B0604030504040204" pitchFamily="34" charset="-120"/>
            </a:endParaRPr>
          </a:p>
          <a:p>
            <a:r>
              <a:rPr lang="zh-TW" altLang="en-US" sz="4000" b="1" kern="0" dirty="0">
                <a:solidFill>
                  <a:srgbClr val="B9CC7E"/>
                </a:solidFill>
                <a:latin typeface="微軟正黑體" panose="020B0604030504040204" pitchFamily="34" charset="-120"/>
                <a:ea typeface="微軟正黑體" panose="020B0604030504040204" pitchFamily="34" charset="-120"/>
              </a:rPr>
              <a:t>嘉義縣特教資訊網</a:t>
            </a:r>
            <a:endParaRPr lang="en-US" altLang="zh-TW" sz="4000" b="1" kern="0" dirty="0">
              <a:solidFill>
                <a:srgbClr val="B9CC7E"/>
              </a:solidFill>
              <a:latin typeface="微軟正黑體" panose="020B0604030504040204" pitchFamily="34" charset="-120"/>
              <a:ea typeface="微軟正黑體" panose="020B0604030504040204" pitchFamily="34" charset="-120"/>
            </a:endParaRPr>
          </a:p>
          <a:p>
            <a:r>
              <a:rPr lang="zh-TW" altLang="en-US" sz="4000" b="1" kern="0" dirty="0">
                <a:solidFill>
                  <a:srgbClr val="B9CC7E"/>
                </a:solidFill>
                <a:latin typeface="微軟正黑體" panose="020B0604030504040204" pitchFamily="34" charset="-120"/>
                <a:ea typeface="微軟正黑體" panose="020B0604030504040204" pitchFamily="34" charset="-120"/>
              </a:rPr>
              <a:t>全國特教資訊網</a:t>
            </a:r>
            <a:endParaRPr lang="en-US" altLang="zh-TW" sz="4000" b="1" kern="0" dirty="0">
              <a:solidFill>
                <a:srgbClr val="B9CC7E"/>
              </a:solidFill>
              <a:latin typeface="微軟正黑體" panose="020B0604030504040204" pitchFamily="34" charset="-120"/>
              <a:ea typeface="微軟正黑體" panose="020B0604030504040204" pitchFamily="34" charset="-120"/>
            </a:endParaRPr>
          </a:p>
          <a:p>
            <a:r>
              <a:rPr lang="zh-TW" altLang="en-US" sz="4000" b="1" kern="0" dirty="0">
                <a:solidFill>
                  <a:srgbClr val="B9CC7E"/>
                </a:solidFill>
                <a:latin typeface="微軟正黑體" panose="020B0604030504040204" pitchFamily="34" charset="-120"/>
                <a:ea typeface="微軟正黑體" panose="020B0604030504040204" pitchFamily="34" charset="-120"/>
              </a:rPr>
              <a:t>均改版</a:t>
            </a:r>
            <a:endParaRPr lang="en-US" altLang="zh-TW" sz="4000" b="1" kern="0" dirty="0">
              <a:solidFill>
                <a:srgbClr val="B9CC7E"/>
              </a:solidFill>
              <a:latin typeface="微軟正黑體" panose="020B0604030504040204" pitchFamily="34" charset="-120"/>
              <a:ea typeface="微軟正黑體" panose="020B0604030504040204" pitchFamily="34" charset="-120"/>
            </a:endParaRPr>
          </a:p>
          <a:p>
            <a:endParaRPr lang="en-US" altLang="zh-TW" sz="4000" b="1" kern="0" dirty="0">
              <a:solidFill>
                <a:srgbClr val="B9CC7E"/>
              </a:solidFill>
              <a:latin typeface="微軟正黑體" panose="020B0604030504040204" pitchFamily="34" charset="-120"/>
              <a:ea typeface="微軟正黑體" panose="020B0604030504040204" pitchFamily="34" charset="-120"/>
            </a:endParaRPr>
          </a:p>
          <a:p>
            <a:endParaRPr lang="zh-TW" altLang="en-US" sz="4000" b="1" kern="0" dirty="0">
              <a:solidFill>
                <a:srgbClr val="B9CC7E"/>
              </a:solidFill>
              <a:latin typeface="微軟正黑體" panose="020B0604030504040204" pitchFamily="34" charset="-120"/>
              <a:ea typeface="微軟正黑體" panose="020B0604030504040204" pitchFamily="34" charset="-12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3677921" cy="6858000"/>
          </a:xfrm>
          <a:prstGeom prst="rect">
            <a:avLst/>
          </a:prstGeom>
        </p:spPr>
      </p:pic>
    </p:spTree>
    <p:extLst>
      <p:ext uri="{BB962C8B-B14F-4D97-AF65-F5344CB8AC3E}">
        <p14:creationId xmlns:p14="http://schemas.microsoft.com/office/powerpoint/2010/main" val="24362017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2"/>
          <p:cNvSpPr>
            <a:spLocks noGrp="1"/>
          </p:cNvSpPr>
          <p:nvPr>
            <p:ph idx="1"/>
          </p:nvPr>
        </p:nvSpPr>
        <p:spPr>
          <a:xfrm>
            <a:off x="259080" y="1238120"/>
            <a:ext cx="8734449" cy="5376039"/>
          </a:xfrm>
        </p:spPr>
        <p:txBody>
          <a:bodyPr>
            <a:normAutofit fontScale="92500" lnSpcReduction="10000"/>
          </a:bodyPr>
          <a:lstStyle/>
          <a:p>
            <a:r>
              <a:rPr kumimoji="1" lang="zh-TW" altLang="en-US" b="1" dirty="0">
                <a:latin typeface="Times New Roman" pitchFamily="18" charset="0"/>
                <a:ea typeface="標楷體" panose="03000509000000000000" pitchFamily="65" charset="-120"/>
                <a:cs typeface="Times New Roman" pitchFamily="18" charset="0"/>
              </a:rPr>
              <a:t>新鑑出的資優生請至</a:t>
            </a:r>
            <a:r>
              <a:rPr kumimoji="1" lang="zh-TW" altLang="en-US" b="1" u="sng" dirty="0">
                <a:solidFill>
                  <a:srgbClr val="00B050"/>
                </a:solidFill>
                <a:latin typeface="Times New Roman" pitchFamily="18" charset="0"/>
                <a:ea typeface="標楷體" panose="03000509000000000000" pitchFamily="65" charset="-120"/>
                <a:cs typeface="Times New Roman" pitchFamily="18" charset="0"/>
              </a:rPr>
              <a:t>特教通報網新增</a:t>
            </a:r>
            <a:r>
              <a:rPr kumimoji="1" lang="zh-TW" altLang="en-US" b="1" dirty="0">
                <a:latin typeface="Times New Roman" pitchFamily="18" charset="0"/>
                <a:ea typeface="標楷體" panose="03000509000000000000" pitchFamily="65" charset="-120"/>
                <a:cs typeface="Times New Roman" pitchFamily="18" charset="0"/>
              </a:rPr>
              <a:t>。</a:t>
            </a:r>
            <a:endParaRPr kumimoji="1" lang="en-US" altLang="zh-TW" b="1" dirty="0">
              <a:latin typeface="Times New Roman" pitchFamily="18" charset="0"/>
              <a:ea typeface="標楷體" panose="03000509000000000000" pitchFamily="65" charset="-120"/>
              <a:cs typeface="Times New Roman" pitchFamily="18" charset="0"/>
            </a:endParaRPr>
          </a:p>
          <a:p>
            <a:r>
              <a:rPr kumimoji="1" lang="en-US" altLang="zh-TW" b="1" dirty="0">
                <a:latin typeface="Times New Roman" pitchFamily="18" charset="0"/>
                <a:ea typeface="標楷體" panose="03000509000000000000" pitchFamily="65" charset="-120"/>
                <a:cs typeface="Times New Roman" pitchFamily="18" charset="0"/>
              </a:rPr>
              <a:t>114</a:t>
            </a:r>
            <a:r>
              <a:rPr kumimoji="1" lang="zh-TW" altLang="en-US" b="1" dirty="0">
                <a:latin typeface="Times New Roman" pitchFamily="18" charset="0"/>
                <a:ea typeface="標楷體" panose="03000509000000000000" pitchFamily="65" charset="-120"/>
                <a:cs typeface="Times New Roman" pitchFamily="18" charset="0"/>
              </a:rPr>
              <a:t>學年度</a:t>
            </a:r>
            <a:r>
              <a:rPr kumimoji="1" lang="zh-TW" altLang="en-US" b="1" u="sng" dirty="0">
                <a:solidFill>
                  <a:srgbClr val="00B050"/>
                </a:solidFill>
                <a:latin typeface="Times New Roman" pitchFamily="18" charset="0"/>
                <a:ea typeface="標楷體" panose="03000509000000000000" pitchFamily="65" charset="-120"/>
                <a:cs typeface="Times New Roman" pitchFamily="18" charset="0"/>
              </a:rPr>
              <a:t>國小</a:t>
            </a:r>
            <a:r>
              <a:rPr kumimoji="1" lang="zh-TW" altLang="en-US" b="1" dirty="0">
                <a:latin typeface="Times New Roman" pitchFamily="18" charset="0"/>
                <a:ea typeface="標楷體" panose="03000509000000000000" pitchFamily="65" charset="-120"/>
                <a:cs typeface="Times New Roman" pitchFamily="18" charset="0"/>
              </a:rPr>
              <a:t>資優生安置於</a:t>
            </a:r>
            <a:r>
              <a:rPr kumimoji="1" lang="zh-TW" altLang="en-US" b="1" u="sng" dirty="0">
                <a:solidFill>
                  <a:srgbClr val="00B050"/>
                </a:solidFill>
                <a:latin typeface="Times New Roman" pitchFamily="18" charset="0"/>
                <a:ea typeface="標楷體" panose="03000509000000000000" pitchFamily="65" charset="-120"/>
                <a:cs typeface="Times New Roman" pitchFamily="18" charset="0"/>
              </a:rPr>
              <a:t>資優巡迴輔導班要申請巡迴輔導</a:t>
            </a:r>
            <a:r>
              <a:rPr kumimoji="1" lang="zh-TW" altLang="en-US" b="1" dirty="0">
                <a:latin typeface="Times New Roman" pitchFamily="18" charset="0"/>
                <a:ea typeface="標楷體" panose="03000509000000000000" pitchFamily="65" charset="-120"/>
                <a:cs typeface="Times New Roman" pitchFamily="18" charset="0"/>
              </a:rPr>
              <a:t>。</a:t>
            </a:r>
            <a:r>
              <a:rPr kumimoji="1" lang="en-US" altLang="zh-TW" b="1" dirty="0">
                <a:latin typeface="Times New Roman" pitchFamily="18" charset="0"/>
                <a:ea typeface="標楷體" panose="03000509000000000000" pitchFamily="65" charset="-120"/>
                <a:cs typeface="Times New Roman" pitchFamily="18" charset="0"/>
              </a:rPr>
              <a:t>(8/11-8/18)</a:t>
            </a:r>
            <a:endParaRPr kumimoji="1" lang="en-US" altLang="zh-TW" b="1" dirty="0">
              <a:latin typeface="標楷體" panose="03000509000000000000" pitchFamily="65" charset="-120"/>
              <a:ea typeface="標楷體" panose="03000509000000000000" pitchFamily="65" charset="-120"/>
            </a:endParaRPr>
          </a:p>
          <a:p>
            <a:r>
              <a:rPr kumimoji="1" lang="zh-TW" altLang="en-US" b="1" dirty="0">
                <a:latin typeface="Times New Roman" pitchFamily="18" charset="0"/>
                <a:ea typeface="標楷體" panose="03000509000000000000" pitchFamily="65" charset="-120"/>
                <a:cs typeface="Times New Roman" pitchFamily="18" charset="0"/>
              </a:rPr>
              <a:t>特教通報網占資優教師缺額、任教科目及相關資訊請於</a:t>
            </a:r>
            <a:r>
              <a:rPr kumimoji="1" lang="zh-TW" altLang="en-US" b="1" u="sng" dirty="0">
                <a:solidFill>
                  <a:srgbClr val="00B050"/>
                </a:solidFill>
                <a:latin typeface="Times New Roman" pitchFamily="18" charset="0"/>
                <a:ea typeface="標楷體" panose="03000509000000000000" pitchFamily="65" charset="-120"/>
                <a:cs typeface="Times New Roman" pitchFamily="18" charset="0"/>
              </a:rPr>
              <a:t>每學期初更新</a:t>
            </a:r>
            <a:r>
              <a:rPr kumimoji="1" lang="zh-TW" altLang="en-US" b="1" dirty="0">
                <a:latin typeface="標楷體" panose="03000509000000000000" pitchFamily="65" charset="-120"/>
                <a:ea typeface="標楷體" panose="03000509000000000000" pitchFamily="65" charset="-120"/>
              </a:rPr>
              <a:t>。</a:t>
            </a:r>
            <a:endParaRPr kumimoji="1" lang="en-US" altLang="zh-TW" b="1" dirty="0">
              <a:latin typeface="標楷體" panose="03000509000000000000" pitchFamily="65" charset="-120"/>
              <a:ea typeface="標楷體" panose="03000509000000000000" pitchFamily="65" charset="-120"/>
            </a:endParaRPr>
          </a:p>
          <a:p>
            <a:r>
              <a:rPr kumimoji="1" lang="zh-TW" altLang="en-US" b="1" u="sng" dirty="0">
                <a:solidFill>
                  <a:srgbClr val="00B050"/>
                </a:solidFill>
                <a:latin typeface="Times New Roman" pitchFamily="18" charset="0"/>
                <a:ea typeface="標楷體" panose="03000509000000000000" pitchFamily="65" charset="-120"/>
                <a:cs typeface="Times New Roman" pitchFamily="18" charset="0"/>
              </a:rPr>
              <a:t>學期末</a:t>
            </a:r>
            <a:r>
              <a:rPr kumimoji="1" lang="zh-TW" altLang="en-US" b="1" dirty="0">
                <a:latin typeface="Times New Roman" pitchFamily="18" charset="0"/>
                <a:ea typeface="標楷體" panose="03000509000000000000" pitchFamily="65" charset="-120"/>
                <a:cs typeface="Times New Roman" pitchFamily="18" charset="0"/>
              </a:rPr>
              <a:t>，請至特教通報網異動</a:t>
            </a:r>
            <a:r>
              <a:rPr kumimoji="1" lang="zh-TW" altLang="en-US" b="1" u="sng" dirty="0">
                <a:solidFill>
                  <a:srgbClr val="00B050"/>
                </a:solidFill>
                <a:latin typeface="Times New Roman" pitchFamily="18" charset="0"/>
                <a:ea typeface="標楷體" panose="03000509000000000000" pitchFamily="65" charset="-120"/>
                <a:cs typeface="Times New Roman" pitchFamily="18" charset="0"/>
              </a:rPr>
              <a:t>畢業的資優生</a:t>
            </a:r>
            <a:r>
              <a:rPr kumimoji="1" lang="zh-TW" altLang="en-US" b="1" dirty="0">
                <a:latin typeface="標楷體" panose="03000509000000000000" pitchFamily="65" charset="-120"/>
                <a:ea typeface="標楷體" panose="03000509000000000000" pitchFamily="65" charset="-120"/>
              </a:rPr>
              <a:t>。</a:t>
            </a:r>
            <a:endParaRPr kumimoji="1" lang="en-US" altLang="zh-TW" b="1" dirty="0">
              <a:latin typeface="標楷體" panose="03000509000000000000" pitchFamily="65" charset="-120"/>
              <a:ea typeface="標楷體" panose="03000509000000000000" pitchFamily="65" charset="-120"/>
            </a:endParaRPr>
          </a:p>
          <a:p>
            <a:r>
              <a:rPr kumimoji="1" lang="zh-TW" altLang="en-US" b="1" dirty="0">
                <a:latin typeface="標楷體" panose="03000509000000000000" pitchFamily="65" charset="-120"/>
                <a:ea typeface="標楷體" panose="03000509000000000000" pitchFamily="65" charset="-120"/>
              </a:rPr>
              <a:t>重要期程：</a:t>
            </a:r>
            <a:r>
              <a:rPr kumimoji="1" lang="en-US" altLang="zh-TW" b="1" dirty="0">
                <a:latin typeface="標楷體" panose="03000509000000000000" pitchFamily="65" charset="-120"/>
                <a:ea typeface="標楷體" panose="03000509000000000000" pitchFamily="65" charset="-120"/>
              </a:rPr>
              <a:t>114</a:t>
            </a:r>
            <a:r>
              <a:rPr kumimoji="1" lang="zh-TW" altLang="en-US" b="1" dirty="0">
                <a:latin typeface="標楷體" panose="03000509000000000000" pitchFamily="65" charset="-120"/>
                <a:ea typeface="標楷體" panose="03000509000000000000" pitchFamily="65" charset="-120"/>
              </a:rPr>
              <a:t>年</a:t>
            </a:r>
            <a:r>
              <a:rPr kumimoji="1" lang="en-US" altLang="zh-TW" b="1" dirty="0">
                <a:latin typeface="標楷體" panose="03000509000000000000" pitchFamily="65" charset="-120"/>
                <a:ea typeface="標楷體" panose="03000509000000000000" pitchFamily="65" charset="-120"/>
              </a:rPr>
              <a:t/>
            </a:r>
            <a:br>
              <a:rPr kumimoji="1" lang="en-US" altLang="zh-TW" b="1" dirty="0">
                <a:latin typeface="標楷體" panose="03000509000000000000" pitchFamily="65" charset="-120"/>
                <a:ea typeface="標楷體" panose="03000509000000000000" pitchFamily="65" charset="-120"/>
              </a:rPr>
            </a:br>
            <a:r>
              <a:rPr kumimoji="1" lang="en-US" altLang="zh-TW" b="1" dirty="0">
                <a:latin typeface="標楷體" panose="03000509000000000000" pitchFamily="65" charset="-120"/>
                <a:ea typeface="標楷體" panose="03000509000000000000" pitchFamily="65" charset="-120"/>
              </a:rPr>
              <a:t>11</a:t>
            </a:r>
            <a:r>
              <a:rPr kumimoji="1" lang="zh-TW" altLang="en-US" b="1" dirty="0">
                <a:latin typeface="Times New Roman" pitchFamily="18" charset="0"/>
                <a:ea typeface="標楷體" panose="03000509000000000000" pitchFamily="65" charset="-120"/>
                <a:cs typeface="Times New Roman" pitchFamily="18" charset="0"/>
              </a:rPr>
              <a:t>月</a:t>
            </a:r>
            <a:r>
              <a:rPr kumimoji="1" lang="zh-TW" altLang="en-US" b="1" dirty="0">
                <a:latin typeface="標楷體" panose="03000509000000000000" pitchFamily="65" charset="-120"/>
                <a:ea typeface="標楷體" panose="03000509000000000000" pitchFamily="65" charset="-120"/>
              </a:rPr>
              <a:t> 資優鑑定說明會</a:t>
            </a:r>
            <a:r>
              <a:rPr kumimoji="1" lang="en-US" altLang="zh-TW" b="1" dirty="0">
                <a:latin typeface="標楷體" panose="03000509000000000000" pitchFamily="65" charset="-120"/>
                <a:ea typeface="標楷體" panose="03000509000000000000" pitchFamily="65" charset="-120"/>
              </a:rPr>
              <a:t/>
            </a:r>
            <a:br>
              <a:rPr kumimoji="1" lang="en-US" altLang="zh-TW" b="1" dirty="0">
                <a:latin typeface="標楷體" panose="03000509000000000000" pitchFamily="65" charset="-120"/>
                <a:ea typeface="標楷體" panose="03000509000000000000" pitchFamily="65" charset="-120"/>
              </a:rPr>
            </a:br>
            <a:r>
              <a:rPr kumimoji="1" lang="en-US" altLang="zh-TW" b="1" dirty="0">
                <a:latin typeface="標楷體" panose="03000509000000000000" pitchFamily="65" charset="-120"/>
                <a:ea typeface="標楷體" panose="03000509000000000000" pitchFamily="65" charset="-120"/>
              </a:rPr>
              <a:t>12</a:t>
            </a:r>
            <a:r>
              <a:rPr kumimoji="1" lang="zh-TW" altLang="en-US" b="1" dirty="0">
                <a:latin typeface="Times New Roman" pitchFamily="18" charset="0"/>
                <a:ea typeface="標楷體" panose="03000509000000000000" pitchFamily="65" charset="-120"/>
                <a:cs typeface="Times New Roman" pitchFamily="18" charset="0"/>
              </a:rPr>
              <a:t>月</a:t>
            </a:r>
            <a:r>
              <a:rPr kumimoji="1" lang="zh-TW" altLang="en-US" b="1" dirty="0">
                <a:latin typeface="標楷體" panose="03000509000000000000" pitchFamily="65" charset="-120"/>
                <a:ea typeface="標楷體" panose="03000509000000000000" pitchFamily="65" charset="-120"/>
              </a:rPr>
              <a:t> 一般智能資優鑑定</a:t>
            </a:r>
            <a:endParaRPr kumimoji="1" lang="en-US" altLang="zh-TW" b="1" dirty="0">
              <a:latin typeface="標楷體" panose="03000509000000000000" pitchFamily="65" charset="-120"/>
              <a:ea typeface="標楷體" panose="03000509000000000000" pitchFamily="65" charset="-120"/>
            </a:endParaRPr>
          </a:p>
          <a:p>
            <a:r>
              <a:rPr kumimoji="1" lang="en-US" altLang="zh-TW" b="1" dirty="0">
                <a:latin typeface="標楷體" panose="03000509000000000000" pitchFamily="65" charset="-120"/>
                <a:ea typeface="標楷體" panose="03000509000000000000" pitchFamily="65" charset="-120"/>
              </a:rPr>
              <a:t>115</a:t>
            </a:r>
            <a:r>
              <a:rPr kumimoji="1" lang="zh-TW" altLang="en-US" b="1" dirty="0">
                <a:latin typeface="標楷體" panose="03000509000000000000" pitchFamily="65" charset="-120"/>
                <a:ea typeface="標楷體" panose="03000509000000000000" pitchFamily="65" charset="-120"/>
              </a:rPr>
              <a:t>年</a:t>
            </a:r>
            <a:r>
              <a:rPr kumimoji="1" lang="en-US" altLang="zh-TW" b="1" dirty="0" smtClean="0">
                <a:latin typeface="標楷體" panose="03000509000000000000" pitchFamily="65" charset="-120"/>
                <a:ea typeface="標楷體" panose="03000509000000000000" pitchFamily="65" charset="-120"/>
              </a:rPr>
              <a:t>3-6</a:t>
            </a:r>
            <a:r>
              <a:rPr kumimoji="1" lang="zh-TW" altLang="en-US" b="1" dirty="0" smtClean="0">
                <a:latin typeface="標楷體" panose="03000509000000000000" pitchFamily="65" charset="-120"/>
                <a:ea typeface="標楷體" panose="03000509000000000000" pitchFamily="65" charset="-120"/>
              </a:rPr>
              <a:t>月</a:t>
            </a:r>
            <a:r>
              <a:rPr kumimoji="1" lang="zh-TW" altLang="en-US" b="1" dirty="0">
                <a:latin typeface="標楷體" panose="03000509000000000000" pitchFamily="65" charset="-120"/>
                <a:ea typeface="標楷體" panose="03000509000000000000" pitchFamily="65" charset="-120"/>
              </a:rPr>
              <a:t>降低入學年齡鑑定、國中學術性向資優鑑定</a:t>
            </a:r>
            <a:endParaRPr kumimoji="1" lang="en-US" altLang="zh-TW" b="1" dirty="0">
              <a:latin typeface="標楷體" panose="03000509000000000000" pitchFamily="65" charset="-120"/>
              <a:ea typeface="標楷體" panose="03000509000000000000" pitchFamily="65" charset="-120"/>
            </a:endParaRPr>
          </a:p>
          <a:p>
            <a:endParaRPr kumimoji="1" lang="en-US" altLang="zh-TW" b="1" dirty="0">
              <a:latin typeface="標楷體" panose="03000509000000000000" pitchFamily="65" charset="-120"/>
              <a:ea typeface="標楷體" panose="03000509000000000000" pitchFamily="65" charset="-120"/>
            </a:endParaRPr>
          </a:p>
        </p:txBody>
      </p:sp>
      <p:sp>
        <p:nvSpPr>
          <p:cNvPr id="3" name="子標題 2"/>
          <p:cNvSpPr txBox="1">
            <a:spLocks/>
          </p:cNvSpPr>
          <p:nvPr/>
        </p:nvSpPr>
        <p:spPr>
          <a:xfrm>
            <a:off x="549225" y="166978"/>
            <a:ext cx="2163830" cy="28069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kumimoji="1" lang="zh-TW" altLang="en-US" sz="1400" b="1" dirty="0">
                <a:solidFill>
                  <a:srgbClr val="407790"/>
                </a:solidFill>
                <a:latin typeface="標楷體" pitchFamily="65" charset="-120"/>
                <a:ea typeface="標楷體" pitchFamily="65" charset="-120"/>
                <a:cs typeface="Heiti TC Light"/>
              </a:rPr>
              <a:t>資優資源中心業務宣導</a:t>
            </a:r>
          </a:p>
        </p:txBody>
      </p:sp>
      <p:sp>
        <p:nvSpPr>
          <p:cNvPr id="4" name="標題 1"/>
          <p:cNvSpPr txBox="1">
            <a:spLocks/>
          </p:cNvSpPr>
          <p:nvPr/>
        </p:nvSpPr>
        <p:spPr>
          <a:xfrm>
            <a:off x="457200" y="307326"/>
            <a:ext cx="8229600" cy="88507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ts val="0"/>
              </a:spcBef>
            </a:pPr>
            <a:r>
              <a:rPr kumimoji="1" lang="zh-TW" altLang="en-US" sz="4800" dirty="0">
                <a:latin typeface="標楷體" pitchFamily="65" charset="-120"/>
                <a:ea typeface="標楷體" pitchFamily="65" charset="-120"/>
              </a:rPr>
              <a:t>資優業務</a:t>
            </a:r>
          </a:p>
        </p:txBody>
      </p:sp>
    </p:spTree>
    <p:extLst>
      <p:ext uri="{BB962C8B-B14F-4D97-AF65-F5344CB8AC3E}">
        <p14:creationId xmlns:p14="http://schemas.microsoft.com/office/powerpoint/2010/main" val="40180543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0">
              <a:spcBef>
                <a:spcPts val="0"/>
              </a:spcBef>
            </a:pPr>
            <a:r>
              <a:rPr kumimoji="1" lang="zh-TW" altLang="en-US" sz="4800" dirty="0">
                <a:solidFill>
                  <a:prstClr val="black"/>
                </a:solidFill>
                <a:latin typeface="標楷體" panose="03000509000000000000" pitchFamily="65" charset="-120"/>
                <a:ea typeface="標楷體" panose="03000509000000000000" pitchFamily="65" charset="-120"/>
                <a:cs typeface="Heiti TC Light"/>
              </a:rPr>
              <a:t>年度重點活動宣導</a:t>
            </a:r>
            <a:endParaRPr kumimoji="1" lang="zh-TW" altLang="en-US" sz="4800" dirty="0"/>
          </a:p>
        </p:txBody>
      </p:sp>
      <p:sp>
        <p:nvSpPr>
          <p:cNvPr id="4" name="子標題 2"/>
          <p:cNvSpPr txBox="1">
            <a:spLocks/>
          </p:cNvSpPr>
          <p:nvPr/>
        </p:nvSpPr>
        <p:spPr>
          <a:xfrm>
            <a:off x="549225" y="166978"/>
            <a:ext cx="1670100" cy="28069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kumimoji="1" lang="zh-TW" altLang="en-US" sz="1400" b="1" dirty="0">
                <a:solidFill>
                  <a:srgbClr val="58712C"/>
                </a:solidFill>
                <a:latin typeface="Heiti TC Light"/>
                <a:ea typeface="Heiti TC Light"/>
                <a:cs typeface="Heiti TC Light"/>
              </a:rPr>
              <a:t>主題</a:t>
            </a:r>
          </a:p>
        </p:txBody>
      </p:sp>
      <p:pic>
        <p:nvPicPr>
          <p:cNvPr id="8" name="內容版面配置區 7">
            <a:extLst>
              <a:ext uri="{FF2B5EF4-FFF2-40B4-BE49-F238E27FC236}">
                <a16:creationId xmlns:a16="http://schemas.microsoft.com/office/drawing/2014/main" id="{9F43F573-4FE6-4291-B561-8EAD6FE40B86}"/>
              </a:ext>
            </a:extLst>
          </p:cNvPr>
          <p:cNvPicPr>
            <a:picLocks noGrp="1" noChangeAspect="1"/>
          </p:cNvPicPr>
          <p:nvPr>
            <p:ph idx="1"/>
          </p:nvPr>
        </p:nvPicPr>
        <p:blipFill rotWithShape="1">
          <a:blip r:embed="rId3"/>
          <a:srcRect l="13760" r="13760"/>
          <a:stretch/>
        </p:blipFill>
        <p:spPr>
          <a:xfrm>
            <a:off x="198474" y="2002728"/>
            <a:ext cx="8747051" cy="4229260"/>
          </a:xfrm>
        </p:spPr>
      </p:pic>
    </p:spTree>
    <p:extLst>
      <p:ext uri="{BB962C8B-B14F-4D97-AF65-F5344CB8AC3E}">
        <p14:creationId xmlns:p14="http://schemas.microsoft.com/office/powerpoint/2010/main" val="4079110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2"/>
          <a:stretch>
            <a:fillRect/>
          </a:stretch>
        </p:blipFill>
        <p:spPr>
          <a:xfrm>
            <a:off x="77492" y="1428599"/>
            <a:ext cx="9066508" cy="5429401"/>
          </a:xfrm>
          <a:prstGeom prst="rect">
            <a:avLst/>
          </a:prstGeom>
        </p:spPr>
      </p:pic>
      <p:sp>
        <p:nvSpPr>
          <p:cNvPr id="2" name="標題 1"/>
          <p:cNvSpPr>
            <a:spLocks noGrp="1"/>
          </p:cNvSpPr>
          <p:nvPr>
            <p:ph type="title"/>
          </p:nvPr>
        </p:nvSpPr>
        <p:spPr/>
        <p:txBody>
          <a:bodyPr/>
          <a:lstStyle/>
          <a:p>
            <a:r>
              <a:rPr lang="zh-TW" altLang="en-US" dirty="0"/>
              <a:t>重要網頁</a:t>
            </a:r>
            <a:r>
              <a:rPr lang="en-US" altLang="zh-TW" dirty="0"/>
              <a:t>_</a:t>
            </a:r>
            <a:r>
              <a:rPr lang="zh-TW" altLang="en-US" dirty="0"/>
              <a:t>全國特殊教育資訊網</a:t>
            </a:r>
          </a:p>
        </p:txBody>
      </p:sp>
      <p:sp>
        <p:nvSpPr>
          <p:cNvPr id="7" name="圓角矩形圖說文字 6"/>
          <p:cNvSpPr/>
          <p:nvPr/>
        </p:nvSpPr>
        <p:spPr>
          <a:xfrm>
            <a:off x="1336816" y="4502258"/>
            <a:ext cx="2258792" cy="1165558"/>
          </a:xfrm>
          <a:prstGeom prst="wedgeRoundRectCallou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solidFill>
                  <a:srgbClr val="0070C0"/>
                </a:solidFill>
              </a:rPr>
              <a:t>常用功能：</a:t>
            </a:r>
            <a:endParaRPr lang="en-US" altLang="zh-TW" sz="2400" dirty="0">
              <a:solidFill>
                <a:srgbClr val="0070C0"/>
              </a:solidFill>
            </a:endParaRPr>
          </a:p>
          <a:p>
            <a:pPr algn="ctr"/>
            <a:r>
              <a:rPr lang="zh-TW" altLang="en-US" sz="2400" dirty="0">
                <a:solidFill>
                  <a:srgbClr val="0070C0"/>
                </a:solidFill>
              </a:rPr>
              <a:t>報名特教研習</a:t>
            </a:r>
          </a:p>
        </p:txBody>
      </p:sp>
      <p:sp>
        <p:nvSpPr>
          <p:cNvPr id="8" name="圓角矩形圖說文字 7"/>
          <p:cNvSpPr/>
          <p:nvPr/>
        </p:nvSpPr>
        <p:spPr>
          <a:xfrm>
            <a:off x="6807716" y="365126"/>
            <a:ext cx="2258792" cy="1165558"/>
          </a:xfrm>
          <a:prstGeom prst="wedgeRoundRectCallou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solidFill>
                  <a:srgbClr val="0070C0"/>
                </a:solidFill>
              </a:rPr>
              <a:t>常用功能：</a:t>
            </a:r>
            <a:endParaRPr lang="en-US" altLang="zh-TW" sz="2400" dirty="0">
              <a:solidFill>
                <a:srgbClr val="0070C0"/>
              </a:solidFill>
            </a:endParaRPr>
          </a:p>
          <a:p>
            <a:pPr algn="ctr"/>
            <a:r>
              <a:rPr lang="zh-TW" altLang="en-US" sz="2400" dirty="0">
                <a:solidFill>
                  <a:srgbClr val="0070C0"/>
                </a:solidFill>
              </a:rPr>
              <a:t>網站登入</a:t>
            </a:r>
          </a:p>
        </p:txBody>
      </p:sp>
    </p:spTree>
    <p:extLst>
      <p:ext uri="{BB962C8B-B14F-4D97-AF65-F5344CB8AC3E}">
        <p14:creationId xmlns:p14="http://schemas.microsoft.com/office/powerpoint/2010/main" val="2213980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rotWithShape="1">
          <a:blip r:embed="rId2"/>
          <a:srcRect b="88490"/>
          <a:stretch/>
        </p:blipFill>
        <p:spPr>
          <a:xfrm>
            <a:off x="77492" y="1428600"/>
            <a:ext cx="9066508" cy="624926"/>
          </a:xfrm>
          <a:prstGeom prst="rect">
            <a:avLst/>
          </a:prstGeom>
        </p:spPr>
      </p:pic>
      <p:sp>
        <p:nvSpPr>
          <p:cNvPr id="2" name="標題 1"/>
          <p:cNvSpPr>
            <a:spLocks noGrp="1"/>
          </p:cNvSpPr>
          <p:nvPr>
            <p:ph type="title"/>
          </p:nvPr>
        </p:nvSpPr>
        <p:spPr/>
        <p:txBody>
          <a:bodyPr/>
          <a:lstStyle/>
          <a:p>
            <a:r>
              <a:rPr lang="zh-TW" altLang="en-US" dirty="0"/>
              <a:t>重要網頁</a:t>
            </a:r>
            <a:r>
              <a:rPr lang="en-US" altLang="zh-TW" dirty="0"/>
              <a:t>_</a:t>
            </a:r>
            <a:r>
              <a:rPr lang="zh-TW" altLang="en-US" dirty="0"/>
              <a:t>全國特殊教育資訊網</a:t>
            </a:r>
          </a:p>
        </p:txBody>
      </p:sp>
      <p:sp>
        <p:nvSpPr>
          <p:cNvPr id="8" name="圓角矩形圖說文字 7"/>
          <p:cNvSpPr/>
          <p:nvPr/>
        </p:nvSpPr>
        <p:spPr>
          <a:xfrm>
            <a:off x="6591281" y="365126"/>
            <a:ext cx="2543075" cy="1165558"/>
          </a:xfrm>
          <a:prstGeom prst="wedgeRoundRectCallou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solidFill>
                  <a:srgbClr val="0070C0"/>
                </a:solidFill>
              </a:rPr>
              <a:t>常用功能：</a:t>
            </a:r>
            <a:endParaRPr lang="en-US" altLang="zh-TW" sz="2400" dirty="0">
              <a:solidFill>
                <a:srgbClr val="0070C0"/>
              </a:solidFill>
            </a:endParaRPr>
          </a:p>
          <a:p>
            <a:pPr algn="ctr"/>
            <a:r>
              <a:rPr lang="zh-TW" altLang="en-US" sz="2000" dirty="0">
                <a:solidFill>
                  <a:srgbClr val="0070C0"/>
                </a:solidFill>
              </a:rPr>
              <a:t>網站登入</a:t>
            </a:r>
            <a:r>
              <a:rPr lang="en-US" altLang="zh-TW" sz="2000" dirty="0">
                <a:solidFill>
                  <a:srgbClr val="0070C0"/>
                </a:solidFill>
              </a:rPr>
              <a:t>-</a:t>
            </a:r>
            <a:r>
              <a:rPr lang="zh-TW" altLang="en-US" sz="2000" dirty="0">
                <a:solidFill>
                  <a:srgbClr val="0070C0"/>
                </a:solidFill>
              </a:rPr>
              <a:t>開設研習</a:t>
            </a:r>
          </a:p>
        </p:txBody>
      </p:sp>
      <p:grpSp>
        <p:nvGrpSpPr>
          <p:cNvPr id="15" name="群組 14"/>
          <p:cNvGrpSpPr/>
          <p:nvPr/>
        </p:nvGrpSpPr>
        <p:grpSpPr>
          <a:xfrm>
            <a:off x="55214" y="2138236"/>
            <a:ext cx="1858828" cy="2781926"/>
            <a:chOff x="151074" y="2363491"/>
            <a:chExt cx="3201702" cy="1790055"/>
          </a:xfrm>
        </p:grpSpPr>
        <p:pic>
          <p:nvPicPr>
            <p:cNvPr id="3" name="圖片 2"/>
            <p:cNvPicPr>
              <a:picLocks noChangeAspect="1"/>
            </p:cNvPicPr>
            <p:nvPr/>
          </p:nvPicPr>
          <p:blipFill>
            <a:blip r:embed="rId3"/>
            <a:stretch>
              <a:fillRect/>
            </a:stretch>
          </p:blipFill>
          <p:spPr>
            <a:xfrm>
              <a:off x="151074" y="2363491"/>
              <a:ext cx="3201702" cy="1790055"/>
            </a:xfrm>
            <a:prstGeom prst="rect">
              <a:avLst/>
            </a:prstGeom>
          </p:spPr>
        </p:pic>
        <p:sp>
          <p:nvSpPr>
            <p:cNvPr id="5" name="文字方塊 4"/>
            <p:cNvSpPr txBox="1"/>
            <p:nvPr/>
          </p:nvSpPr>
          <p:spPr>
            <a:xfrm>
              <a:off x="2007031" y="3117000"/>
              <a:ext cx="838691" cy="369332"/>
            </a:xfrm>
            <a:prstGeom prst="rect">
              <a:avLst/>
            </a:prstGeom>
            <a:noFill/>
          </p:spPr>
          <p:txBody>
            <a:bodyPr wrap="none" rtlCol="0">
              <a:spAutoFit/>
            </a:bodyPr>
            <a:lstStyle/>
            <a:p>
              <a:r>
                <a:rPr lang="en-US" altLang="zh-TW" dirty="0"/>
                <a:t>104</a:t>
              </a:r>
              <a:r>
                <a:rPr lang="zh-TW" altLang="en-US" dirty="0"/>
                <a:t>***</a:t>
              </a:r>
            </a:p>
          </p:txBody>
        </p:sp>
      </p:grpSp>
      <p:pic>
        <p:nvPicPr>
          <p:cNvPr id="6" name="圖片 5"/>
          <p:cNvPicPr>
            <a:picLocks noChangeAspect="1"/>
          </p:cNvPicPr>
          <p:nvPr/>
        </p:nvPicPr>
        <p:blipFill>
          <a:blip r:embed="rId4"/>
          <a:stretch>
            <a:fillRect/>
          </a:stretch>
        </p:blipFill>
        <p:spPr>
          <a:xfrm>
            <a:off x="1980823" y="2122782"/>
            <a:ext cx="2033238" cy="3050368"/>
          </a:xfrm>
          <a:prstGeom prst="rect">
            <a:avLst/>
          </a:prstGeom>
        </p:spPr>
      </p:pic>
      <p:pic>
        <p:nvPicPr>
          <p:cNvPr id="9" name="圖片 8"/>
          <p:cNvPicPr>
            <a:picLocks noChangeAspect="1"/>
          </p:cNvPicPr>
          <p:nvPr/>
        </p:nvPicPr>
        <p:blipFill>
          <a:blip r:embed="rId5"/>
          <a:stretch>
            <a:fillRect/>
          </a:stretch>
        </p:blipFill>
        <p:spPr>
          <a:xfrm>
            <a:off x="4058545" y="2040552"/>
            <a:ext cx="2532737" cy="1899955"/>
          </a:xfrm>
          <a:prstGeom prst="rect">
            <a:avLst/>
          </a:prstGeom>
        </p:spPr>
      </p:pic>
      <p:pic>
        <p:nvPicPr>
          <p:cNvPr id="10" name="圖片 9"/>
          <p:cNvPicPr>
            <a:picLocks noChangeAspect="1"/>
          </p:cNvPicPr>
          <p:nvPr/>
        </p:nvPicPr>
        <p:blipFill>
          <a:blip r:embed="rId6"/>
          <a:stretch>
            <a:fillRect/>
          </a:stretch>
        </p:blipFill>
        <p:spPr>
          <a:xfrm>
            <a:off x="4058546" y="3540687"/>
            <a:ext cx="2532735" cy="1632463"/>
          </a:xfrm>
          <a:prstGeom prst="rect">
            <a:avLst/>
          </a:prstGeom>
        </p:spPr>
      </p:pic>
      <p:pic>
        <p:nvPicPr>
          <p:cNvPr id="11" name="圖片 10"/>
          <p:cNvPicPr>
            <a:picLocks noChangeAspect="1"/>
          </p:cNvPicPr>
          <p:nvPr/>
        </p:nvPicPr>
        <p:blipFill>
          <a:blip r:embed="rId7"/>
          <a:stretch>
            <a:fillRect/>
          </a:stretch>
        </p:blipFill>
        <p:spPr>
          <a:xfrm>
            <a:off x="6739868" y="2040551"/>
            <a:ext cx="2394488" cy="3050641"/>
          </a:xfrm>
          <a:prstGeom prst="rect">
            <a:avLst/>
          </a:prstGeom>
        </p:spPr>
      </p:pic>
      <p:grpSp>
        <p:nvGrpSpPr>
          <p:cNvPr id="14" name="群組 13"/>
          <p:cNvGrpSpPr/>
          <p:nvPr/>
        </p:nvGrpSpPr>
        <p:grpSpPr>
          <a:xfrm>
            <a:off x="67848" y="5329594"/>
            <a:ext cx="9066508" cy="1347135"/>
            <a:chOff x="0" y="50864"/>
            <a:chExt cx="9066508" cy="1347135"/>
          </a:xfrm>
        </p:grpSpPr>
        <p:pic>
          <p:nvPicPr>
            <p:cNvPr id="12" name="圖片 11"/>
            <p:cNvPicPr>
              <a:picLocks noChangeAspect="1"/>
            </p:cNvPicPr>
            <p:nvPr/>
          </p:nvPicPr>
          <p:blipFill>
            <a:blip r:embed="rId8"/>
            <a:stretch>
              <a:fillRect/>
            </a:stretch>
          </p:blipFill>
          <p:spPr>
            <a:xfrm>
              <a:off x="0" y="50864"/>
              <a:ext cx="9066508" cy="1347135"/>
            </a:xfrm>
            <a:prstGeom prst="rect">
              <a:avLst/>
            </a:prstGeom>
          </p:spPr>
        </p:pic>
        <p:sp>
          <p:nvSpPr>
            <p:cNvPr id="13" name="矩形 12"/>
            <p:cNvSpPr/>
            <p:nvPr/>
          </p:nvSpPr>
          <p:spPr>
            <a:xfrm>
              <a:off x="8515350" y="263471"/>
              <a:ext cx="551158" cy="164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16" name="向右箭號 15"/>
          <p:cNvSpPr/>
          <p:nvPr/>
        </p:nvSpPr>
        <p:spPr>
          <a:xfrm>
            <a:off x="1800298" y="2572951"/>
            <a:ext cx="403023" cy="1812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向右箭號 16"/>
          <p:cNvSpPr/>
          <p:nvPr/>
        </p:nvSpPr>
        <p:spPr>
          <a:xfrm>
            <a:off x="3836048" y="2639512"/>
            <a:ext cx="403023" cy="1812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向右箭號 17"/>
          <p:cNvSpPr/>
          <p:nvPr/>
        </p:nvSpPr>
        <p:spPr>
          <a:xfrm>
            <a:off x="6336845" y="2655352"/>
            <a:ext cx="403023" cy="1812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向下箭號 18"/>
          <p:cNvSpPr/>
          <p:nvPr/>
        </p:nvSpPr>
        <p:spPr>
          <a:xfrm>
            <a:off x="7361695" y="4920162"/>
            <a:ext cx="395207" cy="5359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文字方塊 19"/>
          <p:cNvSpPr txBox="1"/>
          <p:nvPr/>
        </p:nvSpPr>
        <p:spPr>
          <a:xfrm>
            <a:off x="4601102" y="4081455"/>
            <a:ext cx="1107996" cy="369332"/>
          </a:xfrm>
          <a:prstGeom prst="rect">
            <a:avLst/>
          </a:prstGeom>
          <a:noFill/>
        </p:spPr>
        <p:txBody>
          <a:bodyPr wrap="none" rtlCol="0">
            <a:spAutoFit/>
          </a:bodyPr>
          <a:lstStyle/>
          <a:p>
            <a:r>
              <a:rPr lang="zh-TW" altLang="en-US" b="1" dirty="0">
                <a:solidFill>
                  <a:srgbClr val="FF0000"/>
                </a:solidFill>
              </a:rPr>
              <a:t>公務信箱</a:t>
            </a:r>
          </a:p>
        </p:txBody>
      </p:sp>
    </p:spTree>
    <p:extLst>
      <p:ext uri="{BB962C8B-B14F-4D97-AF65-F5344CB8AC3E}">
        <p14:creationId xmlns:p14="http://schemas.microsoft.com/office/powerpoint/2010/main" val="99287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z="3600" dirty="0"/>
              <a:t>重要網頁</a:t>
            </a:r>
            <a:r>
              <a:rPr lang="en-US" altLang="zh-TW" sz="3600" dirty="0"/>
              <a:t>_</a:t>
            </a:r>
            <a:r>
              <a:rPr lang="zh-TW" altLang="en-US" sz="3600" dirty="0"/>
              <a:t>全國教育資訊網</a:t>
            </a:r>
            <a:r>
              <a:rPr lang="en-US" altLang="zh-TW" sz="3600" dirty="0"/>
              <a:t>-</a:t>
            </a:r>
            <a:r>
              <a:rPr lang="zh-TW" altLang="en-US" sz="3600" dirty="0"/>
              <a:t>查詢研習</a:t>
            </a:r>
          </a:p>
        </p:txBody>
      </p:sp>
      <p:pic>
        <p:nvPicPr>
          <p:cNvPr id="5" name="圖片 4"/>
          <p:cNvPicPr>
            <a:picLocks noChangeAspect="1"/>
          </p:cNvPicPr>
          <p:nvPr/>
        </p:nvPicPr>
        <p:blipFill>
          <a:blip r:embed="rId2"/>
          <a:stretch>
            <a:fillRect/>
          </a:stretch>
        </p:blipFill>
        <p:spPr>
          <a:xfrm>
            <a:off x="0" y="1414049"/>
            <a:ext cx="9144000" cy="5327714"/>
          </a:xfrm>
          <a:prstGeom prst="rect">
            <a:avLst/>
          </a:prstGeom>
        </p:spPr>
      </p:pic>
      <p:sp>
        <p:nvSpPr>
          <p:cNvPr id="6" name="矩形 5"/>
          <p:cNvSpPr/>
          <p:nvPr/>
        </p:nvSpPr>
        <p:spPr>
          <a:xfrm>
            <a:off x="844658" y="2681207"/>
            <a:ext cx="1379349" cy="1046135"/>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p:cNvSpPr/>
          <p:nvPr/>
        </p:nvSpPr>
        <p:spPr>
          <a:xfrm>
            <a:off x="98157" y="4289156"/>
            <a:ext cx="1784887" cy="732295"/>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矩形 7"/>
          <p:cNvSpPr/>
          <p:nvPr/>
        </p:nvSpPr>
        <p:spPr>
          <a:xfrm>
            <a:off x="4380856" y="4318215"/>
            <a:ext cx="4437680" cy="732295"/>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矩形 8"/>
          <p:cNvSpPr/>
          <p:nvPr/>
        </p:nvSpPr>
        <p:spPr>
          <a:xfrm>
            <a:off x="6925159" y="1819997"/>
            <a:ext cx="2118102" cy="1046135"/>
          </a:xfrm>
          <a:prstGeom prst="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61595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20320" y="1423113"/>
            <a:ext cx="9144000" cy="5434887"/>
          </a:xfrm>
          <a:prstGeom prst="rect">
            <a:avLst/>
          </a:prstGeom>
        </p:spPr>
      </p:pic>
      <p:sp>
        <p:nvSpPr>
          <p:cNvPr id="2" name="標題 1"/>
          <p:cNvSpPr>
            <a:spLocks noGrp="1"/>
          </p:cNvSpPr>
          <p:nvPr>
            <p:ph type="title"/>
          </p:nvPr>
        </p:nvSpPr>
        <p:spPr/>
        <p:txBody>
          <a:bodyPr/>
          <a:lstStyle/>
          <a:p>
            <a:r>
              <a:rPr lang="zh-TW" altLang="en-US" dirty="0"/>
              <a:t>重要網頁</a:t>
            </a:r>
            <a:r>
              <a:rPr lang="en-US" altLang="zh-TW" dirty="0"/>
              <a:t>_</a:t>
            </a:r>
            <a:r>
              <a:rPr lang="zh-TW" altLang="en-US" dirty="0"/>
              <a:t>特教通報網</a:t>
            </a:r>
          </a:p>
        </p:txBody>
      </p:sp>
      <p:sp>
        <p:nvSpPr>
          <p:cNvPr id="4" name="圓角矩形 3"/>
          <p:cNvSpPr/>
          <p:nvPr/>
        </p:nvSpPr>
        <p:spPr>
          <a:xfrm>
            <a:off x="711200" y="3708400"/>
            <a:ext cx="629920" cy="325120"/>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矩形 4"/>
          <p:cNvSpPr/>
          <p:nvPr/>
        </p:nvSpPr>
        <p:spPr>
          <a:xfrm>
            <a:off x="1341120" y="3332136"/>
            <a:ext cx="4320211" cy="2554545"/>
          </a:xfrm>
          <a:prstGeom prst="rect">
            <a:avLst/>
          </a:prstGeom>
        </p:spPr>
        <p:txBody>
          <a:bodyPr wrap="square">
            <a:spAutoFit/>
          </a:bodyPr>
          <a:lstStyle/>
          <a:p>
            <a:r>
              <a:rPr lang="zh-TW" altLang="en-US" sz="3200" b="1" dirty="0">
                <a:solidFill>
                  <a:srgbClr val="7030A0"/>
                </a:solidFill>
              </a:rPr>
              <a:t>學校特教學生的資料</a:t>
            </a:r>
            <a:r>
              <a:rPr lang="en-US" altLang="zh-TW" sz="3200" b="1" dirty="0">
                <a:solidFill>
                  <a:srgbClr val="7030A0"/>
                </a:solidFill>
              </a:rPr>
              <a:t/>
            </a:r>
            <a:br>
              <a:rPr lang="en-US" altLang="zh-TW" sz="3200" b="1" dirty="0">
                <a:solidFill>
                  <a:srgbClr val="7030A0"/>
                </a:solidFill>
              </a:rPr>
            </a:br>
            <a:r>
              <a:rPr lang="zh-TW" altLang="en-US" sz="3200" b="1" dirty="0">
                <a:solidFill>
                  <a:srgbClr val="7030A0"/>
                </a:solidFill>
              </a:rPr>
              <a:t>提報心評申請</a:t>
            </a:r>
            <a:endParaRPr lang="en-US" altLang="zh-TW" sz="3200" b="1" dirty="0">
              <a:solidFill>
                <a:srgbClr val="7030A0"/>
              </a:solidFill>
            </a:endParaRPr>
          </a:p>
          <a:p>
            <a:r>
              <a:rPr lang="zh-TW" altLang="en-US" sz="3200" b="1" dirty="0">
                <a:solidFill>
                  <a:srgbClr val="7030A0"/>
                </a:solidFill>
              </a:rPr>
              <a:t>申請相關專業團隊、</a:t>
            </a:r>
            <a:endParaRPr lang="en-US" altLang="zh-TW" sz="3200" b="1" dirty="0">
              <a:solidFill>
                <a:srgbClr val="7030A0"/>
              </a:solidFill>
            </a:endParaRPr>
          </a:p>
          <a:p>
            <a:r>
              <a:rPr lang="zh-TW" altLang="en-US" sz="3200" b="1" dirty="0">
                <a:solidFill>
                  <a:srgbClr val="7030A0"/>
                </a:solidFill>
              </a:rPr>
              <a:t>助理員、有聲書</a:t>
            </a:r>
            <a:endParaRPr lang="en-US" altLang="zh-TW" sz="3200" b="1" dirty="0">
              <a:solidFill>
                <a:srgbClr val="7030A0"/>
              </a:solidFill>
            </a:endParaRPr>
          </a:p>
          <a:p>
            <a:r>
              <a:rPr lang="zh-TW" altLang="en-US" sz="3200" b="1" dirty="0">
                <a:solidFill>
                  <a:srgbClr val="7030A0"/>
                </a:solidFill>
              </a:rPr>
              <a:t>填寫檢核表，都在這裡</a:t>
            </a:r>
          </a:p>
        </p:txBody>
      </p:sp>
    </p:spTree>
    <p:extLst>
      <p:ext uri="{BB962C8B-B14F-4D97-AF65-F5344CB8AC3E}">
        <p14:creationId xmlns:p14="http://schemas.microsoft.com/office/powerpoint/2010/main" val="9995680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0">
              <a:spcBef>
                <a:spcPts val="0"/>
              </a:spcBef>
            </a:pPr>
            <a:r>
              <a:rPr kumimoji="1" lang="zh-TW" altLang="en-US" sz="4800" dirty="0">
                <a:solidFill>
                  <a:prstClr val="black"/>
                </a:solidFill>
                <a:latin typeface="標楷體" panose="03000509000000000000" pitchFamily="65" charset="-120"/>
                <a:ea typeface="標楷體" panose="03000509000000000000" pitchFamily="65" charset="-120"/>
                <a:cs typeface="+mn-cs"/>
              </a:rPr>
              <a:t>學年度例行督導業務</a:t>
            </a:r>
            <a:r>
              <a:rPr kumimoji="1" lang="en-US" altLang="zh-TW" sz="4800" dirty="0">
                <a:solidFill>
                  <a:prstClr val="black"/>
                </a:solidFill>
                <a:latin typeface="標楷體" panose="03000509000000000000" pitchFamily="65" charset="-120"/>
                <a:ea typeface="標楷體" panose="03000509000000000000" pitchFamily="65" charset="-120"/>
                <a:cs typeface="+mn-cs"/>
              </a:rPr>
              <a:t>1/3</a:t>
            </a:r>
            <a:endParaRPr kumimoji="1" lang="zh-TW" altLang="en-US" sz="4800" dirty="0">
              <a:solidFill>
                <a:prstClr val="black"/>
              </a:solidFill>
              <a:latin typeface="標楷體" panose="03000509000000000000" pitchFamily="65" charset="-120"/>
              <a:ea typeface="標楷體" panose="03000509000000000000" pitchFamily="65" charset="-120"/>
              <a:cs typeface="+mn-cs"/>
            </a:endParaRPr>
          </a:p>
        </p:txBody>
      </p:sp>
      <p:sp>
        <p:nvSpPr>
          <p:cNvPr id="3" name="內容版面配置區 2"/>
          <p:cNvSpPr>
            <a:spLocks noGrp="1"/>
          </p:cNvSpPr>
          <p:nvPr>
            <p:ph idx="1"/>
          </p:nvPr>
        </p:nvSpPr>
        <p:spPr>
          <a:xfrm>
            <a:off x="569742" y="1396854"/>
            <a:ext cx="8229600" cy="5257800"/>
          </a:xfrm>
        </p:spPr>
        <p:txBody>
          <a:bodyPr>
            <a:normAutofit fontScale="92500"/>
          </a:bodyPr>
          <a:lstStyle/>
          <a:p>
            <a:pPr marL="0" lvl="0" indent="0">
              <a:buNone/>
            </a:pPr>
            <a:r>
              <a:rPr kumimoji="1" lang="en-US" altLang="zh-TW" sz="2600" b="1" dirty="0">
                <a:solidFill>
                  <a:prstClr val="black"/>
                </a:solidFill>
                <a:latin typeface="標楷體" panose="03000509000000000000" pitchFamily="65" charset="-120"/>
                <a:ea typeface="標楷體" panose="03000509000000000000" pitchFamily="65" charset="-120"/>
              </a:rPr>
              <a:t>IEP</a:t>
            </a:r>
            <a:r>
              <a:rPr kumimoji="1" lang="zh-TW" altLang="en-US" sz="2600" b="1" dirty="0">
                <a:solidFill>
                  <a:prstClr val="black"/>
                </a:solidFill>
                <a:latin typeface="新細明體" panose="02020500000000000000" pitchFamily="18" charset="-120"/>
              </a:rPr>
              <a:t>、</a:t>
            </a:r>
            <a:r>
              <a:rPr kumimoji="1" lang="en-US" altLang="zh-TW" sz="2600" b="1" dirty="0">
                <a:solidFill>
                  <a:prstClr val="black"/>
                </a:solidFill>
                <a:latin typeface="新細明體" panose="02020500000000000000" pitchFamily="18" charset="-120"/>
              </a:rPr>
              <a:t> IGP</a:t>
            </a:r>
            <a:r>
              <a:rPr kumimoji="1" lang="zh-TW" altLang="en-US" sz="2600" b="1" dirty="0">
                <a:solidFill>
                  <a:prstClr val="black"/>
                </a:solidFill>
                <a:latin typeface="標楷體" panose="03000509000000000000" pitchFamily="65" charset="-120"/>
                <a:ea typeface="標楷體" panose="03000509000000000000" pitchFamily="65" charset="-120"/>
              </a:rPr>
              <a:t>督導</a:t>
            </a:r>
            <a:endParaRPr kumimoji="1" lang="en-US" altLang="zh-TW" sz="2600" b="1" dirty="0">
              <a:solidFill>
                <a:prstClr val="black"/>
              </a:solidFill>
              <a:latin typeface="標楷體" panose="03000509000000000000" pitchFamily="65" charset="-120"/>
              <a:ea typeface="標楷體" panose="03000509000000000000" pitchFamily="65" charset="-120"/>
            </a:endParaRPr>
          </a:p>
          <a:p>
            <a:pPr marL="0" lvl="0" indent="0">
              <a:buNone/>
            </a:pPr>
            <a:r>
              <a:rPr kumimoji="1" lang="en-US" altLang="zh-TW" sz="2400" dirty="0">
                <a:solidFill>
                  <a:prstClr val="black"/>
                </a:solidFill>
                <a:latin typeface="標楷體" panose="03000509000000000000" pitchFamily="65" charset="-120"/>
                <a:ea typeface="標楷體" panose="03000509000000000000" pitchFamily="65" charset="-120"/>
              </a:rPr>
              <a:t>(</a:t>
            </a:r>
            <a:r>
              <a:rPr kumimoji="1" lang="zh-TW" altLang="en-US" sz="2400" dirty="0">
                <a:solidFill>
                  <a:prstClr val="black"/>
                </a:solidFill>
                <a:latin typeface="標楷體" panose="03000509000000000000" pitchFamily="65" charset="-120"/>
                <a:ea typeface="標楷體" panose="03000509000000000000" pitchFamily="65" charset="-120"/>
              </a:rPr>
              <a:t>一</a:t>
            </a:r>
            <a:r>
              <a:rPr kumimoji="1" lang="en-US" altLang="zh-TW" sz="2400" dirty="0">
                <a:solidFill>
                  <a:prstClr val="black"/>
                </a:solidFill>
                <a:latin typeface="標楷體" panose="03000509000000000000" pitchFamily="65" charset="-120"/>
                <a:ea typeface="標楷體" panose="03000509000000000000" pitchFamily="65" charset="-120"/>
              </a:rPr>
              <a:t>)</a:t>
            </a:r>
            <a:r>
              <a:rPr kumimoji="1" lang="zh-TW" altLang="en-US" sz="2400" dirty="0">
                <a:solidFill>
                  <a:prstClr val="black"/>
                </a:solidFill>
                <a:latin typeface="標楷體" panose="03000509000000000000" pitchFamily="65" charset="-120"/>
                <a:ea typeface="標楷體" panose="03000509000000000000" pitchFamily="65" charset="-120"/>
              </a:rPr>
              <a:t>分區抽查：集中式特教班、資源班、巡迴輔導班</a:t>
            </a:r>
            <a:endParaRPr kumimoji="1" lang="en-US" altLang="zh-TW" sz="2400" dirty="0">
              <a:solidFill>
                <a:prstClr val="black"/>
              </a:solidFill>
              <a:latin typeface="標楷體" panose="03000509000000000000" pitchFamily="65" charset="-120"/>
              <a:ea typeface="標楷體" panose="03000509000000000000" pitchFamily="65" charset="-120"/>
            </a:endParaRPr>
          </a:p>
          <a:p>
            <a:pPr marL="0" lvl="0" indent="0">
              <a:buNone/>
            </a:pPr>
            <a:r>
              <a:rPr kumimoji="1" lang="en-US" altLang="zh-TW" sz="2400" dirty="0">
                <a:solidFill>
                  <a:prstClr val="black"/>
                </a:solidFill>
                <a:latin typeface="標楷體" panose="03000509000000000000" pitchFamily="65" charset="-120"/>
                <a:ea typeface="標楷體" panose="03000509000000000000" pitchFamily="65" charset="-120"/>
              </a:rPr>
              <a:t>1.114</a:t>
            </a:r>
            <a:r>
              <a:rPr kumimoji="1" lang="zh-TW" altLang="en-US" sz="2400" dirty="0">
                <a:solidFill>
                  <a:prstClr val="black"/>
                </a:solidFill>
                <a:latin typeface="標楷體" panose="03000509000000000000" pitchFamily="65" charset="-120"/>
                <a:ea typeface="標楷體" panose="03000509000000000000" pitchFamily="65" charset="-120"/>
              </a:rPr>
              <a:t>年度是資源班，以老師為單位，每師繳交一個案之</a:t>
            </a:r>
            <a:r>
              <a:rPr kumimoji="1" lang="en-US" altLang="zh-TW" sz="2400" dirty="0">
                <a:solidFill>
                  <a:prstClr val="black"/>
                </a:solidFill>
                <a:latin typeface="標楷體" panose="03000509000000000000" pitchFamily="65" charset="-120"/>
                <a:ea typeface="標楷體" panose="03000509000000000000" pitchFamily="65" charset="-120"/>
              </a:rPr>
              <a:t>IEP</a:t>
            </a:r>
            <a:r>
              <a:rPr kumimoji="1" lang="zh-TW" altLang="en-US" sz="2400" dirty="0">
                <a:solidFill>
                  <a:prstClr val="black"/>
                </a:solidFill>
                <a:latin typeface="標楷體" panose="03000509000000000000" pitchFamily="65" charset="-120"/>
                <a:ea typeface="標楷體" panose="03000509000000000000" pitchFamily="65" charset="-120"/>
              </a:rPr>
              <a:t>，若</a:t>
            </a:r>
            <a:r>
              <a:rPr kumimoji="1" lang="en-US" altLang="zh-TW" sz="2400" dirty="0">
                <a:solidFill>
                  <a:prstClr val="black"/>
                </a:solidFill>
                <a:latin typeface="標楷體" panose="03000509000000000000" pitchFamily="65" charset="-120"/>
                <a:ea typeface="標楷體" panose="03000509000000000000" pitchFamily="65" charset="-120"/>
              </a:rPr>
              <a:t>IEP</a:t>
            </a:r>
            <a:r>
              <a:rPr kumimoji="1" lang="zh-TW" altLang="en-US" sz="2400" dirty="0">
                <a:solidFill>
                  <a:prstClr val="black"/>
                </a:solidFill>
                <a:latin typeface="標楷體" panose="03000509000000000000" pitchFamily="65" charset="-120"/>
                <a:ea typeface="標楷體" panose="03000509000000000000" pitchFamily="65" charset="-120"/>
              </a:rPr>
              <a:t>採共同撰寫方式，該班編制二師繳交二分、三師繳交三份。</a:t>
            </a:r>
            <a:endParaRPr kumimoji="1" lang="en-US" altLang="zh-TW" sz="2400" dirty="0">
              <a:solidFill>
                <a:prstClr val="black"/>
              </a:solidFill>
              <a:latin typeface="標楷體" panose="03000509000000000000" pitchFamily="65" charset="-120"/>
              <a:ea typeface="標楷體" panose="03000509000000000000" pitchFamily="65" charset="-120"/>
            </a:endParaRPr>
          </a:p>
          <a:p>
            <a:pPr marL="0" lvl="0" indent="0">
              <a:buNone/>
            </a:pPr>
            <a:r>
              <a:rPr kumimoji="1" lang="en-US" altLang="zh-TW" sz="2400" dirty="0">
                <a:solidFill>
                  <a:prstClr val="black"/>
                </a:solidFill>
                <a:latin typeface="標楷體" panose="03000509000000000000" pitchFamily="65" charset="-120"/>
                <a:ea typeface="標楷體" panose="03000509000000000000" pitchFamily="65" charset="-120"/>
              </a:rPr>
              <a:t>2.113</a:t>
            </a:r>
            <a:r>
              <a:rPr kumimoji="1" lang="zh-TW" altLang="en-US" sz="2400" dirty="0">
                <a:solidFill>
                  <a:prstClr val="black"/>
                </a:solidFill>
                <a:latin typeface="標楷體" panose="03000509000000000000" pitchFamily="65" charset="-120"/>
                <a:ea typeface="標楷體" panose="03000509000000000000" pitchFamily="65" charset="-120"/>
              </a:rPr>
              <a:t>年度督導結果為缺繳、待改進、尚可，依公文附件名單繳交。</a:t>
            </a:r>
            <a:endParaRPr kumimoji="1" lang="en-US" altLang="zh-TW" sz="2400" dirty="0">
              <a:solidFill>
                <a:prstClr val="black"/>
              </a:solidFill>
              <a:latin typeface="標楷體" panose="03000509000000000000" pitchFamily="65" charset="-120"/>
              <a:ea typeface="標楷體" panose="03000509000000000000" pitchFamily="65" charset="-120"/>
            </a:endParaRPr>
          </a:p>
          <a:p>
            <a:pPr marL="0" lvl="0" indent="0">
              <a:buNone/>
            </a:pPr>
            <a:r>
              <a:rPr kumimoji="1" lang="en-US" altLang="zh-TW" sz="2400" dirty="0">
                <a:solidFill>
                  <a:prstClr val="black"/>
                </a:solidFill>
                <a:latin typeface="標楷體" panose="03000509000000000000" pitchFamily="65" charset="-120"/>
                <a:ea typeface="標楷體" panose="03000509000000000000" pitchFamily="65" charset="-120"/>
                <a:hlinkClick r:id="rId2" action="ppaction://hlinkfile"/>
              </a:rPr>
              <a:t>3.</a:t>
            </a:r>
            <a:r>
              <a:rPr kumimoji="1" lang="zh-TW" altLang="en-US" sz="2400" dirty="0">
                <a:solidFill>
                  <a:prstClr val="black"/>
                </a:solidFill>
                <a:latin typeface="標楷體" panose="03000509000000000000" pitchFamily="65" charset="-120"/>
                <a:ea typeface="標楷體" panose="03000509000000000000" pitchFamily="65" charset="-120"/>
                <a:hlinkClick r:id="rId2" action="ppaction://hlinkfile"/>
              </a:rPr>
              <a:t>一個案之</a:t>
            </a:r>
            <a:r>
              <a:rPr kumimoji="1" lang="en-US" altLang="zh-TW" sz="2400" dirty="0">
                <a:solidFill>
                  <a:prstClr val="black"/>
                </a:solidFill>
                <a:latin typeface="標楷體" panose="03000509000000000000" pitchFamily="65" charset="-120"/>
                <a:ea typeface="標楷體" panose="03000509000000000000" pitchFamily="65" charset="-120"/>
                <a:hlinkClick r:id="rId2" action="ppaction://hlinkfile"/>
              </a:rPr>
              <a:t>IEP</a:t>
            </a:r>
            <a:r>
              <a:rPr kumimoji="1" lang="zh-TW" altLang="en-US" sz="2400" dirty="0">
                <a:solidFill>
                  <a:prstClr val="black"/>
                </a:solidFill>
                <a:latin typeface="標楷體" panose="03000509000000000000" pitchFamily="65" charset="-120"/>
                <a:ea typeface="標楷體" panose="03000509000000000000" pitchFamily="65" charset="-120"/>
                <a:hlinkClick r:id="rId2" action="ppaction://hlinkfile"/>
              </a:rPr>
              <a:t>應包括</a:t>
            </a:r>
            <a:r>
              <a:rPr kumimoji="1" lang="en-US" altLang="zh-TW" sz="2400" dirty="0">
                <a:solidFill>
                  <a:prstClr val="black"/>
                </a:solidFill>
                <a:latin typeface="標楷體" panose="03000509000000000000" pitchFamily="65" charset="-120"/>
                <a:ea typeface="標楷體" panose="03000509000000000000" pitchFamily="65" charset="-120"/>
                <a:hlinkClick r:id="rId2" action="ppaction://hlinkfile"/>
              </a:rPr>
              <a:t>113</a:t>
            </a:r>
            <a:r>
              <a:rPr kumimoji="1" lang="zh-TW" altLang="en-US" sz="2400" dirty="0">
                <a:solidFill>
                  <a:prstClr val="black"/>
                </a:solidFill>
                <a:latin typeface="標楷體" panose="03000509000000000000" pitchFamily="65" charset="-120"/>
                <a:ea typeface="標楷體" panose="03000509000000000000" pitchFamily="65" charset="-120"/>
                <a:hlinkClick r:id="rId2" action="ppaction://hlinkfile"/>
              </a:rPr>
              <a:t>學年度與</a:t>
            </a:r>
            <a:r>
              <a:rPr kumimoji="1" lang="en-US" altLang="zh-TW" sz="2400" dirty="0">
                <a:solidFill>
                  <a:prstClr val="black"/>
                </a:solidFill>
                <a:latin typeface="標楷體" panose="03000509000000000000" pitchFamily="65" charset="-120"/>
                <a:ea typeface="標楷體" panose="03000509000000000000" pitchFamily="65" charset="-120"/>
                <a:hlinkClick r:id="rId2" action="ppaction://hlinkfile"/>
              </a:rPr>
              <a:t>114</a:t>
            </a:r>
            <a:r>
              <a:rPr kumimoji="1" lang="zh-TW" altLang="en-US" sz="2400" dirty="0">
                <a:solidFill>
                  <a:prstClr val="black"/>
                </a:solidFill>
                <a:latin typeface="標楷體" panose="03000509000000000000" pitchFamily="65" charset="-120"/>
                <a:ea typeface="標楷體" panose="03000509000000000000" pitchFamily="65" charset="-120"/>
                <a:hlinkClick r:id="rId2" action="ppaction://hlinkfile"/>
              </a:rPr>
              <a:t>學年度。</a:t>
            </a:r>
            <a:r>
              <a:rPr kumimoji="1" lang="en-US" altLang="zh-TW" sz="2400" dirty="0">
                <a:solidFill>
                  <a:prstClr val="black"/>
                </a:solidFill>
                <a:latin typeface="標楷體" panose="03000509000000000000" pitchFamily="65" charset="-120"/>
                <a:ea typeface="標楷體" panose="03000509000000000000" pitchFamily="65" charset="-120"/>
                <a:hlinkClick r:id="rId2" action="ppaction://hlinkfile"/>
              </a:rPr>
              <a:t>(</a:t>
            </a:r>
            <a:r>
              <a:rPr kumimoji="1" lang="zh-TW" altLang="en-US" sz="2400" dirty="0">
                <a:solidFill>
                  <a:prstClr val="black"/>
                </a:solidFill>
                <a:latin typeface="標楷體" panose="03000509000000000000" pitchFamily="65" charset="-120"/>
                <a:ea typeface="標楷體" panose="03000509000000000000" pitchFamily="65" charset="-120"/>
                <a:hlinkClick r:id="rId2" action="ppaction://hlinkfile"/>
              </a:rPr>
              <a:t>請儘量選有專團服務個案</a:t>
            </a:r>
            <a:r>
              <a:rPr kumimoji="1" lang="en-US" altLang="zh-TW" sz="2400" dirty="0">
                <a:solidFill>
                  <a:prstClr val="black"/>
                </a:solidFill>
                <a:latin typeface="標楷體" panose="03000509000000000000" pitchFamily="65" charset="-120"/>
                <a:ea typeface="標楷體" panose="03000509000000000000" pitchFamily="65" charset="-120"/>
              </a:rPr>
              <a:t>)</a:t>
            </a:r>
          </a:p>
          <a:p>
            <a:pPr marL="0" lvl="0" indent="0">
              <a:buNone/>
            </a:pPr>
            <a:r>
              <a:rPr kumimoji="1" lang="en-US" altLang="zh-TW" sz="2400" dirty="0">
                <a:solidFill>
                  <a:prstClr val="black"/>
                </a:solidFill>
                <a:latin typeface="標楷體" panose="03000509000000000000" pitchFamily="65" charset="-120"/>
                <a:ea typeface="標楷體" panose="03000509000000000000" pitchFamily="65" charset="-120"/>
              </a:rPr>
              <a:t>4.</a:t>
            </a:r>
            <a:r>
              <a:rPr kumimoji="1" lang="zh-TW" altLang="en-US" sz="2400" dirty="0">
                <a:solidFill>
                  <a:prstClr val="black"/>
                </a:solidFill>
                <a:latin typeface="標楷體" panose="03000509000000000000" pitchFamily="65" charset="-120"/>
                <a:ea typeface="標楷體" panose="03000509000000000000" pitchFamily="65" charset="-120"/>
              </a:rPr>
              <a:t>繳交內容：</a:t>
            </a:r>
            <a:r>
              <a:rPr kumimoji="1" lang="en-US" altLang="zh-TW" sz="2400" dirty="0">
                <a:solidFill>
                  <a:prstClr val="black"/>
                </a:solidFill>
                <a:latin typeface="標楷體" panose="03000509000000000000" pitchFamily="65" charset="-120"/>
                <a:ea typeface="標楷體" panose="03000509000000000000" pitchFamily="65" charset="-120"/>
              </a:rPr>
              <a:t>IEP</a:t>
            </a:r>
            <a:r>
              <a:rPr kumimoji="1" lang="zh-TW" altLang="en-US" sz="2400" dirty="0">
                <a:solidFill>
                  <a:prstClr val="black"/>
                </a:solidFill>
                <a:latin typeface="標楷體" panose="03000509000000000000" pitchFamily="65" charset="-120"/>
                <a:ea typeface="標楷體" panose="03000509000000000000" pitchFamily="65" charset="-120"/>
              </a:rPr>
              <a:t>封面</a:t>
            </a:r>
            <a:r>
              <a:rPr kumimoji="1" lang="en-US" altLang="zh-TW" sz="2400" dirty="0">
                <a:solidFill>
                  <a:prstClr val="black"/>
                </a:solidFill>
                <a:latin typeface="標楷體" panose="03000509000000000000" pitchFamily="65" charset="-120"/>
                <a:ea typeface="標楷體" panose="03000509000000000000" pitchFamily="65" charset="-120"/>
              </a:rPr>
              <a:t>(</a:t>
            </a:r>
            <a:r>
              <a:rPr kumimoji="1" lang="zh-TW" altLang="en-US" sz="2400" dirty="0">
                <a:solidFill>
                  <a:prstClr val="black"/>
                </a:solidFill>
                <a:latin typeface="標楷體" panose="03000509000000000000" pitchFamily="65" charset="-120"/>
                <a:ea typeface="標楷體" panose="03000509000000000000" pitchFamily="65" charset="-120"/>
              </a:rPr>
              <a:t>團隊成員簽名、特推會章</a:t>
            </a:r>
            <a:r>
              <a:rPr kumimoji="1" lang="en-US" altLang="zh-TW" sz="2400" dirty="0">
                <a:solidFill>
                  <a:prstClr val="black"/>
                </a:solidFill>
                <a:latin typeface="標楷體" panose="03000509000000000000" pitchFamily="65" charset="-120"/>
                <a:ea typeface="標楷體" panose="03000509000000000000" pitchFamily="65" charset="-120"/>
              </a:rPr>
              <a:t>)</a:t>
            </a:r>
            <a:r>
              <a:rPr kumimoji="1" lang="zh-TW" altLang="en-US" sz="2400" dirty="0">
                <a:solidFill>
                  <a:prstClr val="black"/>
                </a:solidFill>
                <a:latin typeface="標楷體" panose="03000509000000000000" pitchFamily="65" charset="-120"/>
                <a:ea typeface="標楷體" panose="03000509000000000000" pitchFamily="65" charset="-120"/>
              </a:rPr>
              <a:t>；五大項內容</a:t>
            </a:r>
            <a:r>
              <a:rPr kumimoji="1" lang="en-US" altLang="zh-TW" sz="2400" dirty="0">
                <a:solidFill>
                  <a:prstClr val="black"/>
                </a:solidFill>
                <a:latin typeface="標楷體" panose="03000509000000000000" pitchFamily="65" charset="-120"/>
                <a:ea typeface="標楷體" panose="03000509000000000000" pitchFamily="65" charset="-120"/>
              </a:rPr>
              <a:t>(</a:t>
            </a:r>
            <a:r>
              <a:rPr kumimoji="1" lang="zh-TW" altLang="en-US" sz="2400" dirty="0">
                <a:solidFill>
                  <a:srgbClr val="FF0000"/>
                </a:solidFill>
                <a:latin typeface="標楷體" panose="03000509000000000000" pitchFamily="65" charset="-120"/>
                <a:ea typeface="標楷體" panose="03000509000000000000" pitchFamily="65" charset="-120"/>
              </a:rPr>
              <a:t>應包含適應體育</a:t>
            </a:r>
            <a:r>
              <a:rPr kumimoji="1" lang="en-US" altLang="zh-TW" sz="2400" dirty="0">
                <a:solidFill>
                  <a:prstClr val="black"/>
                </a:solidFill>
                <a:latin typeface="標楷體" panose="03000509000000000000" pitchFamily="65" charset="-120"/>
                <a:ea typeface="標楷體" panose="03000509000000000000" pitchFamily="65" charset="-120"/>
              </a:rPr>
              <a:t>)</a:t>
            </a:r>
            <a:r>
              <a:rPr kumimoji="1" lang="zh-TW" altLang="en-US" sz="2400" dirty="0">
                <a:solidFill>
                  <a:prstClr val="black"/>
                </a:solidFill>
                <a:latin typeface="標楷體" panose="03000509000000000000" pitchFamily="65" charset="-120"/>
                <a:ea typeface="標楷體" panose="03000509000000000000" pitchFamily="65" charset="-120"/>
              </a:rPr>
              <a:t>、檢討會議記錄。</a:t>
            </a:r>
            <a:endParaRPr kumimoji="1" lang="en-US" altLang="zh-TW" sz="2400" dirty="0">
              <a:solidFill>
                <a:prstClr val="black"/>
              </a:solidFill>
              <a:latin typeface="標楷體" panose="03000509000000000000" pitchFamily="65" charset="-120"/>
              <a:ea typeface="標楷體" panose="03000509000000000000" pitchFamily="65" charset="-120"/>
            </a:endParaRPr>
          </a:p>
          <a:p>
            <a:pPr marL="0" lvl="0" indent="0">
              <a:buNone/>
            </a:pPr>
            <a:r>
              <a:rPr kumimoji="1" lang="en-US" altLang="zh-TW" sz="2400" dirty="0">
                <a:solidFill>
                  <a:prstClr val="black"/>
                </a:solidFill>
                <a:latin typeface="標楷體" panose="03000509000000000000" pitchFamily="65" charset="-120"/>
                <a:ea typeface="標楷體" panose="03000509000000000000" pitchFamily="65" charset="-120"/>
              </a:rPr>
              <a:t>5.114.10.14-21</a:t>
            </a:r>
            <a:r>
              <a:rPr kumimoji="1" lang="zh-TW" altLang="en-US" sz="2400" dirty="0">
                <a:solidFill>
                  <a:prstClr val="black"/>
                </a:solidFill>
                <a:latin typeface="標楷體" panose="03000509000000000000" pitchFamily="65" charset="-120"/>
                <a:ea typeface="標楷體" panose="03000509000000000000" pitchFamily="65" charset="-120"/>
              </a:rPr>
              <a:t>上傳。 </a:t>
            </a:r>
            <a:endParaRPr kumimoji="1" lang="en-US" altLang="zh-TW" sz="2400" dirty="0">
              <a:solidFill>
                <a:prstClr val="black"/>
              </a:solidFill>
              <a:latin typeface="標楷體" panose="03000509000000000000" pitchFamily="65" charset="-120"/>
              <a:ea typeface="標楷體" panose="03000509000000000000" pitchFamily="65" charset="-120"/>
            </a:endParaRPr>
          </a:p>
          <a:p>
            <a:pPr marL="0" lvl="0" indent="0">
              <a:buNone/>
            </a:pPr>
            <a:r>
              <a:rPr kumimoji="1" lang="en-US" altLang="zh-TW" sz="2400" dirty="0">
                <a:solidFill>
                  <a:prstClr val="black"/>
                </a:solidFill>
                <a:latin typeface="標楷體" panose="03000509000000000000" pitchFamily="65" charset="-120"/>
                <a:ea typeface="標楷體" panose="03000509000000000000" pitchFamily="65" charset="-120"/>
              </a:rPr>
              <a:t>6.10/23</a:t>
            </a:r>
            <a:r>
              <a:rPr kumimoji="1" lang="zh-TW" altLang="en-US" sz="2400" dirty="0">
                <a:solidFill>
                  <a:prstClr val="black"/>
                </a:solidFill>
                <a:latin typeface="標楷體" panose="03000509000000000000" pitchFamily="65" charset="-120"/>
                <a:ea typeface="標楷體" panose="03000509000000000000" pitchFamily="65" charset="-120"/>
              </a:rPr>
              <a:t>下午中心傳</a:t>
            </a:r>
            <a:r>
              <a:rPr kumimoji="1" lang="en-US" altLang="zh-TW" sz="2400" dirty="0">
                <a:solidFill>
                  <a:prstClr val="black"/>
                </a:solidFill>
                <a:latin typeface="標楷體" panose="03000509000000000000" pitchFamily="65" charset="-120"/>
                <a:ea typeface="標楷體" panose="03000509000000000000" pitchFamily="65" charset="-120"/>
              </a:rPr>
              <a:t>114IEP</a:t>
            </a:r>
            <a:r>
              <a:rPr kumimoji="1" lang="zh-TW" altLang="en-US" sz="2400" dirty="0">
                <a:solidFill>
                  <a:prstClr val="black"/>
                </a:solidFill>
                <a:latin typeface="標楷體" panose="03000509000000000000" pitchFamily="65" charset="-120"/>
                <a:ea typeface="標楷體" panose="03000509000000000000" pitchFamily="65" charset="-120"/>
              </a:rPr>
              <a:t>督導繳交一覽表至各校公務信箱。        </a:t>
            </a:r>
            <a:endParaRPr kumimoji="1" lang="en-US" altLang="zh-TW" sz="2400" dirty="0">
              <a:solidFill>
                <a:prstClr val="black"/>
              </a:solidFill>
              <a:latin typeface="標楷體" panose="03000509000000000000" pitchFamily="65" charset="-120"/>
              <a:ea typeface="標楷體" panose="03000509000000000000" pitchFamily="65" charset="-120"/>
            </a:endParaRPr>
          </a:p>
          <a:p>
            <a:pPr marL="0" lvl="0" indent="0">
              <a:buNone/>
            </a:pPr>
            <a:r>
              <a:rPr kumimoji="1" lang="en-US" altLang="zh-TW" sz="2400" dirty="0">
                <a:solidFill>
                  <a:prstClr val="black"/>
                </a:solidFill>
                <a:latin typeface="標楷體" panose="03000509000000000000" pitchFamily="65" charset="-120"/>
                <a:ea typeface="標楷體" panose="03000509000000000000" pitchFamily="65" charset="-120"/>
              </a:rPr>
              <a:t>(</a:t>
            </a:r>
            <a:r>
              <a:rPr kumimoji="1" lang="zh-TW" altLang="en-US" sz="2400" dirty="0">
                <a:solidFill>
                  <a:prstClr val="black"/>
                </a:solidFill>
                <a:latin typeface="標楷體" panose="03000509000000000000" pitchFamily="65" charset="-120"/>
                <a:ea typeface="標楷體" panose="03000509000000000000" pitchFamily="65" charset="-120"/>
              </a:rPr>
              <a:t>二</a:t>
            </a:r>
            <a:r>
              <a:rPr kumimoji="1" lang="en-US" altLang="zh-TW" sz="2400" dirty="0">
                <a:solidFill>
                  <a:prstClr val="black"/>
                </a:solidFill>
                <a:latin typeface="標楷體" panose="03000509000000000000" pitchFamily="65" charset="-120"/>
                <a:ea typeface="標楷體" panose="03000509000000000000" pitchFamily="65" charset="-120"/>
              </a:rPr>
              <a:t>)</a:t>
            </a:r>
            <a:r>
              <a:rPr kumimoji="1" lang="zh-TW" altLang="en-US" sz="2400" dirty="0">
                <a:solidFill>
                  <a:prstClr val="black"/>
                </a:solidFill>
                <a:latin typeface="標楷體" panose="03000509000000000000" pitchFamily="65" charset="-120"/>
                <a:ea typeface="標楷體" panose="03000509000000000000" pitchFamily="65" charset="-120"/>
              </a:rPr>
              <a:t>督導結果為：優、良、尚可、待加強。</a:t>
            </a:r>
            <a:endParaRPr kumimoji="1" lang="en-US" altLang="zh-TW" sz="2400" dirty="0">
              <a:solidFill>
                <a:prstClr val="black"/>
              </a:solidFill>
              <a:latin typeface="標楷體" panose="03000509000000000000" pitchFamily="65" charset="-120"/>
              <a:ea typeface="標楷體" panose="03000509000000000000" pitchFamily="65" charset="-120"/>
            </a:endParaRPr>
          </a:p>
          <a:p>
            <a:pPr marL="0" lvl="0" indent="0">
              <a:buNone/>
            </a:pPr>
            <a:r>
              <a:rPr kumimoji="1" lang="zh-TW" altLang="en-US" sz="2400" dirty="0">
                <a:solidFill>
                  <a:prstClr val="black"/>
                </a:solidFill>
                <a:latin typeface="標楷體" panose="03000509000000000000" pitchFamily="65" charset="-120"/>
                <a:ea typeface="標楷體" panose="03000509000000000000" pitchFamily="65" charset="-120"/>
              </a:rPr>
              <a:t>評定為尚可、待加強者，須持續參加明年度</a:t>
            </a:r>
            <a:r>
              <a:rPr kumimoji="1" lang="en-US" altLang="zh-TW" sz="2400" dirty="0">
                <a:solidFill>
                  <a:prstClr val="black"/>
                </a:solidFill>
                <a:latin typeface="標楷體" panose="03000509000000000000" pitchFamily="65" charset="-120"/>
                <a:ea typeface="標楷體" panose="03000509000000000000" pitchFamily="65" charset="-120"/>
              </a:rPr>
              <a:t>IEP/IGP</a:t>
            </a:r>
            <a:r>
              <a:rPr kumimoji="1" lang="zh-TW" altLang="en-US" sz="2400" dirty="0">
                <a:solidFill>
                  <a:prstClr val="black"/>
                </a:solidFill>
                <a:latin typeface="標楷體" panose="03000509000000000000" pitchFamily="65" charset="-120"/>
                <a:ea typeface="標楷體" panose="03000509000000000000" pitchFamily="65" charset="-120"/>
              </a:rPr>
              <a:t>研習及抽查。</a:t>
            </a:r>
            <a:endParaRPr kumimoji="1" lang="en-US" altLang="zh-TW" sz="2400" dirty="0">
              <a:solidFill>
                <a:prstClr val="black"/>
              </a:solidFill>
              <a:latin typeface="標楷體" panose="03000509000000000000" pitchFamily="65" charset="-120"/>
              <a:ea typeface="標楷體" panose="03000509000000000000" pitchFamily="65" charset="-120"/>
            </a:endParaRPr>
          </a:p>
          <a:p>
            <a:endParaRPr lang="en-US" altLang="zh-TW" dirty="0">
              <a:latin typeface="標楷體" panose="03000509000000000000" pitchFamily="65" charset="-120"/>
              <a:ea typeface="標楷體" panose="03000509000000000000" pitchFamily="65" charset="-120"/>
            </a:endParaRPr>
          </a:p>
          <a:p>
            <a:endParaRPr lang="en-US" altLang="zh-TW"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250450289"/>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1166</TotalTime>
  <Words>2190</Words>
  <Application>Microsoft Office PowerPoint</Application>
  <PresentationFormat>如螢幕大小 (4:3)</PresentationFormat>
  <Paragraphs>255</Paragraphs>
  <Slides>41</Slides>
  <Notes>0</Notes>
  <HiddenSlides>0</HiddenSlides>
  <MMClips>0</MMClips>
  <ScaleCrop>false</ScaleCrop>
  <HeadingPairs>
    <vt:vector size="6" baseType="variant">
      <vt:variant>
        <vt:lpstr>使用字型</vt:lpstr>
      </vt:variant>
      <vt:variant>
        <vt:i4>11</vt:i4>
      </vt:variant>
      <vt:variant>
        <vt:lpstr>佈景主題</vt:lpstr>
      </vt:variant>
      <vt:variant>
        <vt:i4>1</vt:i4>
      </vt:variant>
      <vt:variant>
        <vt:lpstr>投影片標題</vt:lpstr>
      </vt:variant>
      <vt:variant>
        <vt:i4>41</vt:i4>
      </vt:variant>
    </vt:vector>
  </HeadingPairs>
  <TitlesOfParts>
    <vt:vector size="53" baseType="lpstr">
      <vt:lpstr>Adobe 明體 Std L</vt:lpstr>
      <vt:lpstr>Heiti TC Light</vt:lpstr>
      <vt:lpstr>Heiti TC Medium</vt:lpstr>
      <vt:lpstr>微軟正黑體</vt:lpstr>
      <vt:lpstr>新細明體</vt:lpstr>
      <vt:lpstr>標楷體</vt:lpstr>
      <vt:lpstr>Arial</vt:lpstr>
      <vt:lpstr>Calibri</vt:lpstr>
      <vt:lpstr>Century Gothic</vt:lpstr>
      <vt:lpstr>Times New Roman</vt:lpstr>
      <vt:lpstr>Wingdings</vt:lpstr>
      <vt:lpstr>Office 佈景主題</vt:lpstr>
      <vt:lpstr>設有特教班級行政督導業務說明</vt:lpstr>
      <vt:lpstr>PowerPoint 簡報</vt:lpstr>
      <vt:lpstr>重要網頁_嘉義縣特教資訊網</vt:lpstr>
      <vt:lpstr>LINE群組的記事本</vt:lpstr>
      <vt:lpstr>重要網頁_全國特殊教育資訊網</vt:lpstr>
      <vt:lpstr>重要網頁_全國特殊教育資訊網</vt:lpstr>
      <vt:lpstr>重要網頁_全國教育資訊網-查詢研習</vt:lpstr>
      <vt:lpstr>重要網頁_特教通報網</vt:lpstr>
      <vt:lpstr>學年度例行督導業務1/3</vt:lpstr>
      <vt:lpstr>學年度例行督導業務2/3</vt:lpstr>
      <vt:lpstr>學年度例行督導業務2/3</vt:lpstr>
      <vt:lpstr>學年度例行督導業務3/3</vt:lpstr>
      <vt:lpstr>教育處行政業務宣導</vt:lpstr>
      <vt:lpstr>特教重要會議</vt:lpstr>
      <vt:lpstr>特教推行委員會</vt:lpstr>
      <vt:lpstr>特教推行委員會組成成員</vt:lpstr>
      <vt:lpstr>嘉義縣課程計畫平台</vt:lpstr>
      <vt:lpstr>嘉義縣課程計畫平台</vt:lpstr>
      <vt:lpstr>嘉義縣課程計畫平台</vt:lpstr>
      <vt:lpstr>嘉義縣課程計畫平台</vt:lpstr>
      <vt:lpstr>嘉義縣課程計畫平台</vt:lpstr>
      <vt:lpstr>嘉義縣課程計畫平台</vt:lpstr>
      <vt:lpstr>PowerPoint 簡報</vt:lpstr>
      <vt:lpstr>PowerPoint 簡報</vt:lpstr>
      <vt:lpstr>PowerPoint 簡報</vt:lpstr>
      <vt:lpstr>特教推行委員會任務      1/2</vt:lpstr>
      <vt:lpstr>特教推行委員會任務      2/2</vt:lpstr>
      <vt:lpstr>特教宣導~三月函文各校申請</vt:lpstr>
      <vt:lpstr>特教通報網</vt:lpstr>
      <vt:lpstr>114學年度期特教資源中心夥伴</vt:lpstr>
      <vt:lpstr>114學年度期特教資源中心夥伴</vt:lpstr>
      <vt:lpstr>114學年度期特教資源中心夥伴</vt:lpstr>
      <vt:lpstr>114學年度期特教資源中心夥伴</vt:lpstr>
      <vt:lpstr>測驗工具、教材教具借用</vt:lpstr>
      <vt:lpstr>心評督導</vt:lpstr>
      <vt:lpstr>提報鑑定安置</vt:lpstr>
      <vt:lpstr>PowerPoint 簡報</vt:lpstr>
      <vt:lpstr>PowerPoint 簡報</vt:lpstr>
      <vt:lpstr>PowerPoint 簡報</vt:lpstr>
      <vt:lpstr>PowerPoint 簡報</vt:lpstr>
      <vt:lpstr>年度重點活動宣導</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第一屆第1次定期大會</dc:title>
  <dc:creator>user</dc:creator>
  <cp:lastModifiedBy>TAI</cp:lastModifiedBy>
  <cp:revision>97</cp:revision>
  <dcterms:created xsi:type="dcterms:W3CDTF">2019-10-18T08:18:57Z</dcterms:created>
  <dcterms:modified xsi:type="dcterms:W3CDTF">2025-08-26T11:19:08Z</dcterms:modified>
</cp:coreProperties>
</file>