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72" r:id="rId5"/>
    <p:sldId id="273" r:id="rId6"/>
    <p:sldId id="302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5" r:id="rId15"/>
    <p:sldId id="294" r:id="rId16"/>
    <p:sldId id="286" r:id="rId17"/>
    <p:sldId id="287" r:id="rId18"/>
    <p:sldId id="295" r:id="rId19"/>
    <p:sldId id="296" r:id="rId20"/>
    <p:sldId id="288" r:id="rId21"/>
    <p:sldId id="289" r:id="rId22"/>
    <p:sldId id="290" r:id="rId23"/>
    <p:sldId id="291" r:id="rId24"/>
    <p:sldId id="292" r:id="rId25"/>
    <p:sldId id="293" r:id="rId26"/>
    <p:sldId id="270" r:id="rId2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8" autoAdjust="0"/>
    <p:restoredTop sz="82979" autoAdjust="0"/>
  </p:normalViewPr>
  <p:slideViewPr>
    <p:cSldViewPr snapToGrid="0">
      <p:cViewPr varScale="1">
        <p:scale>
          <a:sx n="94" d="100"/>
          <a:sy n="94" d="100"/>
        </p:scale>
        <p:origin x="138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>
              <a:latin typeface="華康中黑體" panose="020B0509000000000000" pitchFamily="49" charset="-12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>
                <a:latin typeface="華康中黑體" panose="020B0509000000000000" pitchFamily="49" charset="-120"/>
              </a:rPr>
              <a:t>12/19/2024</a:t>
            </a:fld>
            <a:endParaRPr dirty="0">
              <a:latin typeface="華康中黑體" panose="020B0509000000000000" pitchFamily="49" charset="-12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>
              <a:latin typeface="華康中黑體" panose="020B0509000000000000" pitchFamily="49" charset="-12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>
                <a:latin typeface="華康中黑體" panose="020B0509000000000000" pitchFamily="49" charset="-120"/>
              </a:rPr>
              <a:t>‹#›</a:t>
            </a:fld>
            <a:endParaRPr dirty="0">
              <a:latin typeface="華康中黑體" panose="020B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華康中黑體" panose="020B0509000000000000" pitchFamily="49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華康中黑體" panose="020B0509000000000000" pitchFamily="49" charset="-120"/>
              </a:defRPr>
            </a:lvl1pPr>
          </a:lstStyle>
          <a:p>
            <a:fld id="{85A3416D-7FED-43BC-AA7C-D92DBA01ED64}" type="datetimeFigureOut">
              <a:rPr lang="en-US" smtClean="0"/>
              <a:pPr/>
              <a:t>12/19/2024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華康中黑體" panose="020B0509000000000000" pitchFamily="49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華康中黑體" panose="020B0509000000000000" pitchFamily="49" charset="-120"/>
              </a:defRPr>
            </a:lvl1pPr>
          </a:lstStyle>
          <a:p>
            <a:fld id="{C8DC57A8-AE18-4654-B6AF-04B3577165BE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華康中黑體" panose="020B0509000000000000" pitchFamily="49" charset="-12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華康中黑體" panose="020B0509000000000000" pitchFamily="49" charset="-12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華康中黑體" panose="020B0509000000000000" pitchFamily="49" charset="-12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華康中黑體" panose="020B0509000000000000" pitchFamily="49" charset="-12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華康中黑體" panose="020B0509000000000000" pitchFamily="49" charset="-12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C57A8-AE18-4654-B6AF-04B3577165BE}" type="slidenum">
              <a:rPr lang="en-US" altLang="zh-TW" smtClean="0"/>
              <a:pPr/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99252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C57A8-AE18-4654-B6AF-04B3577165BE}" type="slidenum">
              <a:rPr lang="en-US" altLang="zh-TW" smtClean="0"/>
              <a:pPr/>
              <a:t>21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05396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12/19/2024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97" name="Picture Placeholder 33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111" name="Picture Placeholder 33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4361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125" name="Picture Placeholder 33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6465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048893"/>
            <a:ext cx="22860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en-US"/>
              <a:t>12/19/2024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dirty="0">
                  <a:latin typeface="華康中黑體" panose="020B0509000000000000" pitchFamily="49" charset="-120"/>
                </a:endParaRPr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dirty="0">
                  <a:latin typeface="華康中黑體" panose="020B0509000000000000" pitchFamily="49" charset="-120"/>
                </a:endParaRPr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12/19/2024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12/19/2024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12/19/2024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12/19/2024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12/19/2024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12/19/2024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12/19/2024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12/19/2024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12/19/2024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574431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85120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36" name="Picture Placeholder 33"/>
          <p:cNvSpPr>
            <a:spLocks noGrp="1" noChangeAspect="1"/>
          </p:cNvSpPr>
          <p:nvPr>
            <p:ph type="pic" sz="quarter" idx="17"/>
          </p:nvPr>
        </p:nvSpPr>
        <p:spPr>
          <a:xfrm>
            <a:off x="833620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37" name="Picture Placeholder 33"/>
          <p:cNvSpPr>
            <a:spLocks noGrp="1" noChangeAspect="1"/>
          </p:cNvSpPr>
          <p:nvPr>
            <p:ph type="pic" sz="quarter" idx="18"/>
          </p:nvPr>
        </p:nvSpPr>
        <p:spPr>
          <a:xfrm>
            <a:off x="6544309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12/19/2024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grpSp>
        <p:nvGrpSpPr>
          <p:cNvPr id="35" name="Group 34"/>
          <p:cNvGrpSpPr>
            <a:grpSpLocks noChangeAspect="1"/>
          </p:cNvGrpSpPr>
          <p:nvPr/>
        </p:nvGrpSpPr>
        <p:grpSpPr>
          <a:xfrm rot="5400000">
            <a:off x="4030971" y="647727"/>
            <a:ext cx="4116828" cy="338328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263071" y="1127733"/>
            <a:ext cx="4114800" cy="3381614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grpSp>
        <p:nvGrpSpPr>
          <p:cNvPr id="65" name="Group 64"/>
          <p:cNvGrpSpPr>
            <a:grpSpLocks noChangeAspect="1"/>
          </p:cNvGrpSpPr>
          <p:nvPr/>
        </p:nvGrpSpPr>
        <p:grpSpPr>
          <a:xfrm rot="5400000">
            <a:off x="7803905" y="1127738"/>
            <a:ext cx="4114800" cy="338161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7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8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9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0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1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2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3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4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5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6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7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78" name="Picture Placeholder 33"/>
          <p:cNvSpPr>
            <a:spLocks noGrp="1"/>
          </p:cNvSpPr>
          <p:nvPr>
            <p:ph type="pic" sz="quarter" idx="18"/>
          </p:nvPr>
        </p:nvSpPr>
        <p:spPr>
          <a:xfrm>
            <a:off x="4599885" y="53340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79" name="Picture Placeholder 33"/>
          <p:cNvSpPr>
            <a:spLocks noGrp="1"/>
          </p:cNvSpPr>
          <p:nvPr>
            <p:ph type="pic" sz="quarter" idx="19"/>
          </p:nvPr>
        </p:nvSpPr>
        <p:spPr>
          <a:xfrm>
            <a:off x="834571" y="101359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80" name="Picture Placeholder 33"/>
          <p:cNvSpPr>
            <a:spLocks noGrp="1"/>
          </p:cNvSpPr>
          <p:nvPr>
            <p:ph type="pic" sz="quarter" idx="20"/>
          </p:nvPr>
        </p:nvSpPr>
        <p:spPr>
          <a:xfrm>
            <a:off x="8375405" y="1013591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948871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582378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489705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華康中黑體" panose="020B0509000000000000" pitchFamily="49" charset="-120"/>
              </a:defRPr>
            </a:lvl1pPr>
          </a:lstStyle>
          <a:p>
            <a:fld id="{4CF99945-0A15-4715-AB6C-F5E56CF20F70}" type="datetimeFigureOut">
              <a:rPr lang="en-US" smtClean="0"/>
              <a:pPr/>
              <a:t>12/19/2024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華康中黑體" panose="020B0509000000000000" pitchFamily="49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華康中黑體" panose="020B0509000000000000" pitchFamily="49" charset="-120"/>
              </a:defRPr>
            </a:lvl1pPr>
          </a:lstStyle>
          <a:p>
            <a:fld id="{022B156B-59AE-415F-B24B-8756D48BB977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華康中黑體" panose="020B0509000000000000" pitchFamily="49" charset="-120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華康中黑體" panose="020B0509000000000000" pitchFamily="49" charset="-120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華康中黑體" panose="020B0509000000000000" pitchFamily="49" charset="-12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華康中黑體" panose="020B0509000000000000" pitchFamily="49" charset="-12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華康中黑體" panose="020B0509000000000000" pitchFamily="49" charset="-12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華康中黑體" panose="020B0509000000000000" pitchFamily="49" charset="-12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93840" y="706106"/>
            <a:ext cx="10296525" cy="1382712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zh-TW" altLang="zh-TW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  <a:t>嘉義縣</a:t>
            </a:r>
            <a:r>
              <a:rPr lang="en-US" altLang="zh-TW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  <a:t>113</a:t>
            </a:r>
            <a:r>
              <a:rPr lang="zh-TW" altLang="zh-TW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  <a:t>學年度特殊教育多元學習活動計畫</a:t>
            </a:r>
            <a:r>
              <a:rPr lang="en-US" altLang="zh-TW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  <a:t>~</a:t>
            </a:r>
            <a:br>
              <a:rPr lang="en-US" altLang="zh-TW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</a:br>
            <a:r>
              <a:rPr lang="zh-TW" altLang="en-US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  <a:t>身心障礙學生的社會參與</a:t>
            </a:r>
            <a:endParaRPr lang="zh-TW" altLang="en-US" sz="4000" dirty="0">
              <a:solidFill>
                <a:srgbClr val="7030A0"/>
              </a:solidFill>
              <a:latin typeface="超研澤中特毛楷" panose="02010609010101010101" pitchFamily="49" charset="-120"/>
              <a:ea typeface="超研澤中特毛楷" panose="02010609010101010101" pitchFamily="49" charset="-120"/>
              <a:cs typeface="超研澤中特毛楷" panose="02010609010101010101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257149" y="2856273"/>
            <a:ext cx="3297381" cy="1145454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參加學校說明會</a:t>
            </a:r>
            <a:endParaRPr lang="en-US" altLang="zh-TW" sz="3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113.12.19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8BB438D-DE36-4C64-C287-FB4DED8BB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160" y="2072641"/>
            <a:ext cx="2277110" cy="3363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67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/>
              <a:t>1/3</a:t>
            </a:r>
            <a:r>
              <a:rPr lang="zh-TW" altLang="en-US" dirty="0"/>
              <a:t>秀泰影城廳次安排</a:t>
            </a:r>
            <a:r>
              <a:rPr lang="en-US" altLang="zh-TW" dirty="0"/>
              <a:t>-10</a:t>
            </a:r>
            <a:r>
              <a:rPr lang="zh-TW" altLang="en-US" dirty="0"/>
              <a:t>廳、</a:t>
            </a:r>
            <a:r>
              <a:rPr lang="en-US" altLang="zh-TW" dirty="0"/>
              <a:t>11</a:t>
            </a:r>
            <a:r>
              <a:rPr lang="zh-TW" altLang="en-US" dirty="0"/>
              <a:t>廳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D55A252-033B-2F1C-65C5-D62BEF9F32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894836"/>
              </p:ext>
            </p:extLst>
          </p:nvPr>
        </p:nvGraphicFramePr>
        <p:xfrm>
          <a:off x="1463038" y="2100580"/>
          <a:ext cx="3815082" cy="251391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562983">
                  <a:extLst>
                    <a:ext uri="{9D8B030D-6E8A-4147-A177-3AD203B41FA5}">
                      <a16:colId xmlns:a16="http://schemas.microsoft.com/office/drawing/2014/main" val="1512837708"/>
                    </a:ext>
                  </a:extLst>
                </a:gridCol>
                <a:gridCol w="1252099">
                  <a:extLst>
                    <a:ext uri="{9D8B030D-6E8A-4147-A177-3AD203B41FA5}">
                      <a16:colId xmlns:a16="http://schemas.microsoft.com/office/drawing/2014/main" val="1828635579"/>
                    </a:ext>
                  </a:extLst>
                </a:gridCol>
              </a:tblGrid>
              <a:tr h="5613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廳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能坐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88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580317"/>
                  </a:ext>
                </a:extLst>
              </a:tr>
              <a:tr h="3235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學校</a:t>
                      </a: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人數</a:t>
                      </a: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139050603"/>
                  </a:ext>
                </a:extLst>
              </a:tr>
              <a:tr h="32580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竹崎高中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TW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26010780"/>
                  </a:ext>
                </a:extLst>
              </a:tr>
              <a:tr h="32580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中埔國中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TW" sz="1800" u="none" strike="noStrike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0125234"/>
                  </a:ext>
                </a:extLst>
              </a:tr>
              <a:tr h="32580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新港國中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TW" sz="1800" u="none" strike="noStrike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3813945"/>
                  </a:ext>
                </a:extLst>
              </a:tr>
              <a:tr h="32580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嘉新國中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TW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937993"/>
                  </a:ext>
                </a:extLst>
              </a:tr>
              <a:tr h="32580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zh-TW" altLang="en-US" sz="1800" u="none" strike="noStrike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TW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69316640"/>
                  </a:ext>
                </a:extLst>
              </a:tr>
            </a:tbl>
          </a:graphicData>
        </a:graphic>
      </p:graphicFrame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6101DCB0-FC05-466B-C234-3A63E18F5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452748"/>
              </p:ext>
            </p:extLst>
          </p:nvPr>
        </p:nvGraphicFramePr>
        <p:xfrm>
          <a:off x="6289040" y="2100580"/>
          <a:ext cx="4439921" cy="202988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042160">
                  <a:extLst>
                    <a:ext uri="{9D8B030D-6E8A-4147-A177-3AD203B41FA5}">
                      <a16:colId xmlns:a16="http://schemas.microsoft.com/office/drawing/2014/main" val="2898656541"/>
                    </a:ext>
                  </a:extLst>
                </a:gridCol>
                <a:gridCol w="1289064">
                  <a:extLst>
                    <a:ext uri="{9D8B030D-6E8A-4147-A177-3AD203B41FA5}">
                      <a16:colId xmlns:a16="http://schemas.microsoft.com/office/drawing/2014/main" val="80830754"/>
                    </a:ext>
                  </a:extLst>
                </a:gridCol>
                <a:gridCol w="1108697">
                  <a:extLst>
                    <a:ext uri="{9D8B030D-6E8A-4147-A177-3AD203B41FA5}">
                      <a16:colId xmlns:a16="http://schemas.microsoft.com/office/drawing/2014/main" val="2922615817"/>
                    </a:ext>
                  </a:extLst>
                </a:gridCol>
              </a:tblGrid>
              <a:tr h="57150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廳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能坐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62525149"/>
                  </a:ext>
                </a:extLst>
              </a:tr>
              <a:tr h="29167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4334132"/>
                  </a:ext>
                </a:extLst>
              </a:tr>
              <a:tr h="291677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大吉國中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輪椅座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19693427"/>
                  </a:ext>
                </a:extLst>
              </a:tr>
              <a:tr h="291677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南新國小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66916698"/>
                  </a:ext>
                </a:extLst>
              </a:tr>
              <a:tr h="291677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東石國中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7855808"/>
                  </a:ext>
                </a:extLst>
              </a:tr>
              <a:tr h="291677"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7316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74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下車處</a:t>
            </a:r>
            <a:br>
              <a:rPr lang="en-US" altLang="zh-TW" dirty="0"/>
            </a:br>
            <a:r>
              <a:rPr lang="zh-TW" altLang="en-US" dirty="0"/>
              <a:t>森林之歌公園側邊，再步行前往秀泰影城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1791507"/>
            <a:ext cx="9811074" cy="4428317"/>
          </a:xfrm>
        </p:spPr>
      </p:pic>
    </p:spTree>
    <p:extLst>
      <p:ext uri="{BB962C8B-B14F-4D97-AF65-F5344CB8AC3E}">
        <p14:creationId xmlns:p14="http://schemas.microsoft.com/office/powerpoint/2010/main" val="277587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下車處</a:t>
            </a:r>
            <a:br>
              <a:rPr lang="en-US" altLang="zh-TW" dirty="0"/>
            </a:br>
            <a:r>
              <a:rPr lang="zh-TW" altLang="en-US" dirty="0"/>
              <a:t>森林之歌公園側邊，再步行前往秀泰影城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5" y="2863273"/>
            <a:ext cx="3737648" cy="2803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20"/>
          <a:stretch/>
        </p:blipFill>
        <p:spPr>
          <a:xfrm>
            <a:off x="4147375" y="2863273"/>
            <a:ext cx="3737648" cy="2803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909" y="2863273"/>
            <a:ext cx="3737648" cy="2803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手繪多邊形 8"/>
          <p:cNvSpPr/>
          <p:nvPr/>
        </p:nvSpPr>
        <p:spPr>
          <a:xfrm>
            <a:off x="10677236" y="2872509"/>
            <a:ext cx="1209964" cy="2770909"/>
          </a:xfrm>
          <a:custGeom>
            <a:avLst/>
            <a:gdLst>
              <a:gd name="connsiteX0" fmla="*/ 729673 w 1209964"/>
              <a:gd name="connsiteY0" fmla="*/ 0 h 2770909"/>
              <a:gd name="connsiteX1" fmla="*/ 9237 w 1209964"/>
              <a:gd name="connsiteY1" fmla="*/ 766618 h 2770909"/>
              <a:gd name="connsiteX2" fmla="*/ 0 w 1209964"/>
              <a:gd name="connsiteY2" fmla="*/ 1828800 h 2770909"/>
              <a:gd name="connsiteX3" fmla="*/ 969819 w 1209964"/>
              <a:gd name="connsiteY3" fmla="*/ 2752436 h 2770909"/>
              <a:gd name="connsiteX4" fmla="*/ 1209964 w 1209964"/>
              <a:gd name="connsiteY4" fmla="*/ 2770909 h 2770909"/>
              <a:gd name="connsiteX5" fmla="*/ 1209964 w 1209964"/>
              <a:gd name="connsiteY5" fmla="*/ 27709 h 2770909"/>
              <a:gd name="connsiteX6" fmla="*/ 535709 w 1209964"/>
              <a:gd name="connsiteY6" fmla="*/ 0 h 2770909"/>
              <a:gd name="connsiteX7" fmla="*/ 0 w 1209964"/>
              <a:gd name="connsiteY7" fmla="*/ 729673 h 2770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9964" h="2770909">
                <a:moveTo>
                  <a:pt x="729673" y="0"/>
                </a:moveTo>
                <a:lnTo>
                  <a:pt x="9237" y="766618"/>
                </a:lnTo>
                <a:lnTo>
                  <a:pt x="0" y="1828800"/>
                </a:lnTo>
                <a:lnTo>
                  <a:pt x="969819" y="2752436"/>
                </a:lnTo>
                <a:lnTo>
                  <a:pt x="1209964" y="2770909"/>
                </a:lnTo>
                <a:lnTo>
                  <a:pt x="1209964" y="27709"/>
                </a:lnTo>
                <a:lnTo>
                  <a:pt x="535709" y="0"/>
                </a:lnTo>
                <a:lnTo>
                  <a:pt x="0" y="729673"/>
                </a:lnTo>
              </a:path>
            </a:pathLst>
          </a:custGeom>
          <a:solidFill>
            <a:schemeClr val="tx2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616038" y="4401127"/>
            <a:ext cx="618837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983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7253" y="-382588"/>
            <a:ext cx="11115674" cy="1325563"/>
          </a:xfrm>
        </p:spPr>
        <p:txBody>
          <a:bodyPr/>
          <a:lstStyle/>
          <a:p>
            <a:r>
              <a:rPr lang="zh-TW" altLang="en-US" dirty="0"/>
              <a:t>搭電梯上四樓                 四樓集合取餐再入座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32" y="2348379"/>
            <a:ext cx="5504206" cy="4128154"/>
          </a:xfrm>
        </p:spPr>
      </p:pic>
      <p:sp>
        <p:nvSpPr>
          <p:cNvPr id="7" name="向右箭號 6"/>
          <p:cNvSpPr/>
          <p:nvPr/>
        </p:nvSpPr>
        <p:spPr>
          <a:xfrm>
            <a:off x="3985096" y="233944"/>
            <a:ext cx="1285875" cy="666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華康中黑體" panose="020B0509000000000000" pitchFamily="49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761" y="2336230"/>
            <a:ext cx="5520404" cy="414030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77253" y="1147483"/>
            <a:ext cx="11280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華康中黑體" panose="020B0509000000000000" pitchFamily="49" charset="-120"/>
              </a:rPr>
              <a:t>10</a:t>
            </a:r>
            <a:r>
              <a:rPr lang="zh-TW" altLang="en-US" sz="2800" dirty="0">
                <a:latin typeface="華康中黑體" panose="020B0509000000000000" pitchFamily="49" charset="-120"/>
              </a:rPr>
              <a:t>：</a:t>
            </a:r>
            <a:r>
              <a:rPr lang="en-US" altLang="zh-TW" sz="2800" dirty="0">
                <a:latin typeface="華康中黑體" panose="020B0509000000000000" pitchFamily="49" charset="-120"/>
              </a:rPr>
              <a:t>00</a:t>
            </a:r>
            <a:r>
              <a:rPr lang="zh-TW" altLang="en-US" sz="2800" dirty="0">
                <a:latin typeface="華康中黑體" panose="020B0509000000000000" pitchFamily="49" charset="-120"/>
              </a:rPr>
              <a:t>前電梯影城管制無法到四樓，特教資源中心同仁</a:t>
            </a:r>
            <a:r>
              <a:rPr lang="en-US" altLang="zh-TW" sz="2800" dirty="0">
                <a:latin typeface="華康中黑體" panose="020B0509000000000000" pitchFamily="49" charset="-120"/>
              </a:rPr>
              <a:t>9</a:t>
            </a:r>
            <a:r>
              <a:rPr lang="zh-TW" altLang="en-US" sz="2800" dirty="0">
                <a:latin typeface="華康中黑體" panose="020B0509000000000000" pitchFamily="49" charset="-120"/>
              </a:rPr>
              <a:t>：</a:t>
            </a:r>
            <a:r>
              <a:rPr lang="en-US" altLang="zh-TW" sz="2800" dirty="0">
                <a:latin typeface="華康中黑體" panose="020B0509000000000000" pitchFamily="49" charset="-120"/>
              </a:rPr>
              <a:t>20-10</a:t>
            </a:r>
            <a:r>
              <a:rPr lang="zh-TW" altLang="en-US" sz="2800" dirty="0">
                <a:latin typeface="華康中黑體" panose="020B0509000000000000" pitchFamily="49" charset="-120"/>
              </a:rPr>
              <a:t>：</a:t>
            </a:r>
            <a:r>
              <a:rPr lang="en-US" altLang="zh-TW" sz="2800" dirty="0">
                <a:latin typeface="華康中黑體" panose="020B0509000000000000" pitchFamily="49" charset="-120"/>
              </a:rPr>
              <a:t>00</a:t>
            </a:r>
            <a:r>
              <a:rPr lang="zh-TW" altLang="en-US" sz="2800" dirty="0">
                <a:latin typeface="華康中黑體" panose="020B0509000000000000" pitchFamily="49" charset="-120"/>
              </a:rPr>
              <a:t>在一樓管制，只有本次活動學校才能上樓。電梯每次容納</a:t>
            </a:r>
            <a:r>
              <a:rPr lang="en-US" altLang="zh-TW" sz="2800" dirty="0">
                <a:latin typeface="華康中黑體" panose="020B0509000000000000" pitchFamily="49" charset="-120"/>
              </a:rPr>
              <a:t>17</a:t>
            </a:r>
            <a:r>
              <a:rPr lang="zh-TW" altLang="en-US" sz="2800" dirty="0">
                <a:latin typeface="華康中黑體" panose="020B0509000000000000" pitchFamily="49" charset="-120"/>
              </a:rPr>
              <a:t>人。</a:t>
            </a:r>
          </a:p>
        </p:txBody>
      </p:sp>
      <p:sp>
        <p:nvSpPr>
          <p:cNvPr id="10" name="矩形 9"/>
          <p:cNvSpPr/>
          <p:nvPr/>
        </p:nvSpPr>
        <p:spPr>
          <a:xfrm>
            <a:off x="767603" y="5601854"/>
            <a:ext cx="3860432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767602" y="5601854"/>
            <a:ext cx="45719" cy="80818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037602" y="5633715"/>
            <a:ext cx="45719" cy="80818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3240075" y="5666963"/>
            <a:ext cx="45719" cy="80818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582315" y="5601854"/>
            <a:ext cx="45719" cy="80818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168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6303" y="-609600"/>
            <a:ext cx="10058402" cy="1219200"/>
          </a:xfrm>
        </p:spPr>
        <p:txBody>
          <a:bodyPr/>
          <a:lstStyle/>
          <a:p>
            <a:r>
              <a:rPr lang="zh-TW" altLang="en-US" dirty="0"/>
              <a:t>秀泰配置圖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8" t="28821" r="15735" b="8822"/>
          <a:stretch/>
        </p:blipFill>
        <p:spPr>
          <a:xfrm>
            <a:off x="3232726" y="794327"/>
            <a:ext cx="5635049" cy="556015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0852"/>
            <a:ext cx="3232726" cy="242454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275" y="794327"/>
            <a:ext cx="2961794" cy="2221345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1" y="794327"/>
            <a:ext cx="3209925" cy="2407444"/>
          </a:xfrm>
          <a:prstGeom prst="rect">
            <a:avLst/>
          </a:prstGeom>
        </p:spPr>
      </p:pic>
      <p:cxnSp>
        <p:nvCxnSpPr>
          <p:cNvPr id="27" name="直線接點 26"/>
          <p:cNvCxnSpPr/>
          <p:nvPr/>
        </p:nvCxnSpPr>
        <p:spPr>
          <a:xfrm>
            <a:off x="5048250" y="3201771"/>
            <a:ext cx="0" cy="17798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5048250" y="3201771"/>
            <a:ext cx="923925" cy="884454"/>
          </a:xfrm>
          <a:prstGeom prst="rect">
            <a:avLst/>
          </a:prstGeom>
          <a:solidFill>
            <a:schemeClr val="accent1">
              <a:lumMod val="20000"/>
              <a:lumOff val="8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/>
          <p:cNvSpPr/>
          <p:nvPr/>
        </p:nvSpPr>
        <p:spPr>
          <a:xfrm>
            <a:off x="5972175" y="3201770"/>
            <a:ext cx="641925" cy="2227480"/>
          </a:xfrm>
          <a:prstGeom prst="rect">
            <a:avLst/>
          </a:prstGeom>
          <a:solidFill>
            <a:schemeClr val="accent2">
              <a:lumMod val="20000"/>
              <a:lumOff val="80000"/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771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843" y="-528338"/>
            <a:ext cx="10058402" cy="1219200"/>
          </a:xfrm>
        </p:spPr>
        <p:txBody>
          <a:bodyPr/>
          <a:lstStyle/>
          <a:p>
            <a:r>
              <a:rPr lang="zh-TW" altLang="en-US" dirty="0"/>
              <a:t>排隊動線說明</a:t>
            </a:r>
          </a:p>
        </p:txBody>
      </p:sp>
      <p:sp>
        <p:nvSpPr>
          <p:cNvPr id="45" name="文字方塊 44"/>
          <p:cNvSpPr txBox="1"/>
          <p:nvPr/>
        </p:nvSpPr>
        <p:spPr>
          <a:xfrm>
            <a:off x="1203547" y="865569"/>
            <a:ext cx="768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華康中黑體" panose="020B0509000000000000" pitchFamily="49" charset="-120"/>
              </a:rPr>
              <a:t>巨幕廳</a:t>
            </a:r>
            <a:r>
              <a:rPr lang="en-US" altLang="zh-TW" dirty="0">
                <a:latin typeface="華康中黑體" panose="020B0509000000000000" pitchFamily="49" charset="-120"/>
              </a:rPr>
              <a:t>1</a:t>
            </a:r>
            <a:r>
              <a:rPr lang="zh-TW" altLang="en-US" dirty="0">
                <a:latin typeface="華康中黑體" panose="020B0509000000000000" pitchFamily="49" charset="-120"/>
              </a:rPr>
              <a:t>號從入口處開始排隊沿著販賣櫃台排，走進去前拿飲料和爆米花。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70" b="32458"/>
          <a:stretch/>
        </p:blipFill>
        <p:spPr>
          <a:xfrm>
            <a:off x="1568502" y="1350465"/>
            <a:ext cx="9144000" cy="3104803"/>
          </a:xfrm>
          <a:prstGeom prst="rect">
            <a:avLst/>
          </a:prstGeom>
        </p:spPr>
      </p:pic>
      <p:cxnSp>
        <p:nvCxnSpPr>
          <p:cNvPr id="7" name="直線接點 6"/>
          <p:cNvCxnSpPr/>
          <p:nvPr/>
        </p:nvCxnSpPr>
        <p:spPr>
          <a:xfrm>
            <a:off x="7493197" y="2918473"/>
            <a:ext cx="368867" cy="1334840"/>
          </a:xfrm>
          <a:prstGeom prst="line">
            <a:avLst/>
          </a:prstGeom>
          <a:ln w="76200">
            <a:solidFill>
              <a:schemeClr val="accent3">
                <a:lumMod val="75000"/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/>
          <p:nvPr/>
        </p:nvCxnSpPr>
        <p:spPr>
          <a:xfrm>
            <a:off x="7134800" y="2902369"/>
            <a:ext cx="368867" cy="1334840"/>
          </a:xfrm>
          <a:prstGeom prst="line">
            <a:avLst/>
          </a:prstGeom>
          <a:ln w="76200">
            <a:solidFill>
              <a:schemeClr val="accent3">
                <a:lumMod val="75000"/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6743493" y="2918473"/>
            <a:ext cx="447664" cy="1520562"/>
          </a:xfrm>
          <a:prstGeom prst="line">
            <a:avLst/>
          </a:prstGeom>
          <a:ln w="76200">
            <a:solidFill>
              <a:schemeClr val="accent3">
                <a:lumMod val="75000"/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416913" y="2904935"/>
            <a:ext cx="393207" cy="1519506"/>
          </a:xfrm>
          <a:prstGeom prst="line">
            <a:avLst/>
          </a:prstGeom>
          <a:ln w="76200">
            <a:solidFill>
              <a:schemeClr val="accent3">
                <a:lumMod val="75000"/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21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843" y="-528338"/>
            <a:ext cx="10058402" cy="1219200"/>
          </a:xfrm>
        </p:spPr>
        <p:txBody>
          <a:bodyPr/>
          <a:lstStyle/>
          <a:p>
            <a:r>
              <a:rPr lang="zh-TW" altLang="en-US" dirty="0"/>
              <a:t>排隊動線說明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824" y="1479365"/>
            <a:ext cx="6030912" cy="4523185"/>
          </a:xfrm>
          <a:prstGeom prst="rect">
            <a:avLst/>
          </a:prstGeom>
        </p:spPr>
      </p:pic>
      <p:cxnSp>
        <p:nvCxnSpPr>
          <p:cNvPr id="29" name="直線接點 28"/>
          <p:cNvCxnSpPr/>
          <p:nvPr/>
        </p:nvCxnSpPr>
        <p:spPr>
          <a:xfrm>
            <a:off x="6632818" y="3834988"/>
            <a:ext cx="41549" cy="9205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6399853" y="3819344"/>
            <a:ext cx="33251" cy="95180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>
            <a:off x="6838889" y="3834988"/>
            <a:ext cx="41549" cy="9205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>
            <a:off x="7073194" y="3834988"/>
            <a:ext cx="41549" cy="9205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>
            <a:off x="7282920" y="3834988"/>
            <a:ext cx="41549" cy="9205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7509272" y="3834988"/>
            <a:ext cx="41549" cy="9205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字方塊 38"/>
          <p:cNvSpPr txBox="1"/>
          <p:nvPr/>
        </p:nvSpPr>
        <p:spPr>
          <a:xfrm>
            <a:off x="7341803" y="361983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華康中黑體" panose="020B0509000000000000" pitchFamily="49" charset="-120"/>
              </a:rPr>
              <a:t>1</a:t>
            </a:r>
            <a:endParaRPr lang="zh-TW" altLang="en-US" b="1" dirty="0">
              <a:solidFill>
                <a:srgbClr val="FF0000"/>
              </a:solidFill>
              <a:latin typeface="華康中黑體" panose="020B0509000000000000" pitchFamily="49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127747" y="36503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華康中黑體" panose="020B0509000000000000" pitchFamily="49" charset="-120"/>
              </a:rPr>
              <a:t>2</a:t>
            </a:r>
            <a:endParaRPr lang="zh-TW" altLang="en-US" b="1" dirty="0">
              <a:solidFill>
                <a:srgbClr val="FF0000"/>
              </a:solidFill>
              <a:latin typeface="華康中黑體" panose="020B0509000000000000" pitchFamily="49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6921188" y="36503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華康中黑體" panose="020B0509000000000000" pitchFamily="49" charset="-120"/>
              </a:rPr>
              <a:t>3</a:t>
            </a:r>
            <a:endParaRPr lang="zh-TW" altLang="en-US" b="1" dirty="0">
              <a:solidFill>
                <a:srgbClr val="FF0000"/>
              </a:solidFill>
              <a:latin typeface="華康中黑體" panose="020B0509000000000000" pitchFamily="49" charset="-120"/>
            </a:endParaRPr>
          </a:p>
        </p:txBody>
      </p:sp>
      <p:cxnSp>
        <p:nvCxnSpPr>
          <p:cNvPr id="43" name="直線單箭頭接點 42"/>
          <p:cNvCxnSpPr/>
          <p:nvPr/>
        </p:nvCxnSpPr>
        <p:spPr>
          <a:xfrm flipH="1" flipV="1">
            <a:off x="6077289" y="3666287"/>
            <a:ext cx="1494901" cy="1662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字方塊 48"/>
          <p:cNvSpPr txBox="1"/>
          <p:nvPr/>
        </p:nvSpPr>
        <p:spPr>
          <a:xfrm>
            <a:off x="1005888" y="894884"/>
            <a:ext cx="10142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華康中黑體" panose="020B0509000000000000" pitchFamily="49" charset="-120"/>
              </a:rPr>
              <a:t>其他廳的入口，飲料爆米花放於紅框處，從入口處開始排隊。</a:t>
            </a: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36" y="3022843"/>
            <a:ext cx="3069474" cy="2302625"/>
          </a:xfrm>
          <a:prstGeom prst="rect">
            <a:avLst/>
          </a:prstGeom>
        </p:spPr>
      </p:pic>
      <p:sp>
        <p:nvSpPr>
          <p:cNvPr id="22" name="橢圓 21"/>
          <p:cNvSpPr/>
          <p:nvPr/>
        </p:nvSpPr>
        <p:spPr>
          <a:xfrm rot="19434739">
            <a:off x="108239" y="4222930"/>
            <a:ext cx="1006339" cy="46117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639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7118" y="-113489"/>
            <a:ext cx="10058402" cy="1219200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各校注意事項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39850"/>
            <a:ext cx="10515600" cy="5518150"/>
          </a:xfrm>
        </p:spPr>
        <p:txBody>
          <a:bodyPr>
            <a:normAutofit/>
          </a:bodyPr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</a:t>
            </a:r>
            <a:r>
              <a:rPr lang="zh-TW" altLang="zh-TW" dirty="0"/>
              <a:t>請留意學生用藥之需求與時間，應如同醫囑進行。</a:t>
            </a:r>
          </a:p>
          <a:p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r>
              <a:rPr lang="zh-TW" altLang="zh-TW" dirty="0"/>
              <a:t>每張電影票均包括爆米花與飲料，請隨隊教師</a:t>
            </a:r>
            <a:r>
              <a:rPr lang="en-US" altLang="zh-TW" dirty="0"/>
              <a:t>/</a:t>
            </a:r>
            <a:r>
              <a:rPr lang="zh-TW" altLang="zh-TW" dirty="0"/>
              <a:t>助理員視學生需求攜帶適合餐具及清潔物品。</a:t>
            </a:r>
          </a:p>
          <a:p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</a:t>
            </a:r>
            <a:r>
              <a:rPr lang="zh-TW" altLang="zh-TW" dirty="0"/>
              <a:t>各校返抵學校時間可能已逾用餐時間，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         </a:t>
            </a:r>
            <a:r>
              <a:rPr lang="zh-TW" altLang="zh-TW" dirty="0"/>
              <a:t>請評估學生需求並事先規劃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en-US" altLang="zh-TW" dirty="0"/>
              <a:t>(</a:t>
            </a:r>
            <a:r>
              <a:rPr lang="zh-TW" altLang="en-US" dirty="0"/>
              <a:t>四</a:t>
            </a:r>
            <a:r>
              <a:rPr lang="en-US" altLang="zh-TW" dirty="0"/>
              <a:t>)</a:t>
            </a:r>
            <a:r>
              <a:rPr lang="zh-TW" altLang="en-US" dirty="0"/>
              <a:t>活動當日的保險由各承辦學校協助辦理，各校可自行加保並向承辦學校申請經費。</a:t>
            </a:r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    </a:t>
            </a:r>
            <a:r>
              <a:rPr lang="en-US" altLang="zh-TW" u="sng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u="sng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請務必填寫並回傳肖像權同意書，不同意之學生請全程配戴口罩</a:t>
            </a:r>
            <a:r>
              <a:rPr lang="en-US" altLang="zh-TW" u="sng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endParaRPr lang="zh-TW" altLang="en-US" u="sng" dirty="0">
              <a:solidFill>
                <a:schemeClr val="accent6">
                  <a:lumMod val="75000"/>
                </a:schemeClr>
              </a:solidFill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680" y="2380197"/>
            <a:ext cx="2202180" cy="1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3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zh-TW" altLang="en-US" dirty="0"/>
              <a:t>活動前注意事項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95325" y="1619250"/>
            <a:ext cx="10515600" cy="4457699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</a:rPr>
              <a:t>請事先完成師生的識別證</a:t>
            </a:r>
            <a:r>
              <a:rPr lang="en-US" altLang="zh-TW" dirty="0"/>
              <a:t>(</a:t>
            </a:r>
            <a:r>
              <a:rPr lang="zh-TW" altLang="en-US" dirty="0"/>
              <a:t>模板於各群組提供圖檔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本活動沒有午餐，請事先規劃好師生的午餐事宜。</a:t>
            </a:r>
            <a:endParaRPr lang="en-US" altLang="zh-TW" dirty="0"/>
          </a:p>
          <a:p>
            <a:r>
              <a:rPr lang="zh-TW" altLang="en-US" dirty="0"/>
              <a:t>用藥需求學生，請依照醫囑用藥。</a:t>
            </a:r>
            <a:endParaRPr lang="en-US" altLang="zh-TW" dirty="0"/>
          </a:p>
          <a:p>
            <a:r>
              <a:rPr lang="zh-TW" altLang="en-US" dirty="0"/>
              <a:t>手部功能不佳學生，請帶適合的餐具和杯子。</a:t>
            </a:r>
            <a:endParaRPr lang="en-US" altLang="zh-TW" dirty="0"/>
          </a:p>
          <a:p>
            <a:r>
              <a:rPr lang="zh-TW" altLang="en-US" dirty="0"/>
              <a:t>確認行動不便學生的主要帶領教師</a:t>
            </a:r>
            <a:r>
              <a:rPr lang="en-US" altLang="zh-TW" dirty="0"/>
              <a:t>/</a:t>
            </a:r>
            <a:r>
              <a:rPr lang="zh-TW" altLang="en-US" dirty="0"/>
              <a:t>助理員</a:t>
            </a:r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7008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8472" y="-282102"/>
            <a:ext cx="10515600" cy="1325563"/>
          </a:xfrm>
        </p:spPr>
        <p:txBody>
          <a:bodyPr/>
          <a:lstStyle/>
          <a:p>
            <a:r>
              <a:rPr lang="zh-TW" altLang="en-US" dirty="0"/>
              <a:t>活動前指導事項</a:t>
            </a:r>
            <a:r>
              <a:rPr lang="en-US" altLang="zh-TW" dirty="0"/>
              <a:t>1/2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1181100"/>
            <a:ext cx="10515600" cy="5381625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/>
              <a:t>1</a:t>
            </a:r>
            <a:r>
              <a:rPr lang="zh-TW" altLang="en-US" dirty="0"/>
              <a:t>練習聽從教師指令，演練災難發生時的逃生疏散方式。</a:t>
            </a:r>
            <a:endParaRPr lang="en-US" altLang="zh-TW" dirty="0"/>
          </a:p>
          <a:p>
            <a:r>
              <a:rPr lang="en-US" altLang="zh-TW" dirty="0"/>
              <a:t>2</a:t>
            </a:r>
            <a:r>
              <a:rPr lang="zh-TW" altLang="en-US" dirty="0"/>
              <a:t>觀看電影時</a:t>
            </a:r>
            <a:r>
              <a:rPr lang="zh-TW" altLang="en-US" b="1" dirty="0">
                <a:solidFill>
                  <a:srgbClr val="FF0000"/>
                </a:solidFill>
              </a:rPr>
              <a:t>坐姿不侵犯鄰座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FF0000"/>
                </a:solidFill>
              </a:rPr>
              <a:t>降低音量</a:t>
            </a:r>
            <a:r>
              <a:rPr lang="zh-TW" altLang="en-US" dirty="0"/>
              <a:t>不干擾影片進行，</a:t>
            </a:r>
            <a:r>
              <a:rPr lang="zh-TW" altLang="en-US" b="1" dirty="0">
                <a:solidFill>
                  <a:srgbClr val="FF0000"/>
                </a:solidFill>
              </a:rPr>
              <a:t>注意飲食的整潔度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en-US" altLang="zh-TW" dirty="0"/>
              <a:t>3</a:t>
            </a:r>
            <a:r>
              <a:rPr lang="zh-TW" altLang="en-US" dirty="0"/>
              <a:t>校外活動遇到衝突時保持冷靜，請教師協助處理。</a:t>
            </a:r>
            <a:endParaRPr lang="en-US" altLang="zh-TW" dirty="0"/>
          </a:p>
          <a:p>
            <a:r>
              <a:rPr lang="en-US" altLang="zh-TW" dirty="0"/>
              <a:t>4</a:t>
            </a:r>
            <a:r>
              <a:rPr lang="zh-TW" altLang="en-US" dirty="0"/>
              <a:t>預告當日流程：</a:t>
            </a:r>
            <a:endParaRPr lang="en-US" altLang="zh-TW" dirty="0"/>
          </a:p>
          <a:p>
            <a:r>
              <a:rPr lang="zh-TW" altLang="en-US" b="1" dirty="0">
                <a:solidFill>
                  <a:srgbClr val="7030A0"/>
                </a:solidFill>
              </a:rPr>
              <a:t>配戴識別證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</a:rPr>
              <a:t>搭車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</a:rPr>
              <a:t>步行到影城電梯口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確認身分領取廳次順位卡</a:t>
            </a:r>
            <a:r>
              <a:rPr lang="zh-TW" alt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*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</a:rPr>
              <a:t>排隊等電梯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</a:rPr>
              <a:t>輪流搭電梯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四樓影城大廳等待進場</a:t>
            </a:r>
            <a:r>
              <a:rPr lang="en-US" altLang="zh-TW" dirty="0">
                <a:sym typeface="Wingdings" panose="05000000000000000000" pitchFamily="2" charset="2"/>
              </a:rPr>
              <a:t>(</a:t>
            </a:r>
            <a:r>
              <a:rPr lang="zh-TW" altLang="en-US" dirty="0">
                <a:sym typeface="Wingdings" panose="05000000000000000000" pitchFamily="2" charset="2"/>
              </a:rPr>
              <a:t>需要廁所者此時前往</a:t>
            </a:r>
            <a:r>
              <a:rPr lang="en-US" altLang="zh-TW" dirty="0">
                <a:sym typeface="Wingdings" panose="05000000000000000000" pitchFamily="2" charset="2"/>
              </a:rPr>
              <a:t>)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領取飲料</a:t>
            </a:r>
            <a:r>
              <a:rPr lang="zh-TW" altLang="en-US" dirty="0">
                <a:sym typeface="Wingdings" panose="05000000000000000000" pitchFamily="2" charset="2"/>
              </a:rPr>
              <a:t>和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爆米花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進場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依照老師和工作人員指示坐下</a:t>
            </a:r>
            <a:r>
              <a:rPr lang="zh-TW" alt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* </a:t>
            </a:r>
            <a:r>
              <a:rPr lang="zh-TW" altLang="en-US" dirty="0">
                <a:sym typeface="Wingdings" panose="05000000000000000000" pitchFamily="2" charset="2"/>
              </a:rPr>
              <a:t>。</a:t>
            </a:r>
            <a:endParaRPr lang="en-US" altLang="zh-TW" dirty="0"/>
          </a:p>
          <a:p>
            <a:r>
              <a:rPr lang="en-US" altLang="zh-TW" dirty="0"/>
              <a:t>5</a:t>
            </a:r>
            <a:r>
              <a:rPr lang="zh-TW" altLang="en-US" dirty="0"/>
              <a:t>大合照</a:t>
            </a:r>
            <a:r>
              <a:rPr lang="en-US" altLang="zh-TW" dirty="0"/>
              <a:t>(1/3</a:t>
            </a:r>
            <a:r>
              <a:rPr lang="zh-TW" altLang="en-US" dirty="0"/>
              <a:t>開場前先大合照、</a:t>
            </a:r>
            <a:r>
              <a:rPr lang="en-US" altLang="zh-TW" dirty="0">
                <a:solidFill>
                  <a:srgbClr val="FF0000"/>
                </a:solidFill>
              </a:rPr>
              <a:t>1/14</a:t>
            </a:r>
            <a:r>
              <a:rPr lang="zh-TW" altLang="en-US" dirty="0">
                <a:solidFill>
                  <a:srgbClr val="FF0000"/>
                </a:solidFill>
              </a:rPr>
              <a:t>看完電影合照</a:t>
            </a:r>
            <a:r>
              <a:rPr lang="en-US" altLang="zh-TW" dirty="0"/>
              <a:t>)</a:t>
            </a:r>
          </a:p>
          <a:p>
            <a:r>
              <a:rPr lang="en-US" altLang="zh-TW" dirty="0"/>
              <a:t>6</a:t>
            </a:r>
            <a:r>
              <a:rPr lang="zh-TW" altLang="en-US" dirty="0"/>
              <a:t>散場時務必檢查自己的物品、</a:t>
            </a:r>
            <a:r>
              <a:rPr lang="zh-TW" altLang="en-US" dirty="0">
                <a:solidFill>
                  <a:srgbClr val="C00000"/>
                </a:solidFill>
              </a:rPr>
              <a:t>食物、垃圾均帶走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en-US" altLang="zh-TW" dirty="0"/>
              <a:t>7</a:t>
            </a:r>
            <a:r>
              <a:rPr lang="zh-TW" altLang="en-US" dirty="0"/>
              <a:t>須輪流出場與排隊等電梯</a:t>
            </a:r>
            <a:endParaRPr lang="en-US" altLang="zh-TW" dirty="0"/>
          </a:p>
          <a:p>
            <a:r>
              <a:rPr lang="en-US" altLang="zh-TW" dirty="0"/>
              <a:t>8</a:t>
            </a:r>
            <a:r>
              <a:rPr lang="zh-TW" altLang="en-US" dirty="0"/>
              <a:t>團體前往搭車處，搭車返校，不可獨自脫隊。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0199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活動目的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3840" y="1752600"/>
            <a:ext cx="12070079" cy="4229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dirty="0"/>
              <a:t>(</a:t>
            </a:r>
            <a:r>
              <a:rPr lang="zh-TW" altLang="en-US" sz="3600" dirty="0"/>
              <a:t>一</a:t>
            </a:r>
            <a:r>
              <a:rPr lang="en-US" altLang="zh-TW" sz="3600" dirty="0"/>
              <a:t>)</a:t>
            </a:r>
            <a:r>
              <a:rPr lang="zh-TW" altLang="en-US" sz="3600" dirty="0"/>
              <a:t>促進身心障礙學生體驗與感受休閒活動的愉悅。</a:t>
            </a:r>
          </a:p>
          <a:p>
            <a:pPr marL="0" indent="0">
              <a:buNone/>
            </a:pPr>
            <a:r>
              <a:rPr lang="en-US" altLang="zh-TW" sz="3600" dirty="0"/>
              <a:t>(</a:t>
            </a:r>
            <a:r>
              <a:rPr lang="zh-TW" altLang="en-US" sz="3600" dirty="0"/>
              <a:t>二</a:t>
            </a:r>
            <a:r>
              <a:rPr lang="en-US" altLang="zh-TW" sz="3600" dirty="0"/>
              <a:t>)</a:t>
            </a:r>
            <a:r>
              <a:rPr lang="zh-TW" altLang="en-US" sz="3600" dirty="0"/>
              <a:t>提供身心障礙學生社會參與的機會擴展生活經驗。</a:t>
            </a:r>
          </a:p>
          <a:p>
            <a:pPr marL="0" indent="0">
              <a:buNone/>
            </a:pPr>
            <a:r>
              <a:rPr lang="en-US" altLang="zh-TW" sz="3600" dirty="0"/>
              <a:t>(</a:t>
            </a:r>
            <a:r>
              <a:rPr lang="zh-TW" altLang="en-US" sz="3600" dirty="0"/>
              <a:t>三</a:t>
            </a:r>
            <a:r>
              <a:rPr lang="en-US" altLang="zh-TW" sz="3600" dirty="0"/>
              <a:t>)</a:t>
            </a:r>
            <a:r>
              <a:rPr lang="zh-TW" altLang="en-US" sz="3600" dirty="0"/>
              <a:t>協助身心障礙學生走入社區，推展融合觀念，實踐</a:t>
            </a:r>
            <a:endParaRPr lang="en-US" altLang="zh-TW" sz="3600" dirty="0"/>
          </a:p>
          <a:p>
            <a:pPr marL="0" indent="0">
              <a:buNone/>
            </a:pPr>
            <a:r>
              <a:rPr lang="zh-TW" altLang="en-US" sz="3600" dirty="0"/>
              <a:t>       </a:t>
            </a:r>
            <a:r>
              <a:rPr lang="en-US" altLang="zh-TW" sz="3600" dirty="0"/>
              <a:t>CRPD</a:t>
            </a:r>
            <a:r>
              <a:rPr lang="zh-TW" altLang="en-US" sz="3600" dirty="0"/>
              <a:t>理念。</a:t>
            </a:r>
          </a:p>
        </p:txBody>
      </p:sp>
    </p:spTree>
    <p:extLst>
      <p:ext uri="{BB962C8B-B14F-4D97-AF65-F5344CB8AC3E}">
        <p14:creationId xmlns:p14="http://schemas.microsoft.com/office/powerpoint/2010/main" val="83760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9017" y="-223736"/>
            <a:ext cx="10515600" cy="1325563"/>
          </a:xfrm>
        </p:spPr>
        <p:txBody>
          <a:bodyPr/>
          <a:lstStyle/>
          <a:p>
            <a:r>
              <a:rPr lang="zh-TW" altLang="en-US" dirty="0"/>
              <a:t>活動前指導事項</a:t>
            </a:r>
            <a:r>
              <a:rPr lang="en-US" altLang="zh-TW" dirty="0"/>
              <a:t>2/2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1181100"/>
            <a:ext cx="10886440" cy="5381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*</a:t>
            </a:r>
            <a:r>
              <a:rPr lang="en-US" altLang="zh-TW" b="1" dirty="0">
                <a:solidFill>
                  <a:srgbClr val="C00000"/>
                </a:solidFill>
                <a:sym typeface="Wingdings" panose="05000000000000000000" pitchFamily="2" charset="2"/>
              </a:rPr>
              <a:t>1</a:t>
            </a:r>
            <a:r>
              <a:rPr lang="zh-TW" altLang="en-US" b="1" dirty="0">
                <a:sym typeface="Wingdings" panose="05000000000000000000" pitchFamily="2" charset="2"/>
              </a:rPr>
              <a:t>：確認身分領取廳次順位卡：以校為單位，依順位卡之序號於四樓</a:t>
            </a:r>
            <a:r>
              <a:rPr lang="en-US" altLang="zh-TW" b="1" dirty="0">
                <a:sym typeface="Wingdings" panose="05000000000000000000" pitchFamily="2" charset="2"/>
              </a:rPr>
              <a:t>2</a:t>
            </a:r>
            <a:r>
              <a:rPr lang="zh-TW" altLang="en-US" b="1" dirty="0">
                <a:sym typeface="Wingdings" panose="05000000000000000000" pitchFamily="2" charset="2"/>
              </a:rPr>
              <a:t>入口排隊。</a:t>
            </a:r>
            <a:endParaRPr lang="en-US" altLang="zh-TW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*</a:t>
            </a:r>
            <a:r>
              <a:rPr lang="en-US" altLang="zh-TW" b="1" dirty="0">
                <a:solidFill>
                  <a:srgbClr val="C00000"/>
                </a:solidFill>
                <a:sym typeface="Wingdings" panose="05000000000000000000" pitchFamily="2" charset="2"/>
              </a:rPr>
              <a:t>2</a:t>
            </a:r>
            <a:r>
              <a:rPr lang="zh-TW" altLang="en-US" b="1" dirty="0">
                <a:sym typeface="Wingdings" panose="05000000000000000000" pitchFamily="2" charset="2"/>
              </a:rPr>
              <a:t>：領取爆米花：入場前依序領取爆米花，</a:t>
            </a: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飲料會由工作人員先行放置於位置上。</a:t>
            </a:r>
            <a:endParaRPr lang="en-US" altLang="zh-TW" b="1" dirty="0">
              <a:solidFill>
                <a:schemeClr val="accent5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*</a:t>
            </a:r>
            <a:r>
              <a:rPr lang="en-US" altLang="zh-TW" b="1" dirty="0">
                <a:solidFill>
                  <a:srgbClr val="C00000"/>
                </a:solidFill>
                <a:sym typeface="Wingdings" panose="05000000000000000000" pitchFamily="2" charset="2"/>
              </a:rPr>
              <a:t>3</a:t>
            </a:r>
            <a:r>
              <a:rPr lang="zh-TW" altLang="en-US" b="1" dirty="0">
                <a:sym typeface="Wingdings" panose="05000000000000000000" pitchFamily="2" charset="2"/>
              </a:rPr>
              <a:t>：座位安排：各廳幾乎坐滿，因此鄰座不同校不要有空位。</a:t>
            </a:r>
            <a:endParaRPr lang="en-US" altLang="zh-TW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b="1" dirty="0">
                <a:sym typeface="Wingdings" panose="05000000000000000000" pitchFamily="2" charset="2"/>
              </a:rPr>
              <a:t>                             輪椅座旁請安排老師或教助員。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4567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活動日注意事項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825625"/>
            <a:ext cx="11059161" cy="4603750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dirty="0"/>
              <a:t>1</a:t>
            </a:r>
            <a:r>
              <a:rPr lang="zh-TW" altLang="en-US" b="1" dirty="0">
                <a:solidFill>
                  <a:srgbClr val="FF0000"/>
                </a:solidFill>
              </a:rPr>
              <a:t>師生配帶識別證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en-US" altLang="zh-TW" dirty="0"/>
              <a:t>2</a:t>
            </a:r>
            <a:r>
              <a:rPr lang="zh-TW" altLang="en-US" dirty="0"/>
              <a:t>攜帶學生名冊，上車請各校負責教師點名。</a:t>
            </a:r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車程時間請再度提醒各指導事項，預告下車後流程。</a:t>
            </a:r>
            <a:endParaRPr lang="en-US" altLang="zh-TW" dirty="0"/>
          </a:p>
          <a:p>
            <a:r>
              <a:rPr lang="en-US" altLang="zh-TW" dirty="0"/>
              <a:t>4 9</a:t>
            </a:r>
            <a:r>
              <a:rPr lang="zh-TW" altLang="en-US" dirty="0"/>
              <a:t>：</a:t>
            </a:r>
            <a:r>
              <a:rPr lang="en-US" altLang="zh-TW" dirty="0"/>
              <a:t>00</a:t>
            </a:r>
            <a:r>
              <a:rPr lang="zh-TW" altLang="en-US" dirty="0"/>
              <a:t>開始進場</a:t>
            </a:r>
            <a:r>
              <a:rPr lang="en-US" altLang="zh-TW" dirty="0"/>
              <a:t>(</a:t>
            </a:r>
            <a:r>
              <a:rPr lang="zh-TW" altLang="en-US" dirty="0"/>
              <a:t>秀泰</a:t>
            </a:r>
            <a:r>
              <a:rPr lang="en-US" altLang="zh-TW" dirty="0"/>
              <a:t>)</a:t>
            </a:r>
            <a:r>
              <a:rPr lang="zh-TW" altLang="en-US" dirty="0"/>
              <a:t>，下車地點到影城需要步行與搭乘電梯，請注意時間管控。</a:t>
            </a:r>
            <a:endParaRPr lang="en-US" altLang="zh-TW" dirty="0"/>
          </a:p>
          <a:p>
            <a:r>
              <a:rPr lang="en-US" altLang="zh-TW" dirty="0"/>
              <a:t>5</a:t>
            </a:r>
            <a:r>
              <a:rPr lang="zh-TW" altLang="en-US" dirty="0"/>
              <a:t>一樓進電梯前，資源中心夥伴需要確認識別證並</a:t>
            </a:r>
            <a:r>
              <a:rPr lang="zh-TW" altLang="en-US" b="1" dirty="0">
                <a:sym typeface="Wingdings" panose="05000000000000000000" pitchFamily="2" charset="2"/>
              </a:rPr>
              <a:t>領取廳次順位卡</a:t>
            </a:r>
            <a:r>
              <a:rPr lang="zh-TW" altLang="en-US" dirty="0"/>
              <a:t>才能搭電梯。</a:t>
            </a:r>
            <a:endParaRPr lang="en-US" altLang="zh-TW" dirty="0"/>
          </a:p>
          <a:p>
            <a:r>
              <a:rPr lang="en-US" altLang="zh-TW" dirty="0"/>
              <a:t>6</a:t>
            </a:r>
            <a:r>
              <a:rPr lang="zh-TW" altLang="en-US" dirty="0"/>
              <a:t>領取飲料、爆米花及進場均需要排隊，學生也可利用此時上廁所。</a:t>
            </a:r>
            <a:endParaRPr lang="en-US" altLang="zh-TW" dirty="0"/>
          </a:p>
          <a:p>
            <a:r>
              <a:rPr lang="en-US" altLang="zh-TW" dirty="0"/>
              <a:t>7</a:t>
            </a:r>
            <a:r>
              <a:rPr lang="zh-TW" altLang="en-US" b="1" dirty="0">
                <a:solidFill>
                  <a:srgbClr val="FF0000"/>
                </a:solidFill>
              </a:rPr>
              <a:t>進場後請依引導人員</a:t>
            </a:r>
            <a:r>
              <a:rPr lang="zh-TW" altLang="en-US" b="1" dirty="0">
                <a:solidFill>
                  <a:srgbClr val="002060"/>
                </a:solidFill>
              </a:rPr>
              <a:t>依序從最後一排最內側就坐不對號碼</a:t>
            </a:r>
            <a:r>
              <a:rPr lang="zh-TW" altLang="en-US" b="1" dirty="0">
                <a:solidFill>
                  <a:srgbClr val="FF0000"/>
                </a:solidFill>
              </a:rPr>
              <a:t>，</a:t>
            </a:r>
            <a:endParaRPr lang="en-US" altLang="zh-TW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</a:rPr>
              <a:t>       校與校間不要空位，以免後面學校座位分散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en-US" altLang="zh-TW" dirty="0"/>
              <a:t>8</a:t>
            </a:r>
            <a:r>
              <a:rPr lang="zh-TW" altLang="en-US" dirty="0"/>
              <a:t>散場時已有午場的民眾，請留意自己學校學生不要脫隊或跟錯隊伍。</a:t>
            </a:r>
            <a:endParaRPr lang="en-US" altLang="zh-TW" dirty="0"/>
          </a:p>
        </p:txBody>
      </p:sp>
      <p:sp>
        <p:nvSpPr>
          <p:cNvPr id="4" name="橢圓形圖說文字 3"/>
          <p:cNvSpPr/>
          <p:nvPr/>
        </p:nvSpPr>
        <p:spPr>
          <a:xfrm>
            <a:off x="8030095" y="365125"/>
            <a:ext cx="3640974" cy="174630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rgbClr val="002060"/>
                </a:solidFill>
                <a:latin typeface="華康中黑體" panose="020B0509000000000000" pitchFamily="49" charset="-120"/>
              </a:rPr>
              <a:t>使用輪椅同學需要電梯和斜坡至座位區</a:t>
            </a:r>
            <a:endParaRPr lang="en-US" altLang="zh-TW" sz="2400" dirty="0">
              <a:solidFill>
                <a:srgbClr val="002060"/>
              </a:solidFill>
              <a:latin typeface="華康中黑體" panose="020B0509000000000000" pitchFamily="49" charset="-120"/>
            </a:endParaRPr>
          </a:p>
          <a:p>
            <a:pPr algn="ctr"/>
            <a:r>
              <a:rPr lang="zh-TW" altLang="en-US" sz="2400" dirty="0">
                <a:solidFill>
                  <a:srgbClr val="002060"/>
                </a:solidFill>
                <a:latin typeface="華康中黑體" panose="020B0509000000000000" pitchFamily="49" charset="-120"/>
              </a:rPr>
              <a:t>請找曾榮毅先生</a:t>
            </a:r>
          </a:p>
        </p:txBody>
      </p:sp>
    </p:spTree>
    <p:extLst>
      <p:ext uri="{BB962C8B-B14F-4D97-AF65-F5344CB8AC3E}">
        <p14:creationId xmlns:p14="http://schemas.microsoft.com/office/powerpoint/2010/main" val="212731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識別證</a:t>
            </a:r>
            <a:br>
              <a:rPr lang="en-US" altLang="zh-TW" dirty="0"/>
            </a:br>
            <a:r>
              <a:rPr lang="zh-TW" altLang="en-US" dirty="0"/>
              <a:t>學生                                     教師及工作人員</a:t>
            </a:r>
          </a:p>
        </p:txBody>
      </p:sp>
      <p:sp>
        <p:nvSpPr>
          <p:cNvPr id="6" name="矩形 5"/>
          <p:cNvSpPr/>
          <p:nvPr/>
        </p:nvSpPr>
        <p:spPr>
          <a:xfrm>
            <a:off x="6934200" y="4238625"/>
            <a:ext cx="847725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華康中黑體" panose="020B0509000000000000" pitchFamily="49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629525" y="4602161"/>
            <a:ext cx="1114425" cy="303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華康中黑體" panose="020B0509000000000000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1E29EE2-AA12-D966-1FCD-FAAFAA8BB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689" y="1524000"/>
            <a:ext cx="2685714" cy="3838095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47DDC6B1-B168-ABE7-4B98-83985A8B764E}"/>
              </a:ext>
            </a:extLst>
          </p:cNvPr>
          <p:cNvSpPr txBox="1"/>
          <p:nvPr/>
        </p:nvSpPr>
        <p:spPr>
          <a:xfrm>
            <a:off x="1879600" y="5732405"/>
            <a:ext cx="793496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中心會提供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格式放置於嘉義縣特教網請學校自行印製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C91152E3-2A56-E098-7741-DEF721970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348" y="1597903"/>
            <a:ext cx="2657143" cy="38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750" y="1933460"/>
            <a:ext cx="11225752" cy="2512079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7200" dirty="0"/>
              <a:t>感謝大家的協助與配合</a:t>
            </a:r>
            <a:br>
              <a:rPr lang="en-US" altLang="zh-TW" sz="7200" dirty="0"/>
            </a:br>
            <a:r>
              <a:rPr lang="zh-TW" altLang="en-US" sz="7200" dirty="0"/>
              <a:t>預祝活動圓滿成功</a:t>
            </a:r>
            <a:br>
              <a:rPr lang="en-US" altLang="zh-TW" sz="7200" dirty="0"/>
            </a:br>
            <a:r>
              <a:rPr lang="zh-TW" altLang="en-US" sz="7200" dirty="0"/>
              <a:t>陪伴孩子們一起成長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400572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6297E-DBF2-C162-AD5D-61E65B751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BB921C-A797-DECD-8F68-8B1C1E2E3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2" y="0"/>
            <a:ext cx="10058402" cy="1219200"/>
          </a:xfrm>
        </p:spPr>
        <p:txBody>
          <a:bodyPr/>
          <a:lstStyle/>
          <a:p>
            <a:r>
              <a:rPr lang="zh-TW" altLang="en-US" dirty="0"/>
              <a:t>活動內容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5FAE06-4C62-F21D-A536-5445AE8D3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447800"/>
            <a:ext cx="12070079" cy="4229100"/>
          </a:xfrm>
        </p:spPr>
        <p:txBody>
          <a:bodyPr>
            <a:normAutofit/>
          </a:bodyPr>
          <a:lstStyle/>
          <a:p>
            <a:pPr algn="l"/>
            <a:endParaRPr lang="zh-TW" alt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3600" dirty="0"/>
              <a:t>一、「社區自由行</a:t>
            </a:r>
            <a:r>
              <a:rPr lang="en-US" altLang="zh-TW" sz="3600" dirty="0"/>
              <a:t>-</a:t>
            </a:r>
            <a:r>
              <a:rPr lang="zh-TW" altLang="en-US" sz="3600" dirty="0"/>
              <a:t>我的家鄉與交通工具」：運用本縣編纂之家鄉</a:t>
            </a:r>
            <a:r>
              <a:rPr lang="en-US" altLang="zh-TW" sz="3600" dirty="0"/>
              <a:t>100</a:t>
            </a:r>
            <a:r>
              <a:rPr lang="zh-TW" altLang="en-US" sz="3600" dirty="0"/>
              <a:t>問內容及嘉義縣市地圖、公車</a:t>
            </a:r>
            <a:r>
              <a:rPr lang="en-US" altLang="zh-TW" sz="3600" dirty="0"/>
              <a:t>APP</a:t>
            </a:r>
            <a:r>
              <a:rPr lang="zh-TW" altLang="en-US" sz="3600" dirty="0"/>
              <a:t>於校內進行認識家鄉與交通工具搭乘之背景知識，建立學生於本縣內行動或進行休閒活動的先備知識。</a:t>
            </a:r>
          </a:p>
          <a:p>
            <a:pPr marL="0" indent="0">
              <a:buNone/>
            </a:pPr>
            <a:r>
              <a:rPr lang="zh-TW" altLang="en-US" sz="3600" dirty="0"/>
              <a:t>二、「休閒活動體驗</a:t>
            </a:r>
            <a:r>
              <a:rPr lang="en-US" altLang="zh-TW" sz="3600" dirty="0"/>
              <a:t>-</a:t>
            </a:r>
            <a:r>
              <a:rPr lang="zh-TW" altLang="en-US" sz="3600" dirty="0"/>
              <a:t>看電影</a:t>
            </a:r>
            <a:r>
              <a:rPr lang="en-US" altLang="zh-TW" sz="3600" dirty="0"/>
              <a:t>,</a:t>
            </a:r>
            <a:r>
              <a:rPr lang="zh-TW" altLang="en-US" sz="3600" dirty="0"/>
              <a:t>我喜歡」：分為國中及國小二梯次前往秀泰影城觀看</a:t>
            </a:r>
            <a:r>
              <a:rPr lang="en-US" altLang="zh-TW" sz="3600" dirty="0"/>
              <a:t>&lt;</a:t>
            </a:r>
            <a:r>
              <a:rPr lang="zh-TW" altLang="en-US" sz="3600" dirty="0"/>
              <a:t>海洋奇緣</a:t>
            </a:r>
            <a:r>
              <a:rPr lang="en-US" altLang="zh-TW" sz="3600" dirty="0"/>
              <a:t>2&gt;</a:t>
            </a:r>
            <a:r>
              <a:rPr lang="zh-TW" altLang="en-US" sz="36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66178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辦理單位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6751" y="1825625"/>
            <a:ext cx="10887074" cy="4351338"/>
          </a:xfrm>
        </p:spPr>
        <p:txBody>
          <a:bodyPr>
            <a:normAutofit/>
          </a:bodyPr>
          <a:lstStyle/>
          <a:p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主辦單位：嘉義縣政府</a:t>
            </a:r>
          </a:p>
          <a:p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承辦單位：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1/3(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場次：梅山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國中、大吉國中、新港國小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1/14(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場次：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祥和國小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嘉義縣特教資源中心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884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83932" y="-304800"/>
            <a:ext cx="10058402" cy="1219200"/>
          </a:xfrm>
        </p:spPr>
        <p:txBody>
          <a:bodyPr/>
          <a:lstStyle/>
          <a:p>
            <a:r>
              <a:rPr lang="en-US" altLang="zh-TW" dirty="0"/>
              <a:t>1/3</a:t>
            </a:r>
            <a:r>
              <a:rPr lang="zh-TW" altLang="en-US" dirty="0"/>
              <a:t>場次各承辦學校群組學校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90894" y="1148080"/>
            <a:ext cx="11126786" cy="517652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梅山國中承辦共</a:t>
            </a:r>
            <a: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所學校：</a:t>
            </a:r>
            <a:endParaRPr lang="en-US" altLang="zh-TW" sz="40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阿里山國中小、大埔國中小、中埔國小、中埔國中、頂六國小</a:t>
            </a:r>
            <a:endParaRPr lang="en-US" altLang="zh-TW" sz="4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竹崎高中</a:t>
            </a:r>
            <a:r>
              <a:rPr lang="en-US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國中部</a:t>
            </a:r>
            <a:r>
              <a:rPr lang="en-US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、竹崎國小、梅山國中、三和國小、大林國中、內埔國小</a:t>
            </a:r>
            <a:endParaRPr lang="en-US" altLang="zh-TW" sz="4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民和國中、新港國中、溪口國中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大吉國中承辦共</a:t>
            </a:r>
            <a: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所學校：</a:t>
            </a:r>
            <a:endParaRPr lang="en-US" altLang="zh-TW" sz="40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大吉國中、民雄國小、民雄國中、福樂國小、興中國小、水上國中、忠和國中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柳林國小、布袋國中</a:t>
            </a:r>
            <a:endParaRPr lang="en-US" altLang="zh-TW" sz="4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新港國小承辦共</a:t>
            </a:r>
            <a: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所學校：</a:t>
            </a:r>
            <a:endParaRPr lang="en-US" altLang="zh-TW" sz="40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4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太保國中、南新國小、新埤國小、嘉新國中、新港國小、朴子國中、東石國中、東榮國中、祥和國小</a:t>
            </a:r>
            <a:endParaRPr lang="en-US" altLang="zh-TW" sz="4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4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鹿草國中、義竹國中、安東國小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zh-TW" altLang="zh-TW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158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1/14</a:t>
            </a:r>
            <a:r>
              <a:rPr lang="zh-TW" altLang="en-US" dirty="0"/>
              <a:t>場次各承辦學校群組學校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5212" y="1630680"/>
            <a:ext cx="10058400" cy="42291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zh-TW" altLang="en-US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祥和國小承辦共</a:t>
            </a:r>
            <a:r>
              <a:rPr lang="en-US" altLang="zh-TW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所學校：</a:t>
            </a:r>
            <a:endParaRPr lang="en-US" altLang="zh-TW" sz="88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6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大林國小、平林國小、和睦國小、和興國小、大崎國小、秀林國小、東榮國小、溪口國小、桃源國小</a:t>
            </a:r>
            <a:endParaRPr lang="en-US" altLang="zh-TW" sz="6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6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梅山國小、梅北國小、內甕國小、民和國小、水上國小、</a:t>
            </a:r>
            <a:endParaRPr lang="en-US" altLang="zh-TW" sz="6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特教中心承辦共</a:t>
            </a:r>
            <a:r>
              <a:rPr lang="en-US" altLang="zh-TW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所學校</a:t>
            </a:r>
            <a:endParaRPr lang="en-US" altLang="zh-TW" sz="88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6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大同國小、朴子國小、竹村國小、太保國小、大崙國小、蒜頭國小、東石國小、鹿草國小、月眉國小</a:t>
            </a:r>
            <a:endParaRPr lang="en-US" altLang="zh-TW" sz="6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6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義竹國小、布袋國小、貴林國小、</a:t>
            </a:r>
          </a:p>
          <a:p>
            <a:pPr marL="0" indent="0">
              <a:buNone/>
            </a:pPr>
            <a:endParaRPr lang="zh-TW" altLang="en-US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01854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199" y="0"/>
            <a:ext cx="10058402" cy="1219200"/>
          </a:xfrm>
        </p:spPr>
        <p:txBody>
          <a:bodyPr/>
          <a:lstStyle/>
          <a:p>
            <a:r>
              <a:rPr lang="zh-TW" altLang="en-US" dirty="0"/>
              <a:t>辦理期程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2475" y="1404938"/>
            <a:ext cx="10515600" cy="571500"/>
          </a:xfrm>
        </p:spPr>
        <p:txBody>
          <a:bodyPr/>
          <a:lstStyle/>
          <a:p>
            <a:r>
              <a:rPr lang="en-US" altLang="zh-TW" dirty="0"/>
              <a:t>1/3</a:t>
            </a:r>
            <a:r>
              <a:rPr lang="zh-TW" altLang="en-US" dirty="0"/>
              <a:t>國中</a:t>
            </a:r>
            <a:r>
              <a:rPr lang="zh-TW" altLang="zh-TW" dirty="0"/>
              <a:t>場：</a:t>
            </a:r>
            <a:r>
              <a:rPr lang="en-US" altLang="zh-TW" dirty="0"/>
              <a:t>113</a:t>
            </a:r>
            <a:r>
              <a:rPr lang="zh-TW" altLang="zh-TW" dirty="0"/>
              <a:t>年</a:t>
            </a:r>
            <a:r>
              <a:rPr lang="en-US" altLang="zh-TW" dirty="0"/>
              <a:t>1</a:t>
            </a:r>
            <a:r>
              <a:rPr lang="zh-TW" altLang="zh-TW" dirty="0"/>
              <a:t>月</a:t>
            </a:r>
            <a:r>
              <a:rPr lang="en-US" altLang="zh-TW" dirty="0"/>
              <a:t>3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en-US" dirty="0"/>
              <a:t>五</a:t>
            </a:r>
            <a:r>
              <a:rPr lang="en-US" altLang="zh-TW" dirty="0"/>
              <a:t>)</a:t>
            </a:r>
            <a:r>
              <a:rPr lang="zh-TW" altLang="zh-TW" dirty="0"/>
              <a:t>上午</a:t>
            </a:r>
            <a:endParaRPr lang="en-US" altLang="zh-TW" dirty="0"/>
          </a:p>
          <a:p>
            <a:endParaRPr lang="zh-TW" altLang="zh-TW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843928"/>
              </p:ext>
            </p:extLst>
          </p:nvPr>
        </p:nvGraphicFramePr>
        <p:xfrm>
          <a:off x="407893" y="2162176"/>
          <a:ext cx="11291049" cy="3430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3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2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832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  <a:latin typeface="華康中黑體" panose="020B0509000000000000" pitchFamily="49" charset="-120"/>
                        </a:rPr>
                        <a:t>活動日期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  <a:latin typeface="華康中黑體" panose="020B0509000000000000" pitchFamily="49" charset="-120"/>
                        </a:rPr>
                        <a:t>113</a:t>
                      </a:r>
                      <a:r>
                        <a:rPr lang="zh-TW" sz="2400" kern="0" dirty="0">
                          <a:effectLst/>
                          <a:latin typeface="華康中黑體" panose="020B0509000000000000" pitchFamily="49" charset="-120"/>
                        </a:rPr>
                        <a:t>年</a:t>
                      </a:r>
                      <a:r>
                        <a:rPr lang="en-US" sz="2400" kern="0" dirty="0">
                          <a:effectLst/>
                          <a:latin typeface="華康中黑體" panose="020B0509000000000000" pitchFamily="49" charset="-120"/>
                        </a:rPr>
                        <a:t>1</a:t>
                      </a:r>
                      <a:r>
                        <a:rPr lang="zh-TW" sz="2400" kern="0" dirty="0">
                          <a:effectLst/>
                          <a:latin typeface="華康中黑體" panose="020B0509000000000000" pitchFamily="49" charset="-120"/>
                        </a:rPr>
                        <a:t>月</a:t>
                      </a:r>
                      <a:r>
                        <a:rPr lang="en-US" sz="2400" kern="0" dirty="0">
                          <a:effectLst/>
                          <a:latin typeface="華康中黑體" panose="020B0509000000000000" pitchFamily="49" charset="-120"/>
                        </a:rPr>
                        <a:t>3</a:t>
                      </a:r>
                      <a:r>
                        <a:rPr lang="zh-TW" sz="2400" kern="0" dirty="0">
                          <a:effectLst/>
                          <a:latin typeface="華康中黑體" panose="020B0509000000000000" pitchFamily="49" charset="-120"/>
                        </a:rPr>
                        <a:t>日</a:t>
                      </a:r>
                      <a:r>
                        <a:rPr lang="en-US" altLang="zh-TW" sz="2400" kern="0" dirty="0">
                          <a:effectLst/>
                          <a:latin typeface="華康中黑體" panose="020B0509000000000000" pitchFamily="49" charset="-120"/>
                        </a:rPr>
                        <a:t>(</a:t>
                      </a:r>
                      <a:r>
                        <a:rPr lang="zh-TW" altLang="en-US" sz="2400" kern="0" dirty="0">
                          <a:effectLst/>
                          <a:latin typeface="華康中黑體" panose="020B0509000000000000" pitchFamily="49" charset="-120"/>
                        </a:rPr>
                        <a:t>五</a:t>
                      </a:r>
                      <a:r>
                        <a:rPr lang="en-US" altLang="zh-TW" sz="2400" kern="0" dirty="0">
                          <a:effectLst/>
                          <a:latin typeface="華康中黑體" panose="020B0509000000000000" pitchFamily="49" charset="-120"/>
                        </a:rPr>
                        <a:t>)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457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0" dirty="0">
                          <a:effectLst/>
                          <a:latin typeface="華康中黑體" panose="020B0509000000000000" pitchFamily="49" charset="-120"/>
                        </a:rPr>
                        <a:t>活動</a:t>
                      </a:r>
                      <a:endParaRPr lang="en-US" altLang="zh-TW" sz="3600" kern="0" dirty="0">
                        <a:effectLst/>
                        <a:latin typeface="華康中黑體" panose="020B0509000000000000" pitchFamily="49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0" dirty="0">
                          <a:effectLst/>
                          <a:latin typeface="華康中黑體" panose="020B0509000000000000" pitchFamily="49" charset="-120"/>
                        </a:rPr>
                        <a:t>時間</a:t>
                      </a:r>
                      <a:endParaRPr lang="zh-TW" sz="3600" kern="100" dirty="0">
                        <a:effectLst/>
                        <a:latin typeface="華康中黑體" panose="020B0509000000000000" pitchFamily="49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0" dirty="0">
                          <a:effectLst/>
                          <a:latin typeface="華康中黑體" panose="020B0509000000000000" pitchFamily="49" charset="-120"/>
                        </a:rPr>
                        <a:t>及</a:t>
                      </a:r>
                      <a:endParaRPr lang="zh-TW" sz="3600" kern="100" dirty="0">
                        <a:effectLst/>
                        <a:latin typeface="華康中黑體" panose="020B0509000000000000" pitchFamily="49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0" dirty="0">
                          <a:effectLst/>
                          <a:latin typeface="華康中黑體" panose="020B0509000000000000" pitchFamily="49" charset="-120"/>
                        </a:rPr>
                        <a:t>流程</a:t>
                      </a:r>
                      <a:endParaRPr lang="zh-TW" sz="3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08:30-9:30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各校特教交通車及遊覽車定點接送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3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9:30-10:00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影廳</a:t>
                      </a:r>
                      <a:r>
                        <a:rPr lang="zh-TW" alt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環境工作參與體驗（可以進場）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9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10:00-10:10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打開電影院</a:t>
                      </a:r>
                      <a:r>
                        <a:rPr lang="zh-TW" alt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、合影</a:t>
                      </a:r>
                      <a:endParaRPr lang="en-US" altLang="zh-TW" sz="2400" kern="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電影院的環境設施、逃生設備、觀賞電影注意事項</a:t>
                      </a:r>
                      <a:endParaRPr lang="en-US" altLang="zh-TW" sz="2400" kern="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拍照順序：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3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10:10-11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：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50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一起看電影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zh-TW" alt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海洋奇緣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2(</a:t>
                      </a:r>
                      <a:r>
                        <a:rPr lang="zh-TW" alt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片長：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40)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3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12:00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返回學校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(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各校請自行安排午餐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)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38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11760" y="-52832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/>
              <a:t>1/3</a:t>
            </a:r>
            <a:r>
              <a:rPr lang="zh-TW" altLang="en-US" dirty="0"/>
              <a:t>秀泰影城廳次安排</a:t>
            </a:r>
            <a:r>
              <a:rPr lang="en-US" altLang="zh-TW" dirty="0"/>
              <a:t>-</a:t>
            </a:r>
            <a:r>
              <a:rPr lang="zh-TW" altLang="en-US" dirty="0"/>
              <a:t>巨幕廳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DE359558-5D93-1280-8FBD-E4E4D5002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557602"/>
              </p:ext>
            </p:extLst>
          </p:nvPr>
        </p:nvGraphicFramePr>
        <p:xfrm>
          <a:off x="2611121" y="797243"/>
          <a:ext cx="6055360" cy="578838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048707">
                  <a:extLst>
                    <a:ext uri="{9D8B030D-6E8A-4147-A177-3AD203B41FA5}">
                      <a16:colId xmlns:a16="http://schemas.microsoft.com/office/drawing/2014/main" val="4241134724"/>
                    </a:ext>
                  </a:extLst>
                </a:gridCol>
                <a:gridCol w="1492813">
                  <a:extLst>
                    <a:ext uri="{9D8B030D-6E8A-4147-A177-3AD203B41FA5}">
                      <a16:colId xmlns:a16="http://schemas.microsoft.com/office/drawing/2014/main" val="530638144"/>
                    </a:ext>
                  </a:extLst>
                </a:gridCol>
                <a:gridCol w="1513840">
                  <a:extLst>
                    <a:ext uri="{9D8B030D-6E8A-4147-A177-3AD203B41FA5}">
                      <a16:colId xmlns:a16="http://schemas.microsoft.com/office/drawing/2014/main" val="995494650"/>
                    </a:ext>
                  </a:extLst>
                </a:gridCol>
              </a:tblGrid>
              <a:tr h="43282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巨幕廳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可坐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305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829426758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2582094320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三和國小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1400613098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大埔國中小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428053558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中埔國小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701791946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內埔國小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2121629174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水上國中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205905452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民雄國中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輪椅座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3857837922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安東國小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1640435042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朴子國中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1837261036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忠和國中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輪椅座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195697452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東榮國中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3858431945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阿里山國中小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296570025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祥和國小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輪椅座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720548668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義竹國中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1786669965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興中國小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1628694616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民和國中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2734073916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竹崎國小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4228641338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梅山國中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87931030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295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2245909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318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/>
              <a:t>1/3</a:t>
            </a:r>
            <a:r>
              <a:rPr lang="zh-TW" altLang="en-US" dirty="0"/>
              <a:t>秀泰影城廳次安排</a:t>
            </a:r>
            <a:r>
              <a:rPr lang="en-US" altLang="zh-TW" dirty="0"/>
              <a:t>-2</a:t>
            </a:r>
            <a:r>
              <a:rPr lang="zh-TW" altLang="en-US" dirty="0"/>
              <a:t>廳、</a:t>
            </a:r>
            <a:r>
              <a:rPr lang="en-US" altLang="zh-TW" dirty="0"/>
              <a:t>3</a:t>
            </a:r>
            <a:r>
              <a:rPr lang="zh-TW" altLang="en-US" dirty="0"/>
              <a:t>廳、</a:t>
            </a:r>
            <a:r>
              <a:rPr lang="en-US" altLang="zh-TW" dirty="0"/>
              <a:t>8</a:t>
            </a:r>
            <a:r>
              <a:rPr lang="zh-TW" altLang="en-US" dirty="0"/>
              <a:t>廳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BFB28CCE-0456-1C17-3685-3237FE3B3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298685"/>
              </p:ext>
            </p:extLst>
          </p:nvPr>
        </p:nvGraphicFramePr>
        <p:xfrm>
          <a:off x="924560" y="2180590"/>
          <a:ext cx="2804160" cy="265863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32701">
                  <a:extLst>
                    <a:ext uri="{9D8B030D-6E8A-4147-A177-3AD203B41FA5}">
                      <a16:colId xmlns:a16="http://schemas.microsoft.com/office/drawing/2014/main" val="3100727476"/>
                    </a:ext>
                  </a:extLst>
                </a:gridCol>
                <a:gridCol w="1571459">
                  <a:extLst>
                    <a:ext uri="{9D8B030D-6E8A-4147-A177-3AD203B41FA5}">
                      <a16:colId xmlns:a16="http://schemas.microsoft.com/office/drawing/2014/main" val="40094129"/>
                    </a:ext>
                  </a:extLst>
                </a:gridCol>
              </a:tblGrid>
              <a:tr h="4508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廳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能坐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14860365"/>
                  </a:ext>
                </a:extLst>
              </a:tr>
              <a:tr h="31351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38392127"/>
                  </a:ext>
                </a:extLst>
              </a:tr>
              <a:tr h="31571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大林國中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59960894"/>
                  </a:ext>
                </a:extLst>
              </a:tr>
              <a:tr h="31571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布袋國中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1661341"/>
                  </a:ext>
                </a:extLst>
              </a:tr>
              <a:tr h="315711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太保國中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1654453"/>
                  </a:ext>
                </a:extLst>
              </a:tr>
              <a:tr h="315711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u="none" strike="noStrike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溪口國中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8542299"/>
                  </a:ext>
                </a:extLst>
              </a:tr>
              <a:tr h="31571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鹿草國中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3884532"/>
                  </a:ext>
                </a:extLst>
              </a:tr>
              <a:tr h="315711">
                <a:tc>
                  <a:txBody>
                    <a:bodyPr/>
                    <a:lstStyle/>
                    <a:p>
                      <a:pPr algn="ctr" fontAlgn="ctr"/>
                      <a:endParaRPr lang="zh-TW" altLang="en-US" sz="1800" u="none" strike="noStrike" kern="12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91694127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1624561-C473-ECF0-D0EC-FE40CB442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581930"/>
              </p:ext>
            </p:extLst>
          </p:nvPr>
        </p:nvGraphicFramePr>
        <p:xfrm>
          <a:off x="4170680" y="2180590"/>
          <a:ext cx="2341880" cy="201152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573282">
                  <a:extLst>
                    <a:ext uri="{9D8B030D-6E8A-4147-A177-3AD203B41FA5}">
                      <a16:colId xmlns:a16="http://schemas.microsoft.com/office/drawing/2014/main" val="3466315285"/>
                    </a:ext>
                  </a:extLst>
                </a:gridCol>
                <a:gridCol w="768598">
                  <a:extLst>
                    <a:ext uri="{9D8B030D-6E8A-4147-A177-3AD203B41FA5}">
                      <a16:colId xmlns:a16="http://schemas.microsoft.com/office/drawing/2014/main" val="536932748"/>
                    </a:ext>
                  </a:extLst>
                </a:gridCol>
              </a:tblGrid>
              <a:tr h="450850"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廳</a:t>
                      </a:r>
                      <a:r>
                        <a:rPr lang="en-US" altLang="zh-TW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能坐</a:t>
                      </a:r>
                      <a:r>
                        <a:rPr lang="en-US" altLang="zh-TW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</a:t>
                      </a:r>
                      <a:r>
                        <a:rPr lang="zh-TW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1785447"/>
                  </a:ext>
                </a:extLst>
              </a:tr>
              <a:tr h="31039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4228956834"/>
                  </a:ext>
                </a:extLst>
              </a:tr>
              <a:tr h="3125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柳林國小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7599866"/>
                  </a:ext>
                </a:extLst>
              </a:tr>
              <a:tr h="3125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頂六國小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47540651"/>
                  </a:ext>
                </a:extLst>
              </a:tr>
              <a:tr h="3125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福樂國小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330284"/>
                  </a:ext>
                </a:extLst>
              </a:tr>
              <a:tr h="3125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2873472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6514EFF-435E-5BF1-88E9-5EBC2ACE06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381617"/>
              </p:ext>
            </p:extLst>
          </p:nvPr>
        </p:nvGraphicFramePr>
        <p:xfrm>
          <a:off x="7106920" y="2180590"/>
          <a:ext cx="3317240" cy="206269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672043">
                  <a:extLst>
                    <a:ext uri="{9D8B030D-6E8A-4147-A177-3AD203B41FA5}">
                      <a16:colId xmlns:a16="http://schemas.microsoft.com/office/drawing/2014/main" val="157371995"/>
                    </a:ext>
                  </a:extLst>
                </a:gridCol>
                <a:gridCol w="816846">
                  <a:extLst>
                    <a:ext uri="{9D8B030D-6E8A-4147-A177-3AD203B41FA5}">
                      <a16:colId xmlns:a16="http://schemas.microsoft.com/office/drawing/2014/main" val="1571086676"/>
                    </a:ext>
                  </a:extLst>
                </a:gridCol>
                <a:gridCol w="828351">
                  <a:extLst>
                    <a:ext uri="{9D8B030D-6E8A-4147-A177-3AD203B41FA5}">
                      <a16:colId xmlns:a16="http://schemas.microsoft.com/office/drawing/2014/main" val="2504107831"/>
                    </a:ext>
                  </a:extLst>
                </a:gridCol>
              </a:tblGrid>
              <a:tr h="501650"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廳</a:t>
                      </a:r>
                      <a:r>
                        <a:rPr lang="en-US" altLang="zh-TW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能坐</a:t>
                      </a:r>
                      <a:r>
                        <a:rPr lang="en-US" altLang="zh-TW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74</a:t>
                      </a:r>
                      <a:r>
                        <a:rPr lang="zh-TW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9506083"/>
                  </a:ext>
                </a:extLst>
              </a:tr>
              <a:tr h="31220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158680"/>
                  </a:ext>
                </a:extLst>
              </a:tr>
              <a:tr h="31220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新港國小</a:t>
                      </a:r>
                      <a:endParaRPr lang="zh-TW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  <a:endParaRPr lang="en-US" altLang="zh-TW" sz="1800" u="none" strike="noStrike" kern="120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輪椅座</a:t>
                      </a:r>
                      <a:endParaRPr lang="zh-TW" altLang="en-US" sz="1800" u="none" strike="noStrike" kern="120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29342111"/>
                  </a:ext>
                </a:extLst>
              </a:tr>
              <a:tr h="31220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民雄國小</a:t>
                      </a:r>
                      <a:endParaRPr lang="zh-TW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  <a:endParaRPr lang="en-US" altLang="zh-TW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6734792"/>
                  </a:ext>
                </a:extLst>
              </a:tr>
              <a:tr h="31220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新埤國小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05011484"/>
                  </a:ext>
                </a:extLst>
              </a:tr>
              <a:tr h="31220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73</a:t>
                      </a:r>
                      <a:endParaRPr lang="en-US" altLang="zh-TW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9525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500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141aba3b8f8cb7f331be6546df69db5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8e4ef66d87525153bd8907774ed28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8F2BFE-8BB5-4138-9232-B12804F47F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3374BC-E25E-4BAE-AD72-418F94B7FFD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0B2A3E7-B135-4E1F-BCE7-FDF1A00246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1615</Words>
  <Application>Microsoft Office PowerPoint</Application>
  <PresentationFormat>寬螢幕</PresentationFormat>
  <Paragraphs>223</Paragraphs>
  <Slides>23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1" baseType="lpstr">
      <vt:lpstr>華康中黑體</vt:lpstr>
      <vt:lpstr>超研澤中特毛楷</vt:lpstr>
      <vt:lpstr>微軟正黑體</vt:lpstr>
      <vt:lpstr>Arial</vt:lpstr>
      <vt:lpstr>Calibri</vt:lpstr>
      <vt:lpstr>Times New Roman</vt:lpstr>
      <vt:lpstr>Wingdings</vt:lpstr>
      <vt:lpstr>Nature Illustration 16x9</vt:lpstr>
      <vt:lpstr>嘉義縣113學年度特殊教育多元學習活動計畫~ 身心障礙學生的社會參與</vt:lpstr>
      <vt:lpstr>活動目的</vt:lpstr>
      <vt:lpstr>活動內容</vt:lpstr>
      <vt:lpstr>辦理單位</vt:lpstr>
      <vt:lpstr>1/3場次各承辦學校群組學校</vt:lpstr>
      <vt:lpstr>1/14場次各承辦學校群組學校</vt:lpstr>
      <vt:lpstr>辦理期程</vt:lpstr>
      <vt:lpstr>1/3秀泰影城廳次安排-巨幕廳</vt:lpstr>
      <vt:lpstr>1/3秀泰影城廳次安排-2廳、3廳、8廳</vt:lpstr>
      <vt:lpstr>1/3秀泰影城廳次安排-10廳、11廳</vt:lpstr>
      <vt:lpstr>下車處 森林之歌公園側邊，再步行前往秀泰影城</vt:lpstr>
      <vt:lpstr>下車處 森林之歌公園側邊，再步行前往秀泰影城</vt:lpstr>
      <vt:lpstr>搭電梯上四樓                 四樓集合取餐再入座</vt:lpstr>
      <vt:lpstr>秀泰配置圖</vt:lpstr>
      <vt:lpstr>排隊動線說明</vt:lpstr>
      <vt:lpstr>排隊動線說明</vt:lpstr>
      <vt:lpstr>各校注意事項</vt:lpstr>
      <vt:lpstr>活動前注意事項</vt:lpstr>
      <vt:lpstr>活動前指導事項1/2</vt:lpstr>
      <vt:lpstr>活動前指導事項2/2</vt:lpstr>
      <vt:lpstr>活動日注意事項</vt:lpstr>
      <vt:lpstr>識別證 學生                                     教師及工作人員</vt:lpstr>
      <vt:lpstr>感謝大家的協助與配合 預祝活動圓滿成功 陪伴孩子們一起成長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2012-08-30T22:49:00Z</dcterms:created>
  <dcterms:modified xsi:type="dcterms:W3CDTF">2024-12-19T08:13:42Z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