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65" r:id="rId2"/>
    <p:sldId id="266" r:id="rId3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2D4"/>
    <a:srgbClr val="ECB58C"/>
    <a:srgbClr val="F6E6A0"/>
    <a:srgbClr val="FFCDF1"/>
    <a:srgbClr val="472B05"/>
    <a:srgbClr val="F2F2F0"/>
    <a:srgbClr val="E8A572"/>
    <a:srgbClr val="6EB280"/>
    <a:srgbClr val="B9AFC7"/>
    <a:srgbClr val="AFA3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47E6F91C-E51A-4EE6-8D0B-15791805D827}" type="datetimeFigureOut">
              <a:rPr lang="zh-TW" altLang="en-US" smtClean="0"/>
              <a:t>2025/9/19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6956384-79F7-4B86-BAB8-1EDD57FDEA7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462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>
            <a:extLst>
              <a:ext uri="{FF2B5EF4-FFF2-40B4-BE49-F238E27FC236}">
                <a16:creationId xmlns:a16="http://schemas.microsoft.com/office/drawing/2014/main" id="{41142A90-1EF0-4D0E-A75F-6152DD899BD9}"/>
              </a:ext>
            </a:extLst>
          </p:cNvPr>
          <p:cNvSpPr txBox="1">
            <a:spLocks/>
          </p:cNvSpPr>
          <p:nvPr/>
        </p:nvSpPr>
        <p:spPr>
          <a:xfrm>
            <a:off x="2032678" y="223161"/>
            <a:ext cx="3583355" cy="8702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sz="1800" b="1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1800" b="1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zh-TW" altLang="zh-TW" sz="1800" b="1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親師生運動平權融合運動會</a:t>
            </a:r>
            <a:endParaRPr lang="en-US" altLang="zh-TW" sz="1800" b="1" dirty="0"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800" b="1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闖關遊戲配置圖</a:t>
            </a:r>
            <a:br>
              <a:rPr lang="en-US" altLang="zh-TW" sz="1800" b="1" dirty="0">
                <a:solidFill>
                  <a:schemeClr val="accent5">
                    <a:lumMod val="75000"/>
                  </a:schemeClr>
                </a:solidFill>
                <a:latin typeface="華康POP1體W5(P)" panose="040B0500000000000000" pitchFamily="82" charset="-120"/>
                <a:ea typeface="華康POP1體W5(P)" panose="040B0500000000000000" pitchFamily="82" charset="-120"/>
              </a:rPr>
            </a:br>
            <a:r>
              <a:rPr lang="en-US" altLang="zh-TW" sz="1400" b="1" i="1" dirty="0">
                <a:solidFill>
                  <a:srgbClr val="00B050"/>
                </a:solidFill>
                <a:latin typeface="華康童童體(P)" panose="040B0300000000000000" pitchFamily="82" charset="-122"/>
                <a:ea typeface="華康童童體(P)" panose="040B0300000000000000" pitchFamily="82" charset="-122"/>
              </a:rPr>
              <a:t>GOOD</a:t>
            </a:r>
            <a:r>
              <a:rPr lang="zh-TW" altLang="en-US" sz="1400" b="1" i="1" dirty="0">
                <a:solidFill>
                  <a:srgbClr val="0070C0"/>
                </a:solidFill>
                <a:latin typeface="華康童童體(P)" panose="040B0300000000000000" pitchFamily="82" charset="-122"/>
                <a:ea typeface="華康童童體(P)" panose="040B0300000000000000" pitchFamily="82" charset="-122"/>
              </a:rPr>
              <a:t> </a:t>
            </a:r>
            <a:r>
              <a:rPr lang="en-US" altLang="zh-TW" sz="1400" b="1" i="1" dirty="0">
                <a:solidFill>
                  <a:srgbClr val="FFC000"/>
                </a:solidFill>
                <a:latin typeface="華康童童體(P)" panose="040B0300000000000000" pitchFamily="82" charset="-122"/>
                <a:ea typeface="華康童童體(P)" panose="040B0300000000000000" pitchFamily="82" charset="-122"/>
              </a:rPr>
              <a:t>FOR</a:t>
            </a:r>
            <a:r>
              <a:rPr lang="zh-TW" altLang="en-US" sz="1400" b="1" i="1" dirty="0">
                <a:solidFill>
                  <a:schemeClr val="accent5">
                    <a:lumMod val="75000"/>
                  </a:schemeClr>
                </a:solidFill>
                <a:latin typeface="華康童童體(P)" panose="040B0300000000000000" pitchFamily="82" charset="-122"/>
                <a:ea typeface="華康童童體(P)" panose="040B0300000000000000" pitchFamily="82" charset="-122"/>
              </a:rPr>
              <a:t> </a:t>
            </a:r>
            <a:r>
              <a:rPr lang="en-US" altLang="zh-TW" sz="1400" b="1" i="1" dirty="0">
                <a:solidFill>
                  <a:srgbClr val="FF0000"/>
                </a:solidFill>
                <a:latin typeface="華康童童體(P)" panose="040B0300000000000000" pitchFamily="82" charset="-122"/>
                <a:ea typeface="華康童童體(P)" panose="040B0300000000000000" pitchFamily="82" charset="-122"/>
              </a:rPr>
              <a:t>YOU</a:t>
            </a:r>
            <a:endParaRPr lang="zh-TW" altLang="en-US" sz="1400" b="1" i="1" dirty="0">
              <a:solidFill>
                <a:srgbClr val="6EB280"/>
              </a:solidFill>
              <a:latin typeface="華康童童體(P)" panose="040B0300000000000000" pitchFamily="82" charset="-122"/>
              <a:ea typeface="華康童童體(P)" panose="040B0300000000000000" pitchFamily="82" charset="-122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8DCE48A-10A0-495E-ABEA-7BB0746293BB}"/>
              </a:ext>
            </a:extLst>
          </p:cNvPr>
          <p:cNvSpPr/>
          <p:nvPr/>
        </p:nvSpPr>
        <p:spPr>
          <a:xfrm>
            <a:off x="359616" y="1"/>
            <a:ext cx="812693" cy="630677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流程圖: 結束點 50">
            <a:extLst>
              <a:ext uri="{FF2B5EF4-FFF2-40B4-BE49-F238E27FC236}">
                <a16:creationId xmlns:a16="http://schemas.microsoft.com/office/drawing/2014/main" id="{90940E31-17DA-4074-AA21-464A636B20C1}"/>
              </a:ext>
            </a:extLst>
          </p:cNvPr>
          <p:cNvSpPr/>
          <p:nvPr/>
        </p:nvSpPr>
        <p:spPr>
          <a:xfrm>
            <a:off x="870356" y="3230734"/>
            <a:ext cx="1825652" cy="3112663"/>
          </a:xfrm>
          <a:prstGeom prst="flowChartTerminator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CDA37A9-A1F1-4A67-A7AF-D033914CF687}"/>
              </a:ext>
            </a:extLst>
          </p:cNvPr>
          <p:cNvSpPr/>
          <p:nvPr/>
        </p:nvSpPr>
        <p:spPr>
          <a:xfrm>
            <a:off x="4115054" y="2165966"/>
            <a:ext cx="598127" cy="35214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432A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83990AFF-BB15-4A9F-ACC9-CC565845AAB5}"/>
              </a:ext>
            </a:extLst>
          </p:cNvPr>
          <p:cNvSpPr/>
          <p:nvPr/>
        </p:nvSpPr>
        <p:spPr>
          <a:xfrm rot="16200000">
            <a:off x="7445746" y="-1789231"/>
            <a:ext cx="691949" cy="735333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D3C1BEA0-EFBB-43AD-B5D3-6739CDF31DDF}"/>
              </a:ext>
            </a:extLst>
          </p:cNvPr>
          <p:cNvSpPr/>
          <p:nvPr/>
        </p:nvSpPr>
        <p:spPr>
          <a:xfrm rot="16200000">
            <a:off x="2935993" y="3108471"/>
            <a:ext cx="958590" cy="149765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76328A09-D3A7-419C-AC91-C46FEB4D2DAD}"/>
              </a:ext>
            </a:extLst>
          </p:cNvPr>
          <p:cNvSpPr/>
          <p:nvPr/>
        </p:nvSpPr>
        <p:spPr>
          <a:xfrm rot="16200000">
            <a:off x="3125324" y="1061137"/>
            <a:ext cx="538389" cy="1470890"/>
          </a:xfrm>
          <a:prstGeom prst="rect">
            <a:avLst/>
          </a:prstGeom>
          <a:solidFill>
            <a:srgbClr val="472B0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AD46C505-E03D-428D-B07A-BBF8B24DC035}"/>
              </a:ext>
            </a:extLst>
          </p:cNvPr>
          <p:cNvSpPr/>
          <p:nvPr/>
        </p:nvSpPr>
        <p:spPr>
          <a:xfrm rot="16200000">
            <a:off x="3902802" y="4463139"/>
            <a:ext cx="370113" cy="2835779"/>
          </a:xfrm>
          <a:prstGeom prst="rect">
            <a:avLst/>
          </a:prstGeom>
          <a:solidFill>
            <a:srgbClr val="472B05"/>
          </a:solidFill>
          <a:ln>
            <a:solidFill>
              <a:srgbClr val="432A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id="{965C38E5-6D24-4C2B-8FC1-528EC1A16E3A}"/>
              </a:ext>
            </a:extLst>
          </p:cNvPr>
          <p:cNvSpPr/>
          <p:nvPr/>
        </p:nvSpPr>
        <p:spPr>
          <a:xfrm>
            <a:off x="2632843" y="5691289"/>
            <a:ext cx="375198" cy="934352"/>
          </a:xfrm>
          <a:prstGeom prst="rect">
            <a:avLst/>
          </a:prstGeom>
          <a:solidFill>
            <a:srgbClr val="472B05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流程圖: 文件 52">
            <a:extLst>
              <a:ext uri="{FF2B5EF4-FFF2-40B4-BE49-F238E27FC236}">
                <a16:creationId xmlns:a16="http://schemas.microsoft.com/office/drawing/2014/main" id="{7187004F-FB69-4299-B307-97AA8D888655}"/>
              </a:ext>
            </a:extLst>
          </p:cNvPr>
          <p:cNvSpPr/>
          <p:nvPr/>
        </p:nvSpPr>
        <p:spPr>
          <a:xfrm>
            <a:off x="5494653" y="5127345"/>
            <a:ext cx="3391034" cy="1248529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93FD02DB-45DF-4030-9B43-05136E27BD91}"/>
              </a:ext>
            </a:extLst>
          </p:cNvPr>
          <p:cNvSpPr/>
          <p:nvPr/>
        </p:nvSpPr>
        <p:spPr>
          <a:xfrm>
            <a:off x="1427376" y="3245134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1400" b="1" dirty="0">
                <a:solidFill>
                  <a:schemeClr val="bg1"/>
                </a:solidFill>
              </a:rPr>
              <a:t>風雨操場</a:t>
            </a: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42FAB835-636F-44F3-9EEE-74C9950B3F2D}"/>
              </a:ext>
            </a:extLst>
          </p:cNvPr>
          <p:cNvSpPr/>
          <p:nvPr/>
        </p:nvSpPr>
        <p:spPr>
          <a:xfrm>
            <a:off x="6887613" y="5968222"/>
            <a:ext cx="64185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600" b="1" dirty="0">
                <a:solidFill>
                  <a:schemeClr val="bg1"/>
                </a:solidFill>
              </a:rPr>
              <a:t>玄關</a:t>
            </a:r>
          </a:p>
        </p:txBody>
      </p:sp>
      <p:sp>
        <p:nvSpPr>
          <p:cNvPr id="64" name="流程圖: 延遲 63">
            <a:extLst>
              <a:ext uri="{FF2B5EF4-FFF2-40B4-BE49-F238E27FC236}">
                <a16:creationId xmlns:a16="http://schemas.microsoft.com/office/drawing/2014/main" id="{D1D350BD-9573-4BF0-B92C-6E69287E3C26}"/>
              </a:ext>
            </a:extLst>
          </p:cNvPr>
          <p:cNvSpPr/>
          <p:nvPr/>
        </p:nvSpPr>
        <p:spPr>
          <a:xfrm rot="5400000">
            <a:off x="7080208" y="5288484"/>
            <a:ext cx="233895" cy="2660931"/>
          </a:xfrm>
          <a:prstGeom prst="flowChartDelay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2B225FE7-71B7-4E47-BA3B-1FC6CD503DA2}"/>
              </a:ext>
            </a:extLst>
          </p:cNvPr>
          <p:cNvSpPr/>
          <p:nvPr/>
        </p:nvSpPr>
        <p:spPr>
          <a:xfrm>
            <a:off x="6883118" y="6483616"/>
            <a:ext cx="61810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600" b="1" dirty="0"/>
              <a:t>校門</a:t>
            </a:r>
          </a:p>
        </p:txBody>
      </p:sp>
      <p:sp>
        <p:nvSpPr>
          <p:cNvPr id="72" name="矩形 71">
            <a:extLst>
              <a:ext uri="{FF2B5EF4-FFF2-40B4-BE49-F238E27FC236}">
                <a16:creationId xmlns:a16="http://schemas.microsoft.com/office/drawing/2014/main" id="{5966D450-DC0E-4A24-86D4-EAB48F8EC057}"/>
              </a:ext>
            </a:extLst>
          </p:cNvPr>
          <p:cNvSpPr/>
          <p:nvPr/>
        </p:nvSpPr>
        <p:spPr>
          <a:xfrm>
            <a:off x="9067044" y="5730575"/>
            <a:ext cx="133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600" b="1" dirty="0">
                <a:solidFill>
                  <a:schemeClr val="bg1">
                    <a:lumMod val="75000"/>
                  </a:schemeClr>
                </a:solidFill>
              </a:rPr>
              <a:t>行政辦公室</a:t>
            </a:r>
          </a:p>
        </p:txBody>
      </p:sp>
      <p:sp>
        <p:nvSpPr>
          <p:cNvPr id="74" name="矩形 73">
            <a:extLst>
              <a:ext uri="{FF2B5EF4-FFF2-40B4-BE49-F238E27FC236}">
                <a16:creationId xmlns:a16="http://schemas.microsoft.com/office/drawing/2014/main" id="{FDA0A842-BD30-4D41-90DE-647927913A79}"/>
              </a:ext>
            </a:extLst>
          </p:cNvPr>
          <p:cNvSpPr/>
          <p:nvPr/>
        </p:nvSpPr>
        <p:spPr>
          <a:xfrm>
            <a:off x="2885930" y="1601724"/>
            <a:ext cx="964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游泳池</a:t>
            </a:r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  <a:p>
            <a:pPr lvl="0" algn="ctr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舞蹈教室</a:t>
            </a: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8366B7BE-B1CD-45F1-AE8B-DF00D3B4E83D}"/>
              </a:ext>
            </a:extLst>
          </p:cNvPr>
          <p:cNvSpPr/>
          <p:nvPr/>
        </p:nvSpPr>
        <p:spPr>
          <a:xfrm>
            <a:off x="2669967" y="4301496"/>
            <a:ext cx="732834" cy="116955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r>
              <a:rPr lang="zh-TW" altLang="zh-TW" sz="1400" b="1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我是大力士</a:t>
            </a:r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zh-TW" altLang="en-US" sz="1400" b="1" dirty="0">
              <a:solidFill>
                <a:schemeClr val="bg1"/>
              </a:solidFill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45064801-91B7-4E8F-B8AF-64950B161DC0}"/>
              </a:ext>
            </a:extLst>
          </p:cNvPr>
          <p:cNvSpPr/>
          <p:nvPr/>
        </p:nvSpPr>
        <p:spPr>
          <a:xfrm>
            <a:off x="11020334" y="2065776"/>
            <a:ext cx="3432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altLang="zh-TW" sz="1200" b="1" dirty="0">
              <a:solidFill>
                <a:schemeClr val="bg1">
                  <a:lumMod val="75000"/>
                </a:schemeClr>
              </a:solidFill>
            </a:endParaRPr>
          </a:p>
          <a:p>
            <a:pPr lvl="0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幼兒園教室</a:t>
            </a:r>
            <a:r>
              <a:rPr lang="en-US" altLang="zh-TW" sz="1400" b="1" dirty="0">
                <a:solidFill>
                  <a:schemeClr val="bg1">
                    <a:lumMod val="75000"/>
                  </a:schemeClr>
                </a:solidFill>
              </a:rPr>
              <a:t> </a:t>
            </a:r>
          </a:p>
          <a:p>
            <a:pPr lvl="0"/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  <a:p>
            <a:pPr lvl="0"/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  <a:p>
            <a:pPr lvl="0"/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  <a:p>
            <a:pPr lvl="0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健康中心</a:t>
            </a:r>
          </a:p>
        </p:txBody>
      </p:sp>
      <p:sp>
        <p:nvSpPr>
          <p:cNvPr id="112" name="矩形 111">
            <a:extLst>
              <a:ext uri="{FF2B5EF4-FFF2-40B4-BE49-F238E27FC236}">
                <a16:creationId xmlns:a16="http://schemas.microsoft.com/office/drawing/2014/main" id="{CCF026EB-62B2-4BDC-8309-F66B570537C8}"/>
              </a:ext>
            </a:extLst>
          </p:cNvPr>
          <p:cNvSpPr/>
          <p:nvPr/>
        </p:nvSpPr>
        <p:spPr>
          <a:xfrm>
            <a:off x="8646737" y="1560728"/>
            <a:ext cx="49541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zh-TW" altLang="en-US" sz="1400" b="1" dirty="0"/>
          </a:p>
        </p:txBody>
      </p:sp>
      <p:sp>
        <p:nvSpPr>
          <p:cNvPr id="117" name="矩形 116">
            <a:extLst>
              <a:ext uri="{FF2B5EF4-FFF2-40B4-BE49-F238E27FC236}">
                <a16:creationId xmlns:a16="http://schemas.microsoft.com/office/drawing/2014/main" id="{594531C3-7197-4F65-88A0-47F03492CD3A}"/>
              </a:ext>
            </a:extLst>
          </p:cNvPr>
          <p:cNvSpPr/>
          <p:nvPr/>
        </p:nvSpPr>
        <p:spPr>
          <a:xfrm>
            <a:off x="5905316" y="5784666"/>
            <a:ext cx="541048" cy="226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zh-TW" altLang="en-US" sz="1200" b="1" dirty="0"/>
          </a:p>
        </p:txBody>
      </p:sp>
      <p:sp>
        <p:nvSpPr>
          <p:cNvPr id="130" name="矩形 129">
            <a:extLst>
              <a:ext uri="{FF2B5EF4-FFF2-40B4-BE49-F238E27FC236}">
                <a16:creationId xmlns:a16="http://schemas.microsoft.com/office/drawing/2014/main" id="{B90D10D0-6B15-4F18-B1DA-37474B940811}"/>
              </a:ext>
            </a:extLst>
          </p:cNvPr>
          <p:cNvSpPr/>
          <p:nvPr/>
        </p:nvSpPr>
        <p:spPr>
          <a:xfrm>
            <a:off x="3497854" y="1546291"/>
            <a:ext cx="51213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zh-TW" altLang="en-US" sz="1400" b="1" dirty="0"/>
          </a:p>
        </p:txBody>
      </p:sp>
      <p:sp>
        <p:nvSpPr>
          <p:cNvPr id="175" name="矩形 174">
            <a:extLst>
              <a:ext uri="{FF2B5EF4-FFF2-40B4-BE49-F238E27FC236}">
                <a16:creationId xmlns:a16="http://schemas.microsoft.com/office/drawing/2014/main" id="{5A428AE3-15AE-46FE-9667-14C2D2897E15}"/>
              </a:ext>
            </a:extLst>
          </p:cNvPr>
          <p:cNvSpPr/>
          <p:nvPr/>
        </p:nvSpPr>
        <p:spPr>
          <a:xfrm>
            <a:off x="8314415" y="5019360"/>
            <a:ext cx="832858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altLang="zh-TW" sz="1300" b="1" dirty="0"/>
          </a:p>
        </p:txBody>
      </p:sp>
      <p:sp>
        <p:nvSpPr>
          <p:cNvPr id="176" name="矩形 175">
            <a:extLst>
              <a:ext uri="{FF2B5EF4-FFF2-40B4-BE49-F238E27FC236}">
                <a16:creationId xmlns:a16="http://schemas.microsoft.com/office/drawing/2014/main" id="{F30F07DC-646C-463A-9C61-896862119075}"/>
              </a:ext>
            </a:extLst>
          </p:cNvPr>
          <p:cNvSpPr/>
          <p:nvPr/>
        </p:nvSpPr>
        <p:spPr>
          <a:xfrm>
            <a:off x="7648698" y="5034363"/>
            <a:ext cx="832858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en-US" altLang="zh-TW" sz="1300" b="1" dirty="0"/>
          </a:p>
        </p:txBody>
      </p:sp>
      <p:sp>
        <p:nvSpPr>
          <p:cNvPr id="135" name="矩形 134">
            <a:extLst>
              <a:ext uri="{FF2B5EF4-FFF2-40B4-BE49-F238E27FC236}">
                <a16:creationId xmlns:a16="http://schemas.microsoft.com/office/drawing/2014/main" id="{9B581DD0-6FA5-4521-9B5F-FC33A18341FA}"/>
              </a:ext>
            </a:extLst>
          </p:cNvPr>
          <p:cNvSpPr/>
          <p:nvPr/>
        </p:nvSpPr>
        <p:spPr>
          <a:xfrm>
            <a:off x="1435694" y="5249171"/>
            <a:ext cx="7405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zh-TW" altLang="en-US" sz="1400" b="1" dirty="0"/>
          </a:p>
        </p:txBody>
      </p:sp>
      <p:sp>
        <p:nvSpPr>
          <p:cNvPr id="12" name="流程圖: 結束點 11">
            <a:extLst>
              <a:ext uri="{FF2B5EF4-FFF2-40B4-BE49-F238E27FC236}">
                <a16:creationId xmlns:a16="http://schemas.microsoft.com/office/drawing/2014/main" id="{A642FC71-9E0D-459E-A5A9-8BAB39B28C8C}"/>
              </a:ext>
            </a:extLst>
          </p:cNvPr>
          <p:cNvSpPr/>
          <p:nvPr/>
        </p:nvSpPr>
        <p:spPr>
          <a:xfrm>
            <a:off x="7898491" y="1591665"/>
            <a:ext cx="1424049" cy="391634"/>
          </a:xfrm>
          <a:prstGeom prst="flowChartTermina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/>
              <a:t>司令台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44EB62E2-6F1D-4411-9259-32134A9B95D6}"/>
              </a:ext>
            </a:extLst>
          </p:cNvPr>
          <p:cNvSpPr/>
          <p:nvPr/>
        </p:nvSpPr>
        <p:spPr>
          <a:xfrm>
            <a:off x="7776665" y="3195247"/>
            <a:ext cx="1178056" cy="157204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zh-TW" b="1" dirty="0">
              <a:solidFill>
                <a:srgbClr val="472B05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7D9B431-1EEE-46F9-84A8-22EE64A13CEF}"/>
              </a:ext>
            </a:extLst>
          </p:cNvPr>
          <p:cNvSpPr/>
          <p:nvPr/>
        </p:nvSpPr>
        <p:spPr>
          <a:xfrm>
            <a:off x="5005382" y="4572244"/>
            <a:ext cx="939095" cy="50501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9D430A4-7C1F-456B-B788-14B0D523ECBB}"/>
              </a:ext>
            </a:extLst>
          </p:cNvPr>
          <p:cNvSpPr/>
          <p:nvPr/>
        </p:nvSpPr>
        <p:spPr>
          <a:xfrm>
            <a:off x="9702179" y="3015119"/>
            <a:ext cx="843841" cy="78131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3629901-4038-4FFA-9003-30D2688CE260}"/>
              </a:ext>
            </a:extLst>
          </p:cNvPr>
          <p:cNvSpPr/>
          <p:nvPr/>
        </p:nvSpPr>
        <p:spPr>
          <a:xfrm>
            <a:off x="9671734" y="4109800"/>
            <a:ext cx="856855" cy="7299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E574C203-E7FD-49A2-A7DF-D1455C99D40F}"/>
              </a:ext>
            </a:extLst>
          </p:cNvPr>
          <p:cNvSpPr/>
          <p:nvPr/>
        </p:nvSpPr>
        <p:spPr>
          <a:xfrm>
            <a:off x="4957590" y="2429440"/>
            <a:ext cx="1104962" cy="5944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65" name="矩形 264">
            <a:extLst>
              <a:ext uri="{FF2B5EF4-FFF2-40B4-BE49-F238E27FC236}">
                <a16:creationId xmlns:a16="http://schemas.microsoft.com/office/drawing/2014/main" id="{4387C9C6-A27D-4565-AFA0-10B7FFC6B322}"/>
              </a:ext>
            </a:extLst>
          </p:cNvPr>
          <p:cNvSpPr/>
          <p:nvPr/>
        </p:nvSpPr>
        <p:spPr>
          <a:xfrm>
            <a:off x="3008041" y="6048654"/>
            <a:ext cx="1057207" cy="338554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zh-TW" sz="1600" b="1" dirty="0" err="1">
                <a:solidFill>
                  <a:schemeClr val="bg1"/>
                </a:solidFill>
              </a:rPr>
              <a:t>1F</a:t>
            </a:r>
            <a:r>
              <a:rPr lang="zh-TW" altLang="en-US" sz="1600" b="1" dirty="0">
                <a:solidFill>
                  <a:schemeClr val="bg1"/>
                </a:solidFill>
              </a:rPr>
              <a:t>公廁</a:t>
            </a:r>
          </a:p>
        </p:txBody>
      </p:sp>
      <p:sp>
        <p:nvSpPr>
          <p:cNvPr id="54" name="矩形 53">
            <a:extLst>
              <a:ext uri="{FF2B5EF4-FFF2-40B4-BE49-F238E27FC236}">
                <a16:creationId xmlns:a16="http://schemas.microsoft.com/office/drawing/2014/main" id="{B24ACE27-811A-455D-BC4B-062437F246F9}"/>
              </a:ext>
            </a:extLst>
          </p:cNvPr>
          <p:cNvSpPr/>
          <p:nvPr/>
        </p:nvSpPr>
        <p:spPr>
          <a:xfrm>
            <a:off x="3386940" y="4311435"/>
            <a:ext cx="732834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我抓得住你</a:t>
            </a:r>
            <a:endParaRPr lang="en-US" altLang="zh-TW" sz="1300" b="1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zh-TW" altLang="en-US" sz="1400" b="1" dirty="0">
              <a:solidFill>
                <a:schemeClr val="bg1"/>
              </a:solidFill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450D5CD2-2A8D-4FBB-AF12-969B6C7CC693}"/>
              </a:ext>
            </a:extLst>
          </p:cNvPr>
          <p:cNvSpPr/>
          <p:nvPr/>
        </p:nvSpPr>
        <p:spPr>
          <a:xfrm>
            <a:off x="1105331" y="254993"/>
            <a:ext cx="999985" cy="8423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zh-TW" b="1" dirty="0">
              <a:solidFill>
                <a:srgbClr val="472B05"/>
              </a:solidFill>
            </a:endParaRPr>
          </a:p>
        </p:txBody>
      </p:sp>
      <p:sp>
        <p:nvSpPr>
          <p:cNvPr id="56" name="矩形 55">
            <a:extLst>
              <a:ext uri="{FF2B5EF4-FFF2-40B4-BE49-F238E27FC236}">
                <a16:creationId xmlns:a16="http://schemas.microsoft.com/office/drawing/2014/main" id="{7F1CC239-F86F-408D-BD65-74F733AD9041}"/>
              </a:ext>
            </a:extLst>
          </p:cNvPr>
          <p:cNvSpPr/>
          <p:nvPr/>
        </p:nvSpPr>
        <p:spPr>
          <a:xfrm>
            <a:off x="1148074" y="343746"/>
            <a:ext cx="9609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午餐</a:t>
            </a:r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  <a:p>
            <a:pPr lvl="0" algn="ctr"/>
            <a:r>
              <a:rPr lang="zh-TW" altLang="en-US" sz="1400" b="1" dirty="0">
                <a:solidFill>
                  <a:schemeClr val="bg1">
                    <a:lumMod val="75000"/>
                  </a:schemeClr>
                </a:solidFill>
              </a:rPr>
              <a:t>廚房</a:t>
            </a:r>
            <a:endParaRPr lang="en-US" altLang="zh-TW" sz="14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57" name="矩形 56">
            <a:extLst>
              <a:ext uri="{FF2B5EF4-FFF2-40B4-BE49-F238E27FC236}">
                <a16:creationId xmlns:a16="http://schemas.microsoft.com/office/drawing/2014/main" id="{6EDD1DC8-A2C9-44F3-88A2-2354D2E2FD00}"/>
              </a:ext>
            </a:extLst>
          </p:cNvPr>
          <p:cNvSpPr/>
          <p:nvPr/>
        </p:nvSpPr>
        <p:spPr>
          <a:xfrm>
            <a:off x="2698599" y="2051160"/>
            <a:ext cx="727249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24A2516E-2A1E-45C3-AC46-284F1122A7A6}"/>
              </a:ext>
            </a:extLst>
          </p:cNvPr>
          <p:cNvSpPr/>
          <p:nvPr/>
        </p:nvSpPr>
        <p:spPr>
          <a:xfrm>
            <a:off x="3407809" y="2064686"/>
            <a:ext cx="724942" cy="138499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  <a:p>
            <a:pPr algn="ctr"/>
            <a:endParaRPr lang="en-US" altLang="zh-TW" sz="1400" b="1" dirty="0">
              <a:solidFill>
                <a:srgbClr val="FF0000"/>
              </a:solidFill>
            </a:endParaRPr>
          </a:p>
          <a:p>
            <a:pPr algn="ctr"/>
            <a:endParaRPr lang="en-US" altLang="zh-TW" sz="1400" b="1" dirty="0">
              <a:solidFill>
                <a:schemeClr val="bg1"/>
              </a:solidFill>
            </a:endParaRPr>
          </a:p>
        </p:txBody>
      </p:sp>
      <p:sp>
        <p:nvSpPr>
          <p:cNvPr id="250" name="橢圓 249">
            <a:extLst>
              <a:ext uri="{FF2B5EF4-FFF2-40B4-BE49-F238E27FC236}">
                <a16:creationId xmlns:a16="http://schemas.microsoft.com/office/drawing/2014/main" id="{06A80EA1-7282-4405-8F92-040179EC05E0}"/>
              </a:ext>
            </a:extLst>
          </p:cNvPr>
          <p:cNvSpPr/>
          <p:nvPr/>
        </p:nvSpPr>
        <p:spPr>
          <a:xfrm rot="5400000" flipH="1">
            <a:off x="2844962" y="3775951"/>
            <a:ext cx="365323" cy="457658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0" name="橢圓 59">
            <a:extLst>
              <a:ext uri="{FF2B5EF4-FFF2-40B4-BE49-F238E27FC236}">
                <a16:creationId xmlns:a16="http://schemas.microsoft.com/office/drawing/2014/main" id="{163CB5C8-D8C9-460C-8B7B-44D26905022E}"/>
              </a:ext>
            </a:extLst>
          </p:cNvPr>
          <p:cNvSpPr/>
          <p:nvPr/>
        </p:nvSpPr>
        <p:spPr>
          <a:xfrm rot="5400000" flipH="1">
            <a:off x="2520797" y="2935960"/>
            <a:ext cx="350029" cy="443009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:a16="http://schemas.microsoft.com/office/drawing/2014/main" id="{9ECDEAAD-34E2-4AB4-8B8B-260335D88C0A}"/>
              </a:ext>
            </a:extLst>
          </p:cNvPr>
          <p:cNvSpPr/>
          <p:nvPr/>
        </p:nvSpPr>
        <p:spPr>
          <a:xfrm>
            <a:off x="3155169" y="3886296"/>
            <a:ext cx="85151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快手疊杯</a:t>
            </a:r>
            <a:endParaRPr lang="zh-TW" altLang="en-US" sz="1300" b="1" dirty="0">
              <a:solidFill>
                <a:srgbClr val="FF0000"/>
              </a:solidFill>
            </a:endParaRP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1E4FB039-C3FB-4267-9587-9F0B4DF133C2}"/>
              </a:ext>
            </a:extLst>
          </p:cNvPr>
          <p:cNvSpPr/>
          <p:nvPr/>
        </p:nvSpPr>
        <p:spPr>
          <a:xfrm>
            <a:off x="1042377" y="5760677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zh-TW" sz="14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拉拉洞</a:t>
            </a:r>
            <a:endParaRPr lang="en-US" altLang="zh-TW" sz="1400" b="1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ctr"/>
            <a:r>
              <a:rPr lang="zh-TW" altLang="zh-TW" sz="14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運球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:a16="http://schemas.microsoft.com/office/drawing/2014/main" id="{AA8932A6-D444-4218-8F78-FCC5244B49A8}"/>
              </a:ext>
            </a:extLst>
          </p:cNvPr>
          <p:cNvSpPr/>
          <p:nvPr/>
        </p:nvSpPr>
        <p:spPr>
          <a:xfrm>
            <a:off x="2757327" y="2139017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zh-TW" sz="14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我是</a:t>
            </a:r>
            <a:endParaRPr lang="en-US" altLang="zh-TW" sz="1400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ctr"/>
            <a:r>
              <a:rPr lang="zh-TW" altLang="zh-TW" sz="14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神射手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:a16="http://schemas.microsoft.com/office/drawing/2014/main" id="{11B8A3D0-EA60-4CEB-A3E9-67C720D02F28}"/>
              </a:ext>
            </a:extLst>
          </p:cNvPr>
          <p:cNvSpPr/>
          <p:nvPr/>
        </p:nvSpPr>
        <p:spPr>
          <a:xfrm>
            <a:off x="3407200" y="2823569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zh-TW" sz="14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飛盤</a:t>
            </a:r>
            <a:endParaRPr lang="en-US" altLang="zh-TW" sz="1400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ctr"/>
            <a:r>
              <a:rPr lang="zh-TW" altLang="zh-TW" sz="14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擊球瓶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73" name="橢圓 72">
            <a:extLst>
              <a:ext uri="{FF2B5EF4-FFF2-40B4-BE49-F238E27FC236}">
                <a16:creationId xmlns:a16="http://schemas.microsoft.com/office/drawing/2014/main" id="{B5DEBB8D-E0CC-471B-9442-84ADF5ABB5EB}"/>
              </a:ext>
            </a:extLst>
          </p:cNvPr>
          <p:cNvSpPr/>
          <p:nvPr/>
        </p:nvSpPr>
        <p:spPr>
          <a:xfrm rot="5400000" flipH="1">
            <a:off x="2149081" y="5407952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79" name="橢圓 78">
            <a:extLst>
              <a:ext uri="{FF2B5EF4-FFF2-40B4-BE49-F238E27FC236}">
                <a16:creationId xmlns:a16="http://schemas.microsoft.com/office/drawing/2014/main" id="{B3F68EF0-2C80-4669-AF3B-31CF07990496}"/>
              </a:ext>
            </a:extLst>
          </p:cNvPr>
          <p:cNvSpPr/>
          <p:nvPr/>
        </p:nvSpPr>
        <p:spPr>
          <a:xfrm rot="5400000" flipH="1">
            <a:off x="3577401" y="2477248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0" name="橢圓 79">
            <a:extLst>
              <a:ext uri="{FF2B5EF4-FFF2-40B4-BE49-F238E27FC236}">
                <a16:creationId xmlns:a16="http://schemas.microsoft.com/office/drawing/2014/main" id="{AED69548-72D7-47A0-A591-76E58E615899}"/>
              </a:ext>
            </a:extLst>
          </p:cNvPr>
          <p:cNvSpPr/>
          <p:nvPr/>
        </p:nvSpPr>
        <p:spPr>
          <a:xfrm rot="5400000" flipH="1">
            <a:off x="1203670" y="5421986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1" name="橢圓 80">
            <a:extLst>
              <a:ext uri="{FF2B5EF4-FFF2-40B4-BE49-F238E27FC236}">
                <a16:creationId xmlns:a16="http://schemas.microsoft.com/office/drawing/2014/main" id="{3588EF6E-3992-4CB0-8742-1BBE3F56CC27}"/>
              </a:ext>
            </a:extLst>
          </p:cNvPr>
          <p:cNvSpPr/>
          <p:nvPr/>
        </p:nvSpPr>
        <p:spPr>
          <a:xfrm rot="5400000" flipH="1">
            <a:off x="2838885" y="4419115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2" name="矩形 81">
            <a:extLst>
              <a:ext uri="{FF2B5EF4-FFF2-40B4-BE49-F238E27FC236}">
                <a16:creationId xmlns:a16="http://schemas.microsoft.com/office/drawing/2014/main" id="{3527F874-D604-4609-A4CB-173601594012}"/>
              </a:ext>
            </a:extLst>
          </p:cNvPr>
          <p:cNvSpPr/>
          <p:nvPr/>
        </p:nvSpPr>
        <p:spPr>
          <a:xfrm>
            <a:off x="2796457" y="2844660"/>
            <a:ext cx="72724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洞洞保齡球</a:t>
            </a:r>
            <a:endParaRPr lang="zh-TW" altLang="en-US" sz="1300" b="1" dirty="0">
              <a:solidFill>
                <a:srgbClr val="FF0000"/>
              </a:solidFill>
            </a:endParaRP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2F2E02F0-3F0D-44DC-987E-35919A9ED593}"/>
              </a:ext>
            </a:extLst>
          </p:cNvPr>
          <p:cNvSpPr/>
          <p:nvPr/>
        </p:nvSpPr>
        <p:spPr>
          <a:xfrm>
            <a:off x="4899648" y="1890430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1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布袋球</a:t>
            </a:r>
          </a:p>
        </p:txBody>
      </p:sp>
      <p:sp>
        <p:nvSpPr>
          <p:cNvPr id="84" name="橢圓 83">
            <a:extLst>
              <a:ext uri="{FF2B5EF4-FFF2-40B4-BE49-F238E27FC236}">
                <a16:creationId xmlns:a16="http://schemas.microsoft.com/office/drawing/2014/main" id="{9F9A5D42-4741-4097-A22E-7B864ACD3E91}"/>
              </a:ext>
            </a:extLst>
          </p:cNvPr>
          <p:cNvSpPr/>
          <p:nvPr/>
        </p:nvSpPr>
        <p:spPr>
          <a:xfrm rot="5400000" flipH="1">
            <a:off x="2154774" y="3663809"/>
            <a:ext cx="388918" cy="429515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5" name="橢圓 84">
            <a:extLst>
              <a:ext uri="{FF2B5EF4-FFF2-40B4-BE49-F238E27FC236}">
                <a16:creationId xmlns:a16="http://schemas.microsoft.com/office/drawing/2014/main" id="{DC24DAFC-9DE0-4063-B2AB-488909C088EA}"/>
              </a:ext>
            </a:extLst>
          </p:cNvPr>
          <p:cNvSpPr/>
          <p:nvPr/>
        </p:nvSpPr>
        <p:spPr>
          <a:xfrm rot="5400000" flipH="1">
            <a:off x="2156192" y="4545001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6" name="橢圓 85">
            <a:extLst>
              <a:ext uri="{FF2B5EF4-FFF2-40B4-BE49-F238E27FC236}">
                <a16:creationId xmlns:a16="http://schemas.microsoft.com/office/drawing/2014/main" id="{76CC864C-014E-4570-8EF0-015565D3EEDA}"/>
              </a:ext>
            </a:extLst>
          </p:cNvPr>
          <p:cNvSpPr/>
          <p:nvPr/>
        </p:nvSpPr>
        <p:spPr>
          <a:xfrm rot="5400000" flipH="1">
            <a:off x="1174573" y="4556178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7" name="橢圓 86">
            <a:extLst>
              <a:ext uri="{FF2B5EF4-FFF2-40B4-BE49-F238E27FC236}">
                <a16:creationId xmlns:a16="http://schemas.microsoft.com/office/drawing/2014/main" id="{D0BFE86B-961C-463B-BD42-5183E6F333B3}"/>
              </a:ext>
            </a:extLst>
          </p:cNvPr>
          <p:cNvSpPr/>
          <p:nvPr/>
        </p:nvSpPr>
        <p:spPr>
          <a:xfrm rot="5400000" flipH="1">
            <a:off x="1170605" y="3658783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8" name="矩形 87">
            <a:extLst>
              <a:ext uri="{FF2B5EF4-FFF2-40B4-BE49-F238E27FC236}">
                <a16:creationId xmlns:a16="http://schemas.microsoft.com/office/drawing/2014/main" id="{8E06D7A5-E1BC-4B20-BCC7-B3C48F8E1A8F}"/>
              </a:ext>
            </a:extLst>
          </p:cNvPr>
          <p:cNvSpPr/>
          <p:nvPr/>
        </p:nvSpPr>
        <p:spPr>
          <a:xfrm>
            <a:off x="985580" y="4006113"/>
            <a:ext cx="72724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數字投樂趣</a:t>
            </a:r>
            <a:endParaRPr lang="zh-TW" altLang="en-US" sz="1300" b="1" dirty="0">
              <a:solidFill>
                <a:srgbClr val="FF0000"/>
              </a:solidFill>
            </a:endParaRPr>
          </a:p>
        </p:txBody>
      </p:sp>
      <p:sp>
        <p:nvSpPr>
          <p:cNvPr id="89" name="矩形 88">
            <a:extLst>
              <a:ext uri="{FF2B5EF4-FFF2-40B4-BE49-F238E27FC236}">
                <a16:creationId xmlns:a16="http://schemas.microsoft.com/office/drawing/2014/main" id="{70FC4534-BF3F-4CC4-9C9B-31819E002916}"/>
              </a:ext>
            </a:extLst>
          </p:cNvPr>
          <p:cNvSpPr/>
          <p:nvPr/>
        </p:nvSpPr>
        <p:spPr>
          <a:xfrm>
            <a:off x="1427376" y="6288990"/>
            <a:ext cx="727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400" b="1" u="sng" dirty="0">
                <a:solidFill>
                  <a:srgbClr val="0070C0"/>
                </a:solidFill>
              </a:rPr>
              <a:t>報到處</a:t>
            </a:r>
            <a:endParaRPr lang="en-US" altLang="zh-TW" sz="1400" b="1" u="sng" dirty="0">
              <a:solidFill>
                <a:srgbClr val="0070C0"/>
              </a:solidFill>
            </a:endParaRP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1D65FBC8-8A7F-46F0-A26E-55A63429948A}"/>
              </a:ext>
            </a:extLst>
          </p:cNvPr>
          <p:cNvSpPr/>
          <p:nvPr/>
        </p:nvSpPr>
        <p:spPr>
          <a:xfrm>
            <a:off x="6828546" y="1965202"/>
            <a:ext cx="72724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400" b="1" dirty="0">
                <a:solidFill>
                  <a:srgbClr val="FF0000"/>
                </a:solidFill>
              </a:rPr>
              <a:t>踩高蹺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  <p:sp>
        <p:nvSpPr>
          <p:cNvPr id="92" name="矩形 91">
            <a:extLst>
              <a:ext uri="{FF2B5EF4-FFF2-40B4-BE49-F238E27FC236}">
                <a16:creationId xmlns:a16="http://schemas.microsoft.com/office/drawing/2014/main" id="{D0EA3F14-EE29-4F0A-B9D5-6B5E3A313FD6}"/>
              </a:ext>
            </a:extLst>
          </p:cNvPr>
          <p:cNvSpPr/>
          <p:nvPr/>
        </p:nvSpPr>
        <p:spPr>
          <a:xfrm>
            <a:off x="4932846" y="1032589"/>
            <a:ext cx="7272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足壘球</a:t>
            </a:r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全壘打</a:t>
            </a:r>
            <a:endParaRPr lang="en-US" altLang="zh-TW" sz="1300" b="1" dirty="0">
              <a:solidFill>
                <a:srgbClr val="FF0000"/>
              </a:solidFill>
            </a:endParaRPr>
          </a:p>
        </p:txBody>
      </p:sp>
      <p:sp>
        <p:nvSpPr>
          <p:cNvPr id="93" name="矩形 92">
            <a:extLst>
              <a:ext uri="{FF2B5EF4-FFF2-40B4-BE49-F238E27FC236}">
                <a16:creationId xmlns:a16="http://schemas.microsoft.com/office/drawing/2014/main" id="{10F42203-A3A0-47DB-9130-C469401BD444}"/>
              </a:ext>
            </a:extLst>
          </p:cNvPr>
          <p:cNvSpPr/>
          <p:nvPr/>
        </p:nvSpPr>
        <p:spPr>
          <a:xfrm>
            <a:off x="2053107" y="5792585"/>
            <a:ext cx="53540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300" b="1" dirty="0">
                <a:solidFill>
                  <a:srgbClr val="FF0000"/>
                </a:solidFill>
              </a:rPr>
              <a:t>閃閃</a:t>
            </a:r>
            <a:endParaRPr lang="en-US" altLang="zh-TW" sz="1300" b="1" dirty="0">
              <a:solidFill>
                <a:srgbClr val="FF0000"/>
              </a:solidFill>
            </a:endParaRPr>
          </a:p>
          <a:p>
            <a:pPr lvl="0"/>
            <a:r>
              <a:rPr lang="zh-TW" altLang="en-US" sz="1300" b="1" dirty="0">
                <a:solidFill>
                  <a:srgbClr val="FF0000"/>
                </a:solidFill>
              </a:rPr>
              <a:t>動人</a:t>
            </a:r>
            <a:endParaRPr lang="en-US" altLang="zh-TW" sz="1300" b="1" dirty="0">
              <a:solidFill>
                <a:srgbClr val="FF0000"/>
              </a:solidFill>
            </a:endParaRPr>
          </a:p>
        </p:txBody>
      </p:sp>
      <p:sp>
        <p:nvSpPr>
          <p:cNvPr id="95" name="矩形 94">
            <a:extLst>
              <a:ext uri="{FF2B5EF4-FFF2-40B4-BE49-F238E27FC236}">
                <a16:creationId xmlns:a16="http://schemas.microsoft.com/office/drawing/2014/main" id="{00A351C3-9D66-48B1-A7DE-9BB678F91FAC}"/>
              </a:ext>
            </a:extLst>
          </p:cNvPr>
          <p:cNvSpPr/>
          <p:nvPr/>
        </p:nvSpPr>
        <p:spPr>
          <a:xfrm>
            <a:off x="2113013" y="4915081"/>
            <a:ext cx="5305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en-US" sz="1200" b="1" dirty="0">
                <a:solidFill>
                  <a:srgbClr val="FF0000"/>
                </a:solidFill>
              </a:rPr>
              <a:t>跳跳小童</a:t>
            </a:r>
          </a:p>
        </p:txBody>
      </p:sp>
      <p:sp>
        <p:nvSpPr>
          <p:cNvPr id="96" name="橢圓 95">
            <a:extLst>
              <a:ext uri="{FF2B5EF4-FFF2-40B4-BE49-F238E27FC236}">
                <a16:creationId xmlns:a16="http://schemas.microsoft.com/office/drawing/2014/main" id="{8BA94E77-C6C3-4C9E-A72F-22B1AC535674}"/>
              </a:ext>
            </a:extLst>
          </p:cNvPr>
          <p:cNvSpPr/>
          <p:nvPr/>
        </p:nvSpPr>
        <p:spPr>
          <a:xfrm rot="5400000" flipH="1">
            <a:off x="4548192" y="1847062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7" name="橢圓 96">
            <a:extLst>
              <a:ext uri="{FF2B5EF4-FFF2-40B4-BE49-F238E27FC236}">
                <a16:creationId xmlns:a16="http://schemas.microsoft.com/office/drawing/2014/main" id="{C04509DE-616B-458B-B747-D2AA6CA36028}"/>
              </a:ext>
            </a:extLst>
          </p:cNvPr>
          <p:cNvSpPr/>
          <p:nvPr/>
        </p:nvSpPr>
        <p:spPr>
          <a:xfrm rot="5400000" flipH="1">
            <a:off x="6533797" y="1835064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8" name="橢圓 97">
            <a:extLst>
              <a:ext uri="{FF2B5EF4-FFF2-40B4-BE49-F238E27FC236}">
                <a16:creationId xmlns:a16="http://schemas.microsoft.com/office/drawing/2014/main" id="{6124055C-BBAB-4444-83F5-8361344F461C}"/>
              </a:ext>
            </a:extLst>
          </p:cNvPr>
          <p:cNvSpPr/>
          <p:nvPr/>
        </p:nvSpPr>
        <p:spPr>
          <a:xfrm rot="5400000" flipH="1">
            <a:off x="6053864" y="1062776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9" name="橢圓 98">
            <a:extLst>
              <a:ext uri="{FF2B5EF4-FFF2-40B4-BE49-F238E27FC236}">
                <a16:creationId xmlns:a16="http://schemas.microsoft.com/office/drawing/2014/main" id="{2CB2F4FF-FF3A-4EEB-BA7C-C3430AE7EEB1}"/>
              </a:ext>
            </a:extLst>
          </p:cNvPr>
          <p:cNvSpPr/>
          <p:nvPr/>
        </p:nvSpPr>
        <p:spPr>
          <a:xfrm rot="5400000" flipH="1">
            <a:off x="3591905" y="4363652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0" name="橢圓 99">
            <a:extLst>
              <a:ext uri="{FF2B5EF4-FFF2-40B4-BE49-F238E27FC236}">
                <a16:creationId xmlns:a16="http://schemas.microsoft.com/office/drawing/2014/main" id="{02427797-4A8D-4022-B9C5-38BCA5B1DD57}"/>
              </a:ext>
            </a:extLst>
          </p:cNvPr>
          <p:cNvSpPr/>
          <p:nvPr/>
        </p:nvSpPr>
        <p:spPr>
          <a:xfrm rot="5400000" flipH="1">
            <a:off x="2485821" y="2164196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2" name="橢圓 101">
            <a:extLst>
              <a:ext uri="{FF2B5EF4-FFF2-40B4-BE49-F238E27FC236}">
                <a16:creationId xmlns:a16="http://schemas.microsoft.com/office/drawing/2014/main" id="{28856C44-F4DD-4AB6-B40E-40A65FE6F0B3}"/>
              </a:ext>
            </a:extLst>
          </p:cNvPr>
          <p:cNvSpPr/>
          <p:nvPr/>
        </p:nvSpPr>
        <p:spPr>
          <a:xfrm rot="5400000" flipH="1">
            <a:off x="4548609" y="1053955"/>
            <a:ext cx="366828" cy="394514"/>
          </a:xfrm>
          <a:prstGeom prst="ellipse">
            <a:avLst/>
          </a:prstGeom>
          <a:solidFill>
            <a:srgbClr val="F2F2F0"/>
          </a:solidFill>
          <a:ln>
            <a:solidFill>
              <a:srgbClr val="472B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altLang="zh-TW" sz="12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endParaRPr lang="zh-TW" altLang="en-US" sz="12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橢圓 2">
            <a:extLst>
              <a:ext uri="{FF2B5EF4-FFF2-40B4-BE49-F238E27FC236}">
                <a16:creationId xmlns:a16="http://schemas.microsoft.com/office/drawing/2014/main" id="{D3A89244-6C27-4019-B77E-57B52D9FBF51}"/>
              </a:ext>
            </a:extLst>
          </p:cNvPr>
          <p:cNvSpPr/>
          <p:nvPr/>
        </p:nvSpPr>
        <p:spPr>
          <a:xfrm>
            <a:off x="6643620" y="254993"/>
            <a:ext cx="3028114" cy="64975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accent3"/>
                </a:solidFill>
              </a:rPr>
              <a:t>操場</a:t>
            </a: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DD2EF73D-DEAB-4DA7-BBE7-5523FDFD5B75}"/>
              </a:ext>
            </a:extLst>
          </p:cNvPr>
          <p:cNvSpPr/>
          <p:nvPr/>
        </p:nvSpPr>
        <p:spPr>
          <a:xfrm>
            <a:off x="5944477" y="1127398"/>
            <a:ext cx="1728157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altLang="zh-TW" sz="1300" b="1" dirty="0">
                <a:solidFill>
                  <a:srgbClr val="FF0000"/>
                </a:solidFill>
              </a:rPr>
              <a:t>RF</a:t>
            </a:r>
            <a:r>
              <a:rPr lang="zh-TW" altLang="zh-TW" sz="1300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跑跑車</a:t>
            </a:r>
            <a:endParaRPr lang="en-US" altLang="zh-TW" sz="1300" b="1" dirty="0">
              <a:solidFill>
                <a:srgbClr val="FF0000"/>
              </a:solidFill>
            </a:endParaRPr>
          </a:p>
        </p:txBody>
      </p:sp>
      <p:sp>
        <p:nvSpPr>
          <p:cNvPr id="90" name="矩形 89">
            <a:extLst>
              <a:ext uri="{FF2B5EF4-FFF2-40B4-BE49-F238E27FC236}">
                <a16:creationId xmlns:a16="http://schemas.microsoft.com/office/drawing/2014/main" id="{82BCF965-D6EA-41F8-947E-D1B567441871}"/>
              </a:ext>
            </a:extLst>
          </p:cNvPr>
          <p:cNvSpPr/>
          <p:nvPr/>
        </p:nvSpPr>
        <p:spPr>
          <a:xfrm>
            <a:off x="2132822" y="4028084"/>
            <a:ext cx="51809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TW" altLang="en-US" sz="1300" b="1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羽球</a:t>
            </a:r>
            <a:endParaRPr lang="en-US" altLang="zh-TW" sz="1300" b="1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/>
            <a:r>
              <a:rPr lang="zh-TW" altLang="en-US" sz="1300" b="1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輪椅</a:t>
            </a:r>
            <a:endParaRPr lang="zh-TW" altLang="en-US" sz="1300" b="1" dirty="0">
              <a:solidFill>
                <a:srgbClr val="FF0000"/>
              </a:solidFill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id="{72D1A1AB-7662-4F66-9D99-CB36750BEE73}"/>
              </a:ext>
            </a:extLst>
          </p:cNvPr>
          <p:cNvSpPr/>
          <p:nvPr/>
        </p:nvSpPr>
        <p:spPr>
          <a:xfrm>
            <a:off x="963394" y="4924468"/>
            <a:ext cx="68480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飄飄球</a:t>
            </a:r>
            <a:endParaRPr lang="en-US" altLang="zh-TW" sz="1300" b="1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0" algn="ctr"/>
            <a:r>
              <a:rPr lang="zh-TW" altLang="zh-TW" sz="13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進洞</a:t>
            </a:r>
            <a:endParaRPr lang="zh-TW" altLang="en-US" sz="1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17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6B25E9-17CF-4F6C-A311-785FBCB07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8252" y="308811"/>
            <a:ext cx="2855495" cy="629653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>開幕配置表</a:t>
            </a:r>
          </a:p>
        </p:txBody>
      </p:sp>
      <p:pic>
        <p:nvPicPr>
          <p:cNvPr id="4" name="內容版面配置區 3">
            <a:extLst>
              <a:ext uri="{FF2B5EF4-FFF2-40B4-BE49-F238E27FC236}">
                <a16:creationId xmlns:a16="http://schemas.microsoft.com/office/drawing/2014/main" id="{CA67DA7A-AE24-47DE-9D6B-4A168DD1C9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47000"/>
          </a:blip>
          <a:stretch>
            <a:fillRect/>
          </a:stretch>
        </p:blipFill>
        <p:spPr>
          <a:xfrm>
            <a:off x="3416842" y="1008899"/>
            <a:ext cx="5686926" cy="5420759"/>
          </a:xfrm>
          <a:prstGeom prst="rect">
            <a:avLst/>
          </a:prstGeom>
          <a:noFill/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DB412973-BB05-44F7-BA95-16F1549406A1}"/>
              </a:ext>
            </a:extLst>
          </p:cNvPr>
          <p:cNvSpPr txBox="1"/>
          <p:nvPr/>
        </p:nvSpPr>
        <p:spPr>
          <a:xfrm>
            <a:off x="7418192" y="1716644"/>
            <a:ext cx="67627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司儀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16016A8F-E59E-4334-9B4E-15E208BB8F2C}"/>
              </a:ext>
            </a:extLst>
          </p:cNvPr>
          <p:cNvSpPr txBox="1"/>
          <p:nvPr/>
        </p:nvSpPr>
        <p:spPr>
          <a:xfrm>
            <a:off x="7152458" y="1089979"/>
            <a:ext cx="934453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音控</a:t>
            </a:r>
            <a:endParaRPr lang="en-US" altLang="zh-TW" dirty="0"/>
          </a:p>
          <a:p>
            <a:r>
              <a:rPr lang="en-US" altLang="zh-TW" dirty="0"/>
              <a:t>1</a:t>
            </a:r>
            <a:r>
              <a:rPr lang="zh-TW" altLang="en-US" dirty="0"/>
              <a:t>桌</a:t>
            </a:r>
            <a:r>
              <a:rPr lang="en-US" altLang="zh-TW" dirty="0"/>
              <a:t>1</a:t>
            </a:r>
            <a:r>
              <a:rPr lang="zh-TW" altLang="en-US" dirty="0"/>
              <a:t>椅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F375764-DD79-4CF0-B085-1A3B8552F48B}"/>
              </a:ext>
            </a:extLst>
          </p:cNvPr>
          <p:cNvSpPr/>
          <p:nvPr/>
        </p:nvSpPr>
        <p:spPr>
          <a:xfrm>
            <a:off x="5114925" y="1057276"/>
            <a:ext cx="2009775" cy="1028700"/>
          </a:xfrm>
          <a:prstGeom prst="rect">
            <a:avLst/>
          </a:prstGeom>
          <a:solidFill>
            <a:srgbClr val="C9C2D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>
                <a:solidFill>
                  <a:schemeClr val="tx1"/>
                </a:solidFill>
              </a:rPr>
              <a:t>電視牆</a:t>
            </a:r>
            <a:endParaRPr lang="en-US" altLang="zh-TW" sz="1600" dirty="0">
              <a:solidFill>
                <a:schemeClr val="tx1"/>
              </a:solidFill>
            </a:endParaRPr>
          </a:p>
          <a:p>
            <a:pPr algn="ctr"/>
            <a:r>
              <a:rPr lang="en-US" altLang="zh-TW" sz="16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114</a:t>
            </a:r>
            <a:r>
              <a:rPr lang="zh-TW" altLang="en-US" sz="16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年</a:t>
            </a:r>
            <a:r>
              <a:rPr lang="zh-TW" altLang="zh-TW" sz="1600" b="1" dirty="0">
                <a:solidFill>
                  <a:srgbClr val="FF0000"/>
                </a:solidFill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親師生運動平權融合運動會</a:t>
            </a:r>
            <a:endParaRPr lang="zh-TW" altLang="en-US" sz="1600" b="1" dirty="0">
              <a:solidFill>
                <a:srgbClr val="FF0000"/>
              </a:solidFill>
              <a:effectLst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5EB55100-38E0-4F5C-B956-4C25B4BC43FB}"/>
              </a:ext>
            </a:extLst>
          </p:cNvPr>
          <p:cNvSpPr txBox="1"/>
          <p:nvPr/>
        </p:nvSpPr>
        <p:spPr>
          <a:xfrm>
            <a:off x="4922419" y="2715629"/>
            <a:ext cx="2600325" cy="1477328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/>
              <a:t>      參賽學校開幕位置</a:t>
            </a:r>
            <a:endParaRPr lang="en-US" altLang="zh-TW" dirty="0"/>
          </a:p>
          <a:p>
            <a:r>
              <a:rPr lang="en-US" altLang="zh-TW" dirty="0"/>
              <a:t>1</a:t>
            </a:r>
            <a:r>
              <a:rPr lang="zh-TW" altLang="en-US" dirty="0"/>
              <a:t>   </a:t>
            </a:r>
            <a:r>
              <a:rPr lang="en-US" altLang="zh-TW" dirty="0"/>
              <a:t>2</a:t>
            </a:r>
            <a:r>
              <a:rPr lang="zh-TW" altLang="en-US" dirty="0"/>
              <a:t>   </a:t>
            </a:r>
            <a:r>
              <a:rPr lang="en-US" altLang="zh-TW" dirty="0"/>
              <a:t>3</a:t>
            </a:r>
            <a:r>
              <a:rPr lang="zh-TW" altLang="en-US" dirty="0"/>
              <a:t>   </a:t>
            </a:r>
            <a:r>
              <a:rPr lang="en-US" altLang="zh-TW" dirty="0"/>
              <a:t>4</a:t>
            </a:r>
            <a:r>
              <a:rPr lang="zh-TW" altLang="en-US" dirty="0"/>
              <a:t>   </a:t>
            </a:r>
            <a:r>
              <a:rPr lang="en-US" altLang="zh-TW" dirty="0"/>
              <a:t>5</a:t>
            </a:r>
            <a:r>
              <a:rPr lang="zh-TW" altLang="en-US" dirty="0"/>
              <a:t>   </a:t>
            </a:r>
            <a:r>
              <a:rPr lang="en-US" altLang="zh-TW" dirty="0"/>
              <a:t>6</a:t>
            </a:r>
            <a:r>
              <a:rPr lang="zh-TW" altLang="en-US" dirty="0"/>
              <a:t>   </a:t>
            </a:r>
            <a:r>
              <a:rPr lang="en-US" altLang="zh-TW" dirty="0"/>
              <a:t>7</a:t>
            </a:r>
            <a:r>
              <a:rPr lang="zh-TW" altLang="en-US" dirty="0"/>
              <a:t>   </a:t>
            </a:r>
            <a:r>
              <a:rPr lang="en-US" altLang="zh-TW" dirty="0"/>
              <a:t>8</a:t>
            </a:r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9</a:t>
            </a:r>
            <a:r>
              <a:rPr lang="zh-TW" altLang="en-US" dirty="0"/>
              <a:t> </a:t>
            </a:r>
            <a:r>
              <a:rPr lang="en-US" altLang="zh-TW" dirty="0"/>
              <a:t>10</a:t>
            </a:r>
            <a:r>
              <a:rPr lang="zh-TW" altLang="en-US" dirty="0"/>
              <a:t> </a:t>
            </a:r>
            <a:r>
              <a:rPr lang="en-US" altLang="zh-TW" dirty="0"/>
              <a:t>11</a:t>
            </a:r>
            <a:r>
              <a:rPr lang="zh-TW" altLang="en-US" dirty="0"/>
              <a:t> </a:t>
            </a:r>
            <a:r>
              <a:rPr lang="en-US" altLang="zh-TW" dirty="0"/>
              <a:t>12</a:t>
            </a:r>
            <a:r>
              <a:rPr lang="zh-TW" altLang="en-US" dirty="0"/>
              <a:t> </a:t>
            </a:r>
            <a:r>
              <a:rPr lang="en-US" altLang="zh-TW" dirty="0"/>
              <a:t>13</a:t>
            </a:r>
            <a:r>
              <a:rPr lang="zh-TW" altLang="en-US" dirty="0"/>
              <a:t> </a:t>
            </a:r>
            <a:r>
              <a:rPr lang="en-US" altLang="zh-TW" dirty="0"/>
              <a:t>14</a:t>
            </a:r>
            <a:r>
              <a:rPr lang="zh-TW" altLang="en-US" dirty="0"/>
              <a:t> </a:t>
            </a:r>
            <a:r>
              <a:rPr lang="en-US" altLang="zh-TW" dirty="0"/>
              <a:t>15</a:t>
            </a:r>
            <a:r>
              <a:rPr lang="zh-TW" altLang="en-US" dirty="0"/>
              <a:t> </a:t>
            </a:r>
            <a:r>
              <a:rPr lang="en-US" altLang="zh-TW" dirty="0"/>
              <a:t>16</a:t>
            </a:r>
            <a:r>
              <a:rPr lang="zh-TW" altLang="en-US" dirty="0"/>
              <a:t> </a:t>
            </a:r>
          </a:p>
        </p:txBody>
      </p:sp>
      <p:graphicFrame>
        <p:nvGraphicFramePr>
          <p:cNvPr id="11" name="表格 10">
            <a:extLst>
              <a:ext uri="{FF2B5EF4-FFF2-40B4-BE49-F238E27FC236}">
                <a16:creationId xmlns:a16="http://schemas.microsoft.com/office/drawing/2014/main" id="{7D37D48A-B0EC-4B8F-97AB-06AB11BCB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242505"/>
              </p:ext>
            </p:extLst>
          </p:nvPr>
        </p:nvGraphicFramePr>
        <p:xfrm>
          <a:off x="1076324" y="1181368"/>
          <a:ext cx="2405562" cy="5075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380">
                  <a:extLst>
                    <a:ext uri="{9D8B030D-6E8A-4147-A177-3AD203B41FA5}">
                      <a16:colId xmlns:a16="http://schemas.microsoft.com/office/drawing/2014/main" val="3436713869"/>
                    </a:ext>
                  </a:extLst>
                </a:gridCol>
                <a:gridCol w="609957">
                  <a:extLst>
                    <a:ext uri="{9D8B030D-6E8A-4147-A177-3AD203B41FA5}">
                      <a16:colId xmlns:a16="http://schemas.microsoft.com/office/drawing/2014/main" val="3063800414"/>
                    </a:ext>
                  </a:extLst>
                </a:gridCol>
                <a:gridCol w="589396">
                  <a:extLst>
                    <a:ext uri="{9D8B030D-6E8A-4147-A177-3AD203B41FA5}">
                      <a16:colId xmlns:a16="http://schemas.microsoft.com/office/drawing/2014/main" val="3947638172"/>
                    </a:ext>
                  </a:extLst>
                </a:gridCol>
                <a:gridCol w="849829">
                  <a:extLst>
                    <a:ext uri="{9D8B030D-6E8A-4147-A177-3AD203B41FA5}">
                      <a16:colId xmlns:a16="http://schemas.microsoft.com/office/drawing/2014/main" val="3416196649"/>
                    </a:ext>
                  </a:extLst>
                </a:gridCol>
              </a:tblGrid>
              <a:tr h="245755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編號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參賽學校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開幕位置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闖關第</a:t>
                      </a:r>
                      <a:r>
                        <a:rPr lang="en-US" altLang="zh-TW" sz="1100" u="none" strike="noStrike">
                          <a:effectLst/>
                        </a:rPr>
                        <a:t>1</a:t>
                      </a:r>
                      <a:r>
                        <a:rPr lang="zh-TW" altLang="en-US" sz="1100" u="none" strike="noStrike">
                          <a:effectLst/>
                        </a:rPr>
                        <a:t>站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1467562246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三和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 dirty="0">
                          <a:effectLst/>
                        </a:rPr>
                        <a:t>(1)</a:t>
                      </a:r>
                      <a:r>
                        <a:rPr lang="zh-TW" altLang="en-US" sz="1100" u="none" strike="noStrike" dirty="0">
                          <a:effectLst/>
                        </a:rPr>
                        <a:t>拉拉洞運球</a:t>
                      </a:r>
                      <a:endParaRPr lang="zh-TW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4163288256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2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大崙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741810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3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梅山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 dirty="0">
                          <a:effectLst/>
                        </a:rPr>
                        <a:t>2</a:t>
                      </a:r>
                      <a:endParaRPr lang="en-US" altLang="zh-TW" sz="11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(2)</a:t>
                      </a:r>
                      <a:r>
                        <a:rPr lang="zh-TW" altLang="en-US" sz="1100" u="none" strike="noStrike">
                          <a:effectLst/>
                        </a:rPr>
                        <a:t>閃閃動人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2188732503"/>
                  </a:ext>
                </a:extLst>
              </a:tr>
              <a:tr h="2457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4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柳林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593508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5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南新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542463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6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內埔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3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(3)</a:t>
                      </a:r>
                      <a:r>
                        <a:rPr lang="zh-TW" altLang="en-US" sz="1100" u="none" strike="noStrike">
                          <a:effectLst/>
                        </a:rPr>
                        <a:t>飄球進洞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2119470391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7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 dirty="0">
                          <a:effectLst/>
                        </a:rPr>
                        <a:t>新港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600139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8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中埔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 dirty="0">
                          <a:effectLst/>
                        </a:rPr>
                        <a:t>4</a:t>
                      </a:r>
                      <a:endParaRPr lang="en-US" altLang="zh-TW" sz="1100" b="1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(4)</a:t>
                      </a:r>
                      <a:r>
                        <a:rPr lang="zh-TW" altLang="en-US" sz="1100" u="none" strike="noStrike">
                          <a:effectLst/>
                        </a:rPr>
                        <a:t>跳跳小童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3059064599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9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民雄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222911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10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東榮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5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(5)</a:t>
                      </a:r>
                      <a:r>
                        <a:rPr lang="zh-TW" altLang="en-US" sz="1100" u="none" strike="noStrike">
                          <a:effectLst/>
                        </a:rPr>
                        <a:t>數字投樂趣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3672477339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11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竹崎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36498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12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興中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6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(6)</a:t>
                      </a:r>
                      <a:r>
                        <a:rPr lang="zh-TW" altLang="en-US" sz="1100" u="none" strike="noStrike">
                          <a:effectLst/>
                        </a:rPr>
                        <a:t>羽球輪椅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2855769281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13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福樂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651437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14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大同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8917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15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竹村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7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(7)</a:t>
                      </a:r>
                      <a:r>
                        <a:rPr lang="zh-TW" altLang="en-US" sz="1100" u="none" strike="noStrike">
                          <a:effectLst/>
                        </a:rPr>
                        <a:t>我是大力士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1497689834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16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布袋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37317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17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>
                          <a:effectLst/>
                        </a:rPr>
                        <a:t>溪口</a:t>
                      </a:r>
                      <a:endParaRPr lang="zh-TW" altLang="en-US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8</a:t>
                      </a:r>
                      <a:endParaRPr lang="en-US" altLang="zh-TW" sz="11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100" u="none" strike="noStrike">
                          <a:effectLst/>
                        </a:rPr>
                        <a:t>(8)</a:t>
                      </a:r>
                      <a:r>
                        <a:rPr lang="zh-TW" altLang="en-US" sz="1100" u="none" strike="noStrike">
                          <a:effectLst/>
                        </a:rPr>
                        <a:t>快手疊杯</a:t>
                      </a:r>
                      <a:endParaRPr lang="zh-TW" altLang="en-US" sz="11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124" marR="5124" marT="5124" marB="0" anchor="ctr"/>
                </a:tc>
                <a:extLst>
                  <a:ext uri="{0D108BD9-81ED-4DB2-BD59-A6C34878D82A}">
                    <a16:rowId xmlns:a16="http://schemas.microsoft.com/office/drawing/2014/main" val="1576118715"/>
                  </a:ext>
                </a:extLst>
              </a:tr>
              <a:tr h="2696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100" u="none" strike="noStrike">
                          <a:effectLst/>
                        </a:rPr>
                        <a:t>18</a:t>
                      </a:r>
                      <a:endParaRPr lang="en-US" altLang="zh-TW" sz="11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u="none" strike="noStrike" dirty="0">
                          <a:effectLst/>
                        </a:rPr>
                        <a:t>梅北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124" marR="5124" marT="5124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948220"/>
                  </a:ext>
                </a:extLst>
              </a:tr>
            </a:tbl>
          </a:graphicData>
        </a:graphic>
      </p:graphicFrame>
      <p:sp>
        <p:nvSpPr>
          <p:cNvPr id="12" name="文字方塊 11">
            <a:extLst>
              <a:ext uri="{FF2B5EF4-FFF2-40B4-BE49-F238E27FC236}">
                <a16:creationId xmlns:a16="http://schemas.microsoft.com/office/drawing/2014/main" id="{31724826-2405-4787-A59D-F9DAEA57E827}"/>
              </a:ext>
            </a:extLst>
          </p:cNvPr>
          <p:cNvSpPr txBox="1"/>
          <p:nvPr/>
        </p:nvSpPr>
        <p:spPr>
          <a:xfrm>
            <a:off x="5314950" y="5142319"/>
            <a:ext cx="1890711" cy="80021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u="sng" dirty="0"/>
              <a:t>報到處</a:t>
            </a:r>
            <a:r>
              <a:rPr lang="en-US" altLang="zh-TW" b="1" u="sng" dirty="0"/>
              <a:t>(2</a:t>
            </a:r>
            <a:r>
              <a:rPr lang="zh-TW" altLang="en-US" b="1" u="sng" dirty="0"/>
              <a:t>桌</a:t>
            </a:r>
            <a:r>
              <a:rPr lang="en-US" altLang="zh-TW" b="1" u="sng" dirty="0"/>
              <a:t>4</a:t>
            </a:r>
            <a:r>
              <a:rPr lang="zh-TW" altLang="en-US" b="1" u="sng" dirty="0"/>
              <a:t>椅</a:t>
            </a:r>
            <a:r>
              <a:rPr lang="en-US" altLang="zh-TW" b="1" u="sng" dirty="0"/>
              <a:t>)</a:t>
            </a:r>
          </a:p>
          <a:p>
            <a:pPr algn="ctr"/>
            <a:r>
              <a:rPr lang="zh-TW" altLang="en-US" sz="1400" dirty="0"/>
              <a:t>簽到</a:t>
            </a:r>
            <a:r>
              <a:rPr lang="en-US" altLang="zh-TW" sz="1400" dirty="0"/>
              <a:t>.</a:t>
            </a:r>
            <a:r>
              <a:rPr lang="zh-TW" altLang="en-US" sz="1400" dirty="0"/>
              <a:t>領闖關卡</a:t>
            </a:r>
            <a:r>
              <a:rPr lang="en-US" altLang="zh-TW" sz="1400" dirty="0"/>
              <a:t>.</a:t>
            </a:r>
            <a:r>
              <a:rPr lang="zh-TW" altLang="en-US" sz="1400" dirty="0"/>
              <a:t>餐盒</a:t>
            </a:r>
            <a:r>
              <a:rPr lang="en-US" altLang="zh-TW" sz="1400" dirty="0"/>
              <a:t>.</a:t>
            </a:r>
            <a:r>
              <a:rPr lang="zh-TW" altLang="en-US" sz="1400" dirty="0"/>
              <a:t>參加獎品</a:t>
            </a:r>
            <a:endParaRPr lang="en-US" altLang="zh-TW" sz="1400" dirty="0"/>
          </a:p>
        </p:txBody>
      </p:sp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BE78BAAA-60A6-44F5-A872-121FC95146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06248"/>
              </p:ext>
            </p:extLst>
          </p:nvPr>
        </p:nvGraphicFramePr>
        <p:xfrm>
          <a:off x="8963275" y="1181368"/>
          <a:ext cx="2959213" cy="50758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8402">
                  <a:extLst>
                    <a:ext uri="{9D8B030D-6E8A-4147-A177-3AD203B41FA5}">
                      <a16:colId xmlns:a16="http://schemas.microsoft.com/office/drawing/2014/main" val="39431923"/>
                    </a:ext>
                  </a:extLst>
                </a:gridCol>
                <a:gridCol w="750342">
                  <a:extLst>
                    <a:ext uri="{9D8B030D-6E8A-4147-A177-3AD203B41FA5}">
                      <a16:colId xmlns:a16="http://schemas.microsoft.com/office/drawing/2014/main" val="3978460185"/>
                    </a:ext>
                  </a:extLst>
                </a:gridCol>
                <a:gridCol w="725049">
                  <a:extLst>
                    <a:ext uri="{9D8B030D-6E8A-4147-A177-3AD203B41FA5}">
                      <a16:colId xmlns:a16="http://schemas.microsoft.com/office/drawing/2014/main" val="367888932"/>
                    </a:ext>
                  </a:extLst>
                </a:gridCol>
                <a:gridCol w="1045420">
                  <a:extLst>
                    <a:ext uri="{9D8B030D-6E8A-4147-A177-3AD203B41FA5}">
                      <a16:colId xmlns:a16="http://schemas.microsoft.com/office/drawing/2014/main" val="2322489121"/>
                    </a:ext>
                  </a:extLst>
                </a:gridCol>
              </a:tblGrid>
              <a:tr h="264018"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編號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參賽學校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開幕位置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闖關第</a:t>
                      </a:r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r>
                        <a:rPr lang="zh-TW" altLang="en-US" sz="1200" u="none" strike="noStrike">
                          <a:effectLst/>
                        </a:rPr>
                        <a:t>站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3905424870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大埔國中小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9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(9)</a:t>
                      </a:r>
                      <a:r>
                        <a:rPr lang="zh-TW" altLang="en-US" sz="1200" u="none" strike="noStrike">
                          <a:effectLst/>
                        </a:rPr>
                        <a:t>洞洞保齡球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1503290522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義竹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5418538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秀林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10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(10)</a:t>
                      </a:r>
                      <a:r>
                        <a:rPr lang="zh-TW" altLang="en-US" sz="1200" u="none" strike="noStrike">
                          <a:effectLst/>
                        </a:rPr>
                        <a:t>我是神射手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463797773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朴子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4344866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安東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11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(11)</a:t>
                      </a:r>
                      <a:r>
                        <a:rPr lang="zh-TW" altLang="en-US" sz="1200" u="none" strike="noStrike">
                          <a:effectLst/>
                        </a:rPr>
                        <a:t>我抓得住你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3628521654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平林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718372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大林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12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(12)</a:t>
                      </a:r>
                      <a:r>
                        <a:rPr lang="zh-TW" altLang="en-US" sz="1200" u="none" strike="noStrike">
                          <a:effectLst/>
                        </a:rPr>
                        <a:t>飛盤擊球瓶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295608203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東石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994905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太保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13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 dirty="0">
                          <a:effectLst/>
                        </a:rPr>
                        <a:t>(13)</a:t>
                      </a:r>
                      <a:r>
                        <a:rPr lang="zh-TW" altLang="en-US" sz="1200" u="none" strike="noStrike" dirty="0">
                          <a:effectLst/>
                        </a:rPr>
                        <a:t>布袋球</a:t>
                      </a:r>
                      <a:endParaRPr lang="zh-TW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2524691039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民和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633449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29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和興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14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(14)</a:t>
                      </a:r>
                      <a:r>
                        <a:rPr lang="zh-TW" altLang="en-US" sz="1200" u="none" strike="noStrike">
                          <a:effectLst/>
                        </a:rPr>
                        <a:t>足壘球全壘打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3206009950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和睦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956957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蒜頭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15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(15)</a:t>
                      </a:r>
                      <a:r>
                        <a:rPr lang="zh-TW" altLang="en-US" sz="1200" u="none" strike="noStrike">
                          <a:effectLst/>
                        </a:rPr>
                        <a:t>跑跑車體驗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2968716456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祥和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044056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>
                          <a:effectLst/>
                        </a:rPr>
                        <a:t>水上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16</a:t>
                      </a:r>
                      <a:endParaRPr lang="en-US" altLang="zh-TW" sz="1200" b="1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zh-TW" sz="1200" u="none" strike="noStrike">
                          <a:effectLst/>
                        </a:rPr>
                        <a:t>(16)</a:t>
                      </a:r>
                      <a:r>
                        <a:rPr lang="zh-TW" altLang="en-US" sz="1200" u="none" strike="noStrike">
                          <a:effectLst/>
                        </a:rPr>
                        <a:t>踩高蹺</a:t>
                      </a:r>
                      <a:endParaRPr lang="zh-TW" altLang="en-US" sz="1200" b="1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730" marR="5730" marT="5730" marB="0" anchor="ctr"/>
                </a:tc>
                <a:extLst>
                  <a:ext uri="{0D108BD9-81ED-4DB2-BD59-A6C34878D82A}">
                    <a16:rowId xmlns:a16="http://schemas.microsoft.com/office/drawing/2014/main" val="805089087"/>
                  </a:ext>
                </a:extLst>
              </a:tr>
              <a:tr h="2960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200" u="none" strike="noStrike">
                          <a:effectLst/>
                        </a:rPr>
                        <a:t>34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200" u="none" strike="noStrike" dirty="0">
                          <a:effectLst/>
                        </a:rPr>
                        <a:t>月眉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5730" marR="5730" marT="5730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9884668"/>
                  </a:ext>
                </a:extLst>
              </a:tr>
            </a:tbl>
          </a:graphicData>
        </a:graphic>
      </p:graphicFrame>
      <p:sp>
        <p:nvSpPr>
          <p:cNvPr id="14" name="文字方塊 13">
            <a:extLst>
              <a:ext uri="{FF2B5EF4-FFF2-40B4-BE49-F238E27FC236}">
                <a16:creationId xmlns:a16="http://schemas.microsoft.com/office/drawing/2014/main" id="{FDD311FB-7B16-42C6-A66C-3F71B1EB4F6F}"/>
              </a:ext>
            </a:extLst>
          </p:cNvPr>
          <p:cNvSpPr txBox="1"/>
          <p:nvPr/>
        </p:nvSpPr>
        <p:spPr>
          <a:xfrm>
            <a:off x="3800598" y="4896097"/>
            <a:ext cx="995614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u="sng" dirty="0"/>
              <a:t>醫護站</a:t>
            </a:r>
            <a:r>
              <a:rPr lang="en-US" altLang="zh-TW" b="1" u="sng" dirty="0"/>
              <a:t>(1</a:t>
            </a:r>
            <a:r>
              <a:rPr lang="zh-TW" altLang="en-US" b="1" u="sng" dirty="0"/>
              <a:t>桌</a:t>
            </a:r>
            <a:r>
              <a:rPr lang="en-US" altLang="zh-TW" b="1" u="sng" dirty="0"/>
              <a:t>3</a:t>
            </a:r>
            <a:r>
              <a:rPr lang="zh-TW" altLang="en-US" b="1" u="sng" dirty="0"/>
              <a:t>椅</a:t>
            </a:r>
            <a:r>
              <a:rPr lang="en-US" altLang="zh-TW" b="1" u="sng" dirty="0"/>
              <a:t>)</a:t>
            </a: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A97B667-0C6C-4BCF-A449-7F3E536AFA8C}"/>
              </a:ext>
            </a:extLst>
          </p:cNvPr>
          <p:cNvSpPr txBox="1"/>
          <p:nvPr/>
        </p:nvSpPr>
        <p:spPr>
          <a:xfrm>
            <a:off x="7213341" y="5142319"/>
            <a:ext cx="934453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礦泉水</a:t>
            </a:r>
            <a:r>
              <a:rPr lang="en-US" altLang="zh-TW" sz="1200" dirty="0"/>
              <a:t>6</a:t>
            </a:r>
            <a:r>
              <a:rPr lang="zh-TW" altLang="en-US" sz="1200" dirty="0"/>
              <a:t>箱</a:t>
            </a:r>
            <a:endParaRPr lang="en-US" altLang="zh-TW" sz="1200" dirty="0"/>
          </a:p>
          <a:p>
            <a:r>
              <a:rPr lang="zh-TW" altLang="en-US" sz="1200" dirty="0"/>
              <a:t>衛生紙</a:t>
            </a:r>
            <a:r>
              <a:rPr lang="en-US" altLang="zh-TW" sz="1200" dirty="0"/>
              <a:t>3</a:t>
            </a:r>
            <a:r>
              <a:rPr lang="zh-TW" altLang="en-US" sz="1200" dirty="0"/>
              <a:t>包</a:t>
            </a: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4262A38E-104F-41FD-A0A6-8AA3FE313B46}"/>
              </a:ext>
            </a:extLst>
          </p:cNvPr>
          <p:cNvSpPr txBox="1"/>
          <p:nvPr/>
        </p:nvSpPr>
        <p:spPr>
          <a:xfrm>
            <a:off x="7213341" y="5831853"/>
            <a:ext cx="1085978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200" dirty="0"/>
              <a:t>垃圾桶</a:t>
            </a:r>
            <a:endParaRPr lang="en-US" altLang="zh-TW" sz="1200" dirty="0"/>
          </a:p>
          <a:p>
            <a:r>
              <a:rPr lang="zh-TW" altLang="en-US" sz="1200" dirty="0"/>
              <a:t>資源</a:t>
            </a:r>
            <a:r>
              <a:rPr lang="en-US" altLang="zh-TW" sz="1200" dirty="0"/>
              <a:t>1</a:t>
            </a:r>
            <a:r>
              <a:rPr lang="zh-TW" altLang="en-US" sz="1200" dirty="0"/>
              <a:t>  一般</a:t>
            </a:r>
            <a:r>
              <a:rPr lang="en-US" altLang="zh-TW" sz="1200" dirty="0"/>
              <a:t>1</a:t>
            </a:r>
            <a:endParaRPr lang="zh-TW" altLang="en-US" sz="1200" dirty="0"/>
          </a:p>
        </p:txBody>
      </p:sp>
      <p:cxnSp>
        <p:nvCxnSpPr>
          <p:cNvPr id="18" name="直線接點 17">
            <a:extLst>
              <a:ext uri="{FF2B5EF4-FFF2-40B4-BE49-F238E27FC236}">
                <a16:creationId xmlns:a16="http://schemas.microsoft.com/office/drawing/2014/main" id="{89080179-4104-4E51-83E3-ADD45BE62A3D}"/>
              </a:ext>
            </a:extLst>
          </p:cNvPr>
          <p:cNvCxnSpPr>
            <a:cxnSpLocks/>
          </p:cNvCxnSpPr>
          <p:nvPr/>
        </p:nvCxnSpPr>
        <p:spPr>
          <a:xfrm flipH="1">
            <a:off x="4991100" y="2238375"/>
            <a:ext cx="200025" cy="406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>
            <a:extLst>
              <a:ext uri="{FF2B5EF4-FFF2-40B4-BE49-F238E27FC236}">
                <a16:creationId xmlns:a16="http://schemas.microsoft.com/office/drawing/2014/main" id="{F99AA5FD-1C3E-4267-9BEA-59EFFA4EDA80}"/>
              </a:ext>
            </a:extLst>
          </p:cNvPr>
          <p:cNvCxnSpPr/>
          <p:nvPr/>
        </p:nvCxnSpPr>
        <p:spPr>
          <a:xfrm flipH="1">
            <a:off x="4796212" y="2238375"/>
            <a:ext cx="194888" cy="406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>
            <a:extLst>
              <a:ext uri="{FF2B5EF4-FFF2-40B4-BE49-F238E27FC236}">
                <a16:creationId xmlns:a16="http://schemas.microsoft.com/office/drawing/2014/main" id="{A2D5658C-294E-42A8-A438-C0CC58E21271}"/>
              </a:ext>
            </a:extLst>
          </p:cNvPr>
          <p:cNvCxnSpPr/>
          <p:nvPr/>
        </p:nvCxnSpPr>
        <p:spPr>
          <a:xfrm>
            <a:off x="7124700" y="2238375"/>
            <a:ext cx="228600" cy="406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>
            <a:extLst>
              <a:ext uri="{FF2B5EF4-FFF2-40B4-BE49-F238E27FC236}">
                <a16:creationId xmlns:a16="http://schemas.microsoft.com/office/drawing/2014/main" id="{7C8C708A-0BA1-4CA2-BACC-F90B8FA9F477}"/>
              </a:ext>
            </a:extLst>
          </p:cNvPr>
          <p:cNvCxnSpPr/>
          <p:nvPr/>
        </p:nvCxnSpPr>
        <p:spPr>
          <a:xfrm>
            <a:off x="7254036" y="2190925"/>
            <a:ext cx="268708" cy="454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D643E58A-CD9B-43F4-A4C9-727A2D2E2CD8}"/>
              </a:ext>
            </a:extLst>
          </p:cNvPr>
          <p:cNvSpPr txBox="1"/>
          <p:nvPr/>
        </p:nvSpPr>
        <p:spPr>
          <a:xfrm>
            <a:off x="4003427" y="2210951"/>
            <a:ext cx="80651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200" b="1" dirty="0"/>
              <a:t>貴賓席</a:t>
            </a:r>
            <a:r>
              <a:rPr lang="en-US" altLang="zh-TW" sz="1200" b="1" dirty="0"/>
              <a:t>2</a:t>
            </a:r>
            <a:r>
              <a:rPr lang="zh-TW" altLang="en-US" sz="1200" b="1" dirty="0"/>
              <a:t>排</a:t>
            </a:r>
            <a:r>
              <a:rPr lang="en-US" altLang="zh-TW" sz="1200" b="1" dirty="0"/>
              <a:t>10</a:t>
            </a:r>
            <a:r>
              <a:rPr lang="zh-TW" altLang="en-US" sz="1200" b="1" dirty="0"/>
              <a:t>椅</a:t>
            </a:r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A70D191-FC2E-4216-B09C-D5B6F17BD92A}"/>
              </a:ext>
            </a:extLst>
          </p:cNvPr>
          <p:cNvSpPr txBox="1"/>
          <p:nvPr/>
        </p:nvSpPr>
        <p:spPr>
          <a:xfrm>
            <a:off x="7540040" y="2206779"/>
            <a:ext cx="80651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1200" b="1" dirty="0"/>
              <a:t>貴賓席</a:t>
            </a:r>
            <a:r>
              <a:rPr lang="en-US" altLang="zh-TW" sz="1200" b="1" dirty="0"/>
              <a:t>2</a:t>
            </a:r>
            <a:r>
              <a:rPr lang="zh-TW" altLang="en-US" sz="1200" b="1" dirty="0"/>
              <a:t>排</a:t>
            </a:r>
            <a:r>
              <a:rPr lang="en-US" altLang="zh-TW" sz="1200" b="1" dirty="0"/>
              <a:t>10</a:t>
            </a:r>
            <a:r>
              <a:rPr lang="zh-TW" altLang="en-US" sz="1200" b="1" dirty="0"/>
              <a:t>椅</a:t>
            </a:r>
          </a:p>
        </p:txBody>
      </p:sp>
    </p:spTree>
    <p:extLst>
      <p:ext uri="{BB962C8B-B14F-4D97-AF65-F5344CB8AC3E}">
        <p14:creationId xmlns:p14="http://schemas.microsoft.com/office/powerpoint/2010/main" val="146438781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Crop">
      <a:dk1>
        <a:sysClr val="windowText" lastClr="000000"/>
      </a:dk1>
      <a:lt1>
        <a:sysClr val="window" lastClr="FFFFFF"/>
      </a:lt1>
      <a:dk2>
        <a:srgbClr val="432A30"/>
      </a:dk2>
      <a:lt2>
        <a:srgbClr val="F2F2F0"/>
      </a:lt2>
      <a:accent1>
        <a:srgbClr val="836C9F"/>
      </a:accent1>
      <a:accent2>
        <a:srgbClr val="BDAB56"/>
      </a:accent2>
      <a:accent3>
        <a:srgbClr val="B0565D"/>
      </a:accent3>
      <a:accent4>
        <a:srgbClr val="55B1BC"/>
      </a:accent4>
      <a:accent5>
        <a:srgbClr val="4D925F"/>
      </a:accent5>
      <a:accent6>
        <a:srgbClr val="E08C4A"/>
      </a:accent6>
      <a:hlink>
        <a:srgbClr val="55B1BC"/>
      </a:hlink>
      <a:folHlink>
        <a:srgbClr val="836C9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9270AA94-2367-4B1E-B579-26147B222BD0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5037</TotalTime>
  <Words>405</Words>
  <Application>Microsoft Office PowerPoint</Application>
  <PresentationFormat>寬螢幕</PresentationFormat>
  <Paragraphs>198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華康POP1體W5(P)</vt:lpstr>
      <vt:lpstr>華康童童體(P)</vt:lpstr>
      <vt:lpstr>微軟正黑體</vt:lpstr>
      <vt:lpstr>新細明體</vt:lpstr>
      <vt:lpstr>標楷體</vt:lpstr>
      <vt:lpstr>Calibri</vt:lpstr>
      <vt:lpstr>Franklin Gothic Book</vt:lpstr>
      <vt:lpstr>裁剪</vt:lpstr>
      <vt:lpstr>PowerPoint 簡報</vt:lpstr>
      <vt:lpstr>開幕配置表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和興25 五動您興</dc:title>
  <dc:creator>Administrator</dc:creator>
  <cp:lastModifiedBy>user</cp:lastModifiedBy>
  <cp:revision>271</cp:revision>
  <cp:lastPrinted>2023-11-14T07:37:24Z</cp:lastPrinted>
  <dcterms:created xsi:type="dcterms:W3CDTF">2021-11-18T06:58:06Z</dcterms:created>
  <dcterms:modified xsi:type="dcterms:W3CDTF">2025-09-19T03:41:15Z</dcterms:modified>
</cp:coreProperties>
</file>