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4" r:id="rId1"/>
  </p:sldMasterIdLst>
  <p:notesMasterIdLst>
    <p:notesMasterId r:id="rId35"/>
  </p:notesMasterIdLst>
  <p:sldIdLst>
    <p:sldId id="256" r:id="rId2"/>
    <p:sldId id="555" r:id="rId3"/>
    <p:sldId id="556" r:id="rId4"/>
    <p:sldId id="314" r:id="rId5"/>
    <p:sldId id="930" r:id="rId6"/>
    <p:sldId id="931" r:id="rId7"/>
    <p:sldId id="932" r:id="rId8"/>
    <p:sldId id="933" r:id="rId9"/>
    <p:sldId id="934" r:id="rId10"/>
    <p:sldId id="935" r:id="rId11"/>
    <p:sldId id="936" r:id="rId12"/>
    <p:sldId id="937" r:id="rId13"/>
    <p:sldId id="938" r:id="rId14"/>
    <p:sldId id="939" r:id="rId15"/>
    <p:sldId id="646" r:id="rId16"/>
    <p:sldId id="940" r:id="rId17"/>
    <p:sldId id="702" r:id="rId18"/>
    <p:sldId id="868" r:id="rId19"/>
    <p:sldId id="878" r:id="rId20"/>
    <p:sldId id="871" r:id="rId21"/>
    <p:sldId id="872" r:id="rId22"/>
    <p:sldId id="873" r:id="rId23"/>
    <p:sldId id="874" r:id="rId24"/>
    <p:sldId id="875" r:id="rId25"/>
    <p:sldId id="876" r:id="rId26"/>
    <p:sldId id="879" r:id="rId27"/>
    <p:sldId id="601" r:id="rId28"/>
    <p:sldId id="904" r:id="rId29"/>
    <p:sldId id="663" r:id="rId30"/>
    <p:sldId id="686" r:id="rId31"/>
    <p:sldId id="687" r:id="rId32"/>
    <p:sldId id="688" r:id="rId33"/>
    <p:sldId id="4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112"/>
  </p:normalViewPr>
  <p:slideViewPr>
    <p:cSldViewPr>
      <p:cViewPr varScale="1">
        <p:scale>
          <a:sx n="60" d="100"/>
          <a:sy n="60" d="100"/>
        </p:scale>
        <p:origin x="5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CE3DE-9346-2D4E-96E7-9DC883CCF569}" type="doc">
      <dgm:prSet loTypeId="urn:microsoft.com/office/officeart/2005/8/layout/vList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35CFD9-74BE-D144-BF29-8D54CABDDEA4}">
      <dgm:prSet phldrT="[Text]" custT="1"/>
      <dgm:spPr/>
      <dgm:t>
        <a:bodyPr/>
        <a:lstStyle/>
        <a:p>
          <a:r>
            <a:rPr lang="en-US" sz="3200" dirty="0" err="1"/>
            <a:t>鑑定條件一</a:t>
          </a:r>
          <a:endParaRPr lang="en-US" sz="3200" dirty="0"/>
        </a:p>
      </dgm:t>
    </dgm:pt>
    <dgm:pt modelId="{404C1B31-E59E-2247-83F4-FA2B724D6E6A}" type="parTrans" cxnId="{F893275A-A3D1-2647-94A4-C78D19076677}">
      <dgm:prSet/>
      <dgm:spPr/>
      <dgm:t>
        <a:bodyPr/>
        <a:lstStyle/>
        <a:p>
          <a:endParaRPr lang="en-US"/>
        </a:p>
      </dgm:t>
    </dgm:pt>
    <dgm:pt modelId="{9A5CC832-B763-304F-A147-CFA1EFD0D6EA}" type="sibTrans" cxnId="{F893275A-A3D1-2647-94A4-C78D19076677}">
      <dgm:prSet/>
      <dgm:spPr/>
      <dgm:t>
        <a:bodyPr/>
        <a:lstStyle/>
        <a:p>
          <a:endParaRPr lang="en-US"/>
        </a:p>
      </dgm:t>
    </dgm:pt>
    <dgm:pt modelId="{362E26B2-6040-1A43-8297-2DF9F2B4C3ED}">
      <dgm:prSet phldrT="[Text]" custT="1"/>
      <dgm:spPr/>
      <dgm:t>
        <a:bodyPr anchor="ctr"/>
        <a:lstStyle/>
        <a:p>
          <a:r>
            <a:rPr lang="en-US" sz="2800" dirty="0" err="1">
              <a:latin typeface="Microsoft JhengHei" panose="020B0604030504040204" pitchFamily="34" charset="-120"/>
              <a:ea typeface="Microsoft JhengHei" panose="020B0604030504040204" pitchFamily="34" charset="-120"/>
            </a:rPr>
            <a:t>症狀具備鑑定基準的二大項</a:t>
          </a:r>
          <a:endParaRPr lang="en-US" sz="2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8EE6D3F-BDC7-9D4E-9008-1DEE05450830}" type="parTrans" cxnId="{320EBA32-499B-D24A-B378-EE1AFF9F9994}">
      <dgm:prSet/>
      <dgm:spPr/>
      <dgm:t>
        <a:bodyPr/>
        <a:lstStyle/>
        <a:p>
          <a:endParaRPr lang="en-US"/>
        </a:p>
      </dgm:t>
    </dgm:pt>
    <dgm:pt modelId="{66FFD71B-1A3A-4C43-9CF2-E6A7B7BC8845}" type="sibTrans" cxnId="{320EBA32-499B-D24A-B378-EE1AFF9F9994}">
      <dgm:prSet/>
      <dgm:spPr/>
      <dgm:t>
        <a:bodyPr/>
        <a:lstStyle/>
        <a:p>
          <a:endParaRPr lang="en-US"/>
        </a:p>
      </dgm:t>
    </dgm:pt>
    <dgm:pt modelId="{FDDD68AE-FA33-B648-9C13-1A24DFC5BF2D}">
      <dgm:prSet phldrT="[Text]" custT="1"/>
      <dgm:spPr/>
      <dgm:t>
        <a:bodyPr/>
        <a:lstStyle/>
        <a:p>
          <a:r>
            <a:rPr lang="en-US" sz="3200" dirty="0" err="1"/>
            <a:t>鑑定條件二</a:t>
          </a:r>
          <a:endParaRPr lang="en-US" sz="3200" dirty="0"/>
        </a:p>
      </dgm:t>
    </dgm:pt>
    <dgm:pt modelId="{8A87B94C-B5C7-6844-9A17-AB57BC7C0ACF}" type="parTrans" cxnId="{079405B9-795C-9948-9FC7-BC9A03C19DF3}">
      <dgm:prSet/>
      <dgm:spPr/>
      <dgm:t>
        <a:bodyPr/>
        <a:lstStyle/>
        <a:p>
          <a:endParaRPr lang="en-US"/>
        </a:p>
      </dgm:t>
    </dgm:pt>
    <dgm:pt modelId="{89D4CD64-78F4-024A-8857-6D6D9F81D0E5}" type="sibTrans" cxnId="{079405B9-795C-9948-9FC7-BC9A03C19DF3}">
      <dgm:prSet/>
      <dgm:spPr/>
      <dgm:t>
        <a:bodyPr/>
        <a:lstStyle/>
        <a:p>
          <a:endParaRPr lang="en-US"/>
        </a:p>
      </dgm:t>
    </dgm:pt>
    <dgm:pt modelId="{C97DBD86-A012-4D4E-B31D-754873B1246D}">
      <dgm:prSet phldrT="[Text]" custT="1"/>
      <dgm:spPr/>
      <dgm:t>
        <a:bodyPr anchor="ctr"/>
        <a:lstStyle/>
        <a:p>
          <a:pPr algn="l"/>
          <a:r>
            <a:rPr lang="en-US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因核心障礙而在學校適應上有顯著的困難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icrosoft JhengHei" panose="020B0604030504040204" pitchFamily="34" charset="-120"/>
            <a:ea typeface="Microsoft JhengHei" panose="020B0604030504040204" pitchFamily="34" charset="-120"/>
            <a:cs typeface="+mn-cs"/>
          </a:endParaRPr>
        </a:p>
      </dgm:t>
    </dgm:pt>
    <dgm:pt modelId="{C349425A-B6DC-984E-A7C7-9DC292790ED1}" type="parTrans" cxnId="{C51CAF04-7888-0B44-94C5-E954E544AC05}">
      <dgm:prSet/>
      <dgm:spPr/>
      <dgm:t>
        <a:bodyPr/>
        <a:lstStyle/>
        <a:p>
          <a:endParaRPr lang="en-US"/>
        </a:p>
      </dgm:t>
    </dgm:pt>
    <dgm:pt modelId="{68F5410E-CC0C-434F-9C2A-F7CAB211BAFA}" type="sibTrans" cxnId="{C51CAF04-7888-0B44-94C5-E954E544AC05}">
      <dgm:prSet/>
      <dgm:spPr/>
      <dgm:t>
        <a:bodyPr/>
        <a:lstStyle/>
        <a:p>
          <a:endParaRPr lang="en-US"/>
        </a:p>
      </dgm:t>
    </dgm:pt>
    <dgm:pt modelId="{4C3CED3C-D865-0148-81B8-EE8CC0C93668}" type="pres">
      <dgm:prSet presAssocID="{743CE3DE-9346-2D4E-96E7-9DC883CCF569}" presName="Name0" presStyleCnt="0">
        <dgm:presLayoutVars>
          <dgm:dir/>
          <dgm:animLvl val="lvl"/>
          <dgm:resizeHandles/>
        </dgm:presLayoutVars>
      </dgm:prSet>
      <dgm:spPr/>
    </dgm:pt>
    <dgm:pt modelId="{2F39FC40-C41D-D142-9374-6D1D57FDB35B}" type="pres">
      <dgm:prSet presAssocID="{3635CFD9-74BE-D144-BF29-8D54CABDDEA4}" presName="linNode" presStyleCnt="0"/>
      <dgm:spPr/>
    </dgm:pt>
    <dgm:pt modelId="{21BACC35-CB51-3646-AD8A-88E804902070}" type="pres">
      <dgm:prSet presAssocID="{3635CFD9-74BE-D144-BF29-8D54CABDDEA4}" presName="parentShp" presStyleLbl="node1" presStyleIdx="0" presStyleCnt="2">
        <dgm:presLayoutVars>
          <dgm:bulletEnabled val="1"/>
        </dgm:presLayoutVars>
      </dgm:prSet>
      <dgm:spPr/>
    </dgm:pt>
    <dgm:pt modelId="{C9B91378-C557-F145-8DEA-0F0652040496}" type="pres">
      <dgm:prSet presAssocID="{3635CFD9-74BE-D144-BF29-8D54CABDDEA4}" presName="childShp" presStyleLbl="bgAccFollowNode1" presStyleIdx="0" presStyleCnt="2">
        <dgm:presLayoutVars>
          <dgm:bulletEnabled val="1"/>
        </dgm:presLayoutVars>
      </dgm:prSet>
      <dgm:spPr/>
    </dgm:pt>
    <dgm:pt modelId="{801B510C-B4B3-D04F-9058-8015EBFC7F27}" type="pres">
      <dgm:prSet presAssocID="{9A5CC832-B763-304F-A147-CFA1EFD0D6EA}" presName="spacing" presStyleCnt="0"/>
      <dgm:spPr/>
    </dgm:pt>
    <dgm:pt modelId="{53C78387-1107-DD49-A46F-5567BC3C3DA7}" type="pres">
      <dgm:prSet presAssocID="{FDDD68AE-FA33-B648-9C13-1A24DFC5BF2D}" presName="linNode" presStyleCnt="0"/>
      <dgm:spPr/>
    </dgm:pt>
    <dgm:pt modelId="{065CBE49-5822-B343-B310-6EF33572ED75}" type="pres">
      <dgm:prSet presAssocID="{FDDD68AE-FA33-B648-9C13-1A24DFC5BF2D}" presName="parentShp" presStyleLbl="node1" presStyleIdx="1" presStyleCnt="2">
        <dgm:presLayoutVars>
          <dgm:bulletEnabled val="1"/>
        </dgm:presLayoutVars>
      </dgm:prSet>
      <dgm:spPr/>
    </dgm:pt>
    <dgm:pt modelId="{E87340D4-3CE7-A245-9D25-5D722B827068}" type="pres">
      <dgm:prSet presAssocID="{FDDD68AE-FA33-B648-9C13-1A24DFC5BF2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51CAF04-7888-0B44-94C5-E954E544AC05}" srcId="{FDDD68AE-FA33-B648-9C13-1A24DFC5BF2D}" destId="{C97DBD86-A012-4D4E-B31D-754873B1246D}" srcOrd="0" destOrd="0" parTransId="{C349425A-B6DC-984E-A7C7-9DC292790ED1}" sibTransId="{68F5410E-CC0C-434F-9C2A-F7CAB211BAFA}"/>
    <dgm:cxn modelId="{35C90818-8397-8A45-81F6-9DA6A2CBDF82}" type="presOf" srcId="{3635CFD9-74BE-D144-BF29-8D54CABDDEA4}" destId="{21BACC35-CB51-3646-AD8A-88E804902070}" srcOrd="0" destOrd="0" presId="urn:microsoft.com/office/officeart/2005/8/layout/vList6"/>
    <dgm:cxn modelId="{6ACDB521-B09C-3C4C-92EA-C05588A9A149}" type="presOf" srcId="{C97DBD86-A012-4D4E-B31D-754873B1246D}" destId="{E87340D4-3CE7-A245-9D25-5D722B827068}" srcOrd="0" destOrd="0" presId="urn:microsoft.com/office/officeart/2005/8/layout/vList6"/>
    <dgm:cxn modelId="{320EBA32-499B-D24A-B378-EE1AFF9F9994}" srcId="{3635CFD9-74BE-D144-BF29-8D54CABDDEA4}" destId="{362E26B2-6040-1A43-8297-2DF9F2B4C3ED}" srcOrd="0" destOrd="0" parTransId="{68EE6D3F-BDC7-9D4E-9008-1DEE05450830}" sibTransId="{66FFD71B-1A3A-4C43-9CF2-E6A7B7BC8845}"/>
    <dgm:cxn modelId="{F893275A-A3D1-2647-94A4-C78D19076677}" srcId="{743CE3DE-9346-2D4E-96E7-9DC883CCF569}" destId="{3635CFD9-74BE-D144-BF29-8D54CABDDEA4}" srcOrd="0" destOrd="0" parTransId="{404C1B31-E59E-2247-83F4-FA2B724D6E6A}" sibTransId="{9A5CC832-B763-304F-A147-CFA1EFD0D6EA}"/>
    <dgm:cxn modelId="{C27A8468-91C2-9B4A-AA05-BB7B7CEABF80}" type="presOf" srcId="{743CE3DE-9346-2D4E-96E7-9DC883CCF569}" destId="{4C3CED3C-D865-0148-81B8-EE8CC0C93668}" srcOrd="0" destOrd="0" presId="urn:microsoft.com/office/officeart/2005/8/layout/vList6"/>
    <dgm:cxn modelId="{0730B38D-3568-444A-8462-A9750ED6D107}" type="presOf" srcId="{FDDD68AE-FA33-B648-9C13-1A24DFC5BF2D}" destId="{065CBE49-5822-B343-B310-6EF33572ED75}" srcOrd="0" destOrd="0" presId="urn:microsoft.com/office/officeart/2005/8/layout/vList6"/>
    <dgm:cxn modelId="{079405B9-795C-9948-9FC7-BC9A03C19DF3}" srcId="{743CE3DE-9346-2D4E-96E7-9DC883CCF569}" destId="{FDDD68AE-FA33-B648-9C13-1A24DFC5BF2D}" srcOrd="1" destOrd="0" parTransId="{8A87B94C-B5C7-6844-9A17-AB57BC7C0ACF}" sibTransId="{89D4CD64-78F4-024A-8857-6D6D9F81D0E5}"/>
    <dgm:cxn modelId="{97ED36F6-0506-5441-B5EC-81CCC0525F28}" type="presOf" srcId="{362E26B2-6040-1A43-8297-2DF9F2B4C3ED}" destId="{C9B91378-C557-F145-8DEA-0F0652040496}" srcOrd="0" destOrd="0" presId="urn:microsoft.com/office/officeart/2005/8/layout/vList6"/>
    <dgm:cxn modelId="{D5894BDC-AB81-EB4F-88D3-3E15B87EB7C6}" type="presParOf" srcId="{4C3CED3C-D865-0148-81B8-EE8CC0C93668}" destId="{2F39FC40-C41D-D142-9374-6D1D57FDB35B}" srcOrd="0" destOrd="0" presId="urn:microsoft.com/office/officeart/2005/8/layout/vList6"/>
    <dgm:cxn modelId="{1BC1627C-9574-7B46-9BCA-18E642E83ACC}" type="presParOf" srcId="{2F39FC40-C41D-D142-9374-6D1D57FDB35B}" destId="{21BACC35-CB51-3646-AD8A-88E804902070}" srcOrd="0" destOrd="0" presId="urn:microsoft.com/office/officeart/2005/8/layout/vList6"/>
    <dgm:cxn modelId="{2E4311E9-ECF6-EF45-8E47-98F1629BE7F7}" type="presParOf" srcId="{2F39FC40-C41D-D142-9374-6D1D57FDB35B}" destId="{C9B91378-C557-F145-8DEA-0F0652040496}" srcOrd="1" destOrd="0" presId="urn:microsoft.com/office/officeart/2005/8/layout/vList6"/>
    <dgm:cxn modelId="{61E75BB9-2E5E-F74D-B30E-62F3868B052D}" type="presParOf" srcId="{4C3CED3C-D865-0148-81B8-EE8CC0C93668}" destId="{801B510C-B4B3-D04F-9058-8015EBFC7F27}" srcOrd="1" destOrd="0" presId="urn:microsoft.com/office/officeart/2005/8/layout/vList6"/>
    <dgm:cxn modelId="{5C38F882-286D-2A4A-A6C2-3EE01FB0953A}" type="presParOf" srcId="{4C3CED3C-D865-0148-81B8-EE8CC0C93668}" destId="{53C78387-1107-DD49-A46F-5567BC3C3DA7}" srcOrd="2" destOrd="0" presId="urn:microsoft.com/office/officeart/2005/8/layout/vList6"/>
    <dgm:cxn modelId="{DF46AB45-327E-0E45-926C-F6B0D52F7345}" type="presParOf" srcId="{53C78387-1107-DD49-A46F-5567BC3C3DA7}" destId="{065CBE49-5822-B343-B310-6EF33572ED75}" srcOrd="0" destOrd="0" presId="urn:microsoft.com/office/officeart/2005/8/layout/vList6"/>
    <dgm:cxn modelId="{3B175521-341F-D94E-9DCA-EAFF595FE23F}" type="presParOf" srcId="{53C78387-1107-DD49-A46F-5567BC3C3DA7}" destId="{E87340D4-3CE7-A245-9D25-5D722B8270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8E084-1956-AB4A-988F-FAC69C20F7DD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7FD10B43-4B6D-9449-B7AD-C0879C6DD379}">
      <dgm:prSet phldrT="[Text]" custT="1"/>
      <dgm:spPr/>
      <dgm:t>
        <a:bodyPr/>
        <a:lstStyle/>
        <a:p>
          <a:r>
            <a:rPr lang="zh-TW" altLang="en-US" sz="2000" dirty="0"/>
            <a:t>學生是否有顯著社會互動及溝通困難</a:t>
          </a:r>
          <a:endParaRPr lang="en-US" sz="2000" dirty="0"/>
        </a:p>
      </dgm:t>
    </dgm:pt>
    <dgm:pt modelId="{37EA8324-CF3A-7642-833D-8CF56EA83658}" type="parTrans" cxnId="{3F9693F3-7A83-3E46-9DE9-C2AC1FC1E70D}">
      <dgm:prSet/>
      <dgm:spPr/>
      <dgm:t>
        <a:bodyPr/>
        <a:lstStyle/>
        <a:p>
          <a:endParaRPr lang="en-US"/>
        </a:p>
      </dgm:t>
    </dgm:pt>
    <dgm:pt modelId="{3D55232C-70C8-414D-875C-03CC51951A14}" type="sibTrans" cxnId="{3F9693F3-7A83-3E46-9DE9-C2AC1FC1E70D}">
      <dgm:prSet/>
      <dgm:spPr/>
      <dgm:t>
        <a:bodyPr/>
        <a:lstStyle/>
        <a:p>
          <a:endParaRPr lang="en-US"/>
        </a:p>
      </dgm:t>
    </dgm:pt>
    <dgm:pt modelId="{6ED94A78-9F0A-0D4A-B5DF-B04664B3C924}">
      <dgm:prSet phldrT="[Text]" custT="1"/>
      <dgm:spPr/>
      <dgm:t>
        <a:bodyPr/>
        <a:lstStyle/>
        <a:p>
          <a:r>
            <a:rPr lang="zh-TW" altLang="en-US" sz="2000" dirty="0"/>
            <a:t>學生是否表現出固定而有限之行為模式及興趣</a:t>
          </a:r>
          <a:endParaRPr lang="en-US" sz="2000" dirty="0"/>
        </a:p>
      </dgm:t>
    </dgm:pt>
    <dgm:pt modelId="{2BC3E54B-2D3F-C244-B3A2-30DEA4B1F69D}" type="parTrans" cxnId="{91132026-771F-8B42-8F77-12297238DD3F}">
      <dgm:prSet/>
      <dgm:spPr/>
      <dgm:t>
        <a:bodyPr/>
        <a:lstStyle/>
        <a:p>
          <a:endParaRPr lang="en-US"/>
        </a:p>
      </dgm:t>
    </dgm:pt>
    <dgm:pt modelId="{D698BF1F-C6C9-8445-ADD5-F0A806047F65}" type="sibTrans" cxnId="{91132026-771F-8B42-8F77-12297238DD3F}">
      <dgm:prSet/>
      <dgm:spPr/>
      <dgm:t>
        <a:bodyPr/>
        <a:lstStyle/>
        <a:p>
          <a:endParaRPr lang="en-US"/>
        </a:p>
      </dgm:t>
    </dgm:pt>
    <dgm:pt modelId="{2976E74B-20F6-8145-833A-2C072C0270BB}">
      <dgm:prSet phldrT="[Text]" custT="1"/>
      <dgm:spPr/>
      <dgm:t>
        <a:bodyPr/>
        <a:lstStyle/>
        <a:p>
          <a:r>
            <a:rPr lang="zh-TW" altLang="en-US" sz="2000" dirty="0">
              <a:solidFill>
                <a:srgbClr val="C00000"/>
              </a:solidFill>
            </a:rPr>
            <a:t>學生是否有取得醫師的診斷證明</a:t>
          </a:r>
          <a:endParaRPr lang="en-US" sz="2000" dirty="0">
            <a:solidFill>
              <a:srgbClr val="C00000"/>
            </a:solidFill>
          </a:endParaRPr>
        </a:p>
      </dgm:t>
    </dgm:pt>
    <dgm:pt modelId="{75DC7C07-5C31-2D4A-A6C3-BD06E073D510}" type="parTrans" cxnId="{58DC6B34-636C-D34A-BAE3-0FD7CA361B08}">
      <dgm:prSet/>
      <dgm:spPr/>
      <dgm:t>
        <a:bodyPr/>
        <a:lstStyle/>
        <a:p>
          <a:endParaRPr lang="en-US"/>
        </a:p>
      </dgm:t>
    </dgm:pt>
    <dgm:pt modelId="{1D0FF9BD-4A3A-A44A-A1C4-BBC3CD619739}" type="sibTrans" cxnId="{58DC6B34-636C-D34A-BAE3-0FD7CA361B08}">
      <dgm:prSet/>
      <dgm:spPr/>
      <dgm:t>
        <a:bodyPr/>
        <a:lstStyle/>
        <a:p>
          <a:endParaRPr lang="en-US"/>
        </a:p>
      </dgm:t>
    </dgm:pt>
    <dgm:pt modelId="{9E2E0F26-ED2B-D14E-822A-50EA9250528F}">
      <dgm:prSet phldrT="[Text]" custT="1"/>
      <dgm:spPr/>
      <dgm:t>
        <a:bodyPr/>
        <a:lstStyle/>
        <a:p>
          <a:r>
            <a:rPr lang="zh-TW" altLang="en-US" sz="2000" dirty="0"/>
            <a:t>學生的行為症狀是否導致其學習及生活適應上有顯著困難</a:t>
          </a:r>
          <a:endParaRPr lang="en-US" sz="2000" dirty="0"/>
        </a:p>
      </dgm:t>
    </dgm:pt>
    <dgm:pt modelId="{88007D99-065A-F341-B19E-A22387C6817B}" type="parTrans" cxnId="{5F0A6212-034A-B240-BF0C-A7B7F402DB3F}">
      <dgm:prSet/>
      <dgm:spPr/>
      <dgm:t>
        <a:bodyPr/>
        <a:lstStyle/>
        <a:p>
          <a:endParaRPr lang="en-US"/>
        </a:p>
      </dgm:t>
    </dgm:pt>
    <dgm:pt modelId="{54E701F6-9277-C24C-B79D-2FDAE6181D3A}" type="sibTrans" cxnId="{5F0A6212-034A-B240-BF0C-A7B7F402DB3F}">
      <dgm:prSet/>
      <dgm:spPr/>
      <dgm:t>
        <a:bodyPr/>
        <a:lstStyle/>
        <a:p>
          <a:endParaRPr lang="en-US"/>
        </a:p>
      </dgm:t>
    </dgm:pt>
    <dgm:pt modelId="{C4582CA6-E1C4-D642-9952-0E4956A86C1D}" type="pres">
      <dgm:prSet presAssocID="{B148E084-1956-AB4A-988F-FAC69C20F7DD}" presName="compositeShape" presStyleCnt="0">
        <dgm:presLayoutVars>
          <dgm:dir/>
          <dgm:resizeHandles/>
        </dgm:presLayoutVars>
      </dgm:prSet>
      <dgm:spPr/>
    </dgm:pt>
    <dgm:pt modelId="{A3BC6FFE-4B19-564C-8C8F-9204F8EC389B}" type="pres">
      <dgm:prSet presAssocID="{B148E084-1956-AB4A-988F-FAC69C20F7DD}" presName="pyramid" presStyleLbl="node1" presStyleIdx="0" presStyleCnt="1" custLinFactNeighborX="-544"/>
      <dgm:spPr/>
    </dgm:pt>
    <dgm:pt modelId="{17D4879E-DC87-EE47-B26F-0ABAB3509159}" type="pres">
      <dgm:prSet presAssocID="{B148E084-1956-AB4A-988F-FAC69C20F7DD}" presName="theList" presStyleCnt="0"/>
      <dgm:spPr/>
    </dgm:pt>
    <dgm:pt modelId="{E50D3EED-0C13-4B47-BD49-5B810D48751E}" type="pres">
      <dgm:prSet presAssocID="{7FD10B43-4B6D-9449-B7AD-C0879C6DD379}" presName="aNode" presStyleLbl="fgAcc1" presStyleIdx="0" presStyleCnt="4" custScaleX="137364">
        <dgm:presLayoutVars>
          <dgm:bulletEnabled val="1"/>
        </dgm:presLayoutVars>
      </dgm:prSet>
      <dgm:spPr/>
    </dgm:pt>
    <dgm:pt modelId="{3625EF24-96CE-3C4F-8EC7-7CBF7748E92B}" type="pres">
      <dgm:prSet presAssocID="{7FD10B43-4B6D-9449-B7AD-C0879C6DD379}" presName="aSpace" presStyleCnt="0"/>
      <dgm:spPr/>
    </dgm:pt>
    <dgm:pt modelId="{DE2B3556-3302-2940-AF81-F30C680DC24D}" type="pres">
      <dgm:prSet presAssocID="{6ED94A78-9F0A-0D4A-B5DF-B04664B3C924}" presName="aNode" presStyleLbl="fgAcc1" presStyleIdx="1" presStyleCnt="4" custScaleX="137364">
        <dgm:presLayoutVars>
          <dgm:bulletEnabled val="1"/>
        </dgm:presLayoutVars>
      </dgm:prSet>
      <dgm:spPr/>
    </dgm:pt>
    <dgm:pt modelId="{184A0D40-D85C-084D-9558-9BA16F4A0D0E}" type="pres">
      <dgm:prSet presAssocID="{6ED94A78-9F0A-0D4A-B5DF-B04664B3C924}" presName="aSpace" presStyleCnt="0"/>
      <dgm:spPr/>
    </dgm:pt>
    <dgm:pt modelId="{1DBF8C36-36A1-2E48-9270-7E94722F2AB4}" type="pres">
      <dgm:prSet presAssocID="{2976E74B-20F6-8145-833A-2C072C0270BB}" presName="aNode" presStyleLbl="fgAcc1" presStyleIdx="2" presStyleCnt="4" custScaleX="137364">
        <dgm:presLayoutVars>
          <dgm:bulletEnabled val="1"/>
        </dgm:presLayoutVars>
      </dgm:prSet>
      <dgm:spPr/>
    </dgm:pt>
    <dgm:pt modelId="{BF9CADCC-6437-A745-A87B-7D8573ABB77B}" type="pres">
      <dgm:prSet presAssocID="{2976E74B-20F6-8145-833A-2C072C0270BB}" presName="aSpace" presStyleCnt="0"/>
      <dgm:spPr/>
    </dgm:pt>
    <dgm:pt modelId="{0041334F-9CEC-834A-8079-3D6217C0DD45}" type="pres">
      <dgm:prSet presAssocID="{9E2E0F26-ED2B-D14E-822A-50EA9250528F}" presName="aNode" presStyleLbl="fgAcc1" presStyleIdx="3" presStyleCnt="4" custScaleX="137364">
        <dgm:presLayoutVars>
          <dgm:bulletEnabled val="1"/>
        </dgm:presLayoutVars>
      </dgm:prSet>
      <dgm:spPr/>
    </dgm:pt>
    <dgm:pt modelId="{889987FA-90B0-3046-A935-52A165EACE67}" type="pres">
      <dgm:prSet presAssocID="{9E2E0F26-ED2B-D14E-822A-50EA9250528F}" presName="aSpace" presStyleCnt="0"/>
      <dgm:spPr/>
    </dgm:pt>
  </dgm:ptLst>
  <dgm:cxnLst>
    <dgm:cxn modelId="{0EE23A06-EA78-A945-89A0-73BB4C21F540}" type="presOf" srcId="{9E2E0F26-ED2B-D14E-822A-50EA9250528F}" destId="{0041334F-9CEC-834A-8079-3D6217C0DD45}" srcOrd="0" destOrd="0" presId="urn:microsoft.com/office/officeart/2005/8/layout/pyramid2"/>
    <dgm:cxn modelId="{5F0A6212-034A-B240-BF0C-A7B7F402DB3F}" srcId="{B148E084-1956-AB4A-988F-FAC69C20F7DD}" destId="{9E2E0F26-ED2B-D14E-822A-50EA9250528F}" srcOrd="3" destOrd="0" parTransId="{88007D99-065A-F341-B19E-A22387C6817B}" sibTransId="{54E701F6-9277-C24C-B79D-2FDAE6181D3A}"/>
    <dgm:cxn modelId="{91132026-771F-8B42-8F77-12297238DD3F}" srcId="{B148E084-1956-AB4A-988F-FAC69C20F7DD}" destId="{6ED94A78-9F0A-0D4A-B5DF-B04664B3C924}" srcOrd="1" destOrd="0" parTransId="{2BC3E54B-2D3F-C244-B3A2-30DEA4B1F69D}" sibTransId="{D698BF1F-C6C9-8445-ADD5-F0A806047F65}"/>
    <dgm:cxn modelId="{58DC6B34-636C-D34A-BAE3-0FD7CA361B08}" srcId="{B148E084-1956-AB4A-988F-FAC69C20F7DD}" destId="{2976E74B-20F6-8145-833A-2C072C0270BB}" srcOrd="2" destOrd="0" parTransId="{75DC7C07-5C31-2D4A-A6C3-BD06E073D510}" sibTransId="{1D0FF9BD-4A3A-A44A-A1C4-BBC3CD619739}"/>
    <dgm:cxn modelId="{4750C53A-BAC9-8141-B70B-83AB51EA4D71}" type="presOf" srcId="{7FD10B43-4B6D-9449-B7AD-C0879C6DD379}" destId="{E50D3EED-0C13-4B47-BD49-5B810D48751E}" srcOrd="0" destOrd="0" presId="urn:microsoft.com/office/officeart/2005/8/layout/pyramid2"/>
    <dgm:cxn modelId="{58514451-5173-1F4D-A20C-0CCD5C12AD9E}" type="presOf" srcId="{B148E084-1956-AB4A-988F-FAC69C20F7DD}" destId="{C4582CA6-E1C4-D642-9952-0E4956A86C1D}" srcOrd="0" destOrd="0" presId="urn:microsoft.com/office/officeart/2005/8/layout/pyramid2"/>
    <dgm:cxn modelId="{E95F856F-4C1F-7147-98CC-82B870072816}" type="presOf" srcId="{2976E74B-20F6-8145-833A-2C072C0270BB}" destId="{1DBF8C36-36A1-2E48-9270-7E94722F2AB4}" srcOrd="0" destOrd="0" presId="urn:microsoft.com/office/officeart/2005/8/layout/pyramid2"/>
    <dgm:cxn modelId="{A78040B2-6B24-2041-B6D9-3C11ABFFACC1}" type="presOf" srcId="{6ED94A78-9F0A-0D4A-B5DF-B04664B3C924}" destId="{DE2B3556-3302-2940-AF81-F30C680DC24D}" srcOrd="0" destOrd="0" presId="urn:microsoft.com/office/officeart/2005/8/layout/pyramid2"/>
    <dgm:cxn modelId="{3F9693F3-7A83-3E46-9DE9-C2AC1FC1E70D}" srcId="{B148E084-1956-AB4A-988F-FAC69C20F7DD}" destId="{7FD10B43-4B6D-9449-B7AD-C0879C6DD379}" srcOrd="0" destOrd="0" parTransId="{37EA8324-CF3A-7642-833D-8CF56EA83658}" sibTransId="{3D55232C-70C8-414D-875C-03CC51951A14}"/>
    <dgm:cxn modelId="{666D6B84-73A5-8E43-8333-CDCFCEE0C60A}" type="presParOf" srcId="{C4582CA6-E1C4-D642-9952-0E4956A86C1D}" destId="{A3BC6FFE-4B19-564C-8C8F-9204F8EC389B}" srcOrd="0" destOrd="0" presId="urn:microsoft.com/office/officeart/2005/8/layout/pyramid2"/>
    <dgm:cxn modelId="{E04A437B-D0EA-724D-B9DC-12C0B7E11281}" type="presParOf" srcId="{C4582CA6-E1C4-D642-9952-0E4956A86C1D}" destId="{17D4879E-DC87-EE47-B26F-0ABAB3509159}" srcOrd="1" destOrd="0" presId="urn:microsoft.com/office/officeart/2005/8/layout/pyramid2"/>
    <dgm:cxn modelId="{E56F4F92-0980-E34B-B955-46070DF812F5}" type="presParOf" srcId="{17D4879E-DC87-EE47-B26F-0ABAB3509159}" destId="{E50D3EED-0C13-4B47-BD49-5B810D48751E}" srcOrd="0" destOrd="0" presId="urn:microsoft.com/office/officeart/2005/8/layout/pyramid2"/>
    <dgm:cxn modelId="{5D6862F0-6488-6740-94ED-4E5D4E52B560}" type="presParOf" srcId="{17D4879E-DC87-EE47-B26F-0ABAB3509159}" destId="{3625EF24-96CE-3C4F-8EC7-7CBF7748E92B}" srcOrd="1" destOrd="0" presId="urn:microsoft.com/office/officeart/2005/8/layout/pyramid2"/>
    <dgm:cxn modelId="{44F25F68-8421-9B4D-9A4D-D7D556FE3CC2}" type="presParOf" srcId="{17D4879E-DC87-EE47-B26F-0ABAB3509159}" destId="{DE2B3556-3302-2940-AF81-F30C680DC24D}" srcOrd="2" destOrd="0" presId="urn:microsoft.com/office/officeart/2005/8/layout/pyramid2"/>
    <dgm:cxn modelId="{37BF4099-A693-624C-8CA8-648C04751A42}" type="presParOf" srcId="{17D4879E-DC87-EE47-B26F-0ABAB3509159}" destId="{184A0D40-D85C-084D-9558-9BA16F4A0D0E}" srcOrd="3" destOrd="0" presId="urn:microsoft.com/office/officeart/2005/8/layout/pyramid2"/>
    <dgm:cxn modelId="{01D7C863-5B0C-FF4B-A8A6-C79DFBB002B5}" type="presParOf" srcId="{17D4879E-DC87-EE47-B26F-0ABAB3509159}" destId="{1DBF8C36-36A1-2E48-9270-7E94722F2AB4}" srcOrd="4" destOrd="0" presId="urn:microsoft.com/office/officeart/2005/8/layout/pyramid2"/>
    <dgm:cxn modelId="{40BC5551-D4E0-0340-B4DE-6547A35A69F5}" type="presParOf" srcId="{17D4879E-DC87-EE47-B26F-0ABAB3509159}" destId="{BF9CADCC-6437-A745-A87B-7D8573ABB77B}" srcOrd="5" destOrd="0" presId="urn:microsoft.com/office/officeart/2005/8/layout/pyramid2"/>
    <dgm:cxn modelId="{67ADBD30-CC4C-4142-B538-EB45F8216D34}" type="presParOf" srcId="{17D4879E-DC87-EE47-B26F-0ABAB3509159}" destId="{0041334F-9CEC-834A-8079-3D6217C0DD45}" srcOrd="6" destOrd="0" presId="urn:microsoft.com/office/officeart/2005/8/layout/pyramid2"/>
    <dgm:cxn modelId="{3F670FA5-A2B4-9A42-B752-E8B83994DBE9}" type="presParOf" srcId="{17D4879E-DC87-EE47-B26F-0ABAB3509159}" destId="{889987FA-90B0-3046-A935-52A165EACE6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1378-C557-F145-8DEA-0F0652040496}">
      <dsp:nvSpPr>
        <dsp:cNvPr id="0" name=""/>
        <dsp:cNvSpPr/>
      </dsp:nvSpPr>
      <dsp:spPr>
        <a:xfrm>
          <a:off x="3840478" y="496"/>
          <a:ext cx="5760717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Microsoft JhengHei" panose="020B0604030504040204" pitchFamily="34" charset="-120"/>
              <a:ea typeface="Microsoft JhengHei" panose="020B0604030504040204" pitchFamily="34" charset="-120"/>
            </a:rPr>
            <a:t>症狀具備鑑定基準的二大項</a:t>
          </a:r>
          <a:endParaRPr 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3840478" y="242342"/>
        <a:ext cx="5035180" cy="1451073"/>
      </dsp:txXfrm>
    </dsp:sp>
    <dsp:sp modelId="{21BACC35-CB51-3646-AD8A-88E804902070}">
      <dsp:nvSpPr>
        <dsp:cNvPr id="0" name=""/>
        <dsp:cNvSpPr/>
      </dsp:nvSpPr>
      <dsp:spPr>
        <a:xfrm>
          <a:off x="0" y="496"/>
          <a:ext cx="3840478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鑑定條件一</a:t>
          </a:r>
          <a:endParaRPr lang="en-US" sz="3200" kern="1200" dirty="0"/>
        </a:p>
      </dsp:txBody>
      <dsp:txXfrm>
        <a:off x="94447" y="94943"/>
        <a:ext cx="3651584" cy="1745871"/>
      </dsp:txXfrm>
    </dsp:sp>
    <dsp:sp modelId="{E87340D4-3CE7-A245-9D25-5D722B827068}">
      <dsp:nvSpPr>
        <dsp:cNvPr id="0" name=""/>
        <dsp:cNvSpPr/>
      </dsp:nvSpPr>
      <dsp:spPr>
        <a:xfrm>
          <a:off x="3840478" y="2128738"/>
          <a:ext cx="5760717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rPr>
            <a:t>因核心障礙而在學校適應上有顯著的困難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icrosoft JhengHei" panose="020B0604030504040204" pitchFamily="34" charset="-120"/>
            <a:ea typeface="Microsoft JhengHei" panose="020B0604030504040204" pitchFamily="34" charset="-120"/>
            <a:cs typeface="+mn-cs"/>
          </a:endParaRPr>
        </a:p>
      </dsp:txBody>
      <dsp:txXfrm>
        <a:off x="3840478" y="2370584"/>
        <a:ext cx="5035180" cy="1451073"/>
      </dsp:txXfrm>
    </dsp:sp>
    <dsp:sp modelId="{065CBE49-5822-B343-B310-6EF33572ED75}">
      <dsp:nvSpPr>
        <dsp:cNvPr id="0" name=""/>
        <dsp:cNvSpPr/>
      </dsp:nvSpPr>
      <dsp:spPr>
        <a:xfrm>
          <a:off x="0" y="2128738"/>
          <a:ext cx="3840478" cy="1934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鑑定條件二</a:t>
          </a:r>
          <a:endParaRPr lang="en-US" sz="3200" kern="1200" dirty="0"/>
        </a:p>
      </dsp:txBody>
      <dsp:txXfrm>
        <a:off x="94447" y="2223185"/>
        <a:ext cx="3651584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C6FFE-4B19-564C-8C8F-9204F8EC389B}">
      <dsp:nvSpPr>
        <dsp:cNvPr id="0" name=""/>
        <dsp:cNvSpPr/>
      </dsp:nvSpPr>
      <dsp:spPr>
        <a:xfrm>
          <a:off x="1392025" y="0"/>
          <a:ext cx="4876801" cy="4876801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D3EED-0C13-4B47-BD49-5B810D48751E}">
      <dsp:nvSpPr>
        <dsp:cNvPr id="0" name=""/>
        <dsp:cNvSpPr/>
      </dsp:nvSpPr>
      <dsp:spPr>
        <a:xfrm>
          <a:off x="3264751" y="488156"/>
          <a:ext cx="4354329" cy="8667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學生是否有顯著社會互動及溝通困難</a:t>
          </a:r>
          <a:endParaRPr lang="en-US" sz="2000" kern="1200" dirty="0"/>
        </a:p>
      </dsp:txBody>
      <dsp:txXfrm>
        <a:off x="3307063" y="530468"/>
        <a:ext cx="4269705" cy="782151"/>
      </dsp:txXfrm>
    </dsp:sp>
    <dsp:sp modelId="{DE2B3556-3302-2940-AF81-F30C680DC24D}">
      <dsp:nvSpPr>
        <dsp:cNvPr id="0" name=""/>
        <dsp:cNvSpPr/>
      </dsp:nvSpPr>
      <dsp:spPr>
        <a:xfrm>
          <a:off x="3264751" y="1463278"/>
          <a:ext cx="4354329" cy="8667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學生是否表現出固定而有限之行為模式及興趣</a:t>
          </a:r>
          <a:endParaRPr lang="en-US" sz="2000" kern="1200" dirty="0"/>
        </a:p>
      </dsp:txBody>
      <dsp:txXfrm>
        <a:off x="3307063" y="1505590"/>
        <a:ext cx="4269705" cy="782151"/>
      </dsp:txXfrm>
    </dsp:sp>
    <dsp:sp modelId="{1DBF8C36-36A1-2E48-9270-7E94722F2AB4}">
      <dsp:nvSpPr>
        <dsp:cNvPr id="0" name=""/>
        <dsp:cNvSpPr/>
      </dsp:nvSpPr>
      <dsp:spPr>
        <a:xfrm>
          <a:off x="3264751" y="2438400"/>
          <a:ext cx="4354329" cy="8667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rgbClr val="C00000"/>
              </a:solidFill>
            </a:rPr>
            <a:t>學生是否有取得醫師的診斷證明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3307063" y="2480712"/>
        <a:ext cx="4269705" cy="782151"/>
      </dsp:txXfrm>
    </dsp:sp>
    <dsp:sp modelId="{0041334F-9CEC-834A-8079-3D6217C0DD45}">
      <dsp:nvSpPr>
        <dsp:cNvPr id="0" name=""/>
        <dsp:cNvSpPr/>
      </dsp:nvSpPr>
      <dsp:spPr>
        <a:xfrm>
          <a:off x="3264751" y="3413522"/>
          <a:ext cx="4354329" cy="8667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學生的行為症狀是否導致其學習及生活適應上有顯著困難</a:t>
          </a:r>
          <a:endParaRPr lang="en-US" sz="2000" kern="1200" dirty="0"/>
        </a:p>
      </dsp:txBody>
      <dsp:txXfrm>
        <a:off x="3307063" y="3455834"/>
        <a:ext cx="4269705" cy="78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766B2-21BD-4A14-B608-B7EDD118E4FB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23C9-E21E-4279-90CA-5D2A0F2D0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3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23C9-E21E-4279-90CA-5D2A0F2D0D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C003F5-72FA-454C-BD12-294728308682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8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40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3882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270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603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804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840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F22C-7002-F44B-BD60-A6120517837D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4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C51F-BDD5-234F-8F8E-0FAED6577E8D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E40E-AC4D-6748-B35F-1484355F647B}" type="datetime1">
              <a:rPr lang="en-US" smtClean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6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01FF-AFF8-954B-B7B9-1419E96FE0F7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3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D35E-6A7D-2C41-8F82-F2B7818DA652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907D-80EC-B043-B710-8BA24FB218F7}" type="datetime1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8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7C71-B811-C741-9A6A-A96FF7B17AD8}" type="datetime1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2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BD07-0AC2-BB48-86FE-A214693835F9}" type="datetime1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D772-33DD-2C4C-B581-2EDC9E5E629D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893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6563EA-E1AB-5643-BE5D-6EFB636B9193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CF6922-E413-49F3-B085-CFC7262F2B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  <p:sldLayoutId id="2147484609" r:id="rId15"/>
    <p:sldLayoutId id="2147484610" r:id="rId16"/>
    <p:sldLayoutId id="21474846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1811864"/>
            <a:ext cx="6815669" cy="1515533"/>
          </a:xfrm>
        </p:spPr>
        <p:txBody>
          <a:bodyPr/>
          <a:lstStyle/>
          <a:p>
            <a:r>
              <a:rPr lang="zh-TW" altLang="en-US" sz="4000" dirty="0"/>
              <a:t>情緒行為障礙與自閉症類群</a:t>
            </a:r>
            <a:r>
              <a:rPr lang="zh-TW" altLang="en-US" sz="4000"/>
              <a:t>個案資料蒐集與</a:t>
            </a:r>
            <a:r>
              <a:rPr lang="zh-TW" altLang="en-US" sz="4000" dirty="0"/>
              <a:t>判讀實務研習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嘉義縣</a:t>
            </a:r>
            <a:r>
              <a:rPr lang="en-US" altLang="zh-TW" dirty="0"/>
              <a:t>110</a:t>
            </a:r>
            <a:r>
              <a:rPr lang="zh-TW" altLang="en-US" dirty="0"/>
              <a:t>學年度心評人員增能研習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29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B010-E029-E74E-835D-879F2C8E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身心障礙及資賦優異鑑定辦法</a:t>
            </a:r>
            <a:br>
              <a:rPr lang="en-US" altLang="zh-CN" dirty="0"/>
            </a:br>
            <a:r>
              <a:rPr lang="zh-CN" altLang="en-US" dirty="0"/>
              <a:t>之鑑定基準說文解字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A0AC-A3D6-7B4D-91DD-CF0460A2C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鑑定基準如下：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/>
              <a:t>情緒或行為表現顯著異於其同年齡或社會文化之常態者，</a:t>
            </a:r>
            <a:r>
              <a:rPr lang="zh-TW" altLang="en-US" b="1" u="sng" dirty="0">
                <a:solidFill>
                  <a:srgbClr val="FF0000"/>
                </a:solidFill>
              </a:rPr>
              <a:t>得參考</a:t>
            </a:r>
            <a:r>
              <a:rPr lang="zh-TW" altLang="en-US" dirty="0"/>
              <a:t>精神科醫師之診斷認定之。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u="sng" dirty="0">
                <a:solidFill>
                  <a:srgbClr val="FF0000"/>
                </a:solidFill>
              </a:rPr>
              <a:t>除學校外</a:t>
            </a:r>
            <a:r>
              <a:rPr lang="zh-TW" altLang="en-US" dirty="0"/>
              <a:t>，在家庭、社區、社會或任一情境中顯現適應困難。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/>
              <a:t>在學業、社會、人際、生活等適應有顯著困難，</a:t>
            </a:r>
            <a:r>
              <a:rPr lang="zh-TW" altLang="en-US" b="1" u="sng" dirty="0">
                <a:solidFill>
                  <a:srgbClr val="FF0000"/>
                </a:solidFill>
              </a:rPr>
              <a:t>且經評估後確定一般教育所提供之介入，仍難獲得有效改善</a:t>
            </a:r>
            <a:r>
              <a:rPr lang="zh-TW" altLang="en-US" dirty="0"/>
              <a:t>。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36910-354A-A647-8E16-F718361A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1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FE9C-38EC-6944-8C55-5C6BF4B5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鑑定基準一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BCBB5-C885-0242-8EC9-53BE39B88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情緒或行為表現顯著異於其同年齡或社會文化之常態者，</a:t>
            </a:r>
            <a:r>
              <a:rPr lang="zh-TW" altLang="en-US" b="1" u="sng" dirty="0">
                <a:solidFill>
                  <a:srgbClr val="FF0000"/>
                </a:solidFill>
              </a:rPr>
              <a:t>得參考</a:t>
            </a:r>
            <a:r>
              <a:rPr lang="zh-TW" altLang="en-US" dirty="0"/>
              <a:t>精神科醫師之診斷認定之。</a:t>
            </a:r>
            <a:endParaRPr lang="en-US" altLang="zh-TW" dirty="0"/>
          </a:p>
          <a:p>
            <a:pPr lvl="1"/>
            <a:r>
              <a:rPr lang="zh-TW" altLang="en-US" dirty="0"/>
              <a:t>標準參照：達到幾個特徵即可判斷（如：</a:t>
            </a:r>
            <a:r>
              <a:rPr lang="en-US" altLang="zh-TW" dirty="0"/>
              <a:t>DSM</a:t>
            </a:r>
            <a:r>
              <a:rPr lang="zh-TW" altLang="en-US" dirty="0"/>
              <a:t>）</a:t>
            </a:r>
            <a:endParaRPr lang="en-US" altLang="zh-TW" dirty="0"/>
          </a:p>
          <a:p>
            <a:pPr lvl="2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需由專業之精神科醫師依據專業程序診斷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2"/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＊＊</a:t>
            </a:r>
            <a:r>
              <a:rPr lang="zh-CN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醫師診斷非此項鑑定之必要程序或文件</a:t>
            </a:r>
            <a:endParaRPr lang="en-US" altLang="zh-TW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TW" altLang="en-US" dirty="0"/>
              <a:t>常模參照：心理測量（異常標準百分等級</a:t>
            </a:r>
            <a:r>
              <a:rPr lang="en-US" altLang="zh-TW" dirty="0"/>
              <a:t>90/95</a:t>
            </a:r>
            <a:r>
              <a:rPr lang="zh-TW" altLang="en-US" dirty="0"/>
              <a:t>）</a:t>
            </a:r>
            <a:endParaRPr lang="en-US" altLang="zh-TW" dirty="0"/>
          </a:p>
          <a:p>
            <a:pPr lvl="2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兼用結構性問卷訪談、觀察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2"/>
            <a:r>
              <a:rPr lang="zh-CN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即使有醫師診斷，情緒行為異常對學校適應影響仍需進行專業評估</a:t>
            </a:r>
            <a:endParaRPr lang="en-US" altLang="zh-TW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F58FC-FD43-5246-8797-D625DDF0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4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D5EC-E54E-B443-B288-5C8A9A3B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鑑定基準二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68D1-3054-5449-8B74-4BD8B10B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>
                <a:solidFill>
                  <a:srgbClr val="FF0000"/>
                </a:solidFill>
              </a:rPr>
              <a:t>除學校外</a:t>
            </a:r>
            <a:r>
              <a:rPr lang="zh-TW" altLang="en-US" dirty="0"/>
              <a:t>，在家庭、社區、社會或任一情境中顯現適應困難。</a:t>
            </a:r>
            <a:endParaRPr lang="en-US" altLang="zh-TW" dirty="0"/>
          </a:p>
          <a:p>
            <a:pPr lvl="1"/>
            <a:r>
              <a:rPr lang="zh-TW" altLang="en-US" dirty="0"/>
              <a:t>跨情境：某種程度之普遍性</a:t>
            </a:r>
            <a:endParaRPr lang="en-US" altLang="zh-TW" dirty="0"/>
          </a:p>
          <a:p>
            <a:pPr lvl="1"/>
            <a:r>
              <a:rPr lang="zh-TW" altLang="en-US" dirty="0"/>
              <a:t>社會：如到公共場所、拜訪親戚、到安親班或參加活動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在學校適應正常的學生應由學校輔導室提供服務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C0795-A25F-4045-9003-BD30071F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6B93-3286-9D4A-8AFE-E53B330E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鑑定基準三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EBFD-8EA7-8F4D-A795-F419A74A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09176"/>
            <a:ext cx="9601196" cy="3683001"/>
          </a:xfrm>
        </p:spPr>
        <p:txBody>
          <a:bodyPr>
            <a:normAutofit/>
          </a:bodyPr>
          <a:lstStyle/>
          <a:p>
            <a:r>
              <a:rPr lang="zh-TW" altLang="en-US" dirty="0"/>
              <a:t>在學業、社會、人際、生活等適應有顯著困難，</a:t>
            </a:r>
            <a:r>
              <a:rPr lang="zh-TW" altLang="en-US" b="1" u="sng" dirty="0">
                <a:solidFill>
                  <a:srgbClr val="FF0000"/>
                </a:solidFill>
              </a:rPr>
              <a:t>且經評估後確定一般教育所提供之介入，仍難獲得有效改善</a:t>
            </a:r>
            <a:r>
              <a:rPr lang="zh-TW" altLang="en-US" dirty="0"/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/>
              <a:t>適應困難</a:t>
            </a:r>
            <a:endParaRPr lang="en-US" altLang="zh-TW" dirty="0"/>
          </a:p>
          <a:p>
            <a:pPr lvl="2"/>
            <a:r>
              <a:rPr lang="zh-TW" altLang="en-US" dirty="0"/>
              <a:t>學業適應困難：學業低成就或學業成就低落</a:t>
            </a:r>
            <a:endParaRPr lang="en-US" altLang="zh-TW" dirty="0"/>
          </a:p>
          <a:p>
            <a:pPr lvl="2"/>
            <a:r>
              <a:rPr lang="zh-TW" altLang="en-US" dirty="0"/>
              <a:t>社會適應困難：群性不佳，不能參與團體學習、活動或生活，不能遵守常規、不能在團體中扮演該有的角色或負責任</a:t>
            </a:r>
            <a:endParaRPr lang="en-US" altLang="zh-TW" dirty="0"/>
          </a:p>
          <a:p>
            <a:pPr lvl="2"/>
            <a:r>
              <a:rPr lang="zh-TW" altLang="en-US" dirty="0"/>
              <a:t>人際適應困難：與教師或同儕不能建立或維持適當的人際關係</a:t>
            </a:r>
            <a:endParaRPr lang="en-US" altLang="zh-TW" dirty="0"/>
          </a:p>
          <a:p>
            <a:pPr lvl="2"/>
            <a:r>
              <a:rPr lang="zh-TW" altLang="en-US" dirty="0"/>
              <a:t>生活適應困難：不能自理生活作息、維持個人清潔或衛生、執行在校滿足個人所需之活動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9FD6-21A1-BE4C-84BD-89367013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BE10AD-6A55-3946-9FB7-6668DE7A04DA}"/>
              </a:ext>
            </a:extLst>
          </p:cNvPr>
          <p:cNvSpPr/>
          <p:nvPr/>
        </p:nvSpPr>
        <p:spPr>
          <a:xfrm>
            <a:off x="1524000" y="2181688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9D4504-83B4-F949-BAD2-EBC64AC57E78}"/>
              </a:ext>
            </a:extLst>
          </p:cNvPr>
          <p:cNvSpPr/>
          <p:nvPr/>
        </p:nvSpPr>
        <p:spPr>
          <a:xfrm>
            <a:off x="8610600" y="212817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7272111A-0F3C-2E49-9AC5-DD5932872D58}"/>
              </a:ext>
            </a:extLst>
          </p:cNvPr>
          <p:cNvSpPr/>
          <p:nvPr/>
        </p:nvSpPr>
        <p:spPr>
          <a:xfrm>
            <a:off x="2057400" y="4419600"/>
            <a:ext cx="152400" cy="11430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59483-7ED1-3947-A9B8-3679BD6C9339}"/>
              </a:ext>
            </a:extLst>
          </p:cNvPr>
          <p:cNvSpPr txBox="1"/>
          <p:nvPr/>
        </p:nvSpPr>
        <p:spPr>
          <a:xfrm>
            <a:off x="1600200" y="4206270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需跨情境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7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6B93-3286-9D4A-8AFE-E53B330E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鑑定基準三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EBFD-8EA7-8F4D-A795-F419A74A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09176"/>
            <a:ext cx="9601196" cy="3683001"/>
          </a:xfrm>
        </p:spPr>
        <p:txBody>
          <a:bodyPr>
            <a:normAutofit/>
          </a:bodyPr>
          <a:lstStyle/>
          <a:p>
            <a:r>
              <a:rPr lang="zh-TW" altLang="en-US" dirty="0"/>
              <a:t>在學業、社會、人際、生活等適應有顯著困難，</a:t>
            </a:r>
            <a:r>
              <a:rPr lang="zh-TW" altLang="en-US" b="1" u="sng" dirty="0">
                <a:solidFill>
                  <a:srgbClr val="FF0000"/>
                </a:solidFill>
              </a:rPr>
              <a:t>且經評估後確定一般教育所提供之介入，仍難獲得有效改善</a:t>
            </a:r>
            <a:r>
              <a:rPr lang="zh-TW" altLang="en-US" dirty="0"/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zh-TW" altLang="en-US" b="1" dirty="0"/>
              <a:t>特殊教育的需球</a:t>
            </a:r>
            <a:endParaRPr lang="en-US" altLang="zh-TW" b="1" dirty="0"/>
          </a:p>
          <a:p>
            <a:pPr lvl="2"/>
            <a:r>
              <a:rPr lang="zh-TW" altLang="en-US" dirty="0"/>
              <a:t>倡導轉介前介入，期待普通教育的輔導協助學生先進行「實證的介入」</a:t>
            </a:r>
            <a:endParaRPr lang="en-US" altLang="zh-TW" dirty="0"/>
          </a:p>
          <a:p>
            <a:pPr lvl="2"/>
            <a:r>
              <a:rPr lang="zh-TW" altLang="en-US" dirty="0"/>
              <a:t>心理衛生轉介被證實肯定之治療仍出現困難者</a:t>
            </a:r>
            <a:endParaRPr lang="en-US" altLang="zh-TW" dirty="0"/>
          </a:p>
          <a:p>
            <a:pPr lvl="2"/>
            <a:r>
              <a:rPr lang="zh-TW" altLang="en-US" dirty="0"/>
              <a:t>有專科醫師診斷者，可由專業團隊評估其嚴重程度與對介入之</a:t>
            </a:r>
            <a:r>
              <a:rPr lang="zh-TW" altLang="en-US" b="1" dirty="0">
                <a:solidFill>
                  <a:srgbClr val="FF0000"/>
                </a:solidFill>
              </a:rPr>
              <a:t>癒後狀況</a:t>
            </a:r>
            <a:r>
              <a:rPr lang="zh-TW" altLang="en-US" dirty="0"/>
              <a:t>來判斷是否需要轉介前介入</a:t>
            </a:r>
            <a:endParaRPr lang="en-US" altLang="zh-TW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9FD6-21A1-BE4C-84BD-89367013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val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BE10AD-6A55-3946-9FB7-6668DE7A04DA}"/>
              </a:ext>
            </a:extLst>
          </p:cNvPr>
          <p:cNvSpPr/>
          <p:nvPr/>
        </p:nvSpPr>
        <p:spPr>
          <a:xfrm>
            <a:off x="1524000" y="2181688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9D4504-83B4-F949-BAD2-EBC64AC57E78}"/>
              </a:ext>
            </a:extLst>
          </p:cNvPr>
          <p:cNvSpPr/>
          <p:nvPr/>
        </p:nvSpPr>
        <p:spPr>
          <a:xfrm>
            <a:off x="8610600" y="2128177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245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所以</a:t>
            </a:r>
            <a:r>
              <a:rPr lang="en-US" altLang="zh-TW" dirty="0"/>
              <a:t>...</a:t>
            </a:r>
            <a:r>
              <a:rPr lang="zh-TW" altLang="en-US" dirty="0"/>
              <a:t>鑑定辦法告訴我們</a:t>
            </a:r>
            <a:r>
              <a:rPr lang="en-US" altLang="zh-TW" dirty="0"/>
              <a:t>......</a:t>
            </a:r>
            <a:r>
              <a:rPr lang="zh-TW" altLang="en-US" dirty="0"/>
              <a:t>要證明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情緒行為障礙</a:t>
            </a:r>
            <a:endParaRPr lang="en-US" altLang="zh-TW" dirty="0"/>
          </a:p>
          <a:p>
            <a:pPr lvl="1"/>
            <a:r>
              <a:rPr lang="zh-TW" altLang="en-US" dirty="0"/>
              <a:t>長期持續顯著異常（</a:t>
            </a:r>
            <a:r>
              <a:rPr lang="en-US" altLang="zh-TW" dirty="0"/>
              <a:t>6</a:t>
            </a:r>
            <a:r>
              <a:rPr lang="zh-TW" altLang="en-US" dirty="0"/>
              <a:t>個月以上）</a:t>
            </a:r>
            <a:endParaRPr lang="en-US" altLang="zh-TW" dirty="0"/>
          </a:p>
          <a:p>
            <a:pPr lvl="1"/>
            <a:r>
              <a:rPr lang="zh-TW" altLang="en-US" dirty="0"/>
              <a:t>跨情境（學校＋？？）</a:t>
            </a:r>
            <a:endParaRPr lang="en-US" altLang="zh-TW" dirty="0"/>
          </a:p>
          <a:p>
            <a:pPr lvl="1"/>
            <a:r>
              <a:rPr lang="zh-TW" altLang="en-US" dirty="0"/>
              <a:t>適應困難經一般教育所提供之介入無法改善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6FC3A-8E3D-F649-9EA8-5A7D57CC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1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2889-C68C-2B46-9E7B-18979AD1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有診斷與是否有特殊教育需求之關係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043A9C-E565-B643-B101-3A76B9A0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3399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6497783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86048976"/>
                    </a:ext>
                  </a:extLst>
                </a:gridCol>
                <a:gridCol w="2666997">
                  <a:extLst>
                    <a:ext uri="{9D8B030D-6E8A-4147-A177-3AD203B41FA5}">
                      <a16:colId xmlns:a16="http://schemas.microsoft.com/office/drawing/2014/main" val="3105253386"/>
                    </a:ext>
                  </a:extLst>
                </a:gridCol>
              </a:tblGrid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實證醫療或介入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學校適應困難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特殊教育需求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096252"/>
                  </a:ext>
                </a:extLst>
              </a:tr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尚可、困難不明顯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22010"/>
                  </a:ext>
                </a:extLst>
              </a:tr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困難明顯，但無跨情境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30023"/>
                  </a:ext>
                </a:extLst>
              </a:tr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困難明顯，且跨情境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不確定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90824"/>
                  </a:ext>
                </a:extLst>
              </a:tr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尚可、困難不明顯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87961"/>
                  </a:ext>
                </a:extLst>
              </a:tr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困難明顯，但無跨情境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854338"/>
                  </a:ext>
                </a:extLst>
              </a:tr>
              <a:tr h="494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困難明顯，且跨情境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24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8594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790C3-C4E5-C94F-B048-31CA2A79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7A3A8-1E76-7847-BEA3-2E2482AEB14C}"/>
              </a:ext>
            </a:extLst>
          </p:cNvPr>
          <p:cNvSpPr txBox="1"/>
          <p:nvPr/>
        </p:nvSpPr>
        <p:spPr>
          <a:xfrm>
            <a:off x="762000" y="4495800"/>
            <a:ext cx="1676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輔導工作三級預防之初級或次級輔導對象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D3B98-F510-0943-97B0-3D1DFEF21633}"/>
              </a:ext>
            </a:extLst>
          </p:cNvPr>
          <p:cNvSpPr txBox="1"/>
          <p:nvPr/>
        </p:nvSpPr>
        <p:spPr>
          <a:xfrm>
            <a:off x="10058397" y="3777754"/>
            <a:ext cx="1676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特教需求可能需在實證介入後才能確定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41A64-50DB-3E4A-BD1C-002FCC06C6D4}"/>
              </a:ext>
            </a:extLst>
          </p:cNvPr>
          <p:cNvSpPr/>
          <p:nvPr/>
        </p:nvSpPr>
        <p:spPr>
          <a:xfrm>
            <a:off x="1066800" y="5469930"/>
            <a:ext cx="10058400" cy="549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如何研判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當測驗分數表現與觀察結果資料一致時，才有足夠的信心宣稱ＯＫ！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AD873-A096-E24B-BC4A-0795100D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3886200"/>
            <a:ext cx="4339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3600" b="1" dirty="0">
                <a:ln/>
                <a:solidFill>
                  <a:schemeClr val="accent3"/>
                </a:solidFill>
                <a:latin typeface="+mj-ea"/>
                <a:ea typeface="+mj-ea"/>
              </a:rPr>
              <a:t>前後一致，互相呼應</a:t>
            </a:r>
            <a:endParaRPr lang="en-US" altLang="zh-TW" sz="3600" b="1" dirty="0">
              <a:ln/>
              <a:solidFill>
                <a:schemeClr val="accent3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600" b="1" dirty="0">
                <a:ln/>
                <a:solidFill>
                  <a:schemeClr val="accent3"/>
                </a:solidFill>
                <a:latin typeface="+mj-ea"/>
                <a:ea typeface="+mj-ea"/>
              </a:rPr>
              <a:t>牛頭對牛嘴</a:t>
            </a:r>
            <a:endParaRPr lang="en-US" altLang="zh-TW" sz="3600" b="1" dirty="0">
              <a:ln/>
              <a:solidFill>
                <a:schemeClr val="accent3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600" b="1" dirty="0">
                <a:ln/>
                <a:solidFill>
                  <a:schemeClr val="accent3"/>
                </a:solidFill>
                <a:latin typeface="+mj-ea"/>
                <a:ea typeface="+mj-ea"/>
              </a:rPr>
              <a:t>馬頭對馬嘴</a:t>
            </a:r>
            <a:endParaRPr lang="en-US" altLang="zh-TW" sz="3600" b="1" dirty="0">
              <a:ln/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8005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6640-8A84-C84B-B56E-55139EEF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A9AC1-3F4B-A449-A590-DF816DED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緊扣鑑定基準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EBE3E-8F92-F843-AED1-FD1FEDBD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22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85EE-7806-CB42-ADF4-D10785FB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 </a:t>
            </a:r>
            <a:r>
              <a:rPr lang="zh-CN" altLang="en-US"/>
              <a:t>研判重點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51796-19C9-7A4A-9D4E-BBCC9A62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精神科醫師之診斷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排除因素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跨情境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長期情緒或行為顯著異常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嚴重影響適應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轉介前介入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FCCCB-D70F-B247-B634-D73532B7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6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觀念釐清</a:t>
            </a:r>
            <a:r>
              <a:rPr lang="en-US" altLang="zh-TW" dirty="0"/>
              <a:t>!!!!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3F2F2-E942-414A-84AD-016DA545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1" y="2743200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有缺陷、有殘障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4C662-484E-5946-B43F-D4CEBC687269}"/>
              </a:ext>
            </a:extLst>
          </p:cNvPr>
          <p:cNvSpPr/>
          <p:nvPr/>
        </p:nvSpPr>
        <p:spPr>
          <a:xfrm>
            <a:off x="5117322" y="3429000"/>
            <a:ext cx="18930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≠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D8888-57F1-E14B-A9AC-6205EF9F481C}"/>
              </a:ext>
            </a:extLst>
          </p:cNvPr>
          <p:cNvSpPr/>
          <p:nvPr/>
        </p:nvSpPr>
        <p:spPr>
          <a:xfrm>
            <a:off x="5117322" y="49530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有障礙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AF9B-D4C1-324A-8E9D-C5A3379B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精神科醫師之診斷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0DC0-BD83-0147-B30D-435BD58AC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包含現有醫療佐證、就診狀況、治療情形、用藥狀況等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非研判之必要！！</a:t>
            </a:r>
            <a:endParaRPr lang="en-US" altLang="zh-TW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1BFD5-6E92-A14D-8E82-F560EAEE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1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C184-5CAF-4949-9B91-0949EF45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zh-CN" altLang="en-US" dirty="0"/>
              <a:t>排除因素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7D002-B8A3-9A4A-8DFB-2B29F379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非智能、感官、健康因素直接造成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魏氏智力測驗或其他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若無標準化測驗，則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______________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＿＿＿＿＿＿＿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_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1B20C-53AB-6E46-9087-A92DB31C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19BDF-DCAF-A645-9C9C-C800F6E17905}"/>
              </a:ext>
            </a:extLst>
          </p:cNvPr>
          <p:cNvSpPr txBox="1"/>
          <p:nvPr/>
        </p:nvSpPr>
        <p:spPr>
          <a:xfrm>
            <a:off x="4419600" y="3352800"/>
            <a:ext cx="4281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可以學業成就來推敲，但要謹慎！</a:t>
            </a:r>
            <a:endParaRPr lang="en-US" sz="2200" b="1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22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1F3A-EF43-E549-9438-87E5E3E5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zh-CN" altLang="en-US" dirty="0"/>
              <a:t>跨情境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F2DE-29A4-3649-B6FD-D12BC8C87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除學校外，在家庭、社區、社會或任一情境中顯現適應困難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EF649-13AE-EC43-B8A1-66CE9FCC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E1C07-300D-B94A-A3AA-C6948D397FAD}"/>
              </a:ext>
            </a:extLst>
          </p:cNvPr>
          <p:cNvSpPr txBox="1"/>
          <p:nvPr/>
        </p:nvSpPr>
        <p:spPr>
          <a:xfrm>
            <a:off x="1600200" y="3200401"/>
            <a:ext cx="8610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單就量化工具（家長填寫結果與教師填寫結果）並不足夠，主要從訪談資料裡（第</a:t>
            </a:r>
            <a:r>
              <a:rPr lang="en-US" altLang="zh-CN" sz="22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9</a:t>
            </a:r>
            <a:r>
              <a:rPr lang="zh-CN" altLang="en-US" sz="22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題）獲取資料。</a:t>
            </a:r>
            <a:endParaRPr lang="en-US" sz="2200" b="1" dirty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83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604D-24E6-9B49-A931-546EAF7F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zh-TW" altLang="en-US" dirty="0"/>
              <a:t>長期情緒或行為表現顯著異常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11A9-DD14-4C4C-86F0-E0AD2378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長期：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_____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個月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顯著：異於常模（標準化測驗）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ED180-4B8B-854A-B689-653B886A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D7239-D996-4A40-8549-E009DC69282A}"/>
              </a:ext>
            </a:extLst>
          </p:cNvPr>
          <p:cNvSpPr txBox="1"/>
          <p:nvPr/>
        </p:nvSpPr>
        <p:spPr>
          <a:xfrm>
            <a:off x="2819400" y="250917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30508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0B37-1A44-5D4A-81AD-FBB5F724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zh-CN" altLang="en-US" dirty="0"/>
              <a:t>嚴重影響適應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5E8E4-4750-544B-883C-F771FD16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2800" dirty="0"/>
              <a:t>學業</a:t>
            </a:r>
            <a:endParaRPr lang="en-US" altLang="zh-CN" sz="2800" dirty="0"/>
          </a:p>
          <a:p>
            <a:pPr lvl="1"/>
            <a:r>
              <a:rPr lang="zh-CN" altLang="en-US" sz="2400" dirty="0"/>
              <a:t>聽說讀寫</a:t>
            </a:r>
            <a:endParaRPr lang="en-US" altLang="zh-CN" sz="2400" dirty="0"/>
          </a:p>
          <a:p>
            <a:r>
              <a:rPr lang="zh-CN" altLang="en-US" sz="2800" dirty="0"/>
              <a:t>社會</a:t>
            </a:r>
            <a:endParaRPr lang="en-US" altLang="zh-CN" sz="2800" dirty="0"/>
          </a:p>
          <a:p>
            <a:pPr lvl="1"/>
            <a:r>
              <a:rPr lang="zh-TW" altLang="en-US" sz="2400" dirty="0"/>
              <a:t>群體中不同成員分工合作，共同維持群體生活</a:t>
            </a:r>
            <a:endParaRPr lang="en-US" altLang="zh-TW" sz="2400" dirty="0"/>
          </a:p>
          <a:p>
            <a:pPr lvl="1"/>
            <a:r>
              <a:rPr lang="zh-TW" altLang="en-US" sz="2400" dirty="0"/>
              <a:t>受社會所制約支配</a:t>
            </a:r>
            <a:endParaRPr lang="en-US" altLang="zh-CN" sz="2400" dirty="0"/>
          </a:p>
          <a:p>
            <a:r>
              <a:rPr lang="zh-CN" altLang="en-US" sz="2600" dirty="0"/>
              <a:t>人際</a:t>
            </a:r>
            <a:endParaRPr lang="en-US" altLang="zh-CN" sz="2600" dirty="0"/>
          </a:p>
          <a:p>
            <a:pPr lvl="1"/>
            <a:r>
              <a:rPr lang="zh-TW" altLang="en-US" sz="2600" dirty="0"/>
              <a:t>期望求取他人反應，或對他人行為作出反應的行為</a:t>
            </a:r>
            <a:endParaRPr lang="en-US" altLang="zh-CN" sz="2600" dirty="0"/>
          </a:p>
          <a:p>
            <a:r>
              <a:rPr lang="zh-CN" altLang="en-US" sz="2600" dirty="0"/>
              <a:t>生活</a:t>
            </a:r>
            <a:endParaRPr lang="en-US" altLang="zh-CN" sz="2600" dirty="0"/>
          </a:p>
          <a:p>
            <a:pPr lvl="1"/>
            <a:r>
              <a:rPr lang="zh-TW" altLang="en-US" sz="2600" dirty="0"/>
              <a:t>在生活中自己照料自己</a:t>
            </a:r>
            <a:endParaRPr lang="en-US" sz="2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897376-03CB-124A-B10D-4115E8F3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D826DB-836F-1942-A2B1-81681FE72ED3}"/>
              </a:ext>
            </a:extLst>
          </p:cNvPr>
          <p:cNvGrpSpPr/>
          <p:nvPr/>
        </p:nvGrpSpPr>
        <p:grpSpPr>
          <a:xfrm>
            <a:off x="7467600" y="3525220"/>
            <a:ext cx="2710998" cy="2570779"/>
            <a:chOff x="7467600" y="3525220"/>
            <a:chExt cx="2710998" cy="2570779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8AEBCD81-B185-7347-9E64-EAAD3E4E4347}"/>
                </a:ext>
              </a:extLst>
            </p:cNvPr>
            <p:cNvSpPr/>
            <p:nvPr/>
          </p:nvSpPr>
          <p:spPr>
            <a:xfrm>
              <a:off x="7467600" y="3525220"/>
              <a:ext cx="1073524" cy="2570779"/>
            </a:xfrm>
            <a:prstGeom prst="rightBracket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F24D1D-0F03-3242-87E1-170ECE96C3FB}"/>
                </a:ext>
              </a:extLst>
            </p:cNvPr>
            <p:cNvSpPr txBox="1"/>
            <p:nvPr/>
          </p:nvSpPr>
          <p:spPr>
            <a:xfrm>
              <a:off x="8512437" y="4548999"/>
              <a:ext cx="1666161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要跨情境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29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C726-880D-F94F-9A9B-B4F195DC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</a:t>
            </a:r>
            <a:r>
              <a:rPr lang="zh-CN" altLang="en-US"/>
              <a:t>轉介前介入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A0E2-7F57-5D42-B6CE-5F0983E58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經評估後確定一般教育提供之介入仍難獲得有效改善</a:t>
            </a:r>
            <a:endParaRPr lang="en-US" dirty="0"/>
          </a:p>
          <a:p>
            <a:pPr lvl="1"/>
            <a:r>
              <a:rPr lang="zh-TW" altLang="en-US" dirty="0"/>
              <a:t>新個案目前一般教育所提供之支持項目、內容、效果等</a:t>
            </a:r>
            <a:endParaRPr lang="en-US" altLang="zh-TW" dirty="0"/>
          </a:p>
          <a:p>
            <a:pPr lvl="2"/>
            <a:r>
              <a:rPr lang="zh-TW" altLang="en-US" dirty="0"/>
              <a:t>初級預防（導師）</a:t>
            </a:r>
            <a:endParaRPr lang="en-US" altLang="zh-TW" dirty="0"/>
          </a:p>
          <a:p>
            <a:pPr lvl="3"/>
            <a:r>
              <a:rPr lang="zh-TW" altLang="en-US" dirty="0"/>
              <a:t>班級經營調整、教學策略調整、個別課業輔導、家長諮詢、親職教育、特教宣導</a:t>
            </a:r>
            <a:endParaRPr lang="en-US" altLang="zh-TW" dirty="0"/>
          </a:p>
          <a:p>
            <a:pPr lvl="2"/>
            <a:r>
              <a:rPr lang="zh-TW" altLang="en-US" dirty="0"/>
              <a:t>二級預防（輔導室）</a:t>
            </a:r>
            <a:endParaRPr lang="en-US" altLang="zh-TW" dirty="0"/>
          </a:p>
          <a:p>
            <a:pPr lvl="3"/>
            <a:r>
              <a:rPr lang="zh-TW" altLang="en-US" dirty="0"/>
              <a:t>認輔老師、補救教學、小團體輔導、個別諮商輔導、個案會議</a:t>
            </a:r>
            <a:endParaRPr lang="en-US" altLang="zh-TW" dirty="0"/>
          </a:p>
          <a:p>
            <a:pPr lvl="2"/>
            <a:r>
              <a:rPr lang="zh-TW" altLang="en-US" dirty="0"/>
              <a:t>三級預防</a:t>
            </a:r>
            <a:endParaRPr lang="en-US" altLang="zh-TW" dirty="0"/>
          </a:p>
          <a:p>
            <a:pPr lvl="3"/>
            <a:r>
              <a:rPr lang="zh-TW" altLang="en-US" dirty="0">
                <a:latin typeface="+mn-ea"/>
              </a:rPr>
              <a:t>學</a:t>
            </a:r>
            <a:r>
              <a:rPr lang="zh-CN" altLang="en-US" dirty="0">
                <a:latin typeface="+mn-ea"/>
              </a:rPr>
              <a:t>諮</a:t>
            </a:r>
            <a:r>
              <a:rPr lang="zh-TW" altLang="en-US" dirty="0">
                <a:latin typeface="+mn-ea"/>
              </a:rPr>
              <a:t>中心、其他</a:t>
            </a:r>
            <a:endParaRPr lang="en-US" dirty="0"/>
          </a:p>
          <a:p>
            <a:pPr lvl="1"/>
            <a:r>
              <a:rPr lang="zh-TW" altLang="en-US" dirty="0"/>
              <a:t>已接受特教服務者說明目前服務內容、次數、效果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C636-DFEE-554B-9F90-0E2295B6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944B65C-0D0E-284E-A77F-E9264900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49" y="4136898"/>
            <a:ext cx="2462345" cy="20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5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AC5B-610F-7C4E-B67D-D5D82CE9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</a:t>
            </a:r>
            <a:r>
              <a:rPr lang="zh-TW" altLang="en-US"/>
              <a:t> 綜整分析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CB267-BF1E-3D4B-AA5E-4C0F4BDD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特教需求與相關服務說明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課程調整的需求？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特殊需求課程的需求？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專業團隊服務？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其他相關服務？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43D0-EB85-6840-AD95-8EAAB640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D4E5CD-73D0-464A-9135-F765FF839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457129"/>
              </p:ext>
            </p:extLst>
          </p:nvPr>
        </p:nvGraphicFramePr>
        <p:xfrm>
          <a:off x="5385098" y="2562014"/>
          <a:ext cx="5740102" cy="322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29">
                  <a:extLst>
                    <a:ext uri="{9D8B030D-6E8A-4147-A177-3AD203B41FA5}">
                      <a16:colId xmlns:a16="http://schemas.microsoft.com/office/drawing/2014/main" val="86497783"/>
                    </a:ext>
                  </a:extLst>
                </a:gridCol>
                <a:gridCol w="2505601">
                  <a:extLst>
                    <a:ext uri="{9D8B030D-6E8A-4147-A177-3AD203B41FA5}">
                      <a16:colId xmlns:a16="http://schemas.microsoft.com/office/drawing/2014/main" val="686048976"/>
                    </a:ext>
                  </a:extLst>
                </a:gridCol>
                <a:gridCol w="1594472">
                  <a:extLst>
                    <a:ext uri="{9D8B030D-6E8A-4147-A177-3AD203B41FA5}">
                      <a16:colId xmlns:a16="http://schemas.microsoft.com/office/drawing/2014/main" val="3105253386"/>
                    </a:ext>
                  </a:extLst>
                </a:gridCol>
              </a:tblGrid>
              <a:tr h="4613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實證醫療或介入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學校適應困難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特殊教育需求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096252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尚可、困難不明顯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22010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困難明顯，但無跨情境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30023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困難明顯，且跨情境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不確定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90824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尚可、困難不明顯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87961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困難明顯，但無跨情境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✕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854338"/>
                  </a:ext>
                </a:extLst>
              </a:tr>
              <a:tr h="4613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困難明顯，且跨情境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✓</a:t>
                      </a:r>
                      <a:endParaRPr lang="en-US" sz="1600" dirty="0">
                        <a:latin typeface="PMingLiU" panose="02020500000000000000" pitchFamily="18" charset="-120"/>
                        <a:ea typeface="PMingLiU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85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2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95401" y="915338"/>
            <a:ext cx="8305799" cy="130386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身心障礙及資賦優異學生鑑定辦法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自閉症指因神經心理功能異常而顯現出</a:t>
            </a:r>
            <a:r>
              <a:rPr lang="zh-TW" altLang="en-US" b="1" u="sng" dirty="0">
                <a:solidFill>
                  <a:srgbClr val="7030A0"/>
                </a:solidFill>
              </a:rPr>
              <a:t>溝通</a:t>
            </a:r>
            <a:r>
              <a:rPr lang="zh-TW" altLang="en-US" b="1" u="sng" dirty="0"/>
              <a:t>、</a:t>
            </a:r>
            <a:r>
              <a:rPr lang="zh-TW" altLang="en-US" b="1" u="sng" dirty="0">
                <a:solidFill>
                  <a:srgbClr val="7030A0"/>
                </a:solidFill>
              </a:rPr>
              <a:t>社會互動</a:t>
            </a:r>
            <a:r>
              <a:rPr lang="zh-TW" altLang="en-US" b="1" u="sng" dirty="0"/>
              <a:t>、</a:t>
            </a:r>
            <a:r>
              <a:rPr lang="zh-TW" altLang="en-US" b="1" u="sng" dirty="0">
                <a:solidFill>
                  <a:srgbClr val="7030A0"/>
                </a:solidFill>
              </a:rPr>
              <a:t>行為及興趣</a:t>
            </a:r>
            <a:r>
              <a:rPr lang="zh-TW" altLang="en-US" dirty="0"/>
              <a:t>表現上</a:t>
            </a:r>
            <a:r>
              <a:rPr lang="zh-TW" altLang="en-US" b="1" u="sng" dirty="0">
                <a:solidFill>
                  <a:srgbClr val="FF0000"/>
                </a:solidFill>
              </a:rPr>
              <a:t>有嚴重問題</a:t>
            </a:r>
            <a:r>
              <a:rPr lang="zh-TW" altLang="en-US" dirty="0"/>
              <a:t>，</a:t>
            </a:r>
            <a:r>
              <a:rPr lang="zh-TW" altLang="en-US" sz="4400" b="1" u="sng" dirty="0">
                <a:solidFill>
                  <a:srgbClr val="FF0000"/>
                </a:solidFill>
              </a:rPr>
              <a:t>致</a:t>
            </a:r>
            <a:r>
              <a:rPr lang="zh-TW" altLang="en-US" dirty="0"/>
              <a:t>在學習及生活適應上</a:t>
            </a:r>
            <a:r>
              <a:rPr lang="zh-TW" altLang="en-US" b="1" u="sng" dirty="0">
                <a:solidFill>
                  <a:srgbClr val="FF0000"/>
                </a:solidFill>
              </a:rPr>
              <a:t>有顯著</a:t>
            </a:r>
            <a:r>
              <a:rPr lang="zh-TW" altLang="en-US" dirty="0"/>
              <a:t>困難者。</a:t>
            </a:r>
            <a:endParaRPr lang="en-US" altLang="zh-TW" dirty="0"/>
          </a:p>
          <a:p>
            <a:pPr eaLnBrk="1" hangingPunct="1"/>
            <a:r>
              <a:rPr lang="zh-TW" altLang="en-US" dirty="0"/>
              <a:t>其鑑定基準依下列各款規定：</a:t>
            </a:r>
            <a:endParaRPr lang="en-US" altLang="zh-TW" dirty="0"/>
          </a:p>
          <a:p>
            <a:pPr lvl="1" eaLnBrk="1" hangingPunct="1">
              <a:buFontTx/>
              <a:buNone/>
            </a:pPr>
            <a:r>
              <a:rPr lang="en-US" altLang="zh-TW" dirty="0"/>
              <a:t>	</a:t>
            </a:r>
            <a:r>
              <a:rPr lang="zh-TW" altLang="en-US" dirty="0"/>
              <a:t>一、顯著社會互動及溝通困難。</a:t>
            </a:r>
            <a:endParaRPr lang="en-US" altLang="zh-TW" dirty="0"/>
          </a:p>
          <a:p>
            <a:pPr lvl="1" eaLnBrk="1" hangingPunct="1">
              <a:buFontTx/>
              <a:buNone/>
            </a:pPr>
            <a:r>
              <a:rPr lang="en-US" altLang="en-US" dirty="0"/>
              <a:t>	</a:t>
            </a:r>
            <a:r>
              <a:rPr lang="zh-TW" altLang="en-US" dirty="0"/>
              <a:t>二、表現出固定而有限之行為模式及興趣。</a:t>
            </a: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2127D-77FD-8D4A-A462-521A3A41A0B5}"/>
              </a:ext>
            </a:extLst>
          </p:cNvPr>
          <p:cNvSpPr txBox="1"/>
          <p:nvPr/>
        </p:nvSpPr>
        <p:spPr>
          <a:xfrm>
            <a:off x="3505200" y="4114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(           )</a:t>
            </a:r>
          </a:p>
        </p:txBody>
      </p:sp>
    </p:spTree>
    <p:extLst>
      <p:ext uri="{BB962C8B-B14F-4D97-AF65-F5344CB8AC3E}">
        <p14:creationId xmlns:p14="http://schemas.microsoft.com/office/powerpoint/2010/main" val="30781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鑑定條件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17D35F-5C5B-2845-A0F6-915840073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329873"/>
              </p:ext>
            </p:extLst>
          </p:nvPr>
        </p:nvGraphicFramePr>
        <p:xfrm>
          <a:off x="1295402" y="2438400"/>
          <a:ext cx="96011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664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自閉症資格決定的問題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886266"/>
              </p:ext>
            </p:extLst>
          </p:nvPr>
        </p:nvGraphicFramePr>
        <p:xfrm>
          <a:off x="2011364" y="1981200"/>
          <a:ext cx="9037636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96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何謂特殊教育</a:t>
            </a:r>
            <a:r>
              <a:rPr lang="en-US" altLang="zh-TW" dirty="0"/>
              <a:t>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9FCBFE-B8F3-9A4F-9A80-8470B9F9E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BB3E2-58F8-4C49-82C4-97B3E420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6" y="2438400"/>
            <a:ext cx="7969014" cy="38305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9D666B-2EFC-1745-A280-AB4069F35817}"/>
              </a:ext>
            </a:extLst>
          </p:cNvPr>
          <p:cNvSpPr/>
          <p:nvPr/>
        </p:nvSpPr>
        <p:spPr>
          <a:xfrm>
            <a:off x="8458200" y="4800600"/>
            <a:ext cx="162654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研判的依據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</a:t>
            </a:r>
            <a:r>
              <a:rPr lang="zh-TW" altLang="en-US" dirty="0"/>
              <a:t>：對於不同的資料訊息是否均同等的加以重視？對於不一致 的資料訊息如何加以解釋？理由何在？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/>
            <a:r>
              <a:rPr lang="en-US" altLang="zh-TW" dirty="0"/>
              <a:t>1. </a:t>
            </a:r>
            <a:r>
              <a:rPr lang="zh-TW" altLang="en-US" dirty="0"/>
              <a:t>所有關於個案的資料訊息均需加以同等重視。 </a:t>
            </a:r>
            <a:endParaRPr lang="en-US" altLang="zh-TW" dirty="0"/>
          </a:p>
          <a:p>
            <a:pPr lvl="1"/>
            <a:r>
              <a:rPr lang="en-US" altLang="zh-TW" dirty="0"/>
              <a:t>2. </a:t>
            </a:r>
            <a:r>
              <a:rPr lang="zh-TW" altLang="en-US" dirty="0"/>
              <a:t>對於不一致的資料訊息，需要</a:t>
            </a:r>
            <a:r>
              <a:rPr lang="zh-TW" altLang="en-US" dirty="0">
                <a:solidFill>
                  <a:srgbClr val="FF0000"/>
                </a:solidFill>
              </a:rPr>
              <a:t>經過多方面察證</a:t>
            </a:r>
            <a:r>
              <a:rPr lang="zh-TW" altLang="en-US" dirty="0"/>
              <a:t>，才能做出取捨，以免誤判。原則上，以與個案密切接觸者的訊息和專業的資料為主要參考，必要時才參酌其他意見。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1C841-A622-6346-9CE3-0A5D728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34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研判的依據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</a:t>
            </a:r>
            <a:r>
              <a:rPr lang="zh-TW" altLang="en-US" dirty="0"/>
              <a:t>：若有醫學的檢查診斷，能提供什麼訊息？扮演何種角色？ 理由何在？ 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：醫學檢查能提供教育資源以外的專業訊息，極具</a:t>
            </a:r>
            <a:r>
              <a:rPr lang="zh-TW" altLang="en-US" dirty="0">
                <a:solidFill>
                  <a:srgbClr val="FF0000"/>
                </a:solidFill>
              </a:rPr>
              <a:t>參考價值</a:t>
            </a:r>
            <a:r>
              <a:rPr lang="zh-TW" altLang="en-US" dirty="0"/>
              <a:t>，主要做為個案身心障礙事實證明用；個案如能在醫療處遇後，接受普通教育且能適應學校生活，個案就可 以不需要接受特殊教育。</a:t>
            </a:r>
            <a:r>
              <a:rPr lang="zh-TW" altLang="en-US" b="1" u="sng" dirty="0">
                <a:solidFill>
                  <a:srgbClr val="FF0000"/>
                </a:solidFill>
              </a:rPr>
              <a:t>特殊教育實施應以教育診斷為依據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en-US" dirty="0"/>
              <a:t>個案的身心障礙狀況如在學校生活造成適應困 難，才需提供特殊教育服務，</a:t>
            </a:r>
            <a:r>
              <a:rPr lang="zh-TW" altLang="en-US" dirty="0">
                <a:solidFill>
                  <a:srgbClr val="FF0000"/>
                </a:solidFill>
              </a:rPr>
              <a:t>並非以取得醫學診斷為否來決定是否提供特殊教育</a:t>
            </a:r>
            <a:r>
              <a:rPr lang="zh-TW" altLang="en-US" dirty="0"/>
              <a:t>。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17079-A88C-9444-B014-D48FAE1F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6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研判的依據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</a:t>
            </a:r>
            <a:r>
              <a:rPr lang="zh-TW" altLang="en-US" dirty="0"/>
              <a:t>：是否將所獲得的資料訊息統整在情緒行為障礙的定義與鑑定基 準之中？ 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：是的。個案資料蒐集的方向應以情緒行為障礙的定義與基準 之內容為依據；資料彙整後，其統整與研判應參照情緒行為障礙定義與基準，如此才能</a:t>
            </a:r>
            <a:r>
              <a:rPr lang="zh-TW" altLang="en-US" dirty="0">
                <a:solidFill>
                  <a:srgbClr val="FF0000"/>
                </a:solidFill>
              </a:rPr>
              <a:t>將情緒行為障礙與自閉症鑑定作業標準化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BD583-DA6C-3140-985B-6A2FA81D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87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9AC26F-FFC7-3740-A5F4-E4C6BE33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個案研討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34399-DC7D-344B-961F-8090DFF5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z="1400"/>
              <a:pPr/>
              <a:t>33</a:t>
            </a:fld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10880-60A4-D841-9EA8-DEBF0E5F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情緒行為障礙之</a:t>
            </a:r>
            <a:br>
              <a:rPr lang="en-US" altLang="zh-TW" dirty="0"/>
            </a:br>
            <a:r>
              <a:rPr lang="zh-TW" altLang="en-US" dirty="0"/>
              <a:t>定義、特徵與鑑定基準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FDF4-DEF5-1646-A3B1-06C15F21F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C144D4-CEA8-9E45-AD6A-6A463B0702A2}"/>
              </a:ext>
            </a:extLst>
          </p:cNvPr>
          <p:cNvSpPr txBox="1">
            <a:spLocks/>
          </p:cNvSpPr>
          <p:nvPr/>
        </p:nvSpPr>
        <p:spPr>
          <a:xfrm>
            <a:off x="9601200" y="635937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CF6922-E413-49F3-B085-CFC7262F2BFC}" type="slidenum">
              <a:rPr lang="en-US" sz="140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000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身心障礙及資賦優異學生鑑定辦法</a:t>
            </a:r>
            <a:br>
              <a:rPr lang="en-US" altLang="zh-TW" sz="1100" dirty="0"/>
            </a:br>
            <a:r>
              <a:rPr lang="zh-TW" altLang="en-US" sz="1500" dirty="0"/>
              <a:t>（</a:t>
            </a:r>
            <a:r>
              <a:rPr lang="en-US" altLang="zh-TW" sz="1500" dirty="0"/>
              <a:t>2013</a:t>
            </a:r>
            <a:r>
              <a:rPr lang="zh-CN" altLang="en-US" sz="1500" dirty="0"/>
              <a:t>年</a:t>
            </a:r>
            <a:r>
              <a:rPr lang="en-US" altLang="zh-CN" sz="1500" dirty="0"/>
              <a:t>9</a:t>
            </a:r>
            <a:r>
              <a:rPr lang="zh-CN" altLang="en-US" sz="1500" dirty="0"/>
              <a:t>月</a:t>
            </a:r>
            <a:r>
              <a:rPr lang="en-US" altLang="zh-CN" sz="1500" dirty="0"/>
              <a:t>2</a:t>
            </a:r>
            <a:r>
              <a:rPr lang="zh-CN" altLang="en-US" sz="1500" dirty="0"/>
              <a:t>日修正</a:t>
            </a:r>
            <a:r>
              <a:rPr lang="zh-TW" altLang="en-US" sz="1500" dirty="0"/>
              <a:t>）</a:t>
            </a:r>
            <a:endParaRPr lang="en-US" altLang="en-US" sz="1500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1295401" y="2509177"/>
            <a:ext cx="9601196" cy="37392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en-US" dirty="0"/>
              <a:t>情緒行為障礙指</a:t>
            </a:r>
            <a:r>
              <a:rPr lang="zh-TW" altLang="en-US" b="1" u="sng" dirty="0">
                <a:solidFill>
                  <a:srgbClr val="FF0000"/>
                </a:solidFill>
              </a:rPr>
              <a:t>長期</a:t>
            </a:r>
            <a:r>
              <a:rPr lang="zh-TW" altLang="en-US" dirty="0"/>
              <a:t>情緒或行為表現顯著異常，</a:t>
            </a:r>
            <a:r>
              <a:rPr lang="zh-TW" altLang="en-US" b="1" u="sng" dirty="0">
                <a:solidFill>
                  <a:srgbClr val="FF0000"/>
                </a:solidFill>
              </a:rPr>
              <a:t>嚴重</a:t>
            </a:r>
            <a:r>
              <a:rPr lang="zh-TW" altLang="en-US" dirty="0"/>
              <a:t>影響</a:t>
            </a:r>
            <a:r>
              <a:rPr lang="zh-TW" altLang="en-US" b="1" u="sng" dirty="0">
                <a:solidFill>
                  <a:srgbClr val="FF0000"/>
                </a:solidFill>
              </a:rPr>
              <a:t>學校適應</a:t>
            </a:r>
            <a:r>
              <a:rPr lang="zh-TW" altLang="en-US" dirty="0"/>
              <a:t>者；其障礙</a:t>
            </a:r>
            <a:r>
              <a:rPr lang="zh-TW" altLang="en-US" b="1" u="sng" dirty="0">
                <a:solidFill>
                  <a:srgbClr val="FF0000"/>
                </a:solidFill>
              </a:rPr>
              <a:t>並非因智能、感官或健康等因素直接造成</a:t>
            </a:r>
            <a:r>
              <a:rPr lang="zh-TW" altLang="en-US" dirty="0"/>
              <a:t>之結果。情緒障礙之症狀包括精神性疾患、情感性疾患、畏懼性疾患、焦慮性疾患、注意力缺陷過動症、</a:t>
            </a:r>
            <a:r>
              <a:rPr lang="zh-TW" altLang="en-US" dirty="0">
                <a:solidFill>
                  <a:srgbClr val="0070C0"/>
                </a:solidFill>
              </a:rPr>
              <a:t>或有其他持續性之情緒或行為問題者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en-US" dirty="0"/>
              <a:t>鑑定基準如下：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/>
              <a:t>情緒或行為表現顯著異於其同年齡或社會文化之常態者，</a:t>
            </a:r>
            <a:r>
              <a:rPr lang="zh-TW" altLang="en-US" b="1" u="sng" dirty="0">
                <a:solidFill>
                  <a:srgbClr val="FF0000"/>
                </a:solidFill>
              </a:rPr>
              <a:t>得參考</a:t>
            </a:r>
            <a:r>
              <a:rPr lang="zh-TW" altLang="en-US" dirty="0"/>
              <a:t>精神科醫師之診斷認定之。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en-US" b="1" u="sng" dirty="0">
                <a:solidFill>
                  <a:srgbClr val="FF0000"/>
                </a:solidFill>
              </a:rPr>
              <a:t>除學校外</a:t>
            </a:r>
            <a:r>
              <a:rPr lang="zh-TW" altLang="en-US" dirty="0"/>
              <a:t>，在家庭、社區、社會或任一情境中顯現適應困難。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/>
              <a:t>在學業、社會、人際、生活等適應有顯著困難，</a:t>
            </a:r>
            <a:r>
              <a:rPr lang="zh-TW" altLang="en-US" b="1" u="sng" dirty="0">
                <a:solidFill>
                  <a:srgbClr val="FF0000"/>
                </a:solidFill>
              </a:rPr>
              <a:t>且經評估後確定一般教育所提供之介入，仍難獲得有效改善</a:t>
            </a:r>
            <a:r>
              <a:rPr lang="zh-TW" altLang="en-US" dirty="0"/>
              <a:t>。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E4385-E26D-DA40-852C-A32D966B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998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27DE8-01CB-AE4E-952C-87E58978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身心障礙及資賦優異鑑定辦法</a:t>
            </a:r>
            <a:br>
              <a:rPr lang="en-US" altLang="zh-CN" dirty="0"/>
            </a:br>
            <a:r>
              <a:rPr lang="zh-CN" altLang="en-US" dirty="0"/>
              <a:t>之情障定義說文解字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DB682-3E04-FA4D-8C25-409F4C21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情緒行為</a:t>
            </a:r>
            <a:r>
              <a:rPr lang="zh-TW" altLang="en-US" dirty="0">
                <a:solidFill>
                  <a:schemeClr val="tx1"/>
                </a:solidFill>
              </a:rPr>
              <a:t>障礙指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/>
                </a:solidFill>
              </a:rPr>
              <a:t>長期情緒或行為表現顯著異常，嚴重影響學校適應者；其障礙並非因智能、感官或健康等因素直接造成之結果。情緒障礙之症狀包括精神性疾患、情感性疾患、畏懼性疾患、焦慮性疾患、注意力缺陷過動症、或有其他持續性之情緒或行為問題者。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DC19B-F1C0-7249-BA20-062FE93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D6F97F-76F2-184C-82D9-99D00DC5FFBB}"/>
              </a:ext>
            </a:extLst>
          </p:cNvPr>
          <p:cNvGrpSpPr/>
          <p:nvPr/>
        </p:nvGrpSpPr>
        <p:grpSpPr>
          <a:xfrm>
            <a:off x="4724400" y="2985130"/>
            <a:ext cx="4572000" cy="875669"/>
            <a:chOff x="4724400" y="2985130"/>
            <a:chExt cx="4572000" cy="8756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4A64F3-3C1F-0443-BB4C-F57C10B01F1D}"/>
                </a:ext>
              </a:extLst>
            </p:cNvPr>
            <p:cNvSpPr/>
            <p:nvPr/>
          </p:nvSpPr>
          <p:spPr>
            <a:xfrm>
              <a:off x="4724400" y="3327399"/>
              <a:ext cx="45720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396746-7D08-8B43-91FA-E1A5C7411B8F}"/>
                </a:ext>
              </a:extLst>
            </p:cNvPr>
            <p:cNvSpPr/>
            <p:nvPr/>
          </p:nvSpPr>
          <p:spPr>
            <a:xfrm>
              <a:off x="6584951" y="298513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D36943-1B0C-6240-9E81-18CEF94C0485}"/>
              </a:ext>
            </a:extLst>
          </p:cNvPr>
          <p:cNvGrpSpPr/>
          <p:nvPr/>
        </p:nvGrpSpPr>
        <p:grpSpPr>
          <a:xfrm>
            <a:off x="1695453" y="3873499"/>
            <a:ext cx="5924547" cy="533400"/>
            <a:chOff x="1695453" y="3873499"/>
            <a:chExt cx="5924547" cy="533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85BC0D-2C24-B949-BE19-9E8AA094A4F3}"/>
                </a:ext>
              </a:extLst>
            </p:cNvPr>
            <p:cNvSpPr/>
            <p:nvPr/>
          </p:nvSpPr>
          <p:spPr>
            <a:xfrm>
              <a:off x="1981200" y="3873499"/>
              <a:ext cx="56388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B5BF19-69BC-1040-9567-3C8135A059F5}"/>
                </a:ext>
              </a:extLst>
            </p:cNvPr>
            <p:cNvSpPr/>
            <p:nvPr/>
          </p:nvSpPr>
          <p:spPr>
            <a:xfrm>
              <a:off x="1695453" y="393762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49E950-6421-A046-8427-039A753269A3}"/>
              </a:ext>
            </a:extLst>
          </p:cNvPr>
          <p:cNvGrpSpPr/>
          <p:nvPr/>
        </p:nvGrpSpPr>
        <p:grpSpPr>
          <a:xfrm>
            <a:off x="1714502" y="3000838"/>
            <a:ext cx="2933697" cy="859961"/>
            <a:chOff x="1714502" y="3000838"/>
            <a:chExt cx="2933697" cy="8599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76F893-ED97-5240-A044-95B3416208E0}"/>
                </a:ext>
              </a:extLst>
            </p:cNvPr>
            <p:cNvSpPr/>
            <p:nvPr/>
          </p:nvSpPr>
          <p:spPr>
            <a:xfrm>
              <a:off x="1714502" y="3327399"/>
              <a:ext cx="2933697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8B8706-8785-B046-8B00-90FC954F92FA}"/>
                </a:ext>
              </a:extLst>
            </p:cNvPr>
            <p:cNvSpPr/>
            <p:nvPr/>
          </p:nvSpPr>
          <p:spPr>
            <a:xfrm>
              <a:off x="2952750" y="3000838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1E58F6-E36A-CF41-9BE4-904AC97A7AC6}"/>
              </a:ext>
            </a:extLst>
          </p:cNvPr>
          <p:cNvGrpSpPr/>
          <p:nvPr/>
        </p:nvGrpSpPr>
        <p:grpSpPr>
          <a:xfrm>
            <a:off x="1866899" y="4479460"/>
            <a:ext cx="8724901" cy="1083140"/>
            <a:chOff x="1866899" y="4479460"/>
            <a:chExt cx="8724901" cy="10831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985EB6-5DD9-8549-A4A4-A44FACC3CA54}"/>
                </a:ext>
              </a:extLst>
            </p:cNvPr>
            <p:cNvSpPr/>
            <p:nvPr/>
          </p:nvSpPr>
          <p:spPr>
            <a:xfrm>
              <a:off x="2286000" y="4479460"/>
              <a:ext cx="8305800" cy="10831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C5EE1FE-EDA0-B64F-9B23-3110DDCCE496}"/>
                </a:ext>
              </a:extLst>
            </p:cNvPr>
            <p:cNvSpPr/>
            <p:nvPr/>
          </p:nvSpPr>
          <p:spPr>
            <a:xfrm>
              <a:off x="1866899" y="483053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F676-B7F7-8B46-8D5F-DFD95755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8DDF-6085-0E4C-B458-0727BB109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主要問題在行為或情緒表現顯著異常，如：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在正常狀況下有不當的行為或情緒反應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普遍充滿不快樂或憂鬱的情緒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因適應問題衍生出有關的生理症狀或恐懼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1D62-CA2B-D744-B7C6-D16890CA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10AC24-1327-CB4A-93D2-0F196A1A9B87}"/>
              </a:ext>
            </a:extLst>
          </p:cNvPr>
          <p:cNvSpPr/>
          <p:nvPr/>
        </p:nvSpPr>
        <p:spPr>
          <a:xfrm>
            <a:off x="1447800" y="1254586"/>
            <a:ext cx="971552" cy="770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67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F676-B7F7-8B46-8D5F-DFD95755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8DDF-6085-0E4C-B458-0727BB109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問題的嚴重需要（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）長期的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+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）明顯的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+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（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3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）嚴重影響生活適應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長期的：持續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6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個月或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12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個月，不包含因環境事件或發展適應而導致之情緒或行為異常。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明顯的：與一般同年齡、同性別、相同文化背景的同儕比較，可明顯看出差異者，或由心理測量之標準在平均數以上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1.5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或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2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個標準差以上。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問題的後果：明文指出情緒行為的問題必須嚴重影響學校適應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1D62-CA2B-D744-B7C6-D16890CA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10AC24-1327-CB4A-93D2-0F196A1A9B87}"/>
              </a:ext>
            </a:extLst>
          </p:cNvPr>
          <p:cNvSpPr/>
          <p:nvPr/>
        </p:nvSpPr>
        <p:spPr>
          <a:xfrm>
            <a:off x="1447800" y="1254586"/>
            <a:ext cx="971552" cy="770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108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F676-B7F7-8B46-8D5F-DFD95755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8DDF-6085-0E4C-B458-0727BB10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09177"/>
            <a:ext cx="9829799" cy="351188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問題成因排除智力、感官或健康等因素直接影響者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服務對象包括兒童精神醫學所診斷的患者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「情緒行為障礙之症狀，包括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…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」主要在宣誓</a:t>
            </a:r>
            <a:r>
              <a:rPr lang="en-US" altLang="zh-CN" dirty="0">
                <a:latin typeface="PMingLiU" panose="02020500000000000000" pitchFamily="18" charset="-120"/>
                <a:ea typeface="PMingLiU" panose="02020500000000000000" pitchFamily="18" charset="-120"/>
              </a:rPr>
              <a:t>EBD</a:t>
            </a:r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多為兒童精神醫學之診斷</a:t>
            </a:r>
            <a:endParaRPr lang="en-US" altLang="zh-CN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lvl="1"/>
            <a:r>
              <a:rPr lang="zh-CN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包括其他持續性之情緒或行為問題：腦傷所致或年齡過小不易診斷</a:t>
            </a:r>
            <a:endParaRPr 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1D62-CA2B-D744-B7C6-D16890CA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6922-E413-49F3-B085-CFC7262F2B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10AC24-1327-CB4A-93D2-0F196A1A9B87}"/>
              </a:ext>
            </a:extLst>
          </p:cNvPr>
          <p:cNvSpPr/>
          <p:nvPr/>
        </p:nvSpPr>
        <p:spPr>
          <a:xfrm>
            <a:off x="1447800" y="1254586"/>
            <a:ext cx="971552" cy="770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63D823-C405-BC4B-BBA2-B0DD34350542}"/>
              </a:ext>
            </a:extLst>
          </p:cNvPr>
          <p:cNvSpPr/>
          <p:nvPr/>
        </p:nvSpPr>
        <p:spPr>
          <a:xfrm>
            <a:off x="1447800" y="3357031"/>
            <a:ext cx="971552" cy="770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/>
              <a:t> </a:t>
            </a:r>
            <a:r>
              <a:rPr lang="en-US" altLang="zh-TW" sz="2500" b="1" dirty="0"/>
              <a:t>4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84011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{09626D8C-78F8-BF42-90E4-ED42CED7F3A3}tf10001064</Template>
  <TotalTime>14233</TotalTime>
  <Words>2017</Words>
  <Application>Microsoft Macintosh PowerPoint</Application>
  <PresentationFormat>Widescreen</PresentationFormat>
  <Paragraphs>244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方正舒体</vt:lpstr>
      <vt:lpstr>微軟正黑體</vt:lpstr>
      <vt:lpstr>微軟正黑體</vt:lpstr>
      <vt:lpstr>新細明體</vt:lpstr>
      <vt:lpstr>新細明體</vt:lpstr>
      <vt:lpstr>Arial</vt:lpstr>
      <vt:lpstr>Calibri</vt:lpstr>
      <vt:lpstr>Garamond</vt:lpstr>
      <vt:lpstr>Organic</vt:lpstr>
      <vt:lpstr>情緒行為障礙與自閉症類群個案資料蒐集與判讀實務研習</vt:lpstr>
      <vt:lpstr>觀念釐清!!!!</vt:lpstr>
      <vt:lpstr>何謂特殊教育?</vt:lpstr>
      <vt:lpstr>情緒行為障礙之 定義、特徵與鑑定基準</vt:lpstr>
      <vt:lpstr>身心障礙及資賦優異學生鑑定辦法 （2013年9月2日修正）</vt:lpstr>
      <vt:lpstr>身心障礙及資賦優異鑑定辦法 之情障定義說文解字</vt:lpstr>
      <vt:lpstr>PowerPoint Presentation</vt:lpstr>
      <vt:lpstr>PowerPoint Presentation</vt:lpstr>
      <vt:lpstr>PowerPoint Presentation</vt:lpstr>
      <vt:lpstr>身心障礙及資賦優異鑑定辦法 之鑑定基準說文解字</vt:lpstr>
      <vt:lpstr>鑑定基準一</vt:lpstr>
      <vt:lpstr>鑑定基準二</vt:lpstr>
      <vt:lpstr>鑑定基準三</vt:lpstr>
      <vt:lpstr>鑑定基準三</vt:lpstr>
      <vt:lpstr>所以...鑑定辦法告訴我們......要證明</vt:lpstr>
      <vt:lpstr>有診斷與是否有特殊教育需求之關係</vt:lpstr>
      <vt:lpstr>如何研判</vt:lpstr>
      <vt:lpstr>重點</vt:lpstr>
      <vt:lpstr>II. 研判重點</vt:lpstr>
      <vt:lpstr>1.精神科醫師之診斷</vt:lpstr>
      <vt:lpstr>2. 排除因素</vt:lpstr>
      <vt:lpstr>3. 跨情境</vt:lpstr>
      <vt:lpstr>4. 長期情緒或行為表現顯著異常</vt:lpstr>
      <vt:lpstr>5 嚴重影響適應</vt:lpstr>
      <vt:lpstr>6. 轉介前介入</vt:lpstr>
      <vt:lpstr>III 綜整分析</vt:lpstr>
      <vt:lpstr>身心障礙及資賦優異學生鑑定辦法</vt:lpstr>
      <vt:lpstr>鑑定條件</vt:lpstr>
      <vt:lpstr>自閉症資格決定的問題</vt:lpstr>
      <vt:lpstr>研判的依據</vt:lpstr>
      <vt:lpstr>研判的依據</vt:lpstr>
      <vt:lpstr>研判的依據</vt:lpstr>
      <vt:lpstr>個案研討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Kai-Chien Tien</dc:creator>
  <cp:lastModifiedBy>Microsoft Office User</cp:lastModifiedBy>
  <cp:revision>208</cp:revision>
  <dcterms:created xsi:type="dcterms:W3CDTF">2016-11-28T16:12:33Z</dcterms:created>
  <dcterms:modified xsi:type="dcterms:W3CDTF">2022-04-25T07:20:16Z</dcterms:modified>
</cp:coreProperties>
</file>