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7" r:id="rId9"/>
    <p:sldId id="268" r:id="rId10"/>
    <p:sldId id="266" r:id="rId11"/>
    <p:sldId id="261" r:id="rId12"/>
    <p:sldId id="262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876428"/>
          </a:xfrm>
        </p:spPr>
        <p:txBody>
          <a:bodyPr anchor="b"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ctr">
              <a:defRPr sz="44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57628"/>
            <a:ext cx="6400800" cy="17532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AE67-4E27-45FF-8C1E-E6EE77E05910}" type="datetimeFigureOut">
              <a:rPr lang="zh-TW" altLang="en-US" smtClean="0"/>
              <a:t>2015/9/3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D1B4-2ED8-427C-81EC-BDACA59DF3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AE67-4E27-45FF-8C1E-E6EE77E05910}" type="datetimeFigureOut">
              <a:rPr lang="zh-TW" altLang="en-US" smtClean="0"/>
              <a:t>2015/9/3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D1B4-2ED8-427C-81EC-BDACA59DF3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86644" y="274640"/>
            <a:ext cx="1400156" cy="5851525"/>
          </a:xfrm>
        </p:spPr>
        <p:txBody>
          <a:bodyPr vert="eaVert"/>
          <a:lstStyle>
            <a:lvl1pPr>
              <a:defRPr lang="zh-CN" altLang="en-US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829444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AE67-4E27-45FF-8C1E-E6EE77E05910}" type="datetimeFigureOut">
              <a:rPr lang="zh-TW" altLang="en-US" smtClean="0"/>
              <a:t>2015/9/3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D1B4-2ED8-427C-81EC-BDACA59DF3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AE67-4E27-45FF-8C1E-E6EE77E05910}" type="datetimeFigureOut">
              <a:rPr lang="zh-TW" altLang="en-US" smtClean="0"/>
              <a:t>2015/9/3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D1B4-2ED8-427C-81EC-BDACA59DF3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854150"/>
            <a:ext cx="7772400" cy="186085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356428"/>
            <a:ext cx="7772400" cy="15012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l">
              <a:buNone/>
              <a:defRPr sz="1800">
                <a:solidFill>
                  <a:schemeClr val="tx2"/>
                </a:solidFill>
              </a:defRPr>
            </a:lvl2pPr>
            <a:lvl3pPr marL="914400" indent="0" algn="l">
              <a:buNone/>
              <a:defRPr sz="1600">
                <a:solidFill>
                  <a:schemeClr val="tx2"/>
                </a:solidFill>
              </a:defRPr>
            </a:lvl3pPr>
            <a:lvl4pPr marL="1371600" indent="0" algn="l">
              <a:buNone/>
              <a:defRPr sz="1400">
                <a:solidFill>
                  <a:schemeClr val="tx2"/>
                </a:solidFill>
              </a:defRPr>
            </a:lvl4pPr>
            <a:lvl5pPr marL="1828800" indent="0" algn="l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AE67-4E27-45FF-8C1E-E6EE77E05910}" type="datetimeFigureOut">
              <a:rPr lang="zh-TW" altLang="en-US" smtClean="0"/>
              <a:t>2015/9/3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D1B4-2ED8-427C-81EC-BDACA59DF3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AE67-4E27-45FF-8C1E-E6EE77E05910}" type="datetimeFigureOut">
              <a:rPr lang="zh-TW" altLang="en-US" smtClean="0"/>
              <a:t>2015/9/3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D1B4-2ED8-427C-81EC-BDACA59DF3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AE67-4E27-45FF-8C1E-E6EE77E05910}" type="datetimeFigureOut">
              <a:rPr lang="zh-TW" altLang="en-US" smtClean="0"/>
              <a:t>2015/9/3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D1B4-2ED8-427C-81EC-BDACA59DF32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AE67-4E27-45FF-8C1E-E6EE77E05910}" type="datetimeFigureOut">
              <a:rPr lang="zh-TW" altLang="en-US" smtClean="0"/>
              <a:t>2015/9/3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D1B4-2ED8-427C-81EC-BDACA59DF3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AE67-4E27-45FF-8C1E-E6EE77E05910}" type="datetimeFigureOut">
              <a:rPr lang="zh-TW" altLang="en-US" smtClean="0"/>
              <a:t>2015/9/3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D1B4-2ED8-427C-81EC-BDACA59DF3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6258" y="381000"/>
            <a:ext cx="2667000" cy="1833554"/>
          </a:xfrm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l">
              <a:defRPr sz="3200" b="1" kern="1200" cap="all" spc="50">
                <a:ln w="1587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52800" y="380999"/>
            <a:ext cx="5410200" cy="57451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26258" y="2214554"/>
            <a:ext cx="2667000" cy="39121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AE67-4E27-45FF-8C1E-E6EE77E05910}" type="datetimeFigureOut">
              <a:rPr lang="zh-TW" altLang="en-US" smtClean="0"/>
              <a:t>2015/9/3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D1B4-2ED8-427C-81EC-BDACA59DF3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1580474" y="553734"/>
            <a:ext cx="7349244" cy="4741531"/>
            <a:chOff x="428596" y="553734"/>
            <a:chExt cx="7349244" cy="4741531"/>
          </a:xfrm>
        </p:grpSpPr>
        <p:sp>
          <p:nvSpPr>
            <p:cNvPr id="16" name="矩形 15"/>
            <p:cNvSpPr/>
            <p:nvPr/>
          </p:nvSpPr>
          <p:spPr>
            <a:xfrm rot="21480000">
              <a:off x="428596" y="580356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 rot="21540000">
              <a:off x="437473" y="571479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8" name="矩形 17"/>
            <p:cNvSpPr/>
            <p:nvPr/>
          </p:nvSpPr>
          <p:spPr>
            <a:xfrm>
              <a:off x="437481" y="553734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651912" y="612776"/>
            <a:ext cx="7215238" cy="4602175"/>
          </a:xfrm>
          <a:solidFill>
            <a:schemeClr val="bg2">
              <a:tint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 useBgFill="1"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595295"/>
            <a:ext cx="1357290" cy="5691227"/>
          </a:xfrm>
          <a:noFill/>
        </p:spPr>
        <p:txBody>
          <a:bodyPr vert="eaVert" anchor="ctr">
            <a:noAutofit/>
          </a:bodyPr>
          <a:lstStyle>
            <a:lvl1pPr algn="l">
              <a:defRPr lang="zh-CN" altLang="en-US" sz="32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  <a:latin typeface="+mj-lt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14480" y="5481658"/>
            <a:ext cx="7215238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AE67-4E27-45FF-8C1E-E6EE77E05910}" type="datetimeFigureOut">
              <a:rPr lang="zh-TW" altLang="en-US" smtClean="0"/>
              <a:t>2015/9/3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5D1B4-2ED8-427C-81EC-BDACA59DF3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8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7AE67-4E27-45FF-8C1E-E6EE77E05910}" type="datetimeFigureOut">
              <a:rPr lang="zh-TW" altLang="en-US" smtClean="0"/>
              <a:t>2015/9/3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483997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992644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5D1B4-2ED8-427C-81EC-BDACA59DF32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000" b="1" kern="1200" cap="all" spc="50" dirty="0">
          <a:ln w="1587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31750" dir="3600000" algn="tl" rotWithShape="0">
              <a:srgbClr val="000000">
                <a:alpha val="6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90000"/>
        <a:buFont typeface="Cambria"/>
        <a:buChar char="+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–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Ï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90000"/>
        <a:buFont typeface="Calibri"/>
        <a:buChar char="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=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目標、計劃與</a:t>
            </a:r>
            <a:r>
              <a:rPr lang="en-US" altLang="zh-TW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mtClean="0">
                <a:latin typeface="標楷體" panose="03000509000000000000" pitchFamily="65" charset="-120"/>
                <a:ea typeface="標楷體" panose="03000509000000000000" pitchFamily="65" charset="-120"/>
              </a:rPr>
              <a:t>資料組織處理能力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393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如何做計劃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7.Effect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（效果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預測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計劃實施的結果、效果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覺得可能產生哪些結果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可能會對哪些事情產生影響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(3)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預期的成效會是如何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(4)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可能需要再次改變那些做法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599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蒐集資料與分析處理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關鍵字的查詢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資料檢索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電子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資源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紙本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619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蒐集資料與分析處理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資料的判斷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判斷內容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正確性和內容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實用性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資料的來源正確與否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資料整理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-&gt;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根據所判斷的資料內容做最後的統整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619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目標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目標必須具體明確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目標必須是可衡量的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目標必須是可實現的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目標必須制定明確的時間表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短期、中期與長期目標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183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計劃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是指由個人、多人、組織團體、甚至是企業為了完成某個目標而必經的程序。</a:t>
            </a:r>
          </a:p>
          <a:p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是根據社會的需要，通過計劃的編製、執行和檢查，並在一定時間內共同奮鬥的目標，有效地利用組織的人力、物力、財力等資源，協調安排好各項活動，取得最佳的經濟效益和社會效益。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7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如何做計劃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1.What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什麼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：計劃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的目的、內容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發生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了甚麼事？事情的性質是怎樣？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事情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或現象的要點是甚麼？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(3)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事情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的背景、來由是甚麼？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(4)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還需要知道哪些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情況和背景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資料才能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瞭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解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整件事呢？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(5)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甚麼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令我感到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意外或最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重要？事情帶來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甚麼新資訊或啟發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619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如何做計劃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2.Who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（誰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計劃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的相關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人員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事情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或現象涉及哪些人、哪些團體組織？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誰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參與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其中？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誰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觸發事情的發生？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(3)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誰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受到影響？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(4)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牽涉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在內的人和組織的關係是怎麼樣？（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家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、師生、朋友、政府與市民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對立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友好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中介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(5)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誰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最瞭解這件事？還有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誰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擁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這件事更多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更豐富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的資料？</a:t>
            </a: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1112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如何做計劃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3.Where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（何處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計劃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的實施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場所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事情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或現象在哪裡發生或出現？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其他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地方也有類似、類近的事情出現嗎？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(3)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相同的事情發生在其他的地方，所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牽涉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人的反應會有不同嗎？所帶來的後果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影響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有分別嗎？ </a:t>
            </a: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8669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如何做計劃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4.When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（何時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計劃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實施的時間範圍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事情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或現象在哪時發生或出現？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事情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維持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了多久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(3)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過往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也發生過類似、類近的事情嗎？若有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甚麼時候？出現了多少次？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(4)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事情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的發展經過是怎樣？有沒有明顯的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發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展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階段、分水嶺或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轉捩點？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8669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如何做計劃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5.Why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（為什麼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計劃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的緣由、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前景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為何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發生這事情或現象？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甚麼人們會這樣做？他們的動機是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甚麼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呢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？是故意這樣做，還是無心、不自覺？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(3)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沒有一些外來的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因素或大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環境的轉變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誘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發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了事情的發生？</a:t>
            </a: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8114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如何做計劃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zh-TW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6.How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（如何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計劃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的方法和實施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方式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事情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或現象是怎樣發生？事件的發生經過、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細節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怎樣？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事情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或現象的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哪一</a:t>
            </a:r>
            <a:r>
              <a:rPr lang="zh-TW" altLang="en-US" smtClean="0">
                <a:latin typeface="標楷體" panose="03000509000000000000" pitchFamily="65" charset="-120"/>
                <a:ea typeface="標楷體" panose="03000509000000000000" pitchFamily="65" charset="-120"/>
              </a:rPr>
              <a:t>環節或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人物是事情發展的關鍵？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(3)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當中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所牽涉的人、組織或其他方面的反應是怎樣？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(4)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據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現時所搜得的資料，足夠讓我們明白事情的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龍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去脈、或能向別人清楚描述這事嗎？若不足夠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清楚的話，還欠缺甚麼資料？</a:t>
            </a:r>
          </a:p>
          <a:p>
            <a:pPr marL="0" indent="0">
              <a:buNone/>
            </a:pP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(5)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件事對不同的人、組織和其他各方面帶來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甚麼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後果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和改變？</a:t>
            </a:r>
          </a:p>
        </p:txBody>
      </p:sp>
    </p:spTree>
    <p:extLst>
      <p:ext uri="{BB962C8B-B14F-4D97-AF65-F5344CB8AC3E}">
        <p14:creationId xmlns:p14="http://schemas.microsoft.com/office/powerpoint/2010/main" val="24581149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行雲流水">
  <a:themeElements>
    <a:clrScheme name="行雲流水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行雲流水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华文行楷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明朝"/>
        <a:font script="Hang" typeface="HY견명조"/>
        <a:font script="Hans" typeface="华文行楷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行雲流水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30000"/>
              </a:schemeClr>
            </a:gs>
            <a:gs pos="50000">
              <a:schemeClr val="phClr">
                <a:tint val="45000"/>
                <a:satMod val="220000"/>
              </a:schemeClr>
            </a:gs>
            <a:gs pos="100000">
              <a:schemeClr val="phClr">
                <a:tint val="90000"/>
                <a:satMod val="13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200000"/>
              </a:schemeClr>
            </a:gs>
            <a:gs pos="50000">
              <a:schemeClr val="phClr">
                <a:tint val="100000"/>
                <a:shade val="60000"/>
                <a:hueMod val="100000"/>
                <a:satMod val="180000"/>
              </a:schemeClr>
            </a:gs>
            <a:gs pos="100000">
              <a:schemeClr val="phClr">
                <a:tint val="100000"/>
                <a:shade val="90000"/>
                <a:hueMod val="100000"/>
                <a:satMod val="2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50600">
              <a:schemeClr val="phClr">
                <a:alpha val="40000"/>
              </a:schemeClr>
            </a:glow>
          </a:effectLst>
        </a:effectStyle>
        <a:effectStyle>
          <a:effectLst>
            <a:glow rad="101600">
              <a:schemeClr val="phClr">
                <a:alpha val="60000"/>
              </a:schemeClr>
            </a:glow>
          </a:effectLst>
          <a:scene3d>
            <a:camera prst="isometricLeftDown" fov="0">
              <a:rot lat="0" lon="0" rev="0"/>
            </a:camera>
            <a:lightRig rig="harsh" dir="tl">
              <a:rot lat="0" lon="0" rev="14280000"/>
            </a:lightRig>
          </a:scene3d>
          <a:sp3d prstMaterial="flat">
            <a:bevelT w="38100" h="50800" prst="softRound"/>
          </a:sp3d>
        </a:effectStyle>
        <a:effectStyle>
          <a:effectLst>
            <a:glow>
              <a:schemeClr val="phClr"/>
            </a:glow>
          </a:effectLst>
          <a:scene3d>
            <a:camera prst="isometricLeftDown">
              <a:rot lat="0" lon="0" rev="0"/>
            </a:camera>
            <a:lightRig rig="harsh" dir="tl">
              <a:rot lat="0" lon="0" rev="1428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300000"/>
              </a:schemeClr>
            </a:gs>
            <a:gs pos="72000">
              <a:schemeClr val="phClr">
                <a:tint val="100000"/>
                <a:shade val="100000"/>
                <a:hueMod val="100000"/>
                <a:satMod val="100000"/>
              </a:schemeClr>
            </a:gs>
            <a:gs pos="81000">
              <a:schemeClr val="phClr">
                <a:tint val="98000"/>
                <a:shade val="100000"/>
                <a:hueMod val="100000"/>
                <a:satMod val="15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39000"/>
                <a:hueMod val="100000"/>
                <a:satMod val="150000"/>
              </a:schemeClr>
              <a:schemeClr val="phClr">
                <a:tint val="90000"/>
                <a:shade val="100000"/>
                <a:hueMod val="100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Calligraphy</Template>
  <TotalTime>177</TotalTime>
  <Words>813</Words>
  <Application>Microsoft Office PowerPoint</Application>
  <PresentationFormat>如螢幕大小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行雲流水</vt:lpstr>
      <vt:lpstr>目標、計劃與 資料組織處理能力</vt:lpstr>
      <vt:lpstr>目標</vt:lpstr>
      <vt:lpstr>計劃</vt:lpstr>
      <vt:lpstr>如何做計劃</vt:lpstr>
      <vt:lpstr>如何做計劃</vt:lpstr>
      <vt:lpstr>如何做計劃</vt:lpstr>
      <vt:lpstr>如何做計劃</vt:lpstr>
      <vt:lpstr>如何做計劃</vt:lpstr>
      <vt:lpstr>如何做計劃</vt:lpstr>
      <vt:lpstr>如何做計劃</vt:lpstr>
      <vt:lpstr>蒐集資料與分析處理</vt:lpstr>
      <vt:lpstr>蒐集資料與分析處理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blue</dc:creator>
  <cp:lastModifiedBy>Windows 使用者</cp:lastModifiedBy>
  <cp:revision>10</cp:revision>
  <dcterms:created xsi:type="dcterms:W3CDTF">2014-12-16T18:05:02Z</dcterms:created>
  <dcterms:modified xsi:type="dcterms:W3CDTF">2015-09-03T03:52:04Z</dcterms:modified>
</cp:coreProperties>
</file>