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9" r:id="rId5"/>
    <p:sldId id="294" r:id="rId6"/>
    <p:sldId id="295" r:id="rId7"/>
    <p:sldId id="266" r:id="rId8"/>
    <p:sldId id="267" r:id="rId9"/>
    <p:sldId id="280" r:id="rId10"/>
    <p:sldId id="281" r:id="rId11"/>
    <p:sldId id="282" r:id="rId12"/>
    <p:sldId id="271" r:id="rId13"/>
    <p:sldId id="272" r:id="rId14"/>
    <p:sldId id="287" r:id="rId15"/>
    <p:sldId id="288" r:id="rId16"/>
    <p:sldId id="275" r:id="rId17"/>
    <p:sldId id="290" r:id="rId18"/>
    <p:sldId id="291" r:id="rId19"/>
    <p:sldId id="292" r:id="rId20"/>
    <p:sldId id="293" r:id="rId21"/>
    <p:sldId id="283" r:id="rId22"/>
    <p:sldId id="284" r:id="rId23"/>
    <p:sldId id="286" r:id="rId24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3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4979" tIns="47489" rIns="94979" bIns="474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4979" tIns="47489" rIns="94979" bIns="47489" rtlCol="0"/>
          <a:lstStyle>
            <a:lvl1pPr algn="r">
              <a:defRPr sz="1200"/>
            </a:lvl1pPr>
          </a:lstStyle>
          <a:p>
            <a:fld id="{74C740C1-A34D-4134-9E94-4AA074850EDD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4979" tIns="47489" rIns="94979" bIns="474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4979" tIns="47489" rIns="94979" bIns="47489" rtlCol="0" anchor="b"/>
          <a:lstStyle>
            <a:lvl1pPr algn="r">
              <a:defRPr sz="1200"/>
            </a:lvl1pPr>
          </a:lstStyle>
          <a:p>
            <a:fld id="{6FD1EA02-88DA-41CB-9756-CDB859F490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0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28" cy="513371"/>
          </a:xfrm>
          <a:prstGeom prst="rect">
            <a:avLst/>
          </a:prstGeom>
        </p:spPr>
        <p:txBody>
          <a:bodyPr vert="horz" lIns="94979" tIns="47489" rIns="94979" bIns="474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186" y="0"/>
            <a:ext cx="3077628" cy="513371"/>
          </a:xfrm>
          <a:prstGeom prst="rect">
            <a:avLst/>
          </a:prstGeom>
        </p:spPr>
        <p:txBody>
          <a:bodyPr vert="horz" lIns="94979" tIns="47489" rIns="94979" bIns="47489" rtlCol="0"/>
          <a:lstStyle>
            <a:lvl1pPr algn="r">
              <a:defRPr sz="1200"/>
            </a:lvl1pPr>
          </a:lstStyle>
          <a:p>
            <a:fld id="{BE3D38AF-B6B3-4304-B65C-6431E4E49A59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79" tIns="47489" rIns="94979" bIns="4748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584" y="4925409"/>
            <a:ext cx="5683309" cy="4029878"/>
          </a:xfrm>
          <a:prstGeom prst="rect">
            <a:avLst/>
          </a:prstGeom>
        </p:spPr>
        <p:txBody>
          <a:bodyPr vert="horz" lIns="94979" tIns="47489" rIns="94979" bIns="4748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243"/>
            <a:ext cx="3077628" cy="513370"/>
          </a:xfrm>
          <a:prstGeom prst="rect">
            <a:avLst/>
          </a:prstGeom>
        </p:spPr>
        <p:txBody>
          <a:bodyPr vert="horz" lIns="94979" tIns="47489" rIns="94979" bIns="474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186" y="9721243"/>
            <a:ext cx="3077628" cy="513370"/>
          </a:xfrm>
          <a:prstGeom prst="rect">
            <a:avLst/>
          </a:prstGeom>
        </p:spPr>
        <p:txBody>
          <a:bodyPr vert="horz" lIns="94979" tIns="47489" rIns="94979" bIns="47489" rtlCol="0" anchor="b"/>
          <a:lstStyle>
            <a:lvl1pPr algn="r">
              <a:defRPr sz="1200"/>
            </a:lvl1pPr>
          </a:lstStyle>
          <a:p>
            <a:fld id="{74EDF591-64D1-47CA-A235-36379272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54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F591-64D1-47CA-A235-363792726E9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77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90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5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22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05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0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83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05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25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9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62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99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2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E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Q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小達人</a:t>
            </a:r>
            <a:endParaRPr lang="zh-TW" altLang="en-US" sz="6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smtClean="0">
                <a:solidFill>
                  <a:srgbClr val="00206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唱反調</a:t>
            </a:r>
            <a:endParaRPr lang="zh-TW" altLang="en-US" sz="4000" b="1" dirty="0">
              <a:solidFill>
                <a:srgbClr val="00206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29804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小達人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-01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師長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-P-01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6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TW" sz="3100" b="1" kern="100" dirty="0" smtClean="0">
                <a:ea typeface="文鼎標楷注音"/>
                <a:cs typeface="Times New Roman"/>
              </a:rPr>
              <a:t>3.</a:t>
            </a:r>
            <a:r>
              <a:rPr lang="zh-TW" altLang="zh-TW" sz="3100" b="1" kern="100" dirty="0" smtClean="0">
                <a:ea typeface="文鼎標楷注音"/>
                <a:cs typeface="Times New Roman"/>
              </a:rPr>
              <a:t>如果</a:t>
            </a:r>
            <a:r>
              <a:rPr lang="zh-TW" altLang="zh-TW" sz="3100" b="1" kern="100" dirty="0">
                <a:ea typeface="文鼎標楷注音"/>
                <a:cs typeface="Times New Roman"/>
              </a:rPr>
              <a:t>我是</a:t>
            </a:r>
            <a:r>
              <a:rPr lang="zh-TW" altLang="zh-TW" sz="3100" b="1" u="sng" kern="100" dirty="0">
                <a:ea typeface="文鼎標楷注音"/>
                <a:cs typeface="Times New Roman"/>
              </a:rPr>
              <a:t>小華</a:t>
            </a:r>
            <a:r>
              <a:rPr lang="zh-TW" altLang="zh-TW" sz="3100" b="1" kern="100" dirty="0">
                <a:ea typeface="文鼎標楷注音"/>
                <a:cs typeface="Times New Roman"/>
              </a:rPr>
              <a:t>，我的感覺應該是什麼？</a:t>
            </a:r>
            <a:r>
              <a:rPr lang="en-US" altLang="zh-TW" sz="3100" b="1" kern="100" dirty="0">
                <a:ea typeface="文鼎標楷注音"/>
                <a:cs typeface="Times New Roman"/>
              </a:rPr>
              <a:t>(</a:t>
            </a:r>
            <a:r>
              <a:rPr lang="zh-TW" altLang="zh-TW" sz="3100" b="1" kern="100" dirty="0">
                <a:ea typeface="文鼎標楷注音"/>
                <a:cs typeface="Times New Roman"/>
              </a:rPr>
              <a:t>可複選</a:t>
            </a:r>
            <a:r>
              <a:rPr lang="en-US" altLang="zh-TW" sz="3100" b="1" kern="100" dirty="0">
                <a:ea typeface="文鼎標楷注音"/>
                <a:cs typeface="Times New Roman"/>
              </a:rPr>
              <a:t>)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100" kern="100" dirty="0">
                <a:ea typeface="文鼎標楷注音"/>
                <a:cs typeface="Times New Roman"/>
              </a:rPr>
              <a:t>□覺</a:t>
            </a:r>
            <a:r>
              <a:rPr lang="zh-TW" altLang="zh-TW" sz="31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sz="3100" kern="100" dirty="0">
                <a:ea typeface="文鼎標楷注音"/>
                <a:cs typeface="Times New Roman"/>
              </a:rPr>
              <a:t>很有趣，這樣唸課文好</a:t>
            </a:r>
            <a:endParaRPr lang="en-US" altLang="zh-TW" sz="3100" kern="100" dirty="0"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ea typeface="文鼎標楷注音"/>
                <a:cs typeface="Times New Roman"/>
              </a:rPr>
              <a:t>       </a:t>
            </a:r>
            <a:r>
              <a:rPr lang="zh-TW" altLang="zh-TW" sz="3100" kern="100" dirty="0">
                <a:ea typeface="文鼎標楷注音"/>
                <a:cs typeface="Times New Roman"/>
              </a:rPr>
              <a:t>好玩。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100" kern="100" dirty="0">
                <a:ea typeface="文鼎標楷注音"/>
                <a:cs typeface="Times New Roman"/>
              </a:rPr>
              <a:t>□覺</a:t>
            </a:r>
            <a:r>
              <a:rPr lang="zh-TW" altLang="zh-TW" sz="31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sz="3100" kern="100" dirty="0">
                <a:ea typeface="文鼎標楷注音"/>
                <a:cs typeface="Times New Roman"/>
              </a:rPr>
              <a:t>很生氣，氣自己沒有早</a:t>
            </a:r>
            <a:endParaRPr lang="en-US" altLang="zh-TW" sz="3100" kern="100" dirty="0"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ea typeface="文鼎標楷注音"/>
                <a:cs typeface="Times New Roman"/>
              </a:rPr>
              <a:t>       </a:t>
            </a:r>
            <a:r>
              <a:rPr lang="zh-TW" altLang="zh-TW" sz="3100" kern="100" dirty="0">
                <a:ea typeface="文鼎標楷注音"/>
                <a:cs typeface="Times New Roman"/>
              </a:rPr>
              <a:t>點到教室，所以隨便亂唸。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100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sz="3100" kern="100" dirty="0">
                <a:ea typeface="文鼎標楷注音"/>
                <a:cs typeface="Times New Roman"/>
              </a:rPr>
              <a:t>覺</a:t>
            </a:r>
            <a:r>
              <a:rPr lang="zh-TW" altLang="zh-TW" sz="31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sz="3100" kern="100" dirty="0">
                <a:ea typeface="文鼎標楷注音"/>
                <a:cs typeface="Times New Roman"/>
              </a:rPr>
              <a:t>很無助，反正也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跟不上</a:t>
            </a:r>
            <a:endParaRPr lang="en-US" altLang="zh-TW" sz="3100" kern="100" dirty="0" smtClean="0"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ea typeface="文鼎標楷注音"/>
                <a:cs typeface="Times New Roman"/>
              </a:rPr>
              <a:t> </a:t>
            </a:r>
            <a:r>
              <a:rPr lang="en-US" altLang="zh-TW" sz="3100" kern="100" dirty="0" smtClean="0">
                <a:ea typeface="文鼎標楷注音"/>
                <a:cs typeface="Times New Roman"/>
              </a:rPr>
              <a:t>      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大家</a:t>
            </a:r>
            <a:r>
              <a:rPr lang="zh-TW" altLang="zh-TW" sz="3100" kern="100" dirty="0">
                <a:ea typeface="文鼎標楷注音"/>
                <a:cs typeface="Times New Roman"/>
              </a:rPr>
              <a:t>，亂唸</a:t>
            </a:r>
            <a:r>
              <a:rPr lang="zh-TW" altLang="zh-TW" sz="3100" kern="100" dirty="0">
                <a:latin typeface="文鼎標楷注音破音二" panose="03000600000000000000" pitchFamily="66" charset="-120"/>
                <a:ea typeface="文鼎標楷注音破音二" panose="03000600000000000000" pitchFamily="66" charset="-120"/>
                <a:cs typeface="Times New Roman"/>
              </a:rPr>
              <a:t>一</a:t>
            </a:r>
            <a:r>
              <a:rPr lang="zh-TW" altLang="zh-TW" sz="3100" kern="100" dirty="0">
                <a:ea typeface="文鼎標楷注音"/>
                <a:cs typeface="Times New Roman"/>
              </a:rPr>
              <a:t>通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大家就會</a:t>
            </a:r>
            <a:r>
              <a:rPr lang="en-US" altLang="zh-TW" sz="3100" kern="100" dirty="0" smtClean="0">
                <a:ea typeface="文鼎標楷注音"/>
                <a:cs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ea typeface="文鼎標楷注音"/>
                <a:cs typeface="Times New Roman"/>
              </a:rPr>
              <a:t> </a:t>
            </a:r>
            <a:r>
              <a:rPr lang="en-US" altLang="zh-TW" sz="3100" kern="100" dirty="0" smtClean="0">
                <a:ea typeface="文鼎標楷注音"/>
                <a:cs typeface="Times New Roman"/>
              </a:rPr>
              <a:t>      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停下來</a:t>
            </a:r>
            <a:r>
              <a:rPr lang="zh-TW" altLang="zh-TW" sz="3100" kern="100" dirty="0">
                <a:ea typeface="文鼎標楷注音"/>
                <a:cs typeface="Times New Roman"/>
              </a:rPr>
              <a:t>等我。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buNone/>
            </a:pPr>
            <a:r>
              <a:rPr lang="zh-TW" altLang="zh-TW" sz="3100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sz="3100" kern="100" dirty="0">
                <a:ea typeface="文鼎標楷注音"/>
                <a:cs typeface="Times New Roman"/>
              </a:rPr>
              <a:t>其他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：</a:t>
            </a:r>
            <a:r>
              <a:rPr lang="en-US" altLang="zh-TW" sz="31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________________________</a:t>
            </a:r>
          </a:p>
        </p:txBody>
      </p:sp>
      <p:pic>
        <p:nvPicPr>
          <p:cNvPr id="4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7302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06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3100" b="1" kern="100" dirty="0" smtClean="0">
                <a:ea typeface="文鼎標楷注音"/>
                <a:cs typeface="Times New Roman"/>
              </a:rPr>
              <a:t>4.</a:t>
            </a:r>
            <a:r>
              <a:rPr lang="zh-TW" altLang="zh-TW" sz="3100" b="1" kern="100" dirty="0" smtClean="0">
                <a:ea typeface="文鼎標楷注音"/>
                <a:cs typeface="Times New Roman"/>
              </a:rPr>
              <a:t>如果</a:t>
            </a:r>
            <a:r>
              <a:rPr lang="zh-TW" altLang="zh-TW" sz="3100" b="1" kern="100" dirty="0">
                <a:ea typeface="文鼎標楷注音"/>
                <a:cs typeface="Times New Roman"/>
              </a:rPr>
              <a:t>我是</a:t>
            </a:r>
            <a:r>
              <a:rPr lang="zh-TW" altLang="zh-TW" sz="3100" b="1" u="sng" kern="100" dirty="0">
                <a:ea typeface="文鼎標楷注音"/>
                <a:cs typeface="Times New Roman"/>
              </a:rPr>
              <a:t>小華</a:t>
            </a:r>
            <a:r>
              <a:rPr lang="zh-TW" altLang="zh-TW" sz="3100" b="1" kern="100" dirty="0">
                <a:ea typeface="文鼎標楷注音"/>
                <a:cs typeface="Times New Roman"/>
              </a:rPr>
              <a:t>，要怎麼做對這件事情比較有幫助？</a:t>
            </a:r>
            <a:r>
              <a:rPr lang="en-US" altLang="zh-TW" sz="3100" b="1" kern="100" dirty="0">
                <a:ea typeface="文鼎標楷注音"/>
                <a:cs typeface="Times New Roman"/>
              </a:rPr>
              <a:t>(</a:t>
            </a:r>
            <a:r>
              <a:rPr lang="zh-TW" altLang="zh-TW" sz="3100" b="1" kern="100" dirty="0">
                <a:ea typeface="文鼎標楷注音"/>
                <a:cs typeface="Times New Roman"/>
              </a:rPr>
              <a:t>可複選</a:t>
            </a:r>
            <a:r>
              <a:rPr lang="en-US" altLang="zh-TW" sz="3100" b="1" kern="100" dirty="0">
                <a:ea typeface="文鼎標楷注音"/>
                <a:cs typeface="Times New Roman"/>
              </a:rPr>
              <a:t>)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100" kern="100" dirty="0">
                <a:ea typeface="文鼎標楷注音"/>
                <a:cs typeface="Times New Roman"/>
              </a:rPr>
              <a:t>□有禮貌的請老師告訴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我</a:t>
            </a:r>
            <a:r>
              <a:rPr lang="zh-TW" altLang="en-US" sz="3100" kern="100" dirty="0" smtClean="0">
                <a:ea typeface="文鼎標楷注音"/>
                <a:cs typeface="Times New Roman"/>
              </a:rPr>
              <a:t>念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到</a:t>
            </a:r>
            <a:endParaRPr lang="en-US" altLang="zh-TW" sz="3100" kern="100" dirty="0" smtClean="0"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ea typeface="文鼎標楷注音"/>
                <a:cs typeface="Times New Roman"/>
              </a:rPr>
              <a:t> </a:t>
            </a:r>
            <a:r>
              <a:rPr lang="en-US" altLang="zh-TW" sz="3100" kern="100" dirty="0" smtClean="0">
                <a:ea typeface="文鼎標楷注音"/>
                <a:cs typeface="Times New Roman"/>
              </a:rPr>
              <a:t>      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哪裡</a:t>
            </a:r>
            <a:r>
              <a:rPr lang="zh-TW" altLang="zh-TW" sz="3100" kern="100" dirty="0">
                <a:ea typeface="文鼎標楷注音"/>
                <a:cs typeface="Times New Roman"/>
              </a:rPr>
              <a:t>。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100" kern="100" dirty="0">
                <a:ea typeface="文鼎標楷注音"/>
                <a:cs typeface="Times New Roman"/>
              </a:rPr>
              <a:t>□等大家</a:t>
            </a:r>
            <a:r>
              <a:rPr lang="zh-TW" altLang="en-US" sz="3100" kern="100" dirty="0">
                <a:ea typeface="文鼎標楷注音"/>
                <a:cs typeface="Times New Roman"/>
              </a:rPr>
              <a:t>念</a:t>
            </a:r>
            <a:r>
              <a:rPr lang="zh-TW" altLang="zh-TW" sz="3100" kern="100" dirty="0">
                <a:ea typeface="文鼎標楷注音"/>
                <a:cs typeface="Times New Roman"/>
              </a:rPr>
              <a:t>完再說，自己先不</a:t>
            </a:r>
            <a:endParaRPr lang="en-US" altLang="zh-TW" sz="3100" kern="100" dirty="0"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ea typeface="文鼎標楷注音"/>
                <a:cs typeface="Times New Roman"/>
              </a:rPr>
              <a:t>       </a:t>
            </a:r>
            <a:r>
              <a:rPr lang="zh-TW" altLang="zh-TW" sz="3100" kern="100" dirty="0">
                <a:ea typeface="文鼎標楷注音"/>
                <a:cs typeface="Times New Roman"/>
              </a:rPr>
              <a:t>要</a:t>
            </a:r>
            <a:r>
              <a:rPr lang="zh-TW" altLang="en-US" sz="3100" kern="100" dirty="0">
                <a:ea typeface="文鼎標楷注音"/>
                <a:cs typeface="Times New Roman"/>
              </a:rPr>
              <a:t>念</a:t>
            </a:r>
            <a:r>
              <a:rPr lang="zh-TW" altLang="zh-TW" sz="3100" kern="100" dirty="0">
                <a:ea typeface="文鼎標楷注音"/>
                <a:cs typeface="Times New Roman"/>
              </a:rPr>
              <a:t>。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100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sz="3100" kern="100" dirty="0">
                <a:ea typeface="文鼎標楷注音"/>
                <a:cs typeface="Times New Roman"/>
              </a:rPr>
              <a:t>聽</a:t>
            </a:r>
            <a:r>
              <a:rPr lang="zh-TW" altLang="zh-TW" sz="3100" kern="100" dirty="0">
                <a:latin typeface="文鼎標楷注音破音二" panose="03000600000000000000" pitchFamily="66" charset="-120"/>
                <a:ea typeface="文鼎標楷注音破音二" panose="03000600000000000000" pitchFamily="66" charset="-120"/>
                <a:cs typeface="Times New Roman"/>
              </a:rPr>
              <a:t>一</a:t>
            </a:r>
            <a:r>
              <a:rPr lang="zh-TW" altLang="zh-TW" sz="3100" kern="100" dirty="0">
                <a:ea typeface="文鼎標楷注音"/>
                <a:cs typeface="Times New Roman"/>
              </a:rPr>
              <a:t>聽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大家</a:t>
            </a:r>
            <a:r>
              <a:rPr lang="zh-TW" altLang="en-US" sz="3100" kern="100" dirty="0">
                <a:ea typeface="文鼎標楷注音"/>
                <a:cs typeface="Times New Roman"/>
              </a:rPr>
              <a:t>念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到</a:t>
            </a:r>
            <a:r>
              <a:rPr lang="zh-TW" altLang="zh-TW" sz="3100" kern="100" dirty="0">
                <a:ea typeface="文鼎標楷注音"/>
                <a:cs typeface="Times New Roman"/>
              </a:rPr>
              <a:t>哪裡，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趕快</a:t>
            </a:r>
            <a:endParaRPr lang="en-US" altLang="zh-TW" sz="3100" kern="100" dirty="0" smtClean="0"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ea typeface="文鼎標楷注音"/>
                <a:cs typeface="Times New Roman"/>
              </a:rPr>
              <a:t> </a:t>
            </a:r>
            <a:r>
              <a:rPr lang="en-US" altLang="zh-TW" sz="3100" kern="100" dirty="0" smtClean="0">
                <a:ea typeface="文鼎標楷注音"/>
                <a:cs typeface="Times New Roman"/>
              </a:rPr>
              <a:t>      </a:t>
            </a:r>
            <a:r>
              <a:rPr lang="zh-TW" altLang="zh-TW" sz="3100" kern="100" dirty="0" smtClean="0">
                <a:ea typeface="文鼎標楷注音"/>
                <a:cs typeface="Times New Roman"/>
              </a:rPr>
              <a:t>跟上</a:t>
            </a:r>
            <a:r>
              <a:rPr lang="zh-TW" altLang="zh-TW" sz="3100" kern="100" dirty="0">
                <a:ea typeface="文鼎標楷注音"/>
                <a:cs typeface="Times New Roman"/>
              </a:rPr>
              <a:t>大家。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buNone/>
            </a:pPr>
            <a:r>
              <a:rPr lang="zh-TW" altLang="zh-TW" sz="3100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sz="3100" kern="100" dirty="0">
                <a:ea typeface="文鼎標楷注音"/>
                <a:cs typeface="Times New Roman"/>
              </a:rPr>
              <a:t>其他：</a:t>
            </a:r>
            <a:r>
              <a:rPr lang="en-US" altLang="zh-TW" sz="3100" kern="100" dirty="0" smtClean="0">
                <a:ea typeface="文鼎標楷注音"/>
                <a:cs typeface="Times New Roman"/>
              </a:rPr>
              <a:t>________________________</a:t>
            </a:r>
            <a:endParaRPr lang="en-US" altLang="zh-TW" sz="3100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4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7302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95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2782205"/>
            <a:ext cx="6696744" cy="161404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</a:t>
            </a:r>
            <a: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E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Q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偵探社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122" name="Picture 2" descr="MC90021249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1350216" cy="130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如果我是</a:t>
            </a:r>
            <a:r>
              <a:rPr lang="zh-TW" altLang="en-US" sz="3000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小華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，我可以怎麼做？</a:t>
            </a:r>
            <a:endParaRPr lang="zh-TW" altLang="en-US" sz="3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569283"/>
              </p:ext>
            </p:extLst>
          </p:nvPr>
        </p:nvGraphicFramePr>
        <p:xfrm>
          <a:off x="395536" y="1556792"/>
          <a:ext cx="8424939" cy="47196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4"/>
                <a:gridCol w="648073"/>
                <a:gridCol w="3960442"/>
              </a:tblGrid>
              <a:tr h="93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我可以怎麼做？</a:t>
                      </a:r>
                      <a:endParaRPr lang="zh-TW" sz="2600" b="1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 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可能會有什麼結果</a:t>
                      </a:r>
                      <a:r>
                        <a:rPr lang="zh-TW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？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0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effectLst/>
                          <a:ea typeface="文鼎標楷注音"/>
                          <a:cs typeface="Times New Roman"/>
                        </a:rPr>
                        <a:t>請老師告訴我</a:t>
                      </a:r>
                      <a:r>
                        <a:rPr lang="zh-TW" altLang="en-US" sz="3200" kern="100" dirty="0" smtClean="0">
                          <a:ea typeface="文鼎標楷注音"/>
                          <a:cs typeface="Times New Roman"/>
                        </a:rPr>
                        <a:t>念</a:t>
                      </a:r>
                      <a:r>
                        <a:rPr lang="zh-TW" altLang="zh-TW" sz="3200" kern="100" dirty="0" smtClean="0">
                          <a:effectLst/>
                          <a:ea typeface="文鼎標楷注音"/>
                          <a:cs typeface="Times New Roman"/>
                        </a:rPr>
                        <a:t>到哪裡</a:t>
                      </a:r>
                      <a:endParaRPr lang="zh-TW" sz="3200" kern="100" dirty="0">
                        <a:effectLst/>
                        <a:latin typeface="文鼎標楷注音" panose="03000600000000000000" pitchFamily="66" charset="-120"/>
                        <a:ea typeface="文鼎標楷注音" panose="03000600000000000000" pitchFamily="66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sym typeface="Wingdings 3"/>
                        </a:rPr>
                        <a:t>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知道同學們課文</a:t>
                      </a:r>
                      <a:r>
                        <a:rPr lang="zh-TW" altLang="en-US" sz="3200" kern="100" dirty="0" smtClean="0">
                          <a:ea typeface="文鼎標楷注音"/>
                          <a:cs typeface="Times New Roman"/>
                        </a:rPr>
                        <a:t>念</a:t>
                      </a:r>
                      <a:r>
                        <a:rPr lang="zh-TW" altLang="zh-TW" sz="3200" kern="100" dirty="0" smtClean="0"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到哪裡，跟上大家</a:t>
                      </a:r>
                      <a:endParaRPr lang="zh-TW" altLang="zh-TW" sz="28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r>
                        <a:rPr lang="zh-TW" altLang="zh-TW" sz="3200" kern="100" dirty="0" smtClean="0">
                          <a:effectLst/>
                          <a:ea typeface="文鼎標楷注音"/>
                          <a:cs typeface="Times New Roman"/>
                        </a:rPr>
                        <a:t>或</a:t>
                      </a:r>
                      <a:r>
                        <a:rPr lang="en-US" altLang="zh-TW" sz="3200" kern="100" dirty="0" smtClean="0">
                          <a:effectLst/>
                          <a:ea typeface="文鼎標楷注音"/>
                          <a:cs typeface="Times New Roman"/>
                        </a:rPr>
                        <a:t> ________________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MC90021249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85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如果我是</a:t>
            </a:r>
            <a:r>
              <a:rPr lang="zh-TW" altLang="en-US" sz="3000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小華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，我可以怎麼做？</a:t>
            </a:r>
            <a:endParaRPr lang="zh-TW" altLang="en-US" sz="3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20730"/>
              </p:ext>
            </p:extLst>
          </p:nvPr>
        </p:nvGraphicFramePr>
        <p:xfrm>
          <a:off x="395536" y="1556792"/>
          <a:ext cx="8424939" cy="47196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4"/>
                <a:gridCol w="648073"/>
                <a:gridCol w="3960442"/>
              </a:tblGrid>
              <a:tr h="93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我可以怎麼做？</a:t>
                      </a:r>
                      <a:endParaRPr lang="zh-TW" sz="2600" b="1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 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可能會有什麼結果</a:t>
                      </a:r>
                      <a:r>
                        <a:rPr lang="zh-TW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？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0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effectLst/>
                          <a:ea typeface="文鼎標楷注音"/>
                          <a:cs typeface="Times New Roman"/>
                        </a:rPr>
                        <a:t>聽</a:t>
                      </a:r>
                      <a:r>
                        <a:rPr lang="zh-TW" altLang="zh-TW" sz="3200" kern="100" dirty="0" smtClean="0">
                          <a:effectLst/>
                          <a:latin typeface="文鼎標楷注音破音二" panose="03000600000000000000" pitchFamily="66" charset="-120"/>
                          <a:ea typeface="文鼎標楷注音破音二" panose="03000600000000000000" pitchFamily="66" charset="-120"/>
                          <a:cs typeface="Times New Roman"/>
                        </a:rPr>
                        <a:t>一</a:t>
                      </a:r>
                      <a:r>
                        <a:rPr lang="zh-TW" altLang="zh-TW" sz="3200" kern="100" dirty="0" smtClean="0">
                          <a:effectLst/>
                          <a:ea typeface="文鼎標楷注音"/>
                          <a:cs typeface="Times New Roman"/>
                        </a:rPr>
                        <a:t>聽大家</a:t>
                      </a:r>
                      <a:r>
                        <a:rPr lang="zh-TW" altLang="en-US" sz="3200" kern="100" dirty="0" smtClean="0">
                          <a:ea typeface="文鼎標楷注音"/>
                          <a:cs typeface="Times New Roman"/>
                        </a:rPr>
                        <a:t>念</a:t>
                      </a:r>
                      <a:r>
                        <a:rPr lang="zh-TW" altLang="zh-TW" sz="3200" kern="100" dirty="0" smtClean="0">
                          <a:effectLst/>
                          <a:ea typeface="文鼎標楷注音"/>
                          <a:cs typeface="Times New Roman"/>
                        </a:rPr>
                        <a:t>到哪裡</a:t>
                      </a:r>
                      <a:endParaRPr lang="zh-TW" sz="3200" kern="100" dirty="0">
                        <a:effectLst/>
                        <a:latin typeface="文鼎標楷注音" panose="03000600000000000000" pitchFamily="66" charset="-120"/>
                        <a:ea typeface="文鼎標楷注音" panose="03000600000000000000" pitchFamily="66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sym typeface="Wingdings 3"/>
                        </a:rPr>
                        <a:t>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跟上大家的進度，</a:t>
                      </a:r>
                      <a:r>
                        <a:rPr lang="zh-TW" altLang="zh-TW" sz="3200" kern="100" dirty="0" smtClean="0">
                          <a:effectLst/>
                          <a:latin typeface="文鼎標楷注音破音二" panose="03000600000000000000" pitchFamily="66" charset="-120"/>
                          <a:ea typeface="文鼎標楷注音破音二" panose="03000600000000000000" pitchFamily="66" charset="-120"/>
                          <a:cs typeface="Times New Roman"/>
                        </a:rPr>
                        <a:t>一</a:t>
                      </a:r>
                      <a:r>
                        <a:rPr lang="zh-TW" altLang="zh-TW" sz="3200" kern="100" dirty="0" smtClean="0"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起好好</a:t>
                      </a:r>
                      <a:r>
                        <a:rPr lang="zh-TW" altLang="en-US" sz="3200" kern="100" dirty="0" smtClean="0">
                          <a:ea typeface="文鼎標楷注音"/>
                          <a:cs typeface="Times New Roman"/>
                        </a:rPr>
                        <a:t>念</a:t>
                      </a:r>
                      <a:r>
                        <a:rPr lang="zh-TW" altLang="zh-TW" sz="3200" kern="100" dirty="0" smtClean="0"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課文</a:t>
                      </a:r>
                      <a:endParaRPr lang="zh-TW" altLang="zh-TW" sz="28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r>
                        <a:rPr lang="zh-TW" altLang="zh-TW" sz="3200" kern="100" dirty="0" smtClean="0">
                          <a:effectLst/>
                          <a:ea typeface="文鼎標楷注音"/>
                          <a:cs typeface="Times New Roman"/>
                        </a:rPr>
                        <a:t>或</a:t>
                      </a:r>
                      <a:r>
                        <a:rPr lang="en-US" altLang="zh-TW" sz="3200" kern="100" dirty="0" smtClean="0">
                          <a:effectLst/>
                          <a:ea typeface="文鼎標楷注音"/>
                          <a:cs typeface="Times New Roman"/>
                        </a:rPr>
                        <a:t> ______________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MC90021249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85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1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如果我是</a:t>
            </a:r>
            <a:r>
              <a:rPr lang="zh-TW" altLang="en-US" sz="3000" u="sng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小華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，我可以怎麼做？</a:t>
            </a:r>
            <a:endParaRPr lang="zh-TW" altLang="en-US" sz="3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99559"/>
              </p:ext>
            </p:extLst>
          </p:nvPr>
        </p:nvGraphicFramePr>
        <p:xfrm>
          <a:off x="395536" y="1556792"/>
          <a:ext cx="8424939" cy="47196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4"/>
                <a:gridCol w="648073"/>
                <a:gridCol w="3960442"/>
              </a:tblGrid>
              <a:tr h="93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我可以怎麼做？</a:t>
                      </a:r>
                      <a:endParaRPr lang="zh-TW" sz="2600" b="1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 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可能會有什麼結果</a:t>
                      </a:r>
                      <a:r>
                        <a:rPr lang="zh-TW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？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0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等大家</a:t>
                      </a:r>
                      <a:r>
                        <a:rPr lang="zh-TW" altLang="en-US" sz="3200" kern="100" dirty="0" smtClean="0">
                          <a:ea typeface="文鼎標楷注音"/>
                          <a:cs typeface="Times New Roman"/>
                        </a:rPr>
                        <a:t>念</a:t>
                      </a:r>
                      <a:r>
                        <a:rPr lang="zh-TW" altLang="zh-TW" sz="3200" kern="100" dirty="0" smtClean="0"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完再說，自己先不要</a:t>
                      </a:r>
                      <a:r>
                        <a:rPr lang="zh-TW" altLang="en-US" sz="3200" kern="100" dirty="0" smtClean="0">
                          <a:ea typeface="文鼎標楷注音"/>
                          <a:cs typeface="Times New Roman"/>
                        </a:rPr>
                        <a:t>念</a:t>
                      </a:r>
                      <a:r>
                        <a:rPr lang="zh-TW" altLang="zh-TW" sz="3200" kern="100" dirty="0" smtClean="0"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。</a:t>
                      </a:r>
                      <a:endParaRPr lang="zh-TW" altLang="zh-TW" sz="28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sym typeface="Wingdings 3"/>
                        </a:rPr>
                        <a:t>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MC90021249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85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2782205"/>
            <a:ext cx="6696744" cy="161404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達人妙招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00601"/>
            <a:ext cx="917143" cy="9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第一招：停</a:t>
            </a:r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有衝突或</a:t>
            </a:r>
            <a:r>
              <a:rPr lang="zh-TW" altLang="en-US" sz="3600" b="1" dirty="0">
                <a:solidFill>
                  <a:srgbClr val="002060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不</a:t>
            </a: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安時停止當下的行</a:t>
            </a:r>
            <a:r>
              <a:rPr lang="zh-TW" altLang="en-US" sz="3600" b="1" dirty="0">
                <a:solidFill>
                  <a:srgbClr val="002060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為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如：</a:t>
            </a:r>
            <a:r>
              <a:rPr lang="zh-TW" altLang="en-US" sz="36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小華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故意亂念</a:t>
            </a:r>
            <a:r>
              <a:rPr lang="zh-TW" altLang="en-US" sz="3600" dirty="0">
                <a:latin typeface="文鼎標楷注音破音二" pitchFamily="66" charset="-120"/>
                <a:ea typeface="文鼎標楷注音破音二" pitchFamily="66" charset="-120"/>
              </a:rPr>
              <a:t>一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通時，老師和同學都很生氣，小華應該停止唱反調的行</a:t>
            </a:r>
            <a:r>
              <a:rPr lang="zh-TW" altLang="en-US" sz="36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為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。</a:t>
            </a:r>
            <a:endParaRPr lang="zh-TW" altLang="en-US" sz="3600" dirty="0">
              <a:solidFill>
                <a:srgbClr val="FF000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458571" cy="4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第二招：想</a:t>
            </a:r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想</a:t>
            </a:r>
            <a:r>
              <a:rPr lang="zh-TW" altLang="en-US" sz="3600" b="1" dirty="0">
                <a:solidFill>
                  <a:srgbClr val="002060"/>
                </a:solidFill>
                <a:latin typeface="文鼎標楷注音破音二" panose="03000600000000000000" pitchFamily="66" charset="-120"/>
                <a:ea typeface="文鼎標楷注音破音二" panose="03000600000000000000" pitchFamily="66" charset="-120"/>
              </a:rPr>
              <a:t>一</a:t>
            </a: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想事件發生後，自己和對方的感覺會是什麼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？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如：</a:t>
            </a:r>
            <a:r>
              <a:rPr lang="zh-TW" altLang="en-US" sz="36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小華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可能</a:t>
            </a:r>
            <a:r>
              <a:rPr lang="zh-TW" altLang="en-US" sz="3600" dirty="0">
                <a:latin typeface="文鼎標楷注音破音一" pitchFamily="66" charset="-120"/>
                <a:ea typeface="文鼎標楷注音破音一" pitchFamily="66" charset="-120"/>
              </a:rPr>
              <a:t>不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知道怎麼跟老師說才好，所以只好亂念</a:t>
            </a:r>
            <a:r>
              <a:rPr lang="zh-TW" altLang="en-US" sz="3600" dirty="0">
                <a:latin typeface="文鼎標楷注音破音二" pitchFamily="66" charset="-120"/>
                <a:ea typeface="文鼎標楷注音破音二" pitchFamily="66" charset="-120"/>
              </a:rPr>
              <a:t>一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通；老師可能覺得</a:t>
            </a:r>
            <a:r>
              <a:rPr lang="zh-TW" altLang="en-US" sz="36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小華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故意唱反調，所以很生氣。</a:t>
            </a:r>
            <a:endParaRPr lang="zh-TW" altLang="en-US" sz="3600" dirty="0">
              <a:solidFill>
                <a:srgbClr val="FF000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458571" cy="4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289451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第三招：選</a:t>
            </a:r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選擇可以減少衝突發生的方式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如：</a:t>
            </a:r>
            <a:r>
              <a:rPr lang="zh-TW" altLang="en-US" sz="36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小華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可以</a:t>
            </a:r>
            <a:r>
              <a:rPr lang="zh-TW" altLang="en-US" sz="36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先為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自己的行</a:t>
            </a:r>
            <a:r>
              <a:rPr lang="zh-TW" altLang="en-US" sz="36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為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道歉，有禮貌的請老師協助。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458571" cy="4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1988130"/>
            <a:ext cx="6696744" cy="161404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小達人劇場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056784" cy="1752600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越</a:t>
            </a:r>
            <a:r>
              <a:rPr lang="zh-TW" altLang="en-US" b="1" dirty="0" smtClean="0">
                <a:solidFill>
                  <a:srgbClr val="00206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要我</a:t>
            </a:r>
            <a:r>
              <a:rPr lang="zh-TW" altLang="en-US" b="1" dirty="0">
                <a:solidFill>
                  <a:srgbClr val="00206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做</a:t>
            </a:r>
            <a:r>
              <a:rPr lang="zh-TW" altLang="en-US" b="1" dirty="0" smtClean="0">
                <a:solidFill>
                  <a:srgbClr val="00206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，</a:t>
            </a:r>
            <a:r>
              <a:rPr lang="zh-TW" altLang="en-US" b="1" dirty="0">
                <a:solidFill>
                  <a:srgbClr val="00206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我就越不要做</a:t>
            </a:r>
          </a:p>
        </p:txBody>
      </p:sp>
      <p:pic>
        <p:nvPicPr>
          <p:cNvPr id="2050" name="Picture 2" descr="MC90033983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1259632" cy="118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0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第四招：做</a:t>
            </a:r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做出對事件有幫助的行</a:t>
            </a:r>
            <a:r>
              <a:rPr lang="zh-TW" altLang="en-US" sz="3600" b="1" dirty="0">
                <a:solidFill>
                  <a:srgbClr val="002060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為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如：</a:t>
            </a:r>
            <a:r>
              <a:rPr lang="zh-TW" altLang="en-US" sz="36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小華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先向老師說對</a:t>
            </a:r>
            <a:r>
              <a:rPr lang="zh-TW" altLang="en-US" sz="3600" dirty="0">
                <a:latin typeface="文鼎標楷注音破音一" pitchFamily="66" charset="-120"/>
                <a:ea typeface="文鼎標楷注音破音一" pitchFamily="66" charset="-120"/>
              </a:rPr>
              <a:t>不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起，並請老師告訴他課文念到什麼地方。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458571" cy="4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生活</a:t>
            </a:r>
            <a:r>
              <a:rPr lang="zh-TW" altLang="en-US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事件簿</a:t>
            </a:r>
          </a:p>
        </p:txBody>
      </p:sp>
      <p:pic>
        <p:nvPicPr>
          <p:cNvPr id="56" name="Picture 3" descr="MC90029614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1043608" cy="9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2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0414" y="692696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事件一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4000" kern="100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/>
              </a:rPr>
              <a:t>           </a:t>
            </a:r>
            <a:r>
              <a:rPr lang="zh-TW" altLang="zh-TW" sz="3500" u="sng" kern="100" dirty="0" smtClean="0">
                <a:ea typeface="文鼎標楷注音"/>
                <a:cs typeface="Times New Roman"/>
              </a:rPr>
              <a:t>云云</a:t>
            </a:r>
            <a:r>
              <a:rPr lang="zh-TW" altLang="zh-TW" sz="3500" kern="100" dirty="0" smtClean="0">
                <a:ea typeface="文鼎標楷注音"/>
                <a:cs typeface="Times New Roman"/>
              </a:rPr>
              <a:t>平常是個聽話的小朋友，但是她不太會寫字，所以只要老師要她練習寫字的時候，就會開始分心看外面的風景，或拿著鉛筆在學習單上面到</a:t>
            </a:r>
            <a:r>
              <a:rPr lang="zh-TW" altLang="zh-TW" sz="3500" kern="100" dirty="0" smtClean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處</a:t>
            </a:r>
            <a:r>
              <a:rPr lang="zh-TW" altLang="zh-TW" sz="3500" kern="100" dirty="0" smtClean="0">
                <a:ea typeface="文鼎標楷注音"/>
                <a:cs typeface="Times New Roman"/>
              </a:rPr>
              <a:t>亂畫，當老師幫忙她拿筆寫字時，</a:t>
            </a:r>
            <a:r>
              <a:rPr lang="zh-TW" altLang="zh-TW" sz="3500" u="sng" kern="100" dirty="0" smtClean="0">
                <a:ea typeface="文鼎標楷注音"/>
                <a:cs typeface="Times New Roman"/>
              </a:rPr>
              <a:t>云云</a:t>
            </a:r>
            <a:r>
              <a:rPr lang="zh-TW" altLang="zh-TW" sz="3500" kern="100" dirty="0" smtClean="0">
                <a:ea typeface="文鼎標楷注音"/>
                <a:cs typeface="Times New Roman"/>
              </a:rPr>
              <a:t>就會故意把筆拿</a:t>
            </a:r>
            <a:r>
              <a:rPr lang="zh-TW" altLang="en-US" sz="36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不</a:t>
            </a:r>
            <a:r>
              <a:rPr lang="zh-TW" altLang="zh-TW" sz="3500" kern="100" dirty="0" smtClean="0">
                <a:ea typeface="文鼎標楷注音"/>
                <a:cs typeface="Times New Roman"/>
              </a:rPr>
              <a:t>好，老師越</a:t>
            </a:r>
            <a:r>
              <a:rPr lang="zh-TW" altLang="zh-TW" sz="3500" kern="100" dirty="0" smtClean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要</a:t>
            </a:r>
            <a:r>
              <a:rPr lang="zh-TW" altLang="zh-TW" sz="3500" kern="100" dirty="0" smtClean="0">
                <a:ea typeface="文鼎標楷注音"/>
                <a:cs typeface="Times New Roman"/>
              </a:rPr>
              <a:t>求她做什麼事情，她就越會反抗。</a:t>
            </a:r>
            <a:endParaRPr lang="zh-TW" altLang="zh-TW" sz="3500" kern="100" dirty="0">
              <a:cs typeface="Times New Roman"/>
            </a:endParaRPr>
          </a:p>
        </p:txBody>
      </p:sp>
      <p:pic>
        <p:nvPicPr>
          <p:cNvPr id="5" name="Picture 3" descr="MC90029614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1804" cy="4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0414" y="69269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事件二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kern="100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/>
              </a:rPr>
              <a:t>             </a:t>
            </a:r>
            <a:r>
              <a:rPr lang="zh-TW" altLang="zh-TW" u="sng" kern="100" dirty="0" smtClean="0">
                <a:ea typeface="文鼎標楷注音"/>
                <a:cs typeface="Times New Roman"/>
              </a:rPr>
              <a:t>小</a:t>
            </a:r>
            <a:r>
              <a:rPr lang="zh-TW" altLang="zh-TW" u="sng" kern="100" dirty="0">
                <a:ea typeface="文鼎標楷注音"/>
                <a:cs typeface="Times New Roman"/>
              </a:rPr>
              <a:t>程</a:t>
            </a:r>
            <a:r>
              <a:rPr lang="zh-TW" altLang="zh-TW" kern="100" dirty="0">
                <a:ea typeface="文鼎標楷注音"/>
                <a:cs typeface="Times New Roman"/>
              </a:rPr>
              <a:t>做事情常覺得好玩就好，總用自己覺得有趣的</a:t>
            </a:r>
            <a:r>
              <a:rPr lang="zh-TW" altLang="zh-TW" kern="100" dirty="0" smtClean="0">
                <a:ea typeface="文鼎標楷注音"/>
                <a:cs typeface="Times New Roman"/>
              </a:rPr>
              <a:t>方式</a:t>
            </a:r>
            <a:r>
              <a:rPr lang="zh-TW" altLang="en-US" kern="100" dirty="0">
                <a:ea typeface="文鼎標楷注音"/>
                <a:cs typeface="Times New Roman"/>
              </a:rPr>
              <a:t>來做</a:t>
            </a:r>
            <a:r>
              <a:rPr lang="zh-TW" altLang="zh-TW" kern="100" dirty="0" smtClean="0">
                <a:ea typeface="文鼎標楷注音"/>
                <a:cs typeface="Times New Roman"/>
              </a:rPr>
              <a:t>，</a:t>
            </a:r>
            <a:r>
              <a:rPr lang="zh-TW" altLang="zh-TW" kern="100" dirty="0">
                <a:ea typeface="文鼎標楷注音"/>
                <a:cs typeface="Times New Roman"/>
              </a:rPr>
              <a:t>因此常惹</a:t>
            </a:r>
            <a:r>
              <a:rPr lang="zh-TW" altLang="zh-TW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kern="100" dirty="0" smtClean="0">
                <a:ea typeface="文鼎標楷注音"/>
                <a:cs typeface="Times New Roman"/>
              </a:rPr>
              <a:t>家人</a:t>
            </a:r>
            <a:r>
              <a:rPr lang="zh-TW" altLang="en-US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不</a:t>
            </a:r>
            <a:r>
              <a:rPr lang="zh-TW" altLang="zh-TW" kern="100" dirty="0" smtClean="0">
                <a:ea typeface="文鼎標楷注音"/>
                <a:cs typeface="Times New Roman"/>
              </a:rPr>
              <a:t>開心</a:t>
            </a:r>
            <a:r>
              <a:rPr lang="zh-TW" altLang="zh-TW" kern="100" dirty="0">
                <a:ea typeface="文鼎標楷注音"/>
                <a:cs typeface="Times New Roman"/>
              </a:rPr>
              <a:t>。這天</a:t>
            </a:r>
            <a:r>
              <a:rPr lang="zh-TW" altLang="zh-TW" kern="100" dirty="0" smtClean="0">
                <a:ea typeface="文鼎標楷注音"/>
                <a:cs typeface="Times New Roman"/>
              </a:rPr>
              <a:t>媽</a:t>
            </a:r>
            <a:r>
              <a:rPr lang="zh-TW" altLang="zh-TW" kern="100" dirty="0" smtClean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媽</a:t>
            </a:r>
            <a:r>
              <a:rPr lang="zh-TW" altLang="zh-TW" kern="100" dirty="0" smtClean="0">
                <a:ea typeface="文鼎標楷注音"/>
                <a:cs typeface="Times New Roman"/>
              </a:rPr>
              <a:t>要</a:t>
            </a:r>
            <a:r>
              <a:rPr lang="zh-TW" altLang="zh-TW" u="sng" kern="100" dirty="0">
                <a:ea typeface="文鼎標楷注音"/>
                <a:cs typeface="Times New Roman"/>
              </a:rPr>
              <a:t>小程</a:t>
            </a:r>
            <a:r>
              <a:rPr lang="zh-TW" altLang="zh-TW" kern="100" dirty="0">
                <a:ea typeface="文鼎標楷注音"/>
                <a:cs typeface="Times New Roman"/>
              </a:rPr>
              <a:t>幫忙擦桌子，他知道應該要聽</a:t>
            </a:r>
            <a:r>
              <a:rPr lang="zh-TW" altLang="zh-TW" kern="100" dirty="0" smtClean="0">
                <a:ea typeface="文鼎標楷注音"/>
                <a:cs typeface="Times New Roman"/>
              </a:rPr>
              <a:t>媽</a:t>
            </a:r>
            <a:r>
              <a:rPr lang="zh-TW" altLang="zh-TW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媽</a:t>
            </a:r>
            <a:r>
              <a:rPr lang="zh-TW" altLang="zh-TW" kern="100" dirty="0" smtClean="0">
                <a:ea typeface="文鼎標楷注音"/>
                <a:cs typeface="Times New Roman"/>
              </a:rPr>
              <a:t>的話</a:t>
            </a:r>
            <a:r>
              <a:rPr lang="zh-TW" altLang="zh-TW" kern="100" dirty="0">
                <a:ea typeface="文鼎標楷注音"/>
                <a:cs typeface="Times New Roman"/>
              </a:rPr>
              <a:t>，不過卻故意跟</a:t>
            </a:r>
            <a:r>
              <a:rPr lang="zh-TW" altLang="zh-TW" kern="100" dirty="0" smtClean="0">
                <a:ea typeface="文鼎標楷注音"/>
                <a:cs typeface="Times New Roman"/>
              </a:rPr>
              <a:t>媽</a:t>
            </a:r>
            <a:r>
              <a:rPr lang="zh-TW" altLang="zh-TW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媽</a:t>
            </a:r>
            <a:r>
              <a:rPr lang="zh-TW" altLang="zh-TW" kern="100" dirty="0" smtClean="0">
                <a:ea typeface="文鼎標楷注音"/>
                <a:cs typeface="Times New Roman"/>
              </a:rPr>
              <a:t>說</a:t>
            </a:r>
            <a:r>
              <a:rPr lang="zh-TW" altLang="zh-TW" kern="100" dirty="0">
                <a:ea typeface="文鼎標楷注音"/>
                <a:cs typeface="Times New Roman"/>
              </a:rPr>
              <a:t>他不要做，</a:t>
            </a:r>
            <a:r>
              <a:rPr lang="zh-TW" altLang="zh-TW" kern="100" dirty="0" smtClean="0">
                <a:ea typeface="文鼎標楷注音"/>
                <a:cs typeface="Times New Roman"/>
              </a:rPr>
              <a:t>媽</a:t>
            </a:r>
            <a:r>
              <a:rPr lang="zh-TW" altLang="zh-TW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媽</a:t>
            </a:r>
            <a:r>
              <a:rPr lang="zh-TW" altLang="zh-TW" kern="100" dirty="0" smtClean="0">
                <a:ea typeface="文鼎標楷注音"/>
                <a:cs typeface="Times New Roman"/>
              </a:rPr>
              <a:t>越</a:t>
            </a:r>
            <a:r>
              <a:rPr lang="zh-TW" altLang="zh-TW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要</a:t>
            </a:r>
            <a:r>
              <a:rPr lang="zh-TW" altLang="zh-TW" kern="100" dirty="0">
                <a:ea typeface="文鼎標楷注音"/>
                <a:cs typeface="Times New Roman"/>
              </a:rPr>
              <a:t>求、他就越唱反調，兩人</a:t>
            </a:r>
            <a:r>
              <a:rPr lang="zh-TW" altLang="zh-TW" kern="100" dirty="0">
                <a:ea typeface="文鼎標楷注音破音二"/>
                <a:cs typeface="Times New Roman"/>
              </a:rPr>
              <a:t>一</a:t>
            </a:r>
            <a:r>
              <a:rPr lang="zh-TW" altLang="zh-TW" kern="100" dirty="0">
                <a:ea typeface="文鼎標楷注音"/>
                <a:cs typeface="Times New Roman"/>
              </a:rPr>
              <a:t>來</a:t>
            </a:r>
            <a:r>
              <a:rPr lang="zh-TW" altLang="zh-TW" kern="100" dirty="0">
                <a:ea typeface="文鼎標楷注音破音二"/>
                <a:cs typeface="Times New Roman"/>
              </a:rPr>
              <a:t>一</a:t>
            </a:r>
            <a:r>
              <a:rPr lang="zh-TW" altLang="zh-TW" kern="100" dirty="0">
                <a:ea typeface="文鼎標楷注音"/>
                <a:cs typeface="Times New Roman"/>
              </a:rPr>
              <a:t>往的，讓</a:t>
            </a:r>
            <a:r>
              <a:rPr lang="zh-TW" altLang="zh-TW" u="sng" kern="100" dirty="0">
                <a:ea typeface="文鼎標楷注音"/>
                <a:cs typeface="Times New Roman"/>
              </a:rPr>
              <a:t>小程</a:t>
            </a:r>
            <a:r>
              <a:rPr lang="zh-TW" altLang="zh-TW" kern="100" dirty="0">
                <a:ea typeface="文鼎標楷注音"/>
                <a:cs typeface="Times New Roman"/>
              </a:rPr>
              <a:t>覺</a:t>
            </a:r>
            <a:r>
              <a:rPr lang="zh-TW" altLang="zh-TW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kern="100" dirty="0">
                <a:ea typeface="文鼎標楷注音"/>
                <a:cs typeface="Times New Roman"/>
              </a:rPr>
              <a:t>好玩，但</a:t>
            </a:r>
            <a:r>
              <a:rPr lang="zh-TW" altLang="zh-TW" kern="100" dirty="0" smtClean="0">
                <a:ea typeface="文鼎標楷注音"/>
                <a:cs typeface="Times New Roman"/>
              </a:rPr>
              <a:t>媽</a:t>
            </a:r>
            <a:r>
              <a:rPr lang="zh-TW" altLang="zh-TW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媽</a:t>
            </a:r>
            <a:r>
              <a:rPr lang="zh-TW" altLang="zh-TW" kern="100" dirty="0" smtClean="0">
                <a:ea typeface="文鼎標楷注音"/>
                <a:cs typeface="Times New Roman"/>
              </a:rPr>
              <a:t>卻</a:t>
            </a:r>
            <a:r>
              <a:rPr lang="zh-TW" altLang="zh-TW" kern="100" dirty="0">
                <a:ea typeface="文鼎標楷注音"/>
                <a:cs typeface="Times New Roman"/>
              </a:rPr>
              <a:t>非常生氣。</a:t>
            </a:r>
            <a:endParaRPr lang="zh-TW" altLang="zh-TW" kern="100" dirty="0">
              <a:cs typeface="Times New Roman"/>
            </a:endParaRPr>
          </a:p>
        </p:txBody>
      </p:sp>
      <p:pic>
        <p:nvPicPr>
          <p:cNvPr id="5" name="Picture 3" descr="MC90029614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1804" cy="4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2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</a:t>
            </a:r>
            <a:r>
              <a:rPr lang="zh-TW" altLang="en-US" b="1" u="sng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華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小檔案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年齡與性別：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三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年級  男生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個人特質：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lvl="0" indent="0">
              <a:buNone/>
            </a:pPr>
            <a:r>
              <a:rPr lang="zh-TW" altLang="zh-TW" kern="100" dirty="0">
                <a:ea typeface="文鼎標楷注音"/>
                <a:cs typeface="Times New Roman"/>
              </a:rPr>
              <a:t>做事細心，遇到想做的事情都會盡力做到好，個性急躁</a:t>
            </a:r>
            <a:r>
              <a:rPr lang="zh-TW" altLang="zh-TW" kern="100" dirty="0" smtClean="0">
                <a:ea typeface="文鼎標楷注音"/>
                <a:cs typeface="Times New Roman"/>
              </a:rPr>
              <a:t>，</a:t>
            </a:r>
            <a:r>
              <a:rPr lang="zh-TW" altLang="zh-TW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不</a:t>
            </a:r>
            <a:r>
              <a:rPr lang="zh-TW" altLang="zh-TW" kern="100" dirty="0" smtClean="0">
                <a:ea typeface="文鼎標楷注音"/>
                <a:cs typeface="Times New Roman"/>
              </a:rPr>
              <a:t>合</a:t>
            </a:r>
            <a:r>
              <a:rPr lang="zh-TW" altLang="zh-TW" kern="100" dirty="0">
                <a:ea typeface="文鼎標楷注音"/>
                <a:cs typeface="Times New Roman"/>
              </a:rPr>
              <a:t>己意時常</a:t>
            </a:r>
            <a:r>
              <a:rPr lang="zh-TW" altLang="zh-TW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不</a:t>
            </a:r>
            <a:r>
              <a:rPr lang="zh-TW" altLang="zh-TW" kern="100" dirty="0">
                <a:ea typeface="文鼎標楷注音"/>
                <a:cs typeface="Times New Roman"/>
              </a:rPr>
              <a:t>懂得用正確的方式表達。</a:t>
            </a:r>
            <a:endParaRPr lang="zh-TW" altLang="en-US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074" name="Picture 2" descr="C:\Users\Peiyu\AppData\Local\Microsoft\Windows\Temporary Internet Files\Content.IE5\5AFI4RHJ\MC9003345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865937" cy="9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orient="vert" idx="4294967295"/>
          </p:nvPr>
        </p:nvSpPr>
        <p:spPr>
          <a:xfrm>
            <a:off x="683568" y="620688"/>
            <a:ext cx="7920880" cy="5328592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             國語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課已經開始五分鐘了，</a:t>
            </a:r>
            <a:r>
              <a:rPr lang="zh-TW" altLang="en-US" sz="28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小華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才慢慢地走進教室，大家都在念課文了，</a:t>
            </a:r>
            <a:r>
              <a:rPr lang="zh-TW" altLang="en-US" sz="28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小華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想要趕快跟上大家，可是他卻</a:t>
            </a:r>
            <a:r>
              <a:rPr lang="zh-TW" altLang="en-US" sz="28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不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知道要從哪裡開始</a:t>
            </a: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。</a:t>
            </a:r>
            <a:endParaRPr lang="en-US" altLang="zh-TW" sz="2800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  <a:p>
            <a:pPr indent="0">
              <a:spcAft>
                <a:spcPts val="0"/>
              </a:spcAft>
              <a:buNone/>
            </a:pPr>
            <a:endParaRPr lang="zh-TW" altLang="en-US" sz="28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  <a:p>
            <a:pPr indent="0">
              <a:spcAft>
                <a:spcPts val="0"/>
              </a:spcAft>
              <a:buNone/>
            </a:pP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             </a:t>
            </a:r>
            <a:r>
              <a:rPr lang="zh-TW" altLang="en-US" sz="2800" u="sng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</a:t>
            </a:r>
            <a:r>
              <a:rPr lang="zh-TW" altLang="en-US" sz="28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華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越想越</a:t>
            </a:r>
            <a:r>
              <a:rPr lang="zh-TW" altLang="en-US" sz="2800" dirty="0">
                <a:latin typeface="文鼎標楷注音破音五" panose="020B0602010101010101" pitchFamily="34" charset="-120"/>
                <a:ea typeface="文鼎標楷注音破音五" panose="020B0602010101010101" pitchFamily="34" charset="-120"/>
              </a:rPr>
              <a:t>著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急</a:t>
            </a: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，</a:t>
            </a:r>
            <a:r>
              <a:rPr lang="zh-TW" altLang="en-US" sz="28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不</a:t>
            </a: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知道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怎麼辦，於是決定從頭開始大聲朗讀課文</a:t>
            </a: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，</a:t>
            </a:r>
            <a:r>
              <a:rPr lang="zh-TW" altLang="en-US" sz="28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不</a:t>
            </a: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管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其他人念到什麼地方</a:t>
            </a: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。</a:t>
            </a:r>
            <a:endParaRPr lang="zh-TW" altLang="en-US" sz="28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801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orient="vert" idx="4294967295"/>
          </p:nvPr>
        </p:nvSpPr>
        <p:spPr>
          <a:xfrm>
            <a:off x="683568" y="620688"/>
            <a:ext cx="7920880" cy="5328592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             老師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見狀後，請他跟上同學，但</a:t>
            </a:r>
            <a:r>
              <a:rPr lang="zh-TW" altLang="en-US" sz="28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小華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卻假裝沒有聽到，老師越</a:t>
            </a:r>
            <a:r>
              <a:rPr lang="zh-TW" altLang="en-US" sz="28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要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求他，他就越念越快、越念越大聲，故意和老師唱反調。</a:t>
            </a:r>
          </a:p>
          <a:p>
            <a:pPr indent="0">
              <a:spcAft>
                <a:spcPts val="0"/>
              </a:spcAft>
              <a:buNone/>
            </a:pPr>
            <a:endParaRPr lang="en-US" altLang="zh-TW" sz="2800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  <a:p>
            <a:pPr indent="0">
              <a:spcAft>
                <a:spcPts val="0"/>
              </a:spcAft>
              <a:buNone/>
            </a:pP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             最後</a:t>
            </a:r>
            <a:r>
              <a:rPr lang="zh-TW" altLang="en-US" sz="28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，小華的聲音影響到其他同學，而且全班還被迫停下來等待小華安靜才能繼續進行</a:t>
            </a:r>
            <a:r>
              <a:rPr lang="zh-TW" altLang="en-US" sz="28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。</a:t>
            </a:r>
            <a:endParaRPr lang="zh-TW" altLang="en-US" sz="28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493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2782205"/>
            <a:ext cx="6696744" cy="161404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故事討論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098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1327820" cy="10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zh-TW" altLang="zh-TW" b="1" kern="100" dirty="0">
                <a:ea typeface="文鼎標楷注音"/>
                <a:cs typeface="Times New Roman"/>
              </a:rPr>
              <a:t>為什麼老師會生氣？</a:t>
            </a:r>
            <a:r>
              <a:rPr lang="en-US" altLang="zh-TW" b="1" kern="100" dirty="0">
                <a:ea typeface="文鼎標楷注音"/>
                <a:cs typeface="Times New Roman"/>
              </a:rPr>
              <a:t>(</a:t>
            </a:r>
            <a:r>
              <a:rPr lang="zh-TW" altLang="zh-TW" b="1" kern="100" dirty="0">
                <a:ea typeface="文鼎標楷注音"/>
                <a:cs typeface="Times New Roman"/>
              </a:rPr>
              <a:t>單選</a:t>
            </a:r>
            <a:r>
              <a:rPr lang="en-US" altLang="zh-TW" b="1" kern="100" dirty="0">
                <a:ea typeface="文鼎標楷注音"/>
                <a:cs typeface="Times New Roman"/>
              </a:rPr>
              <a:t>)</a:t>
            </a:r>
            <a:endParaRPr lang="zh-TW" altLang="zh-TW" kern="100" dirty="0" smtClean="0"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u="sng" kern="100" dirty="0">
                <a:ea typeface="文鼎標楷注音"/>
                <a:cs typeface="Times New Roman"/>
              </a:rPr>
              <a:t>小華</a:t>
            </a:r>
            <a:r>
              <a:rPr lang="zh-TW" altLang="zh-TW" kern="100" dirty="0">
                <a:ea typeface="文鼎標楷注音"/>
                <a:cs typeface="Times New Roman"/>
              </a:rPr>
              <a:t>太晚進教室</a:t>
            </a:r>
            <a:r>
              <a:rPr lang="zh-TW" altLang="zh-TW" kern="100" dirty="0" smtClean="0">
                <a:ea typeface="文鼎標楷注音"/>
                <a:cs typeface="Times New Roman"/>
              </a:rPr>
              <a:t>。</a:t>
            </a:r>
            <a:endParaRPr lang="en-US" altLang="zh-TW" kern="100" dirty="0" smtClean="0">
              <a:ea typeface="文鼎標楷注音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u="sng" kern="100" dirty="0">
                <a:ea typeface="文鼎標楷注音"/>
                <a:cs typeface="Times New Roman"/>
              </a:rPr>
              <a:t>小華</a:t>
            </a:r>
            <a:r>
              <a:rPr lang="zh-TW" altLang="zh-TW" kern="100" dirty="0">
                <a:ea typeface="文鼎標楷注音"/>
                <a:cs typeface="Times New Roman"/>
              </a:rPr>
              <a:t>沒有</a:t>
            </a:r>
            <a:r>
              <a:rPr lang="zh-TW" altLang="zh-TW" kern="100" dirty="0">
                <a:latin typeface="文鼎標楷注音破音二" panose="03000600000000000000" pitchFamily="66" charset="-120"/>
                <a:ea typeface="文鼎標楷注音破音二" panose="03000600000000000000" pitchFamily="66" charset="-120"/>
                <a:cs typeface="Times New Roman"/>
              </a:rPr>
              <a:t>一</a:t>
            </a:r>
            <a:r>
              <a:rPr lang="zh-TW" altLang="zh-TW" kern="100" dirty="0">
                <a:ea typeface="文鼎標楷注音"/>
                <a:cs typeface="Times New Roman"/>
              </a:rPr>
              <a:t>起唸課文</a:t>
            </a:r>
            <a:r>
              <a:rPr lang="zh-TW" altLang="zh-TW" kern="100" dirty="0" smtClean="0">
                <a:ea typeface="文鼎標楷注音"/>
                <a:cs typeface="Times New Roman"/>
              </a:rPr>
              <a:t>。</a:t>
            </a:r>
            <a:endParaRPr lang="zh-TW" altLang="zh-TW" kern="100" dirty="0"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u="sng" kern="100" dirty="0">
                <a:ea typeface="文鼎標楷注音"/>
                <a:cs typeface="Times New Roman"/>
              </a:rPr>
              <a:t>小華</a:t>
            </a:r>
            <a:r>
              <a:rPr lang="zh-TW" altLang="zh-TW" kern="100" dirty="0">
                <a:ea typeface="文鼎標楷注音"/>
                <a:cs typeface="Times New Roman"/>
              </a:rPr>
              <a:t>干擾到別人了，還故意</a:t>
            </a:r>
            <a:endParaRPr lang="en-US" altLang="zh-TW" kern="100" dirty="0">
              <a:ea typeface="文鼎標楷注音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>
                <a:ea typeface="文鼎標楷注音"/>
                <a:cs typeface="Times New Roman"/>
              </a:rPr>
              <a:t>       </a:t>
            </a:r>
            <a:r>
              <a:rPr lang="zh-TW" altLang="zh-TW" kern="100" dirty="0">
                <a:ea typeface="文鼎標楷注音"/>
                <a:cs typeface="Times New Roman"/>
              </a:rPr>
              <a:t>唱反調</a:t>
            </a:r>
            <a:r>
              <a:rPr lang="zh-TW" altLang="zh-TW" kern="100" dirty="0" smtClean="0">
                <a:ea typeface="文鼎標楷注音"/>
                <a:cs typeface="Times New Roman"/>
              </a:rPr>
              <a:t>。</a:t>
            </a:r>
            <a:endParaRPr lang="en-US" altLang="zh-TW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4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7302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2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12068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TW" sz="2900" b="1" kern="100" dirty="0" smtClean="0">
                <a:ea typeface="文鼎標楷注音"/>
                <a:cs typeface="Times New Roman"/>
              </a:rPr>
              <a:t>2.</a:t>
            </a:r>
            <a:r>
              <a:rPr lang="zh-TW" altLang="zh-TW" sz="2900" b="1" kern="100" dirty="0" smtClean="0">
                <a:ea typeface="文鼎標楷注音"/>
                <a:cs typeface="Times New Roman"/>
              </a:rPr>
              <a:t>如果</a:t>
            </a:r>
            <a:r>
              <a:rPr lang="zh-TW" altLang="zh-TW" sz="2900" b="1" kern="100" dirty="0">
                <a:ea typeface="文鼎標楷注音"/>
                <a:cs typeface="Times New Roman"/>
              </a:rPr>
              <a:t>我是老師，我的感覺會是什麼？</a:t>
            </a:r>
            <a:r>
              <a:rPr lang="en-US" altLang="zh-TW" sz="2900" b="1" kern="100" dirty="0">
                <a:ea typeface="文鼎標楷注音"/>
                <a:cs typeface="Times New Roman"/>
              </a:rPr>
              <a:t>(</a:t>
            </a:r>
            <a:r>
              <a:rPr lang="zh-TW" altLang="zh-TW" sz="2900" b="1" kern="100" dirty="0">
                <a:ea typeface="文鼎標楷注音"/>
                <a:cs typeface="Times New Roman"/>
              </a:rPr>
              <a:t>可複選</a:t>
            </a:r>
            <a:r>
              <a:rPr lang="en-US" altLang="zh-TW" sz="2900" b="1" kern="100" dirty="0">
                <a:ea typeface="文鼎標楷注音"/>
                <a:cs typeface="Times New Roman"/>
              </a:rPr>
              <a:t>)</a:t>
            </a:r>
            <a:endParaRPr lang="zh-TW" altLang="zh-TW" sz="2900" kern="100" dirty="0"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2900" kern="100" dirty="0">
                <a:ea typeface="文鼎標楷注音"/>
                <a:cs typeface="Times New Roman"/>
              </a:rPr>
              <a:t>□</a:t>
            </a:r>
            <a:r>
              <a:rPr lang="zh-TW" altLang="zh-TW" sz="2900" u="sng" kern="100" dirty="0">
                <a:ea typeface="文鼎標楷注音"/>
                <a:cs typeface="Times New Roman"/>
              </a:rPr>
              <a:t>小華</a:t>
            </a:r>
            <a:r>
              <a:rPr lang="zh-TW" altLang="zh-TW" sz="2900" kern="100" dirty="0">
                <a:ea typeface="文鼎標楷注音"/>
                <a:cs typeface="Times New Roman"/>
              </a:rPr>
              <a:t>有</a:t>
            </a:r>
            <a:r>
              <a:rPr lang="zh-TW" altLang="en-US" sz="2900" kern="100" dirty="0">
                <a:ea typeface="文鼎標楷注音"/>
                <a:cs typeface="Times New Roman"/>
              </a:rPr>
              <a:t>念</a:t>
            </a:r>
            <a:r>
              <a:rPr lang="zh-TW" altLang="zh-TW" sz="2900" kern="100" dirty="0">
                <a:ea typeface="文鼎標楷注音"/>
                <a:cs typeface="Times New Roman"/>
              </a:rPr>
              <a:t>就好，吵到別人也沒</a:t>
            </a:r>
            <a:endParaRPr lang="en-US" altLang="zh-TW" sz="2900" kern="100" dirty="0">
              <a:ea typeface="文鼎標楷注音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2900" kern="100" dirty="0">
                <a:ea typeface="文鼎標楷注音"/>
                <a:cs typeface="Times New Roman"/>
              </a:rPr>
              <a:t>       </a:t>
            </a:r>
            <a:r>
              <a:rPr lang="zh-TW" altLang="zh-TW" sz="2900" kern="100" dirty="0">
                <a:ea typeface="文鼎標楷注音"/>
                <a:cs typeface="Times New Roman"/>
              </a:rPr>
              <a:t>有關係。</a:t>
            </a:r>
            <a:endParaRPr lang="zh-TW" altLang="zh-TW" sz="2900" kern="100" dirty="0"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2900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sz="2900" u="sng" kern="100" dirty="0">
                <a:ea typeface="文鼎標楷注音"/>
                <a:cs typeface="Times New Roman"/>
              </a:rPr>
              <a:t>小華</a:t>
            </a:r>
            <a:r>
              <a:rPr lang="zh-TW" altLang="zh-TW" sz="2900" kern="100" dirty="0">
                <a:ea typeface="文鼎標楷注音"/>
                <a:cs typeface="Times New Roman"/>
              </a:rPr>
              <a:t>把課文</a:t>
            </a:r>
            <a:r>
              <a:rPr lang="zh-TW" altLang="zh-TW" sz="2900" kern="100" dirty="0" smtClean="0">
                <a:ea typeface="文鼎標楷注音"/>
                <a:cs typeface="Times New Roman"/>
              </a:rPr>
              <a:t>越</a:t>
            </a:r>
            <a:r>
              <a:rPr lang="zh-TW" altLang="en-US" sz="2900" kern="100" dirty="0" smtClean="0">
                <a:ea typeface="文鼎標楷注音"/>
                <a:cs typeface="Times New Roman"/>
              </a:rPr>
              <a:t>念</a:t>
            </a:r>
            <a:r>
              <a:rPr lang="zh-TW" altLang="zh-TW" sz="2900" kern="100" dirty="0" smtClean="0">
                <a:ea typeface="文鼎標楷注音"/>
                <a:cs typeface="Times New Roman"/>
              </a:rPr>
              <a:t>越</a:t>
            </a:r>
            <a:r>
              <a:rPr lang="zh-TW" altLang="zh-TW" sz="2900" kern="100" dirty="0">
                <a:ea typeface="文鼎標楷注音"/>
                <a:cs typeface="Times New Roman"/>
              </a:rPr>
              <a:t>快，讓</a:t>
            </a:r>
            <a:r>
              <a:rPr lang="zh-TW" altLang="zh-TW" sz="2900" kern="100" dirty="0" smtClean="0">
                <a:ea typeface="文鼎標楷注音"/>
                <a:cs typeface="Times New Roman"/>
              </a:rPr>
              <a:t>課堂</a:t>
            </a:r>
            <a:endParaRPr lang="en-US" altLang="zh-TW" sz="2900" kern="100" dirty="0" smtClean="0">
              <a:ea typeface="文鼎標楷注音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2900" kern="100" dirty="0">
                <a:ea typeface="文鼎標楷注音"/>
                <a:cs typeface="Times New Roman"/>
              </a:rPr>
              <a:t> </a:t>
            </a:r>
            <a:r>
              <a:rPr lang="en-US" altLang="zh-TW" sz="2900" kern="100" dirty="0" smtClean="0">
                <a:ea typeface="文鼎標楷注音"/>
                <a:cs typeface="Times New Roman"/>
              </a:rPr>
              <a:t>      </a:t>
            </a:r>
            <a:r>
              <a:rPr lang="zh-TW" altLang="zh-TW" sz="2900" kern="100" dirty="0" smtClean="0">
                <a:ea typeface="文鼎標楷注音"/>
                <a:cs typeface="Times New Roman"/>
              </a:rPr>
              <a:t>變</a:t>
            </a:r>
            <a:r>
              <a:rPr lang="zh-TW" altLang="zh-TW" sz="2900" kern="100" dirty="0" smtClean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sz="2900" kern="100" dirty="0">
                <a:ea typeface="文鼎標楷注音"/>
                <a:cs typeface="Times New Roman"/>
              </a:rPr>
              <a:t>很好玩。</a:t>
            </a:r>
            <a:endParaRPr lang="zh-TW" altLang="zh-TW" sz="2900" kern="100" dirty="0"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2900" kern="100" dirty="0">
                <a:ea typeface="文鼎標楷注音"/>
                <a:cs typeface="Times New Roman"/>
              </a:rPr>
              <a:t>□</a:t>
            </a:r>
            <a:r>
              <a:rPr lang="zh-TW" altLang="zh-TW" sz="2900" u="sng" kern="100" dirty="0">
                <a:ea typeface="文鼎標楷注音"/>
                <a:cs typeface="Times New Roman"/>
              </a:rPr>
              <a:t>小華</a:t>
            </a:r>
            <a:r>
              <a:rPr lang="zh-TW" altLang="zh-TW" sz="2900" kern="100" dirty="0">
                <a:ea typeface="文鼎標楷注音"/>
                <a:cs typeface="Times New Roman"/>
              </a:rPr>
              <a:t>影響到上課秩序，所以</a:t>
            </a:r>
            <a:r>
              <a:rPr lang="zh-TW" altLang="zh-TW" sz="2900" kern="100" dirty="0" smtClean="0">
                <a:ea typeface="文鼎標楷注音"/>
                <a:cs typeface="Times New Roman"/>
              </a:rPr>
              <a:t>要</a:t>
            </a:r>
            <a:endParaRPr lang="en-US" altLang="zh-TW" sz="2900" kern="100" dirty="0" smtClean="0">
              <a:ea typeface="文鼎標楷注音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2900" kern="100" dirty="0">
                <a:ea typeface="文鼎標楷注音"/>
                <a:cs typeface="Times New Roman"/>
              </a:rPr>
              <a:t> </a:t>
            </a:r>
            <a:r>
              <a:rPr lang="en-US" altLang="zh-TW" sz="2900" kern="100" dirty="0" smtClean="0">
                <a:ea typeface="文鼎標楷注音"/>
                <a:cs typeface="Times New Roman"/>
              </a:rPr>
              <a:t>      </a:t>
            </a:r>
            <a:r>
              <a:rPr lang="zh-TW" altLang="zh-TW" sz="2900" kern="100" dirty="0" smtClean="0">
                <a:ea typeface="文鼎標楷注音"/>
                <a:cs typeface="Times New Roman"/>
              </a:rPr>
              <a:t>制止</a:t>
            </a:r>
            <a:r>
              <a:rPr lang="zh-TW" altLang="zh-TW" sz="2900" u="sng" kern="100" dirty="0">
                <a:ea typeface="文鼎標楷注音"/>
                <a:cs typeface="Times New Roman"/>
              </a:rPr>
              <a:t>小華</a:t>
            </a:r>
            <a:r>
              <a:rPr lang="zh-TW" altLang="zh-TW" sz="2900" kern="100" dirty="0">
                <a:ea typeface="文鼎標楷注音"/>
                <a:cs typeface="Times New Roman"/>
              </a:rPr>
              <a:t>的行</a:t>
            </a:r>
            <a:r>
              <a:rPr lang="zh-TW" altLang="zh-TW" sz="29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為</a:t>
            </a:r>
            <a:r>
              <a:rPr lang="zh-TW" altLang="zh-TW" sz="2900" kern="100" dirty="0">
                <a:ea typeface="文鼎標楷注音"/>
                <a:cs typeface="Times New Roman"/>
              </a:rPr>
              <a:t>。</a:t>
            </a:r>
            <a:endParaRPr lang="zh-TW" altLang="zh-TW" sz="2900" kern="100" dirty="0"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2900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sz="2900" kern="100" dirty="0">
                <a:ea typeface="文鼎標楷注音"/>
                <a:cs typeface="Times New Roman"/>
              </a:rPr>
              <a:t>其他：</a:t>
            </a:r>
            <a:r>
              <a:rPr lang="en-US" altLang="zh-TW" sz="2900" kern="100" dirty="0" smtClean="0">
                <a:ea typeface="文鼎標楷注音"/>
                <a:cs typeface="Times New Roman"/>
              </a:rPr>
              <a:t>_______________________</a:t>
            </a:r>
            <a:endParaRPr lang="zh-TW" altLang="zh-TW" sz="2900" kern="100" dirty="0">
              <a:cs typeface="Times New Roman"/>
            </a:endParaRPr>
          </a:p>
        </p:txBody>
      </p:sp>
      <p:pic>
        <p:nvPicPr>
          <p:cNvPr id="4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7302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50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916</Words>
  <Application>Microsoft Office PowerPoint</Application>
  <PresentationFormat>如螢幕大小 (4:3)</PresentationFormat>
  <Paragraphs>97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E Q 小達人</vt:lpstr>
      <vt:lpstr>   小達人劇場</vt:lpstr>
      <vt:lpstr>小華小檔案</vt:lpstr>
      <vt:lpstr>PowerPoint 簡報</vt:lpstr>
      <vt:lpstr>PowerPoint 簡報</vt:lpstr>
      <vt:lpstr>PowerPoint 簡報</vt:lpstr>
      <vt:lpstr>   故事討論</vt:lpstr>
      <vt:lpstr>PowerPoint 簡報</vt:lpstr>
      <vt:lpstr>PowerPoint 簡報</vt:lpstr>
      <vt:lpstr>PowerPoint 簡報</vt:lpstr>
      <vt:lpstr>PowerPoint 簡報</vt:lpstr>
      <vt:lpstr>      E Q偵探社</vt:lpstr>
      <vt:lpstr>如果我是小華，我可以怎麼做？</vt:lpstr>
      <vt:lpstr>如果我是小華，我可以怎麼做？</vt:lpstr>
      <vt:lpstr>如果我是小華，我可以怎麼做？</vt:lpstr>
      <vt:lpstr>   達人妙招</vt:lpstr>
      <vt:lpstr>PowerPoint 簡報</vt:lpstr>
      <vt:lpstr>PowerPoint 簡報</vt:lpstr>
      <vt:lpstr>PowerPoint 簡報</vt:lpstr>
      <vt:lpstr>PowerPoint 簡報</vt:lpstr>
      <vt:lpstr> 生活事件簿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Q 小達人</dc:title>
  <dc:creator>Peiyu</dc:creator>
  <cp:lastModifiedBy>黃麗君</cp:lastModifiedBy>
  <cp:revision>35</cp:revision>
  <cp:lastPrinted>2017-11-10T06:12:41Z</cp:lastPrinted>
  <dcterms:created xsi:type="dcterms:W3CDTF">2014-11-29T15:03:49Z</dcterms:created>
  <dcterms:modified xsi:type="dcterms:W3CDTF">2017-11-10T06:12:45Z</dcterms:modified>
</cp:coreProperties>
</file>