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321" r:id="rId4"/>
    <p:sldId id="312" r:id="rId5"/>
    <p:sldId id="286" r:id="rId6"/>
    <p:sldId id="336" r:id="rId7"/>
    <p:sldId id="337" r:id="rId8"/>
    <p:sldId id="334" r:id="rId9"/>
    <p:sldId id="338" r:id="rId10"/>
    <p:sldId id="335" r:id="rId11"/>
    <p:sldId id="329" r:id="rId12"/>
    <p:sldId id="328" r:id="rId13"/>
    <p:sldId id="327" r:id="rId14"/>
    <p:sldId id="339" r:id="rId15"/>
    <p:sldId id="318" r:id="rId16"/>
    <p:sldId id="340" r:id="rId17"/>
    <p:sldId id="341" r:id="rId18"/>
    <p:sldId id="342" r:id="rId19"/>
    <p:sldId id="344" r:id="rId20"/>
    <p:sldId id="300" r:id="rId21"/>
    <p:sldId id="301" r:id="rId22"/>
    <p:sldId id="303" r:id="rId23"/>
    <p:sldId id="304" r:id="rId24"/>
    <p:sldId id="333" r:id="rId25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-86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83442-8F87-43A4-8F30-0DEA8062D3FE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DC3BA-3821-4167-956A-7639219A1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90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E6C73BB-C058-40D2-9BAD-C01550B26A11}" type="datetimeFigureOut">
              <a:rPr lang="zh-TW" altLang="en-US" smtClean="0"/>
              <a:pPr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0636A7-9767-489E-81A9-FEA48BAC5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850006" y="734096"/>
            <a:ext cx="8284469" cy="3863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/>
              <a:t>新竹市特教教材編輯</a:t>
            </a:r>
            <a:endParaRPr lang="en-US" altLang="zh-TW" sz="2400" dirty="0" smtClean="0"/>
          </a:p>
          <a:p>
            <a:r>
              <a:rPr lang="en-US" altLang="zh-TW" sz="2400" dirty="0"/>
              <a:t/>
            </a:r>
            <a:br>
              <a:rPr lang="en-US" altLang="zh-TW" sz="2400" dirty="0"/>
            </a:br>
            <a:endParaRPr lang="en-US" altLang="zh-TW" sz="2400" dirty="0"/>
          </a:p>
          <a:p>
            <a:r>
              <a:rPr lang="zh-TW" altLang="en-US" dirty="0" smtClean="0"/>
              <a:t>扭轉</a:t>
            </a:r>
            <a:r>
              <a:rPr lang="zh-TW" altLang="en-US" dirty="0"/>
              <a:t>人生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400" dirty="0"/>
              <a:t>~</a:t>
            </a:r>
            <a:r>
              <a:rPr lang="zh-TW" altLang="en-US" sz="2400" dirty="0"/>
              <a:t>國文課文融入</a:t>
            </a:r>
            <a:r>
              <a:rPr lang="zh-TW" altLang="en-US" sz="2400" u="sng" dirty="0"/>
              <a:t>價值澄清</a:t>
            </a:r>
            <a:r>
              <a:rPr lang="zh-TW" altLang="en-US" sz="2400" dirty="0"/>
              <a:t>及</a:t>
            </a:r>
            <a:r>
              <a:rPr lang="zh-TW" altLang="en-US" sz="2400" u="sng" dirty="0"/>
              <a:t>正向行為支持</a:t>
            </a:r>
            <a:endParaRPr lang="zh-TW" altLang="en-US" sz="2400" dirty="0" smtClean="0"/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6375748" y="4759052"/>
            <a:ext cx="2758727" cy="1828800"/>
          </a:xfrm>
        </p:spPr>
        <p:txBody>
          <a:bodyPr>
            <a:normAutofit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bg1"/>
                </a:solidFill>
              </a:rPr>
              <a:t>【</a:t>
            </a:r>
            <a:r>
              <a:rPr lang="zh-TW" altLang="en-US" dirty="0" smtClean="0">
                <a:solidFill>
                  <a:schemeClr val="bg1"/>
                </a:solidFill>
              </a:rPr>
              <a:t>王藍田食雞子</a:t>
            </a:r>
            <a:r>
              <a:rPr lang="en-US" altLang="zh-TW" dirty="0" smtClean="0">
                <a:solidFill>
                  <a:schemeClr val="bg1"/>
                </a:solidFill>
              </a:rPr>
              <a:t>】</a:t>
            </a:r>
            <a:endParaRPr lang="en-US" altLang="zh-TW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zh-TW" altLang="en-US" dirty="0" smtClean="0">
                <a:solidFill>
                  <a:schemeClr val="bg1"/>
                </a:solidFill>
              </a:rPr>
              <a:t>教材設計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zh-TW" altLang="en-US" dirty="0" smtClean="0">
                <a:solidFill>
                  <a:schemeClr val="bg1"/>
                </a:solidFill>
              </a:rPr>
              <a:t>林慧蓉</a:t>
            </a:r>
          </a:p>
        </p:txBody>
      </p:sp>
    </p:spTree>
    <p:extLst>
      <p:ext uri="{BB962C8B-B14F-4D97-AF65-F5344CB8AC3E}">
        <p14:creationId xmlns:p14="http://schemas.microsoft.com/office/powerpoint/2010/main" val="13258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buNone/>
            </a:pP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動動腦：找出下列個性的相反詞：</a:t>
            </a: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1.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內向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2.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衝動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冷靜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3.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悲觀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樂觀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4.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絕望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要有好的結局，王藍田能好好地享用雞蛋，他的個性應該要改為較正向的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冷靜、 開朗、樂觀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其實 </a:t>
            </a:r>
            <a:r>
              <a:rPr lang="en-US" altLang="zh-TW" dirty="0"/>
              <a:t>……</a:t>
            </a:r>
            <a:r>
              <a:rPr lang="zh-TW" altLang="en-US" dirty="0"/>
              <a:t>一切可以更好？</a:t>
            </a:r>
          </a:p>
        </p:txBody>
      </p:sp>
    </p:spTree>
    <p:extLst>
      <p:ext uri="{BB962C8B-B14F-4D97-AF65-F5344CB8AC3E}">
        <p14:creationId xmlns:p14="http://schemas.microsoft.com/office/powerpoint/2010/main" val="20357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寫一齣更完美的劇本</a:t>
            </a:r>
            <a:br>
              <a:rPr lang="zh-TW" altLang="en-US" dirty="0"/>
            </a:br>
            <a:r>
              <a:rPr lang="zh-TW" altLang="en-US" dirty="0"/>
              <a:t>─ 延 伸 寫 作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8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寫一齣更完美的劇本</a:t>
            </a: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0838127"/>
              </p:ext>
            </p:extLst>
          </p:nvPr>
        </p:nvGraphicFramePr>
        <p:xfrm>
          <a:off x="605307" y="1719072"/>
          <a:ext cx="10977093" cy="457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031"/>
                <a:gridCol w="3659031"/>
                <a:gridCol w="3659031"/>
              </a:tblGrid>
              <a:tr h="1144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〈事由</a:t>
                      </a: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王藍田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嘗食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雞子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〈原文狀態〉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u="sng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王藍田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性急，嘗食雞子，以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筯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刺之</a:t>
                      </a:r>
                      <a:r>
                        <a:rPr lang="en-US" sz="24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〈原文結果〉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不得，便大怒，舉以擲地。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467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正向面對態度一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結果一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467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正向面對態度二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結果二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467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正向面對態度三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</a:rPr>
                        <a:t>結果三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8736891"/>
              </p:ext>
            </p:extLst>
          </p:nvPr>
        </p:nvGraphicFramePr>
        <p:xfrm>
          <a:off x="609602" y="1719262"/>
          <a:ext cx="11073411" cy="4638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137"/>
                <a:gridCol w="3691137"/>
                <a:gridCol w="3691137"/>
              </a:tblGrid>
              <a:tr h="1652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〈事由</a:t>
                      </a: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雞子於地圓轉未止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〈原文狀態〉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雞子於地圓轉未止，仍下地以屐齒蹍之，又不得，瞋甚。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〈原文結果〉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雞子於地圓轉未止，仍下地以屐齒蹍之，又不得，瞋甚。復於地取內口中，齧破即吐之。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651">
                <a:tc>
                  <a:txBody>
                    <a:bodyPr/>
                    <a:lstStyle/>
                    <a:p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面對態度一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結果一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36651">
                <a:tc>
                  <a:txBody>
                    <a:bodyPr/>
                    <a:lstStyle/>
                    <a:p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面對態度二</a:t>
                      </a:r>
                      <a:r>
                        <a:rPr lang="en-US" altLang="zh-TW" baseline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結果二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36651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面對態度三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〈</a:t>
                      </a:r>
                      <a:r>
                        <a:rPr lang="zh-TW" altLang="en-US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結果三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標楷體" panose="03000509000000000000" pitchFamily="65" charset="-120"/>
                        </a:rPr>
                        <a:t>〉</a:t>
                      </a:r>
                      <a:endParaRPr lang="zh-TW" altLang="en-US" baseline="0" dirty="0">
                        <a:solidFill>
                          <a:schemeClr val="tx1"/>
                        </a:solidFill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寫一齣更完美的劇本</a:t>
            </a:r>
          </a:p>
        </p:txBody>
      </p:sp>
    </p:spTree>
    <p:extLst>
      <p:ext uri="{BB962C8B-B14F-4D97-AF65-F5344CB8AC3E}">
        <p14:creationId xmlns:p14="http://schemas.microsoft.com/office/powerpoint/2010/main" val="37593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寫一齣更完美的劇本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96294"/>
              </p:ext>
            </p:extLst>
          </p:nvPr>
        </p:nvGraphicFramePr>
        <p:xfrm>
          <a:off x="472087" y="1873810"/>
          <a:ext cx="11210926" cy="456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116"/>
                <a:gridCol w="8514810"/>
              </a:tblGrid>
              <a:tr h="112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0" kern="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起</a:t>
                      </a:r>
                      <a:endParaRPr lang="zh-TW" sz="2400" b="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王藍田想吃雞蛋，因為個性</a:t>
                      </a:r>
                      <a:r>
                        <a:rPr lang="en-US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_________________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/>
                </a:tc>
              </a:tr>
              <a:tr h="112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0" kern="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承</a:t>
                      </a:r>
                      <a:endParaRPr lang="zh-TW" sz="2400" b="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所以</a:t>
                      </a:r>
                      <a:r>
                        <a:rPr 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____________,</a:t>
                      </a: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幾次之後他重新思考反省要調整</a:t>
                      </a:r>
                      <a:r>
                        <a:rPr 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/>
                </a:tc>
              </a:tr>
              <a:tr h="112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2400" b="0" kern="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轉</a:t>
                      </a:r>
                      <a:endParaRPr lang="zh-TW" sz="2400" b="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幸好</a:t>
                      </a:r>
                      <a:r>
                        <a:rPr lang="zh-TW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，他有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正向的</a:t>
                      </a:r>
                      <a:r>
                        <a:rPr lang="zh-TW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思考，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知道要先選擇適合的餐具</a:t>
                      </a:r>
                      <a:r>
                        <a:rPr lang="zh-TW" sz="2400" b="0" kern="1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來，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所以決定</a:t>
                      </a:r>
                      <a:r>
                        <a:rPr lang="en-US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400" b="0" u="sng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en-US" sz="2400" b="0" u="sng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US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____</a:t>
                      </a:r>
                      <a:r>
                        <a:rPr lang="zh-TW" sz="2400" b="0" kern="10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/>
                </a:tc>
              </a:tr>
              <a:tr h="1125308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rgbClr val="002060"/>
                          </a:solidFill>
                        </a:rPr>
                        <a:t>                </a:t>
                      </a:r>
                      <a:endParaRPr lang="en-US" altLang="zh-TW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zh-TW" altLang="en-US" sz="2400" b="0" dirty="0" smtClean="0">
                          <a:solidFill>
                            <a:srgbClr val="002060"/>
                          </a:solidFill>
                        </a:rPr>
                        <a:t>              合</a:t>
                      </a:r>
                      <a:endParaRPr lang="zh-TW" alt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於是，雖然</a:t>
                      </a:r>
                      <a: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____________________________________________</a:t>
                      </a:r>
                    </a:p>
                    <a:p>
                      <a: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/>
                      </a:r>
                      <a:b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    </a:t>
                      </a:r>
                      <a:r>
                        <a:rPr lang="zh-TW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但最後</a:t>
                      </a:r>
                      <a: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_________________________________ (</a:t>
                      </a:r>
                      <a:r>
                        <a:rPr lang="zh-TW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好的結局</a:t>
                      </a:r>
                      <a:r>
                        <a:rPr lang="en-US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zh-TW" sz="2400" b="0" kern="120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zh-TW" altLang="en-US" sz="2400" b="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9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扭轉我的人生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結合生活經驗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63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14400" y="1880171"/>
            <a:ext cx="10078948" cy="424630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王藍田食雞子的故事提醒我們，因個性急躁沒有仔細的思考，所得到的結果和冷靜思考有著天壤之別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不過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可以想想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請你舉出生活中哪些例子可由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王藍田食雞子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」帶給你正向的思考是什麼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帶給你有甚麼不同的生活態度呢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扭轉我的人生</a:t>
            </a:r>
          </a:p>
        </p:txBody>
      </p:sp>
    </p:spTree>
    <p:extLst>
      <p:ext uri="{BB962C8B-B14F-4D97-AF65-F5344CB8AC3E}">
        <p14:creationId xmlns:p14="http://schemas.microsoft.com/office/powerpoint/2010/main" val="17969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07999" y="2578813"/>
            <a:ext cx="11210524" cy="3547665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冷靜思考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找到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適當合適的處理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lvl="0" indent="0">
              <a:buNone/>
            </a:pPr>
            <a:endParaRPr lang="zh-TW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檢討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避免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下次不要再犯同樣的錯誤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扭轉我的人生</a:t>
            </a:r>
          </a:p>
        </p:txBody>
      </p:sp>
    </p:spTree>
    <p:extLst>
      <p:ext uri="{BB962C8B-B14F-4D97-AF65-F5344CB8AC3E}">
        <p14:creationId xmlns:p14="http://schemas.microsoft.com/office/powerpoint/2010/main" val="9332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扭轉我的人生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04421"/>
              </p:ext>
            </p:extLst>
          </p:nvPr>
        </p:nvGraphicFramePr>
        <p:xfrm>
          <a:off x="508000" y="1781702"/>
          <a:ext cx="11175012" cy="463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004"/>
                <a:gridCol w="3725004"/>
                <a:gridCol w="3725004"/>
              </a:tblGrid>
              <a:tr h="5557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事件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正向思考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心情與結果</a:t>
                      </a:r>
                      <a:endParaRPr lang="zh-TW" altLang="en-US" sz="2400" dirty="0"/>
                    </a:p>
                  </a:txBody>
                  <a:tcPr/>
                </a:tc>
              </a:tr>
              <a:tr h="555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u="sng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王藍田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性急，嘗食雞子，以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筯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刺之，不得，便大怒，舉以擲地。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正確適當的使用餐具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心情好又可以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吃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到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乾淨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的雞蛋</a:t>
                      </a:r>
                    </a:p>
                  </a:txBody>
                  <a:tcPr marL="68580" marR="68580" marT="0" marB="0"/>
                </a:tc>
              </a:tr>
              <a:tr h="83361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分組活動時，好朋友不願意和我同一組。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250422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上學前爸爸提醒我要帶安全帽，因為天氣熱我沒戴在頭上，結果遇上了警察，被開了罰單。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38935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校際啦啦隊比賽，班上的隊形從原本亂七八糟隊伍，到後來整齊劃一的，只是沒得獎。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扭轉我的人生</a:t>
            </a:r>
          </a:p>
        </p:txBody>
      </p:sp>
      <p:sp>
        <p:nvSpPr>
          <p:cNvPr id="3" name="矩形 2"/>
          <p:cNvSpPr/>
          <p:nvPr/>
        </p:nvSpPr>
        <p:spPr>
          <a:xfrm>
            <a:off x="1006867" y="2137025"/>
            <a:ext cx="10161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dirty="0" smtClean="0"/>
              <a:t>對照</a:t>
            </a:r>
            <a:r>
              <a:rPr lang="zh-TW" altLang="zh-TW" sz="2400" dirty="0" smtClean="0"/>
              <a:t>王</a:t>
            </a:r>
            <a:r>
              <a:rPr lang="zh-TW" altLang="zh-TW" sz="2400" dirty="0"/>
              <a:t>藍田食雞子的故事，你有沒有發現</a:t>
            </a:r>
            <a:r>
              <a:rPr lang="zh-TW" altLang="zh-TW" sz="2400" dirty="0" smtClean="0"/>
              <a:t>自己</a:t>
            </a:r>
            <a:r>
              <a:rPr lang="zh-TW" altLang="en-US" sz="2400" dirty="0" smtClean="0"/>
              <a:t>在處理事情時</a:t>
            </a:r>
            <a:r>
              <a:rPr lang="zh-TW" altLang="zh-TW" sz="2400" dirty="0" smtClean="0"/>
              <a:t>有</a:t>
            </a:r>
            <a:r>
              <a:rPr lang="zh-TW" altLang="zh-TW" sz="2400" dirty="0"/>
              <a:t>什麼特質是好的？有哪些</a:t>
            </a:r>
            <a:r>
              <a:rPr lang="zh-TW" altLang="zh-TW" sz="2400" dirty="0" smtClean="0"/>
              <a:t>特質</a:t>
            </a:r>
            <a:r>
              <a:rPr lang="zh-TW" altLang="en-US" sz="2400" dirty="0" smtClean="0"/>
              <a:t>是可</a:t>
            </a:r>
            <a:r>
              <a:rPr lang="zh-TW" altLang="zh-TW" sz="2400" dirty="0" smtClean="0"/>
              <a:t>以</a:t>
            </a:r>
            <a:r>
              <a:rPr lang="zh-TW" altLang="en-US" sz="2400" dirty="0" smtClean="0"/>
              <a:t>結合</a:t>
            </a:r>
            <a:r>
              <a:rPr lang="zh-TW" altLang="zh-TW" sz="2400" dirty="0" smtClean="0"/>
              <a:t>正向思考</a:t>
            </a:r>
            <a:r>
              <a:rPr lang="zh-TW" altLang="en-US" sz="2400" dirty="0" smtClean="0"/>
              <a:t>後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讓</a:t>
            </a:r>
            <a:r>
              <a:rPr lang="zh-TW" altLang="zh-TW" sz="2400" dirty="0" smtClean="0"/>
              <a:t>自己有</a:t>
            </a:r>
            <a:r>
              <a:rPr lang="zh-TW" altLang="zh-TW" sz="2400" dirty="0"/>
              <a:t>進步的</a:t>
            </a:r>
            <a:r>
              <a:rPr lang="zh-TW" altLang="zh-TW" sz="2400" dirty="0" smtClean="0"/>
              <a:t>空間？</a:t>
            </a:r>
            <a:endParaRPr lang="zh-TW" altLang="zh-TW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4720"/>
              </p:ext>
            </p:extLst>
          </p:nvPr>
        </p:nvGraphicFramePr>
        <p:xfrm>
          <a:off x="1006867" y="3102795"/>
          <a:ext cx="10582383" cy="324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461"/>
                <a:gridCol w="3527461"/>
                <a:gridCol w="3527461"/>
              </a:tblGrid>
              <a:tr h="107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好的特質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舉例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進步空間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7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10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7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2299" y="337946"/>
            <a:ext cx="11210524" cy="10241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   </a:t>
            </a:r>
            <a:r>
              <a:rPr lang="zh-TW" altLang="en-US" sz="3600" dirty="0" smtClean="0">
                <a:solidFill>
                  <a:schemeClr val="bg1"/>
                </a:solidFill>
                <a:latin typeface="+mn-ea"/>
              </a:rPr>
              <a:t>找出關鍵的轉捩點</a:t>
            </a:r>
            <a:endParaRPr lang="zh-TW" altLang="en-US" sz="3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867" y="1381125"/>
            <a:ext cx="10632583" cy="4981038"/>
          </a:xfrm>
        </p:spPr>
        <p:txBody>
          <a:bodyPr>
            <a:noAutofit/>
          </a:bodyPr>
          <a:lstStyle/>
          <a:p>
            <a:pPr algn="l"/>
            <a:r>
              <a:rPr lang="zh-TW" altLang="zh-TW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性急，嘗食雞子，以筯刺之，不得，便大怒，舉以擲地。雞子於地圓轉未止，仍下地以屐齒蹍之，又不得，瞋甚。復於地取內口中，齧破即吐之。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王右軍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聞而大笑，曰：「使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安期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有此性，猶當無一豪可論，況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耶？」</a:t>
            </a:r>
            <a:b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   </a:t>
            </a:r>
            <a:endParaRPr lang="zh-TW" altLang="zh-TW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68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31842" y="4661010"/>
            <a:ext cx="66970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857250" algn="l"/>
              </a:tabLst>
            </a:pP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</a:rPr>
              <a:t>相關主題延伸閱讀</a:t>
            </a:r>
            <a:endParaRPr lang="zh-TW" altLang="zh-TW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503028" y="1935834"/>
            <a:ext cx="775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chemeClr val="bg1"/>
                </a:solidFill>
              </a:rPr>
              <a:t>Something Interesting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464" y="1620584"/>
            <a:ext cx="113655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男孩脾氣很不好，經常為了一些小事暴跳如雷，因此學校同學都不喜歡他。男孩的爸爸想改一改自己孩子的壞脾氣，於是交給他一袋釘子，並且告訴他，每當他發脾氣時，就在後院的圍籬上釘上一根釘子，然後提醒自己不能隨便發脾氣。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第一天，這個男孩竟然釘下了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根釘子！覺得很不好意思，下定決心要改進。日子一天天過去，男孩真正遵從父親的叮嚀，每發一次脾氣就釘下一根釘子，而且努力控制自己的脾氣。漸漸的，他每天釘下釘子的數量減少了，而男孩也發現控制自己脾氣比釘下釘子還簡單一些。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終於有一天，這個男孩不必再釘釘子了，因為他再也不會失去耐性亂發脾氣。男孩非常高興的告訴父親這件事，父親拍拍他的肩膀，微笑地說：「很好，從現在開始每當你遇到事情時能夠控制住自己的脾氣，就在圍籬上拔出一根釘子。」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經過兩個月後，男孩滿臉笑容出現在父親面前，他終於把所有釘子都拔出來了。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父親握著他的手來到後院，說：「你做得非常好，是個好孩子。你看，許多時候，亂發脾氣，會像這些釘子一樣留下深深的疤痕。如果今天你拿刀子捅別人一刀，不管你事後怎麼彌補，說多少次對不起，那個傷口將永遠難以抹滅。言語傷人造成的心痛就像刀子造成的傷痛一樣令人無法承受。」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■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想一想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你看到了什麼？小男孩前後的差異為何？生氣會帶來甚麼樣的後果？</a:t>
            </a:r>
            <a:endParaRPr lang="zh-TW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02024" y="394295"/>
            <a:ext cx="723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latin typeface="+mn-ea"/>
              </a:rPr>
              <a:t>1.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愛</a:t>
            </a:r>
            <a:r>
              <a:rPr lang="zh-TW" altLang="zh-TW" sz="4000" dirty="0">
                <a:solidFill>
                  <a:schemeClr val="bg1"/>
                </a:solidFill>
                <a:latin typeface="+mn-ea"/>
              </a:rPr>
              <a:t>生氣的小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男孩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2181" y="1884127"/>
            <a:ext cx="1173033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>
              <a:spcBef>
                <a:spcPts val="3000"/>
              </a:spcBef>
              <a:spcAft>
                <a:spcPts val="3000"/>
              </a:spcAft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在法庭上，律師拿出一封信問洛克菲勒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先生，你收到我寄給你的信了嗎？你回信了嗎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？」「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收到了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洛克菲勒回答他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沒有回信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律師又拿出二十幾封信，一一地詢問洛克菲勒，而洛克菲勒都以相同的表情，一一給予相同的回答。律師控制不住自己的情緒，暴跳如雷不斷咒罵。最后，庭上宣布洛克菲勒勝訴！因為律師因情緒的失控讓自己亂了章法。</a:t>
            </a:r>
          </a:p>
          <a:p>
            <a:pPr marL="432000">
              <a:spcBef>
                <a:spcPts val="3000"/>
              </a:spcBef>
              <a:spcAft>
                <a:spcPts val="3000"/>
              </a:spcAft>
            </a:pP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■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想一想</a:t>
            </a:r>
            <a:r>
              <a:rPr lang="en-US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看到了什麼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？律師因情緒的失控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導致甚麼後果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zh-TW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8353" y="377966"/>
            <a:ext cx="723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latin typeface="+mn-ea"/>
              </a:rPr>
              <a:t>2.</a:t>
            </a:r>
            <a:r>
              <a:rPr lang="zh-TW" altLang="zh-TW" sz="4000" dirty="0">
                <a:solidFill>
                  <a:schemeClr val="bg1"/>
                </a:solidFill>
                <a:latin typeface="+mn-ea"/>
              </a:rPr>
              <a:t>失控的律師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32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8000" y="1179564"/>
            <a:ext cx="1117501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1200"/>
              </a:spcAft>
            </a:pPr>
            <a:endParaRPr lang="en-US" altLang="zh-TW" sz="24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1200"/>
              </a:spcAft>
            </a:pPr>
            <a:endParaRPr lang="zh-TW" altLang="zh-TW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08000" y="1961941"/>
            <a:ext cx="10844010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著名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作家哈理斯和朋友在報攤上買報紙，朋友禮貌地攤販說了聲「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謝謝」，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但攤販冷臉相對，一言不發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。哈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理斯問到「這家伙態度很差，是不是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？」「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他每天晚上都是這樣的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朋友說。哈理又問到「那你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對他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客氣？」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朋友答到「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要讓他決定我的行為呢？ 」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zh-TW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 fontAlgn="base">
              <a:buNone/>
            </a:pPr>
            <a:r>
              <a:rPr lang="en-US" altLang="zh-TW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■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想一想</a:t>
            </a:r>
            <a:r>
              <a:rPr lang="en-US" altLang="zh-TW" sz="28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en-US" sz="28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看到了什麼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？當別人對你無理時，你的心情會如何？你將會用什麼方式來回應他人？</a:t>
            </a:r>
            <a:endParaRPr lang="en-US" altLang="zh-TW" sz="28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61264" y="436622"/>
            <a:ext cx="902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latin typeface="+mn-ea"/>
              </a:rPr>
              <a:t>3.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我</a:t>
            </a:r>
            <a:r>
              <a:rPr lang="zh-TW" altLang="zh-TW" sz="4000" dirty="0">
                <a:solidFill>
                  <a:schemeClr val="bg1"/>
                </a:solidFill>
                <a:latin typeface="+mn-ea"/>
              </a:rPr>
              <a:t>該讓誰來決定我的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行動</a:t>
            </a:r>
            <a:endParaRPr lang="zh-TW" altLang="en-US" sz="4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43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48687" y="1637183"/>
            <a:ext cx="11583920" cy="354896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周宣王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很喜歡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，他的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門下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專門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馴養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的紀浪子。有一天，有人從外地送來一只很強壯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給國王，周宣王很高興地將它交給紀浪子。過了幾天，周宣王便問道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400" dirty="0" smtClean="0">
                <a:solidFill>
                  <a:schemeClr val="tx1"/>
                </a:solidFill>
              </a:rPr>
              <a:t>「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幾天前交給你的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雞，你將訓練得怎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樣了？可以上場比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了嗎</a:t>
            </a:r>
            <a:r>
              <a:rPr lang="zh-TW" altLang="zh-TW" sz="2400" dirty="0" smtClean="0">
                <a:solidFill>
                  <a:schemeClr val="tx1"/>
                </a:solidFill>
              </a:rPr>
              <a:t>」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浪子說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400" dirty="0" smtClean="0">
                <a:solidFill>
                  <a:schemeClr val="tx1"/>
                </a:solidFill>
              </a:rPr>
              <a:t>「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可以，因為這只雞血氣方剛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志昂揚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，還不宜上場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400" dirty="0" smtClean="0">
                <a:solidFill>
                  <a:schemeClr val="tx1"/>
                </a:solidFill>
              </a:rPr>
              <a:t>」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過幾天，急性的周宣王又問同樣的問題，紀浪子回答說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chemeClr val="tx1"/>
                </a:solidFill>
              </a:rPr>
              <a:t> 「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不能上場。因為這只雞看到其它雞的影子，就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，所以還不能上場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400" dirty="0" smtClean="0">
                <a:solidFill>
                  <a:schemeClr val="tx1"/>
                </a:solidFill>
              </a:rPr>
              <a:t>」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過了幾天，周宣王再問。這回，紀浪子便說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schemeClr val="tx1"/>
                </a:solidFill>
              </a:rPr>
              <a:t> 「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了！因為當它看到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，聽到它們的聲音時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動不動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，它的心已不受外物所動，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雞一樣，現在可以上場了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zh-TW" sz="2400" dirty="0">
                <a:solidFill>
                  <a:schemeClr val="tx1"/>
                </a:solidFill>
              </a:rPr>
              <a:t> </a:t>
            </a:r>
            <a:r>
              <a:rPr lang="zh-TW" altLang="zh-TW" sz="2400" dirty="0" smtClean="0">
                <a:solidFill>
                  <a:schemeClr val="tx1"/>
                </a:solidFill>
              </a:rPr>
              <a:t>」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，周宣王便用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隻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，它一上場就穩穩站立，毫無擺動，即使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在它身邊百般挑釁，它仍然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無動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衷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，以眼睛注視對方，對方被嚇得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，沒有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隻</a:t>
            </a:r>
            <a:r>
              <a:rPr lang="zh-TW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敢向它挑戰。</a:t>
            </a:r>
          </a:p>
          <a:p>
            <a:pPr marL="45720" indent="0">
              <a:buNone/>
            </a:pPr>
            <a:r>
              <a:rPr lang="en-US" altLang="zh-TW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■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想一想</a:t>
            </a:r>
            <a:r>
              <a:rPr lang="en-US" altLang="zh-TW" sz="28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en-US" sz="28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看到了什麼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？急性的周宣王帶著未受訓練的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雞能獲勝嗎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？為什麼</a:t>
            </a:r>
            <a:r>
              <a:rPr lang="zh-TW" altLang="en-US" sz="28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en-US" altLang="zh-TW" sz="28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64707" y="522969"/>
            <a:ext cx="7018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latin typeface="+mn-ea"/>
              </a:rPr>
              <a:t>4.</a:t>
            </a:r>
            <a:r>
              <a:rPr lang="zh-TW" altLang="en-US" sz="4000" dirty="0" smtClean="0">
                <a:solidFill>
                  <a:schemeClr val="bg1"/>
                </a:solidFill>
                <a:latin typeface="+mn-ea"/>
              </a:rPr>
              <a:t>鬥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雞</a:t>
            </a:r>
            <a:r>
              <a:rPr lang="zh-TW" altLang="zh-TW" sz="4000" dirty="0">
                <a:solidFill>
                  <a:schemeClr val="bg1"/>
                </a:solidFill>
                <a:latin typeface="+mn-ea"/>
              </a:rPr>
              <a:t>的心理</a:t>
            </a:r>
            <a:r>
              <a:rPr lang="zh-TW" altLang="zh-TW" sz="4000" dirty="0" smtClean="0">
                <a:solidFill>
                  <a:schemeClr val="bg1"/>
                </a:solidFill>
                <a:latin typeface="+mn-ea"/>
              </a:rPr>
              <a:t>戰術</a:t>
            </a:r>
            <a:endParaRPr lang="zh-TW" altLang="en-US" sz="4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63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2299" y="337946"/>
            <a:ext cx="11210524" cy="10241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 smtClean="0">
                <a:solidFill>
                  <a:schemeClr val="bg1"/>
                </a:solidFill>
              </a:rPr>
              <a:t>   </a:t>
            </a:r>
            <a:r>
              <a:rPr lang="zh-TW" altLang="en-US" sz="3200" dirty="0" smtClean="0">
                <a:solidFill>
                  <a:schemeClr val="bg1"/>
                </a:solidFill>
              </a:rPr>
              <a:t>找出關鍵的轉捩點</a:t>
            </a:r>
            <a:r>
              <a:rPr lang="en-US" altLang="zh-TW" dirty="0" smtClean="0">
                <a:solidFill>
                  <a:schemeClr val="bg1"/>
                </a:solidFill>
              </a:rPr>
              <a:t>-</a:t>
            </a:r>
            <a:r>
              <a:rPr lang="zh-TW" altLang="en-US" dirty="0" smtClean="0">
                <a:solidFill>
                  <a:schemeClr val="bg1"/>
                </a:solidFill>
              </a:rPr>
              <a:t>  </a:t>
            </a:r>
            <a:r>
              <a:rPr lang="zh-TW" altLang="en-US" u="heavy" dirty="0" smtClean="0">
                <a:solidFill>
                  <a:schemeClr val="bg1"/>
                </a:solidFill>
                <a:uFill>
                  <a:solidFill>
                    <a:srgbClr val="C00000"/>
                  </a:solidFill>
                </a:uFill>
              </a:rPr>
              <a:t>請用紅筆畫出  </a:t>
            </a:r>
            <a:endParaRPr lang="zh-TW" altLang="en-US" u="heavy" dirty="0">
              <a:solidFill>
                <a:schemeClr val="bg1"/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867" y="1719617"/>
            <a:ext cx="10632583" cy="4642545"/>
          </a:xfrm>
        </p:spPr>
        <p:txBody>
          <a:bodyPr>
            <a:noAutofit/>
          </a:bodyPr>
          <a:lstStyle/>
          <a:p>
            <a:pPr algn="l"/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性急，嘗食雞子，</a:t>
            </a:r>
            <a:r>
              <a:rPr lang="zh-TW" altLang="zh-TW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以筯刺之，不得，便大怒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，舉以擲地。雞子於地圓轉未止，仍下地以屐齒蹍之，</a:t>
            </a:r>
            <a:r>
              <a:rPr lang="zh-TW" altLang="zh-TW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又不得，瞋甚。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復於地取內口中，齧破即吐之。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王右軍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聞而大笑，曰：「使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安期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有此性，猶當無一豪可論，況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？」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</a:t>
            </a:r>
            <a:b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王藍田食雞子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劉義慶</a:t>
            </a:r>
            <a:endParaRPr lang="zh-TW" altLang="zh-TW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86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609600" y="2052960"/>
            <a:ext cx="7079087" cy="1462972"/>
          </a:xfrm>
        </p:spPr>
        <p:txBody>
          <a:bodyPr/>
          <a:lstStyle/>
          <a:p>
            <a:r>
              <a:rPr lang="zh-TW" altLang="en-US" dirty="0" smtClean="0"/>
              <a:t>其實</a:t>
            </a:r>
            <a:r>
              <a:rPr lang="en-US" altLang="zh-TW" dirty="0" smtClean="0"/>
              <a:t>…..</a:t>
            </a:r>
            <a:r>
              <a:rPr lang="zh-TW" altLang="en-US" dirty="0" smtClean="0"/>
              <a:t>一切可以更好？  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4031087" y="4211392"/>
            <a:ext cx="443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</a:rPr>
              <a:t>─    找 出 轉 捩 點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27068" y="2122941"/>
            <a:ext cx="111008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z="2800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zh-TW" sz="2800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王藍田食雞子】當中敘述王藍田因為個性急躁，演變的結局為何</a:t>
            </a:r>
            <a:r>
              <a:rPr lang="en-US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從課文中將各事件的</a:t>
            </a:r>
            <a:r>
              <a:rPr lang="zh-TW" altLang="zh-TW" sz="28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因果關係</a:t>
            </a:r>
            <a:r>
              <a:rPr lang="zh-TW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找出來</a:t>
            </a:r>
            <a:r>
              <a:rPr lang="en-US" altLang="zh-TW" sz="2800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請將具有</a:t>
            </a:r>
            <a:r>
              <a:rPr lang="zh-TW" altLang="zh-TW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因果關係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的句子</a:t>
            </a:r>
            <a:r>
              <a:rPr lang="zh-TW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劃線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原因畫紅線，結果畫藍線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示範→</a:t>
            </a:r>
            <a:r>
              <a:rPr lang="zh-TW" altLang="zh-TW" sz="2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sz="28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藍田性急，嘗食雞子，以筯刺之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不得，便大怒，舉以擲地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練習→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雞子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於地圓轉未止，仍下地以屐齒蹍之，又不得，瞋甚。復於地取內口中，齧破即吐之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其實 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一切可以更好？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>
          <a:xfrm>
            <a:off x="329325" y="1876515"/>
            <a:ext cx="11503283" cy="4407408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zh-TW" altLang="en-US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【王藍田食雞子】當中敘述王藍田因為個性急躁，演變的結局為何</a:t>
            </a:r>
            <a:r>
              <a:rPr lang="en-US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從課文中將各事件的</a:t>
            </a:r>
            <a:r>
              <a:rPr lang="zh-TW" altLang="zh-TW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因果關係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找出來</a:t>
            </a:r>
            <a:r>
              <a:rPr lang="en-US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請將具有</a:t>
            </a:r>
            <a:r>
              <a:rPr lang="zh-TW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因果關係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的句子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劃線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原因畫紅線，結果畫藍線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示範→</a:t>
            </a:r>
            <a:r>
              <a:rPr lang="zh-TW" altLang="zh-TW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藍田性急，嘗食雞子，以筯刺之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不得，便大怒，舉以擲地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練習→</a:t>
            </a:r>
            <a:r>
              <a:rPr lang="zh-TW" altLang="zh-TW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雞子</a:t>
            </a:r>
            <a:r>
              <a:rPr lang="zh-TW" altLang="zh-TW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於地圓轉未止，仍下地以屐齒蹍之</a:t>
            </a:r>
            <a:r>
              <a:rPr lang="zh-TW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又不得，瞋甚。復於地取內口中，齧破即吐之。</a:t>
            </a:r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其實 </a:t>
            </a:r>
            <a:r>
              <a:rPr lang="en-US" altLang="zh-TW" dirty="0"/>
              <a:t>……</a:t>
            </a:r>
            <a:r>
              <a:rPr lang="zh-TW" altLang="en-US" dirty="0"/>
              <a:t>一切可以更好？</a:t>
            </a:r>
          </a:p>
        </p:txBody>
      </p:sp>
    </p:spTree>
    <p:extLst>
      <p:ext uri="{BB962C8B-B14F-4D97-AF65-F5344CB8AC3E}">
        <p14:creationId xmlns:p14="http://schemas.microsoft.com/office/powerpoint/2010/main" val="21266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056" y="1760015"/>
            <a:ext cx="11210524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/>
              <a:t>(</a:t>
            </a:r>
            <a:r>
              <a:rPr lang="zh-TW" altLang="zh-TW" sz="2800" dirty="0"/>
              <a:t>二</a:t>
            </a:r>
            <a:r>
              <a:rPr lang="en-US" altLang="zh-TW" sz="2800" dirty="0"/>
              <a:t>)</a:t>
            </a:r>
            <a:r>
              <a:rPr lang="zh-TW" altLang="zh-TW" sz="2800" dirty="0"/>
              <a:t>請將劃好線的句子填入下表：</a:t>
            </a:r>
          </a:p>
          <a:p>
            <a:endParaRPr lang="zh-TW" altLang="en-US" sz="2800" dirty="0"/>
          </a:p>
          <a:p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其實 </a:t>
            </a:r>
            <a:r>
              <a:rPr lang="en-US" altLang="zh-TW" dirty="0"/>
              <a:t>……</a:t>
            </a:r>
            <a:r>
              <a:rPr lang="zh-TW" altLang="en-US" dirty="0"/>
              <a:t>一切可以更好？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24362"/>
              </p:ext>
            </p:extLst>
          </p:nvPr>
        </p:nvGraphicFramePr>
        <p:xfrm>
          <a:off x="855726" y="2434107"/>
          <a:ext cx="10387530" cy="390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765"/>
                <a:gridCol w="5193765"/>
              </a:tblGrid>
              <a:tr h="12653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 smtClean="0"/>
                        <a:t>因為</a:t>
                      </a:r>
                      <a:endParaRPr lang="zh-TW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 smtClean="0"/>
                        <a:t>所以</a:t>
                      </a:r>
                      <a:endParaRPr lang="zh-TW" altLang="en-US" sz="4800" dirty="0"/>
                    </a:p>
                  </a:txBody>
                  <a:tcPr/>
                </a:tc>
              </a:tr>
              <a:tr h="1318455">
                <a:tc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/>
                    </a:p>
                  </a:txBody>
                  <a:tcPr/>
                </a:tc>
              </a:tr>
              <a:tr h="1318455">
                <a:tc>
                  <a:txBody>
                    <a:bodyPr/>
                    <a:lstStyle/>
                    <a:p>
                      <a:endParaRPr lang="zh-TW" altLang="en-US" sz="3200" u="sng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b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/>
              <a:t>(</a:t>
            </a:r>
            <a:r>
              <a:rPr lang="zh-TW" altLang="zh-TW" sz="2800" dirty="0"/>
              <a:t>二</a:t>
            </a:r>
            <a:r>
              <a:rPr lang="en-US" altLang="zh-TW" sz="2800" dirty="0"/>
              <a:t>)</a:t>
            </a:r>
            <a:r>
              <a:rPr lang="zh-TW" altLang="zh-TW" sz="2800" dirty="0"/>
              <a:t>請將劃好線的句子填入下表：</a:t>
            </a:r>
          </a:p>
          <a:p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其實 </a:t>
            </a:r>
            <a:r>
              <a:rPr lang="en-US" altLang="zh-TW" dirty="0"/>
              <a:t>……</a:t>
            </a:r>
            <a:r>
              <a:rPr lang="zh-TW" altLang="en-US" dirty="0"/>
              <a:t>一切可以更好？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84370"/>
              </p:ext>
            </p:extLst>
          </p:nvPr>
        </p:nvGraphicFramePr>
        <p:xfrm>
          <a:off x="855726" y="2434107"/>
          <a:ext cx="10387530" cy="413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765"/>
                <a:gridCol w="5193765"/>
              </a:tblGrid>
              <a:tr h="12653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 smtClean="0"/>
                        <a:t>因為</a:t>
                      </a:r>
                      <a:endParaRPr lang="zh-TW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 smtClean="0"/>
                        <a:t>所以</a:t>
                      </a:r>
                      <a:endParaRPr lang="zh-TW" altLang="en-US" sz="4800" dirty="0"/>
                    </a:p>
                  </a:txBody>
                  <a:tcPr/>
                </a:tc>
              </a:tr>
              <a:tr h="1318455">
                <a:tc>
                  <a:txBody>
                    <a:bodyPr/>
                    <a:lstStyle/>
                    <a:p>
                      <a:r>
                        <a:rPr lang="en-US" altLang="zh-TW" sz="1800" u="sng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3200" u="sng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王藍田性急，嘗食雞子，以筯刺之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3600" u="sng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不得，便大怒，舉以擲地</a:t>
                      </a:r>
                      <a:r>
                        <a:rPr lang="zh-TW" altLang="zh-TW" sz="3600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altLang="en-US" sz="3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318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u="sng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雞子於地圓轉未止，仍下地以屐齒蹍之，又不得，</a:t>
                      </a:r>
                    </a:p>
                    <a:p>
                      <a:endParaRPr lang="zh-TW" altLang="en-US" sz="3200" u="sng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3200" b="0" u="sng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瞋甚。復於地取內口中，齧破即吐之。</a:t>
                      </a:r>
                      <a:endParaRPr lang="zh-TW" altLang="en-US" sz="3200" b="0" u="sng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buNone/>
            </a:pP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動動腦：找出下列個性的相反詞：</a:t>
            </a: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1.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內向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衝動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3.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悲觀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4.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絕望</a:t>
            </a: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zh-TW" sz="2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要有好的結局，王藍田能好好地享用雞蛋，他的個性應該要改為較正向的：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_____________________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其實 </a:t>
            </a:r>
            <a:r>
              <a:rPr lang="en-US" altLang="zh-TW" dirty="0"/>
              <a:t>……</a:t>
            </a:r>
            <a:r>
              <a:rPr lang="zh-TW" altLang="en-US" dirty="0"/>
              <a:t>一切可以更好？</a:t>
            </a:r>
          </a:p>
        </p:txBody>
      </p:sp>
    </p:spTree>
    <p:extLst>
      <p:ext uri="{BB962C8B-B14F-4D97-AF65-F5344CB8AC3E}">
        <p14:creationId xmlns:p14="http://schemas.microsoft.com/office/powerpoint/2010/main" val="27369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1939</TotalTime>
  <Words>1689</Words>
  <Application>Microsoft Office PowerPoint</Application>
  <PresentationFormat>自訂</PresentationFormat>
  <Paragraphs>148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格線</vt:lpstr>
      <vt:lpstr>PowerPoint 簡報</vt:lpstr>
      <vt:lpstr>王藍田性急，嘗食雞子，以筯刺之，不得，便大怒，舉以擲地。雞子於地圓轉未止，仍下地以屐齒蹍之，又不得，瞋甚。復於地取內口中，齧破即吐之。王右軍聞而大笑，曰：「使安期有此性，猶當無一豪可論，況藍田耶？」     </vt:lpstr>
      <vt:lpstr> 王藍田性急，嘗食雞子，以筯刺之，不得，便大怒，舉以擲地。雞子於地圓轉未止，仍下地以屐齒蹍之，又不得，瞋甚。復於地取內口中，齧破即吐之。王右軍聞而大笑，曰：「使安期有此性，猶當無一豪可論，況藍田耶？」                                                                                                                   【王藍田食雞子】劉義慶</vt:lpstr>
      <vt:lpstr>其實…..一切可以更好？  </vt:lpstr>
      <vt:lpstr>其實 ……一切可以更好？</vt:lpstr>
      <vt:lpstr>其實 ……一切可以更好？</vt:lpstr>
      <vt:lpstr>其實 ……一切可以更好？</vt:lpstr>
      <vt:lpstr>其實 ……一切可以更好？</vt:lpstr>
      <vt:lpstr>其實 ……一切可以更好？</vt:lpstr>
      <vt:lpstr>其實 ……一切可以更好？</vt:lpstr>
      <vt:lpstr>寫一齣更完美的劇本 ─ 延 伸 寫 作 </vt:lpstr>
      <vt:lpstr>寫一齣更完美的劇本</vt:lpstr>
      <vt:lpstr>寫一齣更完美的劇本</vt:lpstr>
      <vt:lpstr>寫一齣更完美的劇本</vt:lpstr>
      <vt:lpstr>扭轉我的人生   結合生活經驗</vt:lpstr>
      <vt:lpstr>扭轉我的人生</vt:lpstr>
      <vt:lpstr>扭轉我的人生</vt:lpstr>
      <vt:lpstr>扭轉我的人生</vt:lpstr>
      <vt:lpstr>扭轉我的人生</vt:lpstr>
      <vt:lpstr>PowerPoint 簡報</vt:lpstr>
      <vt:lpstr>PowerPoint 簡報</vt:lpstr>
      <vt:lpstr> 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103學年度新竹市特教教材編輯第六組</dc:title>
  <dc:creator>user</dc:creator>
  <cp:lastModifiedBy>黃麗君</cp:lastModifiedBy>
  <cp:revision>108</cp:revision>
  <cp:lastPrinted>2017-11-14T07:45:35Z</cp:lastPrinted>
  <dcterms:created xsi:type="dcterms:W3CDTF">2015-01-10T01:11:33Z</dcterms:created>
  <dcterms:modified xsi:type="dcterms:W3CDTF">2017-11-14T07:45:54Z</dcterms:modified>
</cp:coreProperties>
</file>