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65" r:id="rId2"/>
    <p:sldId id="270" r:id="rId3"/>
    <p:sldId id="262" r:id="rId4"/>
    <p:sldId id="264" r:id="rId5"/>
    <p:sldId id="302" r:id="rId6"/>
    <p:sldId id="303" r:id="rId7"/>
    <p:sldId id="304" r:id="rId8"/>
    <p:sldId id="305" r:id="rId9"/>
    <p:sldId id="314" r:id="rId10"/>
    <p:sldId id="320" r:id="rId11"/>
    <p:sldId id="321" r:id="rId12"/>
    <p:sldId id="306" r:id="rId13"/>
    <p:sldId id="322" r:id="rId14"/>
    <p:sldId id="329" r:id="rId15"/>
    <p:sldId id="316" r:id="rId16"/>
    <p:sldId id="317" r:id="rId17"/>
    <p:sldId id="318" r:id="rId18"/>
    <p:sldId id="307" r:id="rId19"/>
    <p:sldId id="309" r:id="rId20"/>
    <p:sldId id="312" r:id="rId21"/>
    <p:sldId id="297" r:id="rId22"/>
    <p:sldId id="273" r:id="rId23"/>
    <p:sldId id="292" r:id="rId24"/>
    <p:sldId id="301" r:id="rId25"/>
    <p:sldId id="293" r:id="rId26"/>
    <p:sldId id="291" r:id="rId27"/>
    <p:sldId id="295" r:id="rId28"/>
    <p:sldId id="260" r:id="rId29"/>
    <p:sldId id="259" r:id="rId30"/>
    <p:sldId id="298" r:id="rId31"/>
    <p:sldId id="296" r:id="rId32"/>
    <p:sldId id="257" r:id="rId33"/>
    <p:sldId id="299" r:id="rId34"/>
    <p:sldId id="300" r:id="rId35"/>
    <p:sldId id="258" r:id="rId36"/>
    <p:sldId id="324" r:id="rId37"/>
    <p:sldId id="325" r:id="rId38"/>
    <p:sldId id="323" r:id="rId39"/>
  </p:sldIdLst>
  <p:sldSz cx="9144000" cy="6858000" type="screen4x3"/>
  <p:notesSz cx="7102475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1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F29680-6E28-483D-A645-C22CA2B5FFD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4164AB0-4D00-4AF9-9AFF-CC9CAE48B6F5}">
      <dgm:prSet phldrT="[文字]" custT="1"/>
      <dgm:spPr/>
      <dgm:t>
        <a:bodyPr/>
        <a:lstStyle/>
        <a:p>
          <a:pPr algn="l"/>
          <a:r>
            <a:rPr lang="zh-TW" altLang="en-US" sz="2400" dirty="0" smtClean="0"/>
            <a:t>二、合宜的禮儀與談吐</a:t>
          </a:r>
          <a:endParaRPr lang="zh-TW" altLang="en-US" sz="2400" dirty="0"/>
        </a:p>
      </dgm:t>
    </dgm:pt>
    <dgm:pt modelId="{2D3A5E0C-524C-4D78-9CD9-301AE52A0B9C}" type="parTrans" cxnId="{0B9DACF7-08C3-4E54-BA44-3B9B3C46E570}">
      <dgm:prSet/>
      <dgm:spPr/>
      <dgm:t>
        <a:bodyPr/>
        <a:lstStyle/>
        <a:p>
          <a:endParaRPr lang="zh-TW" altLang="en-US"/>
        </a:p>
      </dgm:t>
    </dgm:pt>
    <dgm:pt modelId="{A540EF3C-4B5F-423E-98BE-AA4B6A15CFB4}" type="sibTrans" cxnId="{0B9DACF7-08C3-4E54-BA44-3B9B3C46E570}">
      <dgm:prSet/>
      <dgm:spPr/>
      <dgm:t>
        <a:bodyPr/>
        <a:lstStyle/>
        <a:p>
          <a:endParaRPr lang="zh-TW" altLang="en-US"/>
        </a:p>
      </dgm:t>
    </dgm:pt>
    <dgm:pt modelId="{654DE28F-0030-4A1A-9107-375972A7ACE5}">
      <dgm:prSet phldrT="[文字]" custT="1"/>
      <dgm:spPr/>
      <dgm:t>
        <a:bodyPr/>
        <a:lstStyle/>
        <a:p>
          <a:r>
            <a:rPr lang="zh-TW" altLang="en-US" sz="2400" dirty="0" smtClean="0"/>
            <a:t> 三、具備時間觀念</a:t>
          </a:r>
          <a:endParaRPr lang="zh-TW" altLang="en-US" sz="2400" dirty="0"/>
        </a:p>
      </dgm:t>
    </dgm:pt>
    <dgm:pt modelId="{375FF428-E7A0-4EB2-AB49-C379BB578A23}" type="parTrans" cxnId="{6C8AE72B-9DCA-4999-9FF6-E27E4B833D17}">
      <dgm:prSet/>
      <dgm:spPr/>
      <dgm:t>
        <a:bodyPr/>
        <a:lstStyle/>
        <a:p>
          <a:endParaRPr lang="zh-TW" altLang="en-US"/>
        </a:p>
      </dgm:t>
    </dgm:pt>
    <dgm:pt modelId="{497AE8CA-D997-4EBA-B0A8-81730C00AD83}" type="sibTrans" cxnId="{6C8AE72B-9DCA-4999-9FF6-E27E4B833D17}">
      <dgm:prSet/>
      <dgm:spPr/>
      <dgm:t>
        <a:bodyPr/>
        <a:lstStyle/>
        <a:p>
          <a:endParaRPr lang="zh-TW" altLang="en-US"/>
        </a:p>
      </dgm:t>
    </dgm:pt>
    <dgm:pt modelId="{3BE72B09-EA19-4874-81CD-617746BEE1CA}">
      <dgm:prSet phldrT="[文字]" custT="1"/>
      <dgm:spPr/>
      <dgm:t>
        <a:bodyPr/>
        <a:lstStyle/>
        <a:p>
          <a:r>
            <a:rPr lang="zh-TW" altLang="en-US" sz="2400" dirty="0" smtClean="0"/>
            <a:t>四、具備負責的心</a:t>
          </a:r>
          <a:endParaRPr lang="zh-TW" altLang="en-US" sz="2400" dirty="0"/>
        </a:p>
      </dgm:t>
    </dgm:pt>
    <dgm:pt modelId="{1CDF9173-092B-4A0A-B275-4C0484C8C54D}" type="parTrans" cxnId="{A0919DF1-477C-46CD-A763-31E02798DC2E}">
      <dgm:prSet/>
      <dgm:spPr/>
      <dgm:t>
        <a:bodyPr/>
        <a:lstStyle/>
        <a:p>
          <a:endParaRPr lang="zh-TW" altLang="en-US"/>
        </a:p>
      </dgm:t>
    </dgm:pt>
    <dgm:pt modelId="{5723EED9-EDB5-4B5E-90F8-9AA16714C8CD}" type="sibTrans" cxnId="{A0919DF1-477C-46CD-A763-31E02798DC2E}">
      <dgm:prSet/>
      <dgm:spPr/>
      <dgm:t>
        <a:bodyPr/>
        <a:lstStyle/>
        <a:p>
          <a:endParaRPr lang="zh-TW" altLang="en-US"/>
        </a:p>
      </dgm:t>
    </dgm:pt>
    <dgm:pt modelId="{1D4C9FC7-F58C-4034-B902-2B6094F6C6A5}" type="pres">
      <dgm:prSet presAssocID="{FFF29680-6E28-483D-A645-C22CA2B5FF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8945C4C-7123-4EC6-9EEF-B8C80707A680}" type="pres">
      <dgm:prSet presAssocID="{14164AB0-4D00-4AF9-9AFF-CC9CAE48B6F5}" presName="composite" presStyleCnt="0"/>
      <dgm:spPr/>
    </dgm:pt>
    <dgm:pt modelId="{99BF12B9-6ADF-45B3-BCC0-0143BD1C846A}" type="pres">
      <dgm:prSet presAssocID="{14164AB0-4D00-4AF9-9AFF-CC9CAE48B6F5}" presName="rect1" presStyleLbl="trAlignAcc1" presStyleIdx="0" presStyleCnt="3" custScaleX="55111" custScaleY="38616" custLinFactNeighborX="-28016" custLinFactNeighborY="364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65F9B6-4A62-4756-8232-8379D6E452A5}" type="pres">
      <dgm:prSet presAssocID="{14164AB0-4D00-4AF9-9AFF-CC9CAE48B6F5}" presName="rect2" presStyleLbl="fgImgPlace1" presStyleIdx="0" presStyleCnt="3" custScaleX="62658" custScaleY="42673" custLinFactNeighborX="-60293" custLinFactNeighborY="4413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zh-TW" altLang="en-US"/>
        </a:p>
      </dgm:t>
    </dgm:pt>
    <dgm:pt modelId="{E32E2108-85AA-4701-820C-DB6428D6E349}" type="pres">
      <dgm:prSet presAssocID="{A540EF3C-4B5F-423E-98BE-AA4B6A15CFB4}" presName="sibTrans" presStyleCnt="0"/>
      <dgm:spPr/>
    </dgm:pt>
    <dgm:pt modelId="{162589D5-F835-46AA-86FB-AFC630F4BFAD}" type="pres">
      <dgm:prSet presAssocID="{654DE28F-0030-4A1A-9107-375972A7ACE5}" presName="composite" presStyleCnt="0"/>
      <dgm:spPr/>
    </dgm:pt>
    <dgm:pt modelId="{B3A49BC3-7D72-4700-9A2B-5FDF4B9291C8}" type="pres">
      <dgm:prSet presAssocID="{654DE28F-0030-4A1A-9107-375972A7ACE5}" presName="rect1" presStyleLbl="trAlignAcc1" presStyleIdx="1" presStyleCnt="3" custScaleX="63560" custScaleY="38738" custLinFactNeighborX="-29101" custLinFactNeighborY="239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8EB8AE-9EA8-43D2-ADE6-8099B006BBE4}" type="pres">
      <dgm:prSet presAssocID="{654DE28F-0030-4A1A-9107-375972A7ACE5}" presName="rect2" presStyleLbl="fgImgPlace1" presStyleIdx="1" presStyleCnt="3" custScaleX="66366" custScaleY="45073" custLinFactNeighborX="-62974" custLinFactNeighborY="2477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zh-TW" altLang="en-US"/>
        </a:p>
      </dgm:t>
    </dgm:pt>
    <dgm:pt modelId="{8445AEA8-1C51-4CAD-98A6-FAFAAC970F1D}" type="pres">
      <dgm:prSet presAssocID="{497AE8CA-D997-4EBA-B0A8-81730C00AD83}" presName="sibTrans" presStyleCnt="0"/>
      <dgm:spPr/>
    </dgm:pt>
    <dgm:pt modelId="{BCC90502-C5BA-4CA7-9AF4-50904E46ED33}" type="pres">
      <dgm:prSet presAssocID="{3BE72B09-EA19-4874-81CD-617746BEE1CA}" presName="composite" presStyleCnt="0"/>
      <dgm:spPr/>
    </dgm:pt>
    <dgm:pt modelId="{11EC690A-BBD5-42E8-994D-344D617F42EB}" type="pres">
      <dgm:prSet presAssocID="{3BE72B09-EA19-4874-81CD-617746BEE1CA}" presName="rect1" presStyleLbl="trAlignAcc1" presStyleIdx="2" presStyleCnt="3" custScaleX="60956" custScaleY="44720" custLinFactNeighborX="-27962" custLinFactNeighborY="68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6ADC5D-1FF6-4776-A8F2-B341B59E1C15}" type="pres">
      <dgm:prSet presAssocID="{3BE72B09-EA19-4874-81CD-617746BEE1CA}" presName="rect2" presStyleLbl="fgImgPlace1" presStyleIdx="2" presStyleCnt="3" custScaleX="67891" custScaleY="50084" custLinFactNeighborX="-79577" custLinFactNeighborY="1735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6C8AE72B-9DCA-4999-9FF6-E27E4B833D17}" srcId="{FFF29680-6E28-483D-A645-C22CA2B5FFD3}" destId="{654DE28F-0030-4A1A-9107-375972A7ACE5}" srcOrd="1" destOrd="0" parTransId="{375FF428-E7A0-4EB2-AB49-C379BB578A23}" sibTransId="{497AE8CA-D997-4EBA-B0A8-81730C00AD83}"/>
    <dgm:cxn modelId="{BC239494-3139-4E57-B13D-DBDA1FB1A933}" type="presOf" srcId="{3BE72B09-EA19-4874-81CD-617746BEE1CA}" destId="{11EC690A-BBD5-42E8-994D-344D617F42EB}" srcOrd="0" destOrd="0" presId="urn:microsoft.com/office/officeart/2008/layout/PictureStrips"/>
    <dgm:cxn modelId="{B832FE7D-2052-4B54-AE9A-E4C2754AC856}" type="presOf" srcId="{14164AB0-4D00-4AF9-9AFF-CC9CAE48B6F5}" destId="{99BF12B9-6ADF-45B3-BCC0-0143BD1C846A}" srcOrd="0" destOrd="0" presId="urn:microsoft.com/office/officeart/2008/layout/PictureStrips"/>
    <dgm:cxn modelId="{A0919DF1-477C-46CD-A763-31E02798DC2E}" srcId="{FFF29680-6E28-483D-A645-C22CA2B5FFD3}" destId="{3BE72B09-EA19-4874-81CD-617746BEE1CA}" srcOrd="2" destOrd="0" parTransId="{1CDF9173-092B-4A0A-B275-4C0484C8C54D}" sibTransId="{5723EED9-EDB5-4B5E-90F8-9AA16714C8CD}"/>
    <dgm:cxn modelId="{7712D42D-FA27-485D-95FB-40C6F4D42107}" type="presOf" srcId="{654DE28F-0030-4A1A-9107-375972A7ACE5}" destId="{B3A49BC3-7D72-4700-9A2B-5FDF4B9291C8}" srcOrd="0" destOrd="0" presId="urn:microsoft.com/office/officeart/2008/layout/PictureStrips"/>
    <dgm:cxn modelId="{0B9DACF7-08C3-4E54-BA44-3B9B3C46E570}" srcId="{FFF29680-6E28-483D-A645-C22CA2B5FFD3}" destId="{14164AB0-4D00-4AF9-9AFF-CC9CAE48B6F5}" srcOrd="0" destOrd="0" parTransId="{2D3A5E0C-524C-4D78-9CD9-301AE52A0B9C}" sibTransId="{A540EF3C-4B5F-423E-98BE-AA4B6A15CFB4}"/>
    <dgm:cxn modelId="{1AA59750-D869-427C-8C42-73152A7C9185}" type="presOf" srcId="{FFF29680-6E28-483D-A645-C22CA2B5FFD3}" destId="{1D4C9FC7-F58C-4034-B902-2B6094F6C6A5}" srcOrd="0" destOrd="0" presId="urn:microsoft.com/office/officeart/2008/layout/PictureStrips"/>
    <dgm:cxn modelId="{D3A3C902-5D88-4CBB-A648-18FE19A45896}" type="presParOf" srcId="{1D4C9FC7-F58C-4034-B902-2B6094F6C6A5}" destId="{38945C4C-7123-4EC6-9EEF-B8C80707A680}" srcOrd="0" destOrd="0" presId="urn:microsoft.com/office/officeart/2008/layout/PictureStrips"/>
    <dgm:cxn modelId="{93F6550E-08AB-4FBB-95A0-3527A3C51843}" type="presParOf" srcId="{38945C4C-7123-4EC6-9EEF-B8C80707A680}" destId="{99BF12B9-6ADF-45B3-BCC0-0143BD1C846A}" srcOrd="0" destOrd="0" presId="urn:microsoft.com/office/officeart/2008/layout/PictureStrips"/>
    <dgm:cxn modelId="{AD109818-6FC5-43C3-9149-4B4332427DEC}" type="presParOf" srcId="{38945C4C-7123-4EC6-9EEF-B8C80707A680}" destId="{CB65F9B6-4A62-4756-8232-8379D6E452A5}" srcOrd="1" destOrd="0" presId="urn:microsoft.com/office/officeart/2008/layout/PictureStrips"/>
    <dgm:cxn modelId="{8107B029-F42C-4E19-BC74-E8D823D06448}" type="presParOf" srcId="{1D4C9FC7-F58C-4034-B902-2B6094F6C6A5}" destId="{E32E2108-85AA-4701-820C-DB6428D6E349}" srcOrd="1" destOrd="0" presId="urn:microsoft.com/office/officeart/2008/layout/PictureStrips"/>
    <dgm:cxn modelId="{4320B7E2-2074-45E6-97C3-DFA24668BC64}" type="presParOf" srcId="{1D4C9FC7-F58C-4034-B902-2B6094F6C6A5}" destId="{162589D5-F835-46AA-86FB-AFC630F4BFAD}" srcOrd="2" destOrd="0" presId="urn:microsoft.com/office/officeart/2008/layout/PictureStrips"/>
    <dgm:cxn modelId="{112D79DD-3694-4281-84E9-A0FEA0316BE1}" type="presParOf" srcId="{162589D5-F835-46AA-86FB-AFC630F4BFAD}" destId="{B3A49BC3-7D72-4700-9A2B-5FDF4B9291C8}" srcOrd="0" destOrd="0" presId="urn:microsoft.com/office/officeart/2008/layout/PictureStrips"/>
    <dgm:cxn modelId="{65E90FEC-3FDF-46FC-A3B6-39FDC25692C0}" type="presParOf" srcId="{162589D5-F835-46AA-86FB-AFC630F4BFAD}" destId="{058EB8AE-9EA8-43D2-ADE6-8099B006BBE4}" srcOrd="1" destOrd="0" presId="urn:microsoft.com/office/officeart/2008/layout/PictureStrips"/>
    <dgm:cxn modelId="{D87D59C6-4738-4383-BF00-7D4CA78FD592}" type="presParOf" srcId="{1D4C9FC7-F58C-4034-B902-2B6094F6C6A5}" destId="{8445AEA8-1C51-4CAD-98A6-FAFAAC970F1D}" srcOrd="3" destOrd="0" presId="urn:microsoft.com/office/officeart/2008/layout/PictureStrips"/>
    <dgm:cxn modelId="{CA86DB2F-2522-458E-B4F3-D0F87E9F96F4}" type="presParOf" srcId="{1D4C9FC7-F58C-4034-B902-2B6094F6C6A5}" destId="{BCC90502-C5BA-4CA7-9AF4-50904E46ED33}" srcOrd="4" destOrd="0" presId="urn:microsoft.com/office/officeart/2008/layout/PictureStrips"/>
    <dgm:cxn modelId="{A14D5597-6C8D-4918-A436-205B6C8B3AAF}" type="presParOf" srcId="{BCC90502-C5BA-4CA7-9AF4-50904E46ED33}" destId="{11EC690A-BBD5-42E8-994D-344D617F42EB}" srcOrd="0" destOrd="0" presId="urn:microsoft.com/office/officeart/2008/layout/PictureStrips"/>
    <dgm:cxn modelId="{C6B56BC5-8791-43D8-A6AC-5FF3FC04FBA3}" type="presParOf" srcId="{BCC90502-C5BA-4CA7-9AF4-50904E46ED33}" destId="{A46ADC5D-1FF6-4776-A8F2-B341B59E1C1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F12B9-6ADF-45B3-BCC0-0143BD1C846A}">
      <dsp:nvSpPr>
        <dsp:cNvPr id="0" name=""/>
        <dsp:cNvSpPr/>
      </dsp:nvSpPr>
      <dsp:spPr>
        <a:xfrm>
          <a:off x="599930" y="1561204"/>
          <a:ext cx="4224632" cy="9250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56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二、合宜的禮儀與談吐</a:t>
          </a:r>
          <a:endParaRPr lang="zh-TW" altLang="en-US" sz="2400" kern="1200" dirty="0"/>
        </a:p>
      </dsp:txBody>
      <dsp:txXfrm>
        <a:off x="599930" y="1561204"/>
        <a:ext cx="4224632" cy="925055"/>
      </dsp:txXfrm>
    </dsp:sp>
    <dsp:sp modelId="{CB65F9B6-4A62-4756-8232-8379D6E452A5}">
      <dsp:nvSpPr>
        <dsp:cNvPr id="0" name=""/>
        <dsp:cNvSpPr/>
      </dsp:nvSpPr>
      <dsp:spPr>
        <a:xfrm>
          <a:off x="9674" y="1438893"/>
          <a:ext cx="1050691" cy="107335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49BC3-7D72-4700-9A2B-5FDF4B9291C8}">
      <dsp:nvSpPr>
        <dsp:cNvPr id="0" name=""/>
        <dsp:cNvSpPr/>
      </dsp:nvSpPr>
      <dsp:spPr>
        <a:xfrm>
          <a:off x="46547" y="2850576"/>
          <a:ext cx="4872305" cy="9279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56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 三、具備時間觀念</a:t>
          </a:r>
          <a:endParaRPr lang="zh-TW" altLang="en-US" sz="2400" kern="1200" dirty="0"/>
        </a:p>
      </dsp:txBody>
      <dsp:txXfrm>
        <a:off x="46547" y="2850576"/>
        <a:ext cx="4872305" cy="927978"/>
      </dsp:txXfrm>
    </dsp:sp>
    <dsp:sp modelId="{058EB8AE-9EA8-43D2-ADE6-8099B006BBE4}">
      <dsp:nvSpPr>
        <dsp:cNvPr id="0" name=""/>
        <dsp:cNvSpPr/>
      </dsp:nvSpPr>
      <dsp:spPr>
        <a:xfrm>
          <a:off x="0" y="2511221"/>
          <a:ext cx="1112869" cy="113372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C690A-BBD5-42E8-994D-344D617F42EB}">
      <dsp:nvSpPr>
        <dsp:cNvPr id="0" name=""/>
        <dsp:cNvSpPr/>
      </dsp:nvSpPr>
      <dsp:spPr>
        <a:xfrm>
          <a:off x="289963" y="4024527"/>
          <a:ext cx="4672691" cy="10712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56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四、具備負責的心</a:t>
          </a:r>
          <a:endParaRPr lang="zh-TW" altLang="en-US" sz="2400" kern="1200" dirty="0"/>
        </a:p>
      </dsp:txBody>
      <dsp:txXfrm>
        <a:off x="289963" y="4024527"/>
        <a:ext cx="4672691" cy="1071278"/>
      </dsp:txXfrm>
    </dsp:sp>
    <dsp:sp modelId="{A46ADC5D-1FF6-4776-A8F2-B341B59E1C15}">
      <dsp:nvSpPr>
        <dsp:cNvPr id="0" name=""/>
        <dsp:cNvSpPr/>
      </dsp:nvSpPr>
      <dsp:spPr>
        <a:xfrm>
          <a:off x="0" y="3915773"/>
          <a:ext cx="1138441" cy="125976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CE42CF5C-9DB8-4C20-A956-B3910758AA8E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CEDE66F7-18A0-48A5-9323-4F57E2237A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2582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A74AE06E-EDC7-4BE1-BC92-C65E509343B6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81A7F66A-7A85-46BD-90E4-37FBC04316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031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7F66A-7A85-46BD-90E4-37FBC04316C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807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5" name="副標題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1" name="日期版面配置區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7AD9B9-918A-4EFB-818D-0A5CCD48F5DC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6CA968D-7EB2-4582-932D-0B8A114D14C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AD9B9-918A-4EFB-818D-0A5CCD48F5DC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A968D-7EB2-4582-932D-0B8A114D14C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37AD9B9-918A-4EFB-818D-0A5CCD48F5DC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6CA968D-7EB2-4582-932D-0B8A114D14C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AD9B9-918A-4EFB-818D-0A5CCD48F5DC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A968D-7EB2-4582-932D-0B8A114D14C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7AD9B9-918A-4EFB-818D-0A5CCD48F5DC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6CA968D-7EB2-4582-932D-0B8A114D14C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AD9B9-918A-4EFB-818D-0A5CCD48F5DC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A968D-7EB2-4582-932D-0B8A114D14C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AD9B9-918A-4EFB-818D-0A5CCD48F5DC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A968D-7EB2-4582-932D-0B8A114D14C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AD9B9-918A-4EFB-818D-0A5CCD48F5DC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A968D-7EB2-4582-932D-0B8A114D14C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7AD9B9-918A-4EFB-818D-0A5CCD48F5DC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A968D-7EB2-4582-932D-0B8A114D14C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AD9B9-918A-4EFB-818D-0A5CCD48F5DC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A968D-7EB2-4582-932D-0B8A114D14C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AD9B9-918A-4EFB-818D-0A5CCD48F5DC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A968D-7EB2-4582-932D-0B8A114D14C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標題版面配置區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1" name="文字版面配置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7" name="日期版面配置區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37AD9B9-918A-4EFB-818D-0A5CCD48F5DC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6CA968D-7EB2-4582-932D-0B8A114D14C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_3GsPNPvw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工作</a:t>
            </a:r>
            <a:r>
              <a:rPr lang="zh-TW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態度</a:t>
            </a:r>
            <a:r>
              <a:rPr lang="zh-TW" alt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</a:t>
            </a:r>
            <a:r>
              <a:rPr lang="zh-TW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倫理</a:t>
            </a:r>
          </a:p>
        </p:txBody>
      </p:sp>
    </p:spTree>
    <p:extLst>
      <p:ext uri="{BB962C8B-B14F-4D97-AF65-F5344CB8AC3E}">
        <p14:creationId xmlns:p14="http://schemas.microsoft.com/office/powerpoint/2010/main" val="7967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6480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麵包烘焙篇</a:t>
            </a:r>
            <a:r>
              <a:rPr lang="en-US" altLang="zh-TW" dirty="0" smtClean="0">
                <a:solidFill>
                  <a:srgbClr val="002060"/>
                </a:solidFill>
              </a:rPr>
              <a:t>--</a:t>
            </a:r>
            <a:r>
              <a:rPr lang="zh-TW" altLang="en-US" dirty="0" smtClean="0">
                <a:solidFill>
                  <a:schemeClr val="tx1"/>
                </a:solidFill>
              </a:rPr>
              <a:t>純熟</a:t>
            </a:r>
            <a:r>
              <a:rPr lang="zh-TW" altLang="en-US" dirty="0">
                <a:solidFill>
                  <a:schemeClr val="tx1"/>
                </a:solidFill>
              </a:rPr>
              <a:t>的工作技能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764704"/>
            <a:ext cx="7632848" cy="5691032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zh-TW" altLang="en-US" b="1" dirty="0" smtClean="0">
                <a:solidFill>
                  <a:srgbClr val="FF0000"/>
                </a:solidFill>
              </a:rPr>
              <a:t>製作流程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/>
              <a:t>   攪拌 </a:t>
            </a:r>
            <a:r>
              <a:rPr lang="zh-TW" altLang="en-US" dirty="0"/>
              <a:t>→發酵</a:t>
            </a:r>
            <a:r>
              <a:rPr lang="en-US" altLang="zh-TW" dirty="0"/>
              <a:t>(</a:t>
            </a:r>
            <a:r>
              <a:rPr lang="zh-TW" altLang="en-US" dirty="0"/>
              <a:t>第一次發酵</a:t>
            </a:r>
            <a:r>
              <a:rPr lang="en-US" altLang="zh-TW" dirty="0"/>
              <a:t>,</a:t>
            </a:r>
            <a:r>
              <a:rPr lang="zh-TW" altLang="en-US" dirty="0"/>
              <a:t>又稱基本發酵</a:t>
            </a:r>
            <a:r>
              <a:rPr lang="en-US" altLang="zh-TW" dirty="0"/>
              <a:t>) </a:t>
            </a:r>
            <a:r>
              <a:rPr lang="zh-TW" altLang="en-US" dirty="0"/>
              <a:t>翻</a:t>
            </a:r>
            <a:r>
              <a:rPr lang="zh-TW" altLang="en-US" dirty="0" smtClean="0"/>
              <a:t>面</a:t>
            </a:r>
            <a:endParaRPr lang="en-US" altLang="zh-TW" dirty="0" smtClean="0"/>
          </a:p>
          <a:p>
            <a:pPr marL="355600" indent="-35560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(</a:t>
            </a:r>
            <a:r>
              <a:rPr lang="zh-TW" altLang="en-US" dirty="0"/>
              <a:t>可省略</a:t>
            </a:r>
            <a:r>
              <a:rPr lang="en-US" altLang="zh-TW" dirty="0"/>
              <a:t>) →</a:t>
            </a:r>
            <a:r>
              <a:rPr lang="zh-TW" altLang="en-US" dirty="0"/>
              <a:t>延續 發酵</a:t>
            </a:r>
            <a:r>
              <a:rPr lang="en-US" altLang="zh-TW" dirty="0"/>
              <a:t>(</a:t>
            </a:r>
            <a:r>
              <a:rPr lang="zh-TW" altLang="en-US" dirty="0"/>
              <a:t>可省略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、分割、滾圓、中間發酵 </a:t>
            </a:r>
            <a:r>
              <a:rPr lang="zh-TW" altLang="en-US" dirty="0"/>
              <a:t>→ 整形 → 最後 </a:t>
            </a:r>
            <a:r>
              <a:rPr lang="zh-TW" altLang="en-US" dirty="0" smtClean="0"/>
              <a:t>發酵、烤</a:t>
            </a:r>
            <a:r>
              <a:rPr lang="zh-TW" altLang="en-US" dirty="0" smtClean="0"/>
              <a:t>焙</a:t>
            </a: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en-US" b="1" dirty="0" smtClean="0">
                <a:solidFill>
                  <a:srgbClr val="FF0000"/>
                </a:solidFill>
              </a:rPr>
              <a:t>櫃台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447675" indent="-184150">
              <a:buFont typeface="Wingdings" pitchFamily="2" charset="2"/>
              <a:buChar char="ü"/>
            </a:pPr>
            <a:r>
              <a:rPr lang="zh-TW" altLang="en-US" dirty="0" smtClean="0"/>
              <a:t>包</a:t>
            </a:r>
            <a:r>
              <a:rPr lang="zh-TW" altLang="en-US" dirty="0"/>
              <a:t>麵包</a:t>
            </a:r>
            <a:r>
              <a:rPr lang="en-US" altLang="zh-TW" dirty="0"/>
              <a:t>,</a:t>
            </a:r>
            <a:r>
              <a:rPr lang="zh-TW" altLang="en-US" dirty="0"/>
              <a:t>擦盤子把麵包整理好放在麵包</a:t>
            </a:r>
            <a:r>
              <a:rPr lang="zh-TW" altLang="en-US" dirty="0" smtClean="0"/>
              <a:t>架</a:t>
            </a:r>
            <a:endParaRPr lang="en-US" altLang="zh-TW" dirty="0" smtClean="0"/>
          </a:p>
          <a:p>
            <a:pPr marL="447675" indent="-184150">
              <a:buFont typeface="Wingdings" pitchFamily="2" charset="2"/>
              <a:buChar char="ü"/>
            </a:pPr>
            <a:r>
              <a:rPr lang="zh-TW" altLang="en-US" dirty="0"/>
              <a:t>倒垃圾和掃地板拖地</a:t>
            </a:r>
            <a:r>
              <a:rPr lang="en-US" altLang="zh-TW" dirty="0"/>
              <a:t>,</a:t>
            </a:r>
            <a:r>
              <a:rPr lang="zh-TW" altLang="en-US" dirty="0"/>
              <a:t>洗盤子擦麵包</a:t>
            </a:r>
            <a:r>
              <a:rPr lang="zh-TW" altLang="en-US" dirty="0" smtClean="0"/>
              <a:t>架、冰箱櫃</a:t>
            </a:r>
            <a:r>
              <a:rPr lang="zh-TW" altLang="en-US" dirty="0"/>
              <a:t>、</a:t>
            </a:r>
            <a:r>
              <a:rPr lang="zh-TW" altLang="en-US" dirty="0" smtClean="0"/>
              <a:t>櫃檯</a:t>
            </a:r>
            <a:endParaRPr lang="en-US" altLang="zh-TW" dirty="0" smtClean="0"/>
          </a:p>
          <a:p>
            <a:pPr marL="447675" indent="-184150">
              <a:buFont typeface="Wingdings" pitchFamily="2" charset="2"/>
              <a:buChar char="ü"/>
            </a:pPr>
            <a:r>
              <a:rPr lang="zh-TW" altLang="en-US" dirty="0"/>
              <a:t>下班的前</a:t>
            </a:r>
            <a:r>
              <a:rPr lang="en-US" altLang="zh-TW" dirty="0"/>
              <a:t>15</a:t>
            </a:r>
            <a:r>
              <a:rPr lang="zh-TW" altLang="en-US" dirty="0" smtClean="0"/>
              <a:t>分鐘，把</a:t>
            </a:r>
            <a:r>
              <a:rPr lang="zh-TW" altLang="en-US" dirty="0"/>
              <a:t>蛋糕和沙拉類的麵包拿去</a:t>
            </a:r>
            <a:r>
              <a:rPr lang="zh-TW" altLang="en-US" dirty="0" smtClean="0"/>
              <a:t>冰</a:t>
            </a:r>
            <a:endParaRPr lang="en-US" altLang="zh-TW" dirty="0" smtClean="0"/>
          </a:p>
          <a:p>
            <a:pPr marL="447675" indent="-184150">
              <a:buFont typeface="Wingdings" pitchFamily="2" charset="2"/>
              <a:buChar char="ü"/>
            </a:pPr>
            <a:r>
              <a:rPr lang="zh-TW" altLang="en-US" dirty="0"/>
              <a:t>把麵包</a:t>
            </a:r>
            <a:r>
              <a:rPr lang="zh-TW" altLang="en-US" dirty="0" smtClean="0"/>
              <a:t>的名稱和價錢記</a:t>
            </a:r>
            <a:r>
              <a:rPr lang="zh-TW" altLang="en-US" dirty="0"/>
              <a:t>起來</a:t>
            </a:r>
            <a:endParaRPr lang="en-US" altLang="zh-TW" dirty="0" smtClean="0"/>
          </a:p>
          <a:p>
            <a:pPr marL="447675" indent="-184150">
              <a:buFont typeface="Wingdings" pitchFamily="2" charset="2"/>
              <a:buChar char="ü"/>
            </a:pPr>
            <a:r>
              <a:rPr lang="zh-TW" altLang="en-US" dirty="0"/>
              <a:t>要學會怎麼幫客人訂貨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606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648072"/>
          </a:xfrm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</a:rPr>
              <a:t>麵包烘焙</a:t>
            </a:r>
            <a:r>
              <a:rPr lang="zh-TW" altLang="en-US" dirty="0" smtClean="0">
                <a:solidFill>
                  <a:srgbClr val="002060"/>
                </a:solidFill>
              </a:rPr>
              <a:t>篇</a:t>
            </a:r>
            <a:r>
              <a:rPr lang="en-US" altLang="zh-TW" dirty="0" smtClean="0">
                <a:solidFill>
                  <a:srgbClr val="002060"/>
                </a:solidFill>
              </a:rPr>
              <a:t>--</a:t>
            </a:r>
            <a:r>
              <a:rPr lang="zh-TW" altLang="en-US" dirty="0">
                <a:solidFill>
                  <a:schemeClr val="tx1"/>
                </a:solidFill>
              </a:rPr>
              <a:t>工作甘苦談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7427168" cy="5619024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zh-TW" altLang="en-US" dirty="0"/>
              <a:t>吳寶春影片</a:t>
            </a:r>
            <a:r>
              <a:rPr lang="en-US" altLang="zh-TW" dirty="0"/>
              <a:t>(11’12’’)—</a:t>
            </a:r>
            <a:r>
              <a:rPr lang="zh-TW" altLang="en-US" dirty="0"/>
              <a:t>英雄不怕出身低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https</a:t>
            </a:r>
            <a:r>
              <a:rPr lang="en-US" altLang="zh-TW" dirty="0"/>
              <a:t>://</a:t>
            </a:r>
            <a:r>
              <a:rPr lang="en-US" altLang="zh-TW" dirty="0" smtClean="0"/>
              <a:t>www.youtube.com/watch?v=5FuvHMDV8M8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 smtClean="0"/>
              <a:t>說說看，在影片中，做麵包須要具備那些技能</a:t>
            </a:r>
            <a:r>
              <a:rPr lang="en-US" altLang="zh-TW" dirty="0" smtClean="0"/>
              <a:t>?</a:t>
            </a:r>
          </a:p>
          <a:p>
            <a:r>
              <a:rPr lang="zh-TW" altLang="en-US" dirty="0"/>
              <a:t>說</a:t>
            </a:r>
            <a:r>
              <a:rPr lang="zh-TW" altLang="en-US" dirty="0" smtClean="0"/>
              <a:t>說</a:t>
            </a:r>
            <a:r>
              <a:rPr lang="zh-TW" altLang="en-US" dirty="0"/>
              <a:t>看，</a:t>
            </a:r>
            <a:r>
              <a:rPr lang="zh-TW" altLang="en-US" dirty="0" smtClean="0"/>
              <a:t>在做學徒時，吳寶春遇到那些困難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當吳寶春受到委屈責罵時，他用什麼想法和方法來面對？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 descr="C:\Users\user\Desktop\未命名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1849259" cy="25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5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加油站</a:t>
            </a:r>
            <a:r>
              <a:rPr lang="zh-TW" altLang="en-US" dirty="0" smtClean="0">
                <a:solidFill>
                  <a:schemeClr val="tx1"/>
                </a:solidFill>
              </a:rPr>
              <a:t>篇</a:t>
            </a:r>
            <a:r>
              <a:rPr lang="en-US" altLang="zh-TW" dirty="0" smtClean="0">
                <a:solidFill>
                  <a:schemeClr val="tx1"/>
                </a:solidFill>
              </a:rPr>
              <a:t>--</a:t>
            </a:r>
            <a:r>
              <a:rPr lang="zh-TW" altLang="en-US" dirty="0" smtClean="0">
                <a:solidFill>
                  <a:schemeClr val="tx1"/>
                </a:solidFill>
              </a:rPr>
              <a:t>純熟</a:t>
            </a:r>
            <a:r>
              <a:rPr lang="zh-TW" altLang="en-US" dirty="0">
                <a:solidFill>
                  <a:schemeClr val="tx1"/>
                </a:solidFill>
              </a:rPr>
              <a:t>的工作技能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7643192" cy="54750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FF0000"/>
                </a:solidFill>
              </a:rPr>
              <a:t>引導車輛進到加油站泵</a:t>
            </a:r>
            <a:r>
              <a:rPr lang="zh-TW" altLang="en-US" sz="3200" dirty="0" smtClean="0">
                <a:solidFill>
                  <a:srgbClr val="FF0000"/>
                </a:solidFill>
              </a:rPr>
              <a:t>島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200" dirty="0" smtClean="0">
                <a:solidFill>
                  <a:srgbClr val="FF0000"/>
                </a:solidFill>
              </a:rPr>
              <a:t>請</a:t>
            </a:r>
            <a:r>
              <a:rPr lang="zh-TW" altLang="en-US" sz="3200" dirty="0">
                <a:solidFill>
                  <a:srgbClr val="FF0000"/>
                </a:solidFill>
              </a:rPr>
              <a:t>往前往前 好</a:t>
            </a:r>
            <a:r>
              <a:rPr lang="en-US" altLang="zh-TW" sz="3200" dirty="0">
                <a:solidFill>
                  <a:srgbClr val="FF0000"/>
                </a:solidFill>
              </a:rPr>
              <a:t>~~~~</a:t>
            </a:r>
            <a:r>
              <a:rPr lang="zh-TW" altLang="en-US" sz="3200" dirty="0">
                <a:solidFill>
                  <a:srgbClr val="FF0000"/>
                </a:solidFill>
              </a:rPr>
              <a:t>停 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 引導</a:t>
            </a:r>
            <a:r>
              <a:rPr lang="zh-TW" altLang="en-US" sz="3200" dirty="0"/>
              <a:t>到油槍附近 </a:t>
            </a:r>
            <a:endParaRPr lang="en-US" altLang="zh-TW" sz="3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200" dirty="0" smtClean="0">
                <a:solidFill>
                  <a:srgbClr val="FF0000"/>
                </a:solidFill>
              </a:rPr>
              <a:t>問</a:t>
            </a:r>
            <a:r>
              <a:rPr lang="zh-TW" altLang="en-US" sz="3200" dirty="0">
                <a:solidFill>
                  <a:srgbClr val="FF0000"/>
                </a:solidFill>
              </a:rPr>
              <a:t>客人加什麼油</a:t>
            </a:r>
            <a:r>
              <a:rPr lang="en-US" altLang="zh-TW" sz="3200" dirty="0">
                <a:solidFill>
                  <a:srgbClr val="FF0000"/>
                </a:solidFill>
              </a:rPr>
              <a:t>?</a:t>
            </a:r>
            <a:r>
              <a:rPr lang="zh-TW" altLang="en-US" sz="3200" dirty="0">
                <a:solidFill>
                  <a:srgbClr val="FF0000"/>
                </a:solidFill>
              </a:rPr>
              <a:t>加滿嗎 </a:t>
            </a:r>
            <a:r>
              <a:rPr lang="en-US" altLang="zh-TW" sz="3200" dirty="0">
                <a:solidFill>
                  <a:srgbClr val="FF0000"/>
                </a:solidFill>
              </a:rPr>
              <a:t>?</a:t>
            </a:r>
            <a:br>
              <a:rPr lang="en-US" altLang="zh-TW" sz="3200" dirty="0">
                <a:solidFill>
                  <a:srgbClr val="FF0000"/>
                </a:solidFill>
              </a:rPr>
            </a:br>
            <a:r>
              <a:rPr lang="zh-TW" altLang="en-US" sz="3200" b="1" dirty="0"/>
              <a:t> </a:t>
            </a:r>
            <a:r>
              <a:rPr lang="en-US" altLang="zh-TW" sz="3200" dirty="0"/>
              <a:t>92</a:t>
            </a:r>
            <a:r>
              <a:rPr lang="zh-TW" altLang="en-US" sz="3200" dirty="0"/>
              <a:t>，</a:t>
            </a:r>
            <a:r>
              <a:rPr lang="en-US" altLang="zh-TW" sz="3200" dirty="0"/>
              <a:t>95 </a:t>
            </a:r>
            <a:r>
              <a:rPr lang="zh-TW" altLang="en-US" sz="3200" dirty="0"/>
              <a:t>要聽清楚</a:t>
            </a:r>
            <a:r>
              <a:rPr lang="en-US" altLang="zh-TW" sz="3200" dirty="0"/>
              <a:t>...</a:t>
            </a:r>
            <a:r>
              <a:rPr lang="zh-TW" altLang="en-US" sz="3200" dirty="0"/>
              <a:t>客人要加多少錢要記清楚</a:t>
            </a:r>
            <a:r>
              <a:rPr lang="en-US" altLang="zh-TW" sz="3200" dirty="0" smtClean="0"/>
              <a:t>..</a:t>
            </a:r>
            <a:r>
              <a:rPr lang="zh-TW" altLang="en-US" sz="3200" dirty="0"/>
              <a:t> </a:t>
            </a:r>
            <a:endParaRPr lang="en-US" altLang="zh-TW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200" dirty="0" smtClean="0">
                <a:solidFill>
                  <a:srgbClr val="FF0000"/>
                </a:solidFill>
              </a:rPr>
              <a:t>問有沒有</a:t>
            </a:r>
            <a:r>
              <a:rPr lang="en-US" altLang="zh-TW" sz="3200" dirty="0" smtClean="0">
                <a:solidFill>
                  <a:srgbClr val="FF0000"/>
                </a:solidFill>
              </a:rPr>
              <a:t>[</a:t>
            </a:r>
            <a:r>
              <a:rPr lang="zh-TW" altLang="en-US" sz="3200" dirty="0" smtClean="0">
                <a:solidFill>
                  <a:srgbClr val="FF0000"/>
                </a:solidFill>
              </a:rPr>
              <a:t>會員卡</a:t>
            </a:r>
            <a:r>
              <a:rPr lang="en-US" altLang="zh-TW" sz="3200" dirty="0" smtClean="0">
                <a:solidFill>
                  <a:srgbClr val="FF0000"/>
                </a:solidFill>
              </a:rPr>
              <a:t>]</a:t>
            </a:r>
            <a:r>
              <a:rPr lang="zh-TW" altLang="en-US" sz="3200" dirty="0" smtClean="0">
                <a:solidFill>
                  <a:srgbClr val="FF0000"/>
                </a:solidFill>
              </a:rPr>
              <a:t>需</a:t>
            </a:r>
            <a:r>
              <a:rPr lang="zh-TW" altLang="en-US" sz="3200" dirty="0">
                <a:solidFill>
                  <a:srgbClr val="FF0000"/>
                </a:solidFill>
              </a:rPr>
              <a:t>不</a:t>
            </a:r>
            <a:r>
              <a:rPr lang="zh-TW" altLang="en-US" sz="3200" dirty="0" smtClean="0">
                <a:solidFill>
                  <a:srgbClr val="FF0000"/>
                </a:solidFill>
              </a:rPr>
              <a:t>需要</a:t>
            </a:r>
            <a:r>
              <a:rPr lang="en-US" altLang="zh-TW" sz="3200" dirty="0" smtClean="0">
                <a:solidFill>
                  <a:srgbClr val="FF0000"/>
                </a:solidFill>
              </a:rPr>
              <a:t>[</a:t>
            </a:r>
            <a:r>
              <a:rPr lang="zh-TW" altLang="en-US" sz="3200" dirty="0" smtClean="0">
                <a:solidFill>
                  <a:srgbClr val="FF0000"/>
                </a:solidFill>
              </a:rPr>
              <a:t>統編</a:t>
            </a:r>
            <a:r>
              <a:rPr lang="en-US" altLang="zh-TW" sz="3200" dirty="0" smtClean="0">
                <a:solidFill>
                  <a:srgbClr val="FF0000"/>
                </a:solidFill>
              </a:rPr>
              <a:t>]?</a:t>
            </a:r>
            <a:r>
              <a:rPr lang="zh-TW" altLang="en-US" sz="3200" dirty="0">
                <a:solidFill>
                  <a:srgbClr val="FF0000"/>
                </a:solidFill>
              </a:rPr>
              <a:t> 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200" dirty="0" smtClean="0">
                <a:solidFill>
                  <a:srgbClr val="FF0000"/>
                </a:solidFill>
              </a:rPr>
              <a:t>操作</a:t>
            </a:r>
            <a:r>
              <a:rPr lang="zh-TW" altLang="en-US" sz="3200" dirty="0">
                <a:solidFill>
                  <a:srgbClr val="FF0000"/>
                </a:solidFill>
              </a:rPr>
              <a:t>電腦</a:t>
            </a:r>
            <a:r>
              <a:rPr lang="en-US" altLang="zh-TW" sz="3200" dirty="0">
                <a:solidFill>
                  <a:srgbClr val="FF0000"/>
                </a:solidFill>
              </a:rPr>
              <a:t>KEY</a:t>
            </a:r>
            <a:r>
              <a:rPr lang="zh-TW" altLang="en-US" sz="3200" dirty="0" smtClean="0">
                <a:solidFill>
                  <a:srgbClr val="FF0000"/>
                </a:solidFill>
              </a:rPr>
              <a:t>資料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200" dirty="0" smtClean="0">
                <a:solidFill>
                  <a:srgbClr val="FF0000"/>
                </a:solidFill>
              </a:rPr>
              <a:t>打出發票</a:t>
            </a:r>
            <a:r>
              <a:rPr lang="zh-TW" altLang="en-US" sz="3200" dirty="0" smtClean="0"/>
              <a:t>給客人</a:t>
            </a:r>
            <a:endParaRPr lang="en-US" altLang="zh-TW" sz="3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200" dirty="0" smtClean="0">
                <a:solidFill>
                  <a:srgbClr val="FF0000"/>
                </a:solidFill>
              </a:rPr>
              <a:t>收錢</a:t>
            </a:r>
            <a:endParaRPr lang="zh-TW" altLang="en-US" dirty="0"/>
          </a:p>
        </p:txBody>
      </p:sp>
      <p:pic>
        <p:nvPicPr>
          <p:cNvPr id="2050" name="Picture 2" descr="C:\Users\user\Desktop\report-sPic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3269852" cy="231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0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64704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加油站</a:t>
            </a:r>
            <a:r>
              <a:rPr lang="zh-TW" altLang="en-US" dirty="0" smtClean="0">
                <a:solidFill>
                  <a:schemeClr val="tx1"/>
                </a:solidFill>
              </a:rPr>
              <a:t>篇</a:t>
            </a:r>
            <a:r>
              <a:rPr lang="en-US" altLang="zh-TW" dirty="0" smtClean="0">
                <a:solidFill>
                  <a:schemeClr val="tx1"/>
                </a:solidFill>
              </a:rPr>
              <a:t>—</a:t>
            </a:r>
            <a:r>
              <a:rPr lang="zh-TW" altLang="en-US" dirty="0" smtClean="0">
                <a:solidFill>
                  <a:schemeClr val="tx1"/>
                </a:solidFill>
              </a:rPr>
              <a:t>自助加油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n"/>
            </a:pPr>
            <a:r>
              <a:rPr lang="zh-TW" altLang="en-US" dirty="0"/>
              <a:t>每公升省</a:t>
            </a:r>
            <a:r>
              <a:rPr lang="zh-TW" altLang="en-US" dirty="0" smtClean="0"/>
              <a:t>八角</a:t>
            </a: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en-US" dirty="0" smtClean="0">
                <a:latin typeface="+mn-ea"/>
              </a:rPr>
              <a:t>步驟</a:t>
            </a:r>
            <a:endParaRPr lang="en-US" altLang="zh-TW" dirty="0" smtClean="0">
              <a:latin typeface="+mn-ea"/>
            </a:endParaRPr>
          </a:p>
          <a:p>
            <a:pPr marL="447675" indent="-184150"/>
            <a:r>
              <a:rPr lang="zh-TW" altLang="en-US" dirty="0"/>
              <a:t>按 </a:t>
            </a:r>
            <a:r>
              <a:rPr lang="en-US" altLang="zh-TW" dirty="0"/>
              <a:t>F1 (</a:t>
            </a:r>
            <a:r>
              <a:rPr lang="zh-TW" altLang="en-US" dirty="0"/>
              <a:t>不知道那是什麼，找了一會在什麼地方</a:t>
            </a:r>
            <a:r>
              <a:rPr lang="en-US" altLang="zh-TW" dirty="0"/>
              <a:t>)</a:t>
            </a:r>
          </a:p>
          <a:p>
            <a:pPr marL="447675" indent="-184150"/>
            <a:r>
              <a:rPr lang="zh-TW" altLang="en-US" dirty="0"/>
              <a:t>輸入統一編號，不輸入的按繼續</a:t>
            </a:r>
          </a:p>
          <a:p>
            <a:pPr marL="447675" indent="-184150"/>
            <a:r>
              <a:rPr lang="zh-TW" altLang="en-US" dirty="0"/>
              <a:t>插入信用卡 </a:t>
            </a:r>
            <a:r>
              <a:rPr lang="en-US" altLang="zh-TW" dirty="0"/>
              <a:t>(</a:t>
            </a:r>
            <a:r>
              <a:rPr lang="zh-TW" altLang="en-US" dirty="0"/>
              <a:t>一定要有信用卡，而且要是 </a:t>
            </a:r>
            <a:r>
              <a:rPr lang="en-US" altLang="zh-TW" dirty="0"/>
              <a:t>VISA </a:t>
            </a:r>
            <a:r>
              <a:rPr lang="zh-TW" altLang="en-US" dirty="0"/>
              <a:t>卡或是中國信託的中油卡 </a:t>
            </a:r>
            <a:r>
              <a:rPr lang="en-US" altLang="zh-TW" dirty="0"/>
              <a:t>MASTERCARD)</a:t>
            </a:r>
          </a:p>
          <a:p>
            <a:pPr marL="447675" indent="-184150"/>
            <a:r>
              <a:rPr lang="zh-TW" altLang="en-US" dirty="0"/>
              <a:t>等待授權</a:t>
            </a:r>
          </a:p>
          <a:p>
            <a:pPr marL="447675" indent="-184150"/>
            <a:r>
              <a:rPr lang="zh-TW" altLang="en-US" dirty="0"/>
              <a:t>取油槍</a:t>
            </a:r>
          </a:p>
          <a:p>
            <a:pPr marL="447675" indent="-184150"/>
            <a:r>
              <a:rPr lang="zh-TW" altLang="en-US" dirty="0"/>
              <a:t>按開始</a:t>
            </a:r>
          </a:p>
          <a:p>
            <a:pPr marL="447675" indent="-184150"/>
            <a:r>
              <a:rPr lang="zh-TW" altLang="en-US" dirty="0"/>
              <a:t>打開油槍開關</a:t>
            </a:r>
          </a:p>
          <a:p>
            <a:pPr marL="447675" indent="-184150"/>
            <a:r>
              <a:rPr lang="zh-TW" altLang="en-US" dirty="0"/>
              <a:t>加油</a:t>
            </a:r>
          </a:p>
          <a:p>
            <a:pPr marL="447675" indent="-184150"/>
            <a:r>
              <a:rPr lang="zh-TW" altLang="en-US" dirty="0"/>
              <a:t>結束放回油槍</a:t>
            </a:r>
          </a:p>
          <a:p>
            <a:pPr marL="447675" indent="-184150"/>
            <a:r>
              <a:rPr lang="zh-TW" altLang="en-US" dirty="0"/>
              <a:t>等收據及</a:t>
            </a:r>
            <a:r>
              <a:rPr lang="zh-TW" altLang="en-US" dirty="0" smtClean="0"/>
              <a:t>發票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en-US" dirty="0" smtClean="0"/>
              <a:t>影片討論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</a:t>
            </a:r>
            <a:r>
              <a:rPr lang="en-US" altLang="zh-TW" dirty="0" smtClean="0"/>
              <a:t>https</a:t>
            </a:r>
            <a:r>
              <a:rPr lang="en-US" altLang="zh-TW" dirty="0"/>
              <a:t>://</a:t>
            </a:r>
            <a:r>
              <a:rPr lang="en-US" altLang="zh-TW" dirty="0" smtClean="0"/>
              <a:t>www.youtube.com/watch?v=zMtaxmbYDFQ</a:t>
            </a:r>
            <a:endParaRPr lang="en-US" altLang="zh-TW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9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239000" cy="100811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自助加油</a:t>
            </a:r>
            <a:r>
              <a:rPr lang="en-US" altLang="zh-TW" dirty="0" smtClean="0">
                <a:solidFill>
                  <a:schemeClr val="tx1"/>
                </a:solidFill>
              </a:rPr>
              <a:t>--</a:t>
            </a:r>
            <a:r>
              <a:rPr lang="zh-TW" altLang="en-US" dirty="0" smtClean="0">
                <a:solidFill>
                  <a:schemeClr val="tx1"/>
                </a:solidFill>
              </a:rPr>
              <a:t>注意事項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US" altLang="zh-TW" dirty="0" smtClean="0">
                <a:latin typeface="+mn-ea"/>
              </a:rPr>
              <a:t>[</a:t>
            </a:r>
            <a:r>
              <a:rPr lang="zh-TW" altLang="en-US" dirty="0" smtClean="0">
                <a:latin typeface="+mn-ea"/>
              </a:rPr>
              <a:t>慢慢加</a:t>
            </a:r>
            <a:r>
              <a:rPr lang="en-US" altLang="zh-TW" dirty="0" smtClean="0">
                <a:latin typeface="+mn-ea"/>
              </a:rPr>
              <a:t>]</a:t>
            </a:r>
            <a:r>
              <a:rPr lang="zh-TW" altLang="en-US" dirty="0" smtClean="0">
                <a:latin typeface="+mn-ea"/>
              </a:rPr>
              <a:t>：避免噴灑、油槍放穩、墊抹布</a:t>
            </a:r>
            <a:endParaRPr lang="en-US" altLang="zh-TW" dirty="0" smtClean="0">
              <a:latin typeface="+mn-ea"/>
            </a:endParaRPr>
          </a:p>
          <a:p>
            <a:pPr>
              <a:buFont typeface="Wingdings" pitchFamily="2" charset="2"/>
              <a:buChar char="n"/>
            </a:pPr>
            <a:r>
              <a:rPr lang="zh-TW" altLang="en-US" dirty="0"/>
              <a:t>把手要慢慢</a:t>
            </a:r>
            <a:r>
              <a:rPr lang="zh-TW" altLang="en-US" dirty="0" smtClean="0"/>
              <a:t>按壓</a:t>
            </a: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en-US" dirty="0"/>
              <a:t>加油時，盡量以「多少公升」加油會比較</a:t>
            </a:r>
            <a:r>
              <a:rPr lang="zh-TW" altLang="en-US" dirty="0" smtClean="0"/>
              <a:t>省</a:t>
            </a: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en-US" dirty="0">
                <a:latin typeface="+mn-ea"/>
              </a:rPr>
              <a:t>跳停別再</a:t>
            </a:r>
            <a:r>
              <a:rPr lang="zh-TW" altLang="en-US" dirty="0" smtClean="0">
                <a:latin typeface="+mn-ea"/>
              </a:rPr>
              <a:t>加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endParaRPr lang="en-US" altLang="zh-TW" dirty="0" smtClean="0">
              <a:latin typeface="+mn-ea"/>
            </a:endParaRPr>
          </a:p>
          <a:p>
            <a:pPr>
              <a:buFont typeface="Wingdings" pitchFamily="2" charset="2"/>
              <a:buChar char="n"/>
            </a:pPr>
            <a:r>
              <a:rPr lang="zh-TW" altLang="en-US" dirty="0" smtClean="0">
                <a:latin typeface="+mn-ea"/>
              </a:rPr>
              <a:t>影片討論</a:t>
            </a:r>
            <a:r>
              <a:rPr lang="en-US" altLang="zh-TW" dirty="0" smtClean="0">
                <a:latin typeface="+mn-ea"/>
              </a:rPr>
              <a:t>(1’53)</a:t>
            </a:r>
          </a:p>
          <a:p>
            <a:pPr marL="0" indent="0">
              <a:buNone/>
            </a:pPr>
            <a:r>
              <a:rPr lang="en-US" altLang="zh-TW" dirty="0">
                <a:latin typeface="+mn-ea"/>
              </a:rPr>
              <a:t>https://</a:t>
            </a:r>
            <a:r>
              <a:rPr lang="en-US" altLang="zh-TW" dirty="0" smtClean="0">
                <a:latin typeface="+mn-ea"/>
              </a:rPr>
              <a:t>www.youtube.com/watch?v=Vmih-JnnceQ</a:t>
            </a:r>
            <a:endParaRPr lang="en-US" altLang="zh-TW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63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6480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加油站篇</a:t>
            </a:r>
            <a:r>
              <a:rPr lang="en-US" altLang="zh-TW" dirty="0">
                <a:solidFill>
                  <a:schemeClr val="tx1"/>
                </a:solidFill>
              </a:rPr>
              <a:t>—</a:t>
            </a:r>
            <a:r>
              <a:rPr lang="zh-TW" altLang="en-US" dirty="0">
                <a:solidFill>
                  <a:schemeClr val="tx1"/>
                </a:solidFill>
              </a:rPr>
              <a:t>工作甘苦談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692696"/>
            <a:ext cx="7920880" cy="604867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n"/>
            </a:pPr>
            <a:r>
              <a:rPr lang="zh-TW" altLang="en-US" dirty="0" smtClean="0"/>
              <a:t>過去</a:t>
            </a:r>
            <a:r>
              <a:rPr lang="zh-TW" altLang="en-US" dirty="0"/>
              <a:t>的</a:t>
            </a:r>
            <a:r>
              <a:rPr lang="zh-TW" altLang="en-US" dirty="0" smtClean="0"/>
              <a:t>加油站</a:t>
            </a:r>
            <a:endParaRPr lang="en-US" altLang="zh-TW" dirty="0" smtClean="0"/>
          </a:p>
          <a:p>
            <a:pPr marL="447675" indent="-184150">
              <a:buFont typeface="Wingdings" pitchFamily="2" charset="2"/>
              <a:buChar char="ü"/>
            </a:pPr>
            <a:r>
              <a:rPr lang="zh-TW" altLang="en-US" dirty="0" smtClean="0"/>
              <a:t>只</a:t>
            </a:r>
            <a:r>
              <a:rPr lang="zh-TW" altLang="en-US" dirty="0"/>
              <a:t>收現</a:t>
            </a:r>
            <a:r>
              <a:rPr lang="zh-TW" altLang="en-US" dirty="0" smtClean="0"/>
              <a:t>金、油票</a:t>
            </a:r>
            <a:endParaRPr lang="en-US" altLang="zh-TW" dirty="0" smtClean="0"/>
          </a:p>
          <a:p>
            <a:pPr marL="447675" indent="-184150">
              <a:buFont typeface="Wingdings" pitchFamily="2" charset="2"/>
              <a:buChar char="ü"/>
            </a:pPr>
            <a:r>
              <a:rPr lang="zh-TW" altLang="en-US" dirty="0"/>
              <a:t>加油完畢後，只有給</a:t>
            </a:r>
            <a:r>
              <a:rPr lang="zh-TW" altLang="en-US" dirty="0">
                <a:solidFill>
                  <a:srgbClr val="FF0000"/>
                </a:solidFill>
              </a:rPr>
              <a:t>發票</a:t>
            </a:r>
            <a:r>
              <a:rPr lang="zh-TW" altLang="en-US" dirty="0"/>
              <a:t>和</a:t>
            </a:r>
            <a:r>
              <a:rPr lang="zh-TW" altLang="en-US" dirty="0">
                <a:solidFill>
                  <a:srgbClr val="FF0000"/>
                </a:solidFill>
              </a:rPr>
              <a:t>找零</a:t>
            </a:r>
            <a:r>
              <a:rPr lang="zh-TW" altLang="en-US" dirty="0"/>
              <a:t>的部份</a:t>
            </a:r>
            <a:endParaRPr lang="en-US" altLang="zh-TW" dirty="0" smtClean="0"/>
          </a:p>
          <a:p>
            <a:pPr marL="447675" indent="-184150">
              <a:buFont typeface="Wingdings" pitchFamily="2" charset="2"/>
              <a:buChar char="ü"/>
            </a:pPr>
            <a:r>
              <a:rPr lang="zh-TW" altLang="en-US" dirty="0"/>
              <a:t>並不太需要提供或進行其他的服務或推銷產品的項目。</a:t>
            </a:r>
            <a:endParaRPr lang="en-US" altLang="zh-TW" dirty="0"/>
          </a:p>
          <a:p>
            <a:pPr>
              <a:buFont typeface="Wingdings" pitchFamily="2" charset="2"/>
              <a:buChar char="n"/>
            </a:pPr>
            <a:r>
              <a:rPr lang="zh-TW" altLang="en-US" dirty="0" smtClean="0"/>
              <a:t>現在</a:t>
            </a:r>
            <a:r>
              <a:rPr lang="zh-TW" altLang="en-US" dirty="0"/>
              <a:t>的</a:t>
            </a:r>
            <a:r>
              <a:rPr lang="zh-TW" altLang="en-US" dirty="0" smtClean="0"/>
              <a:t>加油站</a:t>
            </a:r>
            <a:r>
              <a:rPr lang="zh-TW" altLang="en-US" dirty="0"/>
              <a:t> </a:t>
            </a:r>
            <a:r>
              <a:rPr lang="zh-TW" altLang="en-US" dirty="0" smtClean="0"/>
              <a:t>     </a:t>
            </a:r>
            <a:r>
              <a:rPr lang="zh-TW" altLang="en-US" dirty="0" smtClean="0">
                <a:solidFill>
                  <a:srgbClr val="0070C0"/>
                </a:solidFill>
              </a:rPr>
              <a:t>比</a:t>
            </a:r>
            <a:r>
              <a:rPr lang="zh-TW" altLang="en-US" dirty="0">
                <a:solidFill>
                  <a:srgbClr val="0070C0"/>
                </a:solidFill>
              </a:rPr>
              <a:t>之前的打工環境複雜許多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marL="447675" indent="-184150">
              <a:buFont typeface="Wingdings" pitchFamily="2" charset="2"/>
              <a:buChar char="ü"/>
            </a:pPr>
            <a:r>
              <a:rPr lang="zh-TW" altLang="en-US" dirty="0" smtClean="0"/>
              <a:t>要</a:t>
            </a:r>
            <a:r>
              <a:rPr lang="zh-TW" altLang="en-US" dirty="0"/>
              <a:t>會之前的</a:t>
            </a:r>
            <a:r>
              <a:rPr lang="zh-TW" altLang="en-US" dirty="0" smtClean="0"/>
              <a:t>項目</a:t>
            </a:r>
            <a:endParaRPr lang="en-US" altLang="zh-TW" dirty="0" smtClean="0"/>
          </a:p>
          <a:p>
            <a:pPr marL="447675" indent="-184150">
              <a:buFont typeface="Wingdings" pitchFamily="2" charset="2"/>
              <a:buChar char="ü"/>
            </a:pPr>
            <a:r>
              <a:rPr lang="zh-TW" altLang="en-US" dirty="0" smtClean="0"/>
              <a:t>還</a:t>
            </a:r>
            <a:r>
              <a:rPr lang="zh-TW" altLang="en-US" dirty="0"/>
              <a:t>多了</a:t>
            </a:r>
            <a:r>
              <a:rPr lang="zh-TW" altLang="en-US" dirty="0">
                <a:solidFill>
                  <a:srgbClr val="FF0000"/>
                </a:solidFill>
              </a:rPr>
              <a:t>信用卡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會員卡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洗車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販售其他商品</a:t>
            </a:r>
            <a:r>
              <a:rPr lang="zh-TW" altLang="en-US" dirty="0"/>
              <a:t>的工作，這其實也加重了工讀生的</a:t>
            </a:r>
            <a:r>
              <a:rPr lang="zh-TW" altLang="en-US" dirty="0" smtClean="0"/>
              <a:t>工作量</a:t>
            </a: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en-US" dirty="0"/>
              <a:t>特別的是在加油站工作就能夠很直接的面對各種不同工作的人。上至高官、老闆要加油，下至學生，勞工也要加油。所以，</a:t>
            </a:r>
            <a:r>
              <a:rPr lang="zh-TW" altLang="en-US" dirty="0">
                <a:solidFill>
                  <a:srgbClr val="FF0000"/>
                </a:solidFill>
              </a:rPr>
              <a:t>每個人的生活方式，態度和講話的方式也會有所</a:t>
            </a:r>
            <a:r>
              <a:rPr lang="zh-TW" altLang="en-US" dirty="0" smtClean="0">
                <a:solidFill>
                  <a:srgbClr val="FF0000"/>
                </a:solidFill>
              </a:rPr>
              <a:t>不同，</a:t>
            </a:r>
            <a:r>
              <a:rPr lang="zh-TW" altLang="en-US" dirty="0" smtClean="0"/>
              <a:t>上班</a:t>
            </a:r>
            <a:r>
              <a:rPr lang="zh-TW" altLang="en-US" dirty="0"/>
              <a:t>的時候常常被無理的客人騷擾</a:t>
            </a:r>
            <a:r>
              <a:rPr lang="zh-TW" altLang="en-US" dirty="0" smtClean="0">
                <a:solidFill>
                  <a:srgbClr val="002060"/>
                </a:solidFill>
              </a:rPr>
              <a:t>。</a:t>
            </a:r>
            <a:endParaRPr lang="en-US" altLang="zh-TW" dirty="0" smtClean="0">
              <a:solidFill>
                <a:srgbClr val="002060"/>
              </a:solidFill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2627784" y="2924424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2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6480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加油站</a:t>
            </a:r>
            <a:r>
              <a:rPr lang="en-US" altLang="zh-TW" dirty="0" smtClean="0">
                <a:solidFill>
                  <a:srgbClr val="002060"/>
                </a:solidFill>
              </a:rPr>
              <a:t>[</a:t>
            </a:r>
            <a:r>
              <a:rPr lang="zh-TW" altLang="en-US" dirty="0" smtClean="0">
                <a:solidFill>
                  <a:srgbClr val="002060"/>
                </a:solidFill>
              </a:rPr>
              <a:t>洗車</a:t>
            </a:r>
            <a:r>
              <a:rPr lang="en-US" altLang="zh-TW" dirty="0" smtClean="0">
                <a:solidFill>
                  <a:srgbClr val="002060"/>
                </a:solidFill>
              </a:rPr>
              <a:t>]</a:t>
            </a:r>
            <a:r>
              <a:rPr lang="zh-TW" altLang="en-US" dirty="0" smtClean="0">
                <a:solidFill>
                  <a:srgbClr val="002060"/>
                </a:solidFill>
              </a:rPr>
              <a:t>篇</a:t>
            </a:r>
            <a:r>
              <a:rPr lang="en-US" altLang="zh-TW" dirty="0" smtClean="0">
                <a:solidFill>
                  <a:srgbClr val="002060"/>
                </a:solidFill>
              </a:rPr>
              <a:t>--</a:t>
            </a:r>
            <a:r>
              <a:rPr lang="zh-TW" altLang="en-US" dirty="0" smtClean="0">
                <a:solidFill>
                  <a:schemeClr val="tx1"/>
                </a:solidFill>
              </a:rPr>
              <a:t>工作</a:t>
            </a:r>
            <a:r>
              <a:rPr lang="zh-TW" altLang="en-US" dirty="0">
                <a:solidFill>
                  <a:schemeClr val="tx1"/>
                </a:solidFill>
              </a:rPr>
              <a:t>甘苦談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/>
          <a:lstStyle/>
          <a:p>
            <a:r>
              <a:rPr lang="zh-TW" altLang="en-US" dirty="0"/>
              <a:t>洗車工人，至少得連站</a:t>
            </a:r>
            <a:r>
              <a:rPr lang="en-US" altLang="zh-TW" dirty="0"/>
              <a:t>4</a:t>
            </a:r>
            <a:r>
              <a:rPr lang="zh-TW" altLang="en-US" dirty="0"/>
              <a:t>小時，身高</a:t>
            </a:r>
            <a:r>
              <a:rPr lang="en-US" altLang="zh-TW" dirty="0"/>
              <a:t>150</a:t>
            </a:r>
            <a:r>
              <a:rPr lang="zh-TW" altLang="en-US" dirty="0"/>
              <a:t>公分以下的人，因為搆不到車頂，比較不</a:t>
            </a:r>
            <a:r>
              <a:rPr lang="zh-TW" altLang="en-US" dirty="0" smtClean="0"/>
              <a:t>建議</a:t>
            </a:r>
            <a:endParaRPr lang="en-US" altLang="zh-TW" dirty="0" smtClean="0"/>
          </a:p>
          <a:p>
            <a:r>
              <a:rPr lang="zh-TW" altLang="en-US" dirty="0"/>
              <a:t>洗車場</a:t>
            </a:r>
            <a:r>
              <a:rPr lang="zh-TW" altLang="en-US" dirty="0" smtClean="0"/>
              <a:t>，要</a:t>
            </a:r>
            <a:r>
              <a:rPr lang="zh-TW" altLang="en-US" dirty="0"/>
              <a:t>輪流吃飯，自己找空檔</a:t>
            </a:r>
            <a:r>
              <a:rPr lang="zh-TW" altLang="en-US" dirty="0" smtClean="0"/>
              <a:t>休息</a:t>
            </a:r>
            <a:endParaRPr lang="en-US" altLang="zh-TW" dirty="0" smtClean="0"/>
          </a:p>
          <a:p>
            <a:r>
              <a:rPr lang="zh-TW" altLang="en-US" dirty="0" smtClean="0"/>
              <a:t>不能戴手套</a:t>
            </a:r>
            <a:endParaRPr lang="en-US" altLang="zh-TW" dirty="0" smtClean="0"/>
          </a:p>
          <a:p>
            <a:r>
              <a:rPr lang="zh-TW" altLang="en-US" dirty="0"/>
              <a:t>腳會被洗車水濺濕，工作時又不能擦乾或更換鞋襪，腳的皮膚和濕鞋襪不斷摩擦，最後造成潰爛裂傷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冬天</a:t>
            </a:r>
            <a:r>
              <a:rPr lang="zh-TW" altLang="en-US" dirty="0"/>
              <a:t>洗</a:t>
            </a:r>
            <a:r>
              <a:rPr lang="zh-TW" altLang="en-US" dirty="0" smtClean="0"/>
              <a:t>車</a:t>
            </a:r>
            <a:r>
              <a:rPr lang="en-US" altLang="zh-TW" dirty="0" smtClean="0"/>
              <a:t>,</a:t>
            </a:r>
            <a:r>
              <a:rPr lang="zh-TW" altLang="en-US" dirty="0"/>
              <a:t>手常常是脫皮</a:t>
            </a:r>
            <a:r>
              <a:rPr lang="zh-TW" altLang="en-US" dirty="0" smtClean="0"/>
              <a:t>凍傷</a:t>
            </a:r>
            <a:endParaRPr lang="en-US" altLang="zh-TW" dirty="0" smtClean="0"/>
          </a:p>
          <a:p>
            <a:r>
              <a:rPr lang="zh-TW" altLang="en-US" dirty="0" smtClean="0"/>
              <a:t>遇下雨天，就停工，當天也就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沒薪水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 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3074" name="Picture 2" descr="C:\Users\user\Desktop\8102909002814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2565665" cy="19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9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64704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送貨司機</a:t>
            </a:r>
            <a:r>
              <a:rPr lang="zh-TW" altLang="en-US" dirty="0" smtClean="0">
                <a:solidFill>
                  <a:schemeClr val="tx1"/>
                </a:solidFill>
              </a:rPr>
              <a:t>篇</a:t>
            </a:r>
            <a:r>
              <a:rPr lang="en-US" altLang="zh-TW" dirty="0" smtClean="0">
                <a:solidFill>
                  <a:schemeClr val="tx1"/>
                </a:solidFill>
              </a:rPr>
              <a:t>--</a:t>
            </a:r>
            <a:r>
              <a:rPr lang="zh-TW" altLang="en-US" dirty="0" smtClean="0">
                <a:solidFill>
                  <a:schemeClr val="tx1"/>
                </a:solidFill>
              </a:rPr>
              <a:t>純熟</a:t>
            </a:r>
            <a:r>
              <a:rPr lang="zh-TW" altLang="en-US" dirty="0">
                <a:solidFill>
                  <a:schemeClr val="tx1"/>
                </a:solidFill>
              </a:rPr>
              <a:t>的工作技能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/>
          <a:lstStyle/>
          <a:p>
            <a:r>
              <a:rPr lang="en-US" altLang="zh-TW" dirty="0" smtClean="0"/>
              <a:t>0700 </a:t>
            </a:r>
            <a:r>
              <a:rPr lang="zh-TW" altLang="en-US" dirty="0"/>
              <a:t>上班 </a:t>
            </a:r>
            <a:r>
              <a:rPr lang="zh-TW" altLang="en-US" dirty="0" smtClean="0"/>
              <a:t> </a:t>
            </a:r>
            <a:r>
              <a:rPr lang="zh-TW" altLang="en-US" dirty="0"/>
              <a:t>理</a:t>
            </a:r>
            <a:r>
              <a:rPr lang="zh-TW" altLang="en-US" dirty="0" smtClean="0"/>
              <a:t>貨</a:t>
            </a:r>
            <a:endParaRPr lang="en-US" altLang="zh-TW" dirty="0" smtClean="0"/>
          </a:p>
          <a:p>
            <a:r>
              <a:rPr lang="en-US" altLang="zh-TW" dirty="0"/>
              <a:t>0830 </a:t>
            </a:r>
            <a:r>
              <a:rPr lang="zh-TW" altLang="en-US" dirty="0"/>
              <a:t>出車 開始</a:t>
            </a:r>
            <a:r>
              <a:rPr lang="zh-TW" altLang="en-US" dirty="0" smtClean="0"/>
              <a:t>送貨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 中午</a:t>
            </a:r>
            <a:r>
              <a:rPr lang="zh-TW" altLang="en-US" dirty="0"/>
              <a:t>午休視當天貨量而定，送不完就不用休也不用吃午餐</a:t>
            </a:r>
            <a:r>
              <a:rPr lang="zh-TW" altLang="en-US" dirty="0" smtClean="0"/>
              <a:t>了 </a:t>
            </a:r>
            <a:r>
              <a:rPr lang="en-US" altLang="zh-TW" dirty="0" smtClean="0"/>
              <a:t>)</a:t>
            </a:r>
          </a:p>
          <a:p>
            <a:r>
              <a:rPr lang="en-US" altLang="zh-TW" dirty="0"/>
              <a:t>1400 </a:t>
            </a:r>
            <a:r>
              <a:rPr lang="zh-TW" altLang="en-US" dirty="0"/>
              <a:t>繼續送貨 開始集</a:t>
            </a:r>
            <a:r>
              <a:rPr lang="zh-TW" altLang="en-US" dirty="0" smtClean="0"/>
              <a:t>貨</a:t>
            </a:r>
            <a:endParaRPr lang="en-US" altLang="zh-TW" dirty="0" smtClean="0"/>
          </a:p>
          <a:p>
            <a:r>
              <a:rPr lang="en-US" altLang="zh-TW" dirty="0"/>
              <a:t>1730 </a:t>
            </a:r>
            <a:r>
              <a:rPr lang="zh-TW" altLang="en-US" dirty="0"/>
              <a:t>回所下貨 載當配、晚</a:t>
            </a:r>
            <a:r>
              <a:rPr lang="zh-TW" altLang="en-US" dirty="0" smtClean="0"/>
              <a:t>配</a:t>
            </a:r>
            <a:endParaRPr lang="en-US" altLang="zh-TW" dirty="0" smtClean="0"/>
          </a:p>
          <a:p>
            <a:r>
              <a:rPr lang="en-US" altLang="zh-TW" dirty="0" smtClean="0"/>
              <a:t>1800 </a:t>
            </a:r>
            <a:r>
              <a:rPr lang="zh-TW" altLang="en-US" dirty="0"/>
              <a:t>開始收</a:t>
            </a:r>
            <a:r>
              <a:rPr lang="zh-TW" altLang="en-US" dirty="0" smtClean="0"/>
              <a:t>門市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 沒有</a:t>
            </a:r>
            <a:r>
              <a:rPr lang="zh-TW" altLang="en-US" dirty="0"/>
              <a:t>時間吃</a:t>
            </a:r>
            <a:r>
              <a:rPr lang="zh-TW" altLang="en-US" dirty="0" smtClean="0"/>
              <a:t>晚餐，頂多</a:t>
            </a:r>
            <a:r>
              <a:rPr lang="zh-TW" altLang="en-US" dirty="0"/>
              <a:t>買個</a:t>
            </a:r>
            <a:r>
              <a:rPr lang="zh-TW" altLang="en-US" dirty="0" smtClean="0"/>
              <a:t>麵包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邊</a:t>
            </a:r>
            <a:r>
              <a:rPr lang="zh-TW" altLang="en-US" dirty="0"/>
              <a:t>開邊</a:t>
            </a:r>
            <a:r>
              <a:rPr lang="zh-TW" altLang="en-US" dirty="0" smtClean="0"/>
              <a:t>吃，回</a:t>
            </a:r>
            <a:r>
              <a:rPr lang="zh-TW" altLang="en-US" dirty="0"/>
              <a:t>所</a:t>
            </a:r>
            <a:r>
              <a:rPr lang="zh-TW" altLang="en-US" dirty="0" smtClean="0"/>
              <a:t>時間視當天</a:t>
            </a:r>
            <a:r>
              <a:rPr lang="zh-TW" altLang="en-US" dirty="0"/>
              <a:t>集貨</a:t>
            </a:r>
            <a:r>
              <a:rPr lang="zh-TW" altLang="en-US" dirty="0" smtClean="0"/>
              <a:t>跟晚</a:t>
            </a:r>
            <a:r>
              <a:rPr lang="zh-TW" altLang="en-US" dirty="0"/>
              <a:t>配數而</a:t>
            </a:r>
            <a:r>
              <a:rPr lang="zh-TW" altLang="en-US" dirty="0" smtClean="0"/>
              <a:t>定 </a:t>
            </a:r>
            <a:r>
              <a:rPr lang="en-US" altLang="zh-TW" dirty="0" smtClean="0"/>
              <a:t>)</a:t>
            </a:r>
          </a:p>
          <a:p>
            <a:r>
              <a:rPr lang="zh-TW" altLang="en-US" b="1" dirty="0" smtClean="0"/>
              <a:t>下班</a:t>
            </a:r>
            <a:r>
              <a:rPr lang="zh-TW" altLang="en-US" dirty="0"/>
              <a:t>  </a:t>
            </a:r>
            <a:r>
              <a:rPr lang="zh-TW" altLang="en-US" dirty="0" smtClean="0"/>
              <a:t>視</a:t>
            </a:r>
            <a:r>
              <a:rPr lang="zh-TW" altLang="en-US" dirty="0"/>
              <a:t>當天所有人回營業所下完貨報表處理完即可下班</a:t>
            </a:r>
            <a:endParaRPr lang="en-US" altLang="zh-TW" dirty="0" smtClean="0"/>
          </a:p>
        </p:txBody>
      </p:sp>
      <p:pic>
        <p:nvPicPr>
          <p:cNvPr id="4098" name="Picture 2" descr="C:\Users\user\Desktop\20090202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/>
          <a:stretch/>
        </p:blipFill>
        <p:spPr bwMode="auto">
          <a:xfrm>
            <a:off x="5532065" y="2262520"/>
            <a:ext cx="2541640" cy="195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826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9864"/>
            <a:ext cx="7239000" cy="59283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送貨司機篇</a:t>
            </a:r>
            <a:r>
              <a:rPr lang="en-US" altLang="zh-TW" dirty="0">
                <a:solidFill>
                  <a:srgbClr val="002060"/>
                </a:solidFill>
              </a:rPr>
              <a:t>--</a:t>
            </a:r>
            <a:r>
              <a:rPr lang="zh-TW" altLang="en-US" dirty="0">
                <a:solidFill>
                  <a:schemeClr val="tx1"/>
                </a:solidFill>
              </a:rPr>
              <a:t>工作甘苦談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834312"/>
            <a:ext cx="7300664" cy="583504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/>
              <a:t>路況要</a:t>
            </a:r>
            <a:r>
              <a:rPr lang="zh-TW" altLang="en-US" dirty="0" smtClean="0"/>
              <a:t>熟</a:t>
            </a:r>
            <a:endParaRPr lang="en-US" altLang="zh-TW" dirty="0" smtClean="0"/>
          </a:p>
          <a:p>
            <a:r>
              <a:rPr lang="zh-TW" altLang="en-US" dirty="0"/>
              <a:t>記憶能力</a:t>
            </a:r>
            <a:r>
              <a:rPr lang="zh-TW" altLang="en-US" dirty="0" smtClean="0"/>
              <a:t>要好：知道</a:t>
            </a:r>
            <a:r>
              <a:rPr lang="zh-TW" altLang="en-US" dirty="0"/>
              <a:t>你要送哪些</a:t>
            </a:r>
            <a:r>
              <a:rPr lang="zh-TW" altLang="en-US" dirty="0" smtClean="0"/>
              <a:t>貨、哪</a:t>
            </a:r>
            <a:r>
              <a:rPr lang="zh-TW" altLang="en-US" dirty="0"/>
              <a:t>個路口是</a:t>
            </a:r>
            <a:r>
              <a:rPr lang="zh-TW" altLang="en-US" dirty="0" smtClean="0"/>
              <a:t>幾號</a:t>
            </a:r>
            <a:r>
              <a:rPr lang="zh-TW" altLang="en-US" dirty="0"/>
              <a:t>到幾號</a:t>
            </a:r>
            <a:r>
              <a:rPr lang="en-US" altLang="zh-TW" dirty="0" smtClean="0"/>
              <a:t>...</a:t>
            </a:r>
          </a:p>
          <a:p>
            <a:r>
              <a:rPr lang="zh-TW" altLang="en-US" dirty="0"/>
              <a:t>公司的規定是先</a:t>
            </a:r>
            <a:r>
              <a:rPr lang="zh-TW" altLang="en-US" dirty="0" smtClean="0"/>
              <a:t>送貨再收貨</a:t>
            </a:r>
            <a:r>
              <a:rPr lang="zh-TW" altLang="en-US" dirty="0"/>
              <a:t>，早上是送貨時間，下午三點過後才會是收貨</a:t>
            </a:r>
            <a:r>
              <a:rPr lang="zh-TW" altLang="en-US" dirty="0" smtClean="0"/>
              <a:t>時間</a:t>
            </a:r>
            <a:r>
              <a:rPr lang="zh-TW" altLang="en-US" dirty="0"/>
              <a:t>這樣才不會來來回回很多</a:t>
            </a:r>
            <a:r>
              <a:rPr lang="zh-TW" altLang="en-US" dirty="0" smtClean="0"/>
              <a:t>趟</a:t>
            </a:r>
            <a:endParaRPr lang="en-US" altLang="zh-TW" dirty="0" smtClean="0"/>
          </a:p>
          <a:p>
            <a:r>
              <a:rPr lang="zh-TW" altLang="en-US" dirty="0" smtClean="0"/>
              <a:t>有時候</a:t>
            </a:r>
            <a:r>
              <a:rPr lang="zh-TW" altLang="en-US" dirty="0"/>
              <a:t>的確會遇到脾氣不怎麼好的客人，這時候除了無奈也不能說甚麼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zh-TW" altLang="en-US" dirty="0" smtClean="0"/>
              <a:t>按照</a:t>
            </a:r>
            <a:r>
              <a:rPr lang="zh-TW" altLang="en-US" dirty="0"/>
              <a:t>地址送貨，如果寄貨的客人寫錯</a:t>
            </a:r>
            <a:r>
              <a:rPr lang="zh-TW" altLang="en-US" dirty="0" smtClean="0"/>
              <a:t>地址，我們</a:t>
            </a:r>
            <a:r>
              <a:rPr lang="zh-TW" altLang="en-US" dirty="0"/>
              <a:t>也只</a:t>
            </a:r>
            <a:r>
              <a:rPr lang="zh-TW" altLang="en-US" dirty="0" smtClean="0"/>
              <a:t>能再打電話</a:t>
            </a:r>
            <a:r>
              <a:rPr lang="zh-TW" altLang="en-US" dirty="0"/>
              <a:t>去確認，遇到有養狗的客人，坦白講有時候真的會被狗叫聲嚇</a:t>
            </a:r>
            <a:r>
              <a:rPr lang="zh-TW" altLang="en-US" dirty="0" smtClean="0"/>
              <a:t>到</a:t>
            </a:r>
            <a:endParaRPr lang="en-US" altLang="zh-TW" dirty="0" smtClean="0"/>
          </a:p>
          <a:p>
            <a:r>
              <a:rPr lang="zh-TW" altLang="en-US" dirty="0"/>
              <a:t>工作願景與發展</a:t>
            </a:r>
            <a:r>
              <a:rPr lang="en-US" altLang="zh-TW" dirty="0"/>
              <a:t>:</a:t>
            </a:r>
            <a:br>
              <a:rPr lang="en-US" altLang="zh-TW" dirty="0"/>
            </a:br>
            <a:r>
              <a:rPr lang="zh-TW" altLang="en-US" dirty="0"/>
              <a:t>在有限的時間內，要完成公司指派的任務，可以讓自我的時程規劃的能力更靈活，在與人相處接觸協調的過程中，更可以增加自我的溝通能力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工作樂趣與成就感</a:t>
            </a:r>
            <a:r>
              <a:rPr lang="en-US" altLang="zh-TW" dirty="0"/>
              <a:t>:</a:t>
            </a:r>
            <a:br>
              <a:rPr lang="en-US" altLang="zh-TW" dirty="0"/>
            </a:br>
            <a:r>
              <a:rPr lang="zh-TW" altLang="en-US" dirty="0"/>
              <a:t>每天都有機會可以與更多不同的人接觸互動，可以時時保持好心情，會是生活上最大的樂趣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4724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6480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房屋仲介篇</a:t>
            </a:r>
            <a:r>
              <a:rPr lang="en-US" altLang="zh-TW" dirty="0" smtClean="0">
                <a:solidFill>
                  <a:schemeClr val="tx1"/>
                </a:solidFill>
              </a:rPr>
              <a:t>--</a:t>
            </a:r>
            <a:r>
              <a:rPr lang="zh-TW" altLang="en-US" dirty="0" smtClean="0">
                <a:solidFill>
                  <a:schemeClr val="tx1"/>
                </a:solidFill>
              </a:rPr>
              <a:t>純熟</a:t>
            </a:r>
            <a:r>
              <a:rPr lang="zh-TW" altLang="en-US" dirty="0">
                <a:solidFill>
                  <a:schemeClr val="tx1"/>
                </a:solidFill>
              </a:rPr>
              <a:t>的工作技能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每日行程 </a:t>
            </a:r>
            <a:r>
              <a:rPr lang="en-US" altLang="zh-TW" dirty="0"/>
              <a:t>09:30 </a:t>
            </a:r>
            <a:r>
              <a:rPr lang="zh-TW" altLang="en-US" dirty="0"/>
              <a:t>上班打卡</a:t>
            </a:r>
            <a:r>
              <a:rPr lang="en-US" altLang="zh-TW" dirty="0"/>
              <a:t>(</a:t>
            </a:r>
            <a:r>
              <a:rPr lang="zh-TW" altLang="en-US" dirty="0"/>
              <a:t>委託量沒有達</a:t>
            </a:r>
            <a:r>
              <a:rPr lang="en-US" altLang="zh-TW" dirty="0"/>
              <a:t>15</a:t>
            </a:r>
            <a:r>
              <a:rPr lang="zh-TW" altLang="en-US" dirty="0"/>
              <a:t>件以上，</a:t>
            </a:r>
            <a:r>
              <a:rPr lang="en-US" altLang="zh-TW" dirty="0"/>
              <a:t>08:00</a:t>
            </a:r>
            <a:r>
              <a:rPr lang="zh-TW" altLang="en-US" dirty="0"/>
              <a:t>上班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10:30 </a:t>
            </a:r>
            <a:r>
              <a:rPr lang="zh-TW" altLang="en-US" dirty="0"/>
              <a:t>開早會</a:t>
            </a:r>
            <a:r>
              <a:rPr lang="en-US" altLang="zh-TW" dirty="0"/>
              <a:t>(</a:t>
            </a:r>
            <a:r>
              <a:rPr lang="zh-TW" altLang="en-US" dirty="0"/>
              <a:t>與店長報告一天的行程</a:t>
            </a:r>
            <a:r>
              <a:rPr lang="en-US" altLang="zh-TW" dirty="0"/>
              <a:t>) </a:t>
            </a:r>
            <a:endParaRPr lang="en-US" altLang="zh-TW" dirty="0" smtClean="0"/>
          </a:p>
          <a:p>
            <a:r>
              <a:rPr lang="en-US" altLang="zh-TW" dirty="0" smtClean="0"/>
              <a:t>11:30 </a:t>
            </a:r>
            <a:r>
              <a:rPr lang="zh-TW" altLang="en-US" dirty="0"/>
              <a:t>派</a:t>
            </a:r>
            <a:r>
              <a:rPr lang="en-US" altLang="zh-TW" dirty="0"/>
              <a:t>DM(1000</a:t>
            </a:r>
            <a:r>
              <a:rPr lang="zh-TW" altLang="en-US" dirty="0"/>
              <a:t>份</a:t>
            </a:r>
            <a:r>
              <a:rPr lang="en-US" altLang="zh-TW" dirty="0"/>
              <a:t>) </a:t>
            </a:r>
            <a:endParaRPr lang="en-US" altLang="zh-TW" dirty="0" smtClean="0"/>
          </a:p>
          <a:p>
            <a:r>
              <a:rPr lang="en-US" altLang="zh-TW" dirty="0" smtClean="0"/>
              <a:t>12:30 </a:t>
            </a:r>
            <a:r>
              <a:rPr lang="zh-TW" altLang="en-US" dirty="0"/>
              <a:t>吃飯 </a:t>
            </a:r>
            <a:endParaRPr lang="en-US" altLang="zh-TW" dirty="0" smtClean="0"/>
          </a:p>
          <a:p>
            <a:r>
              <a:rPr lang="en-US" altLang="zh-TW" dirty="0" smtClean="0"/>
              <a:t>13:00 </a:t>
            </a:r>
            <a:r>
              <a:rPr lang="zh-TW" altLang="en-US" dirty="0"/>
              <a:t>物件追蹤</a:t>
            </a:r>
            <a:r>
              <a:rPr lang="en-US" altLang="zh-TW" dirty="0"/>
              <a:t>(</a:t>
            </a:r>
            <a:r>
              <a:rPr lang="zh-TW" altLang="en-US" dirty="0"/>
              <a:t>也就是找看有沒有屋主想賣房子的</a:t>
            </a:r>
            <a:r>
              <a:rPr lang="en-US" altLang="zh-TW" dirty="0"/>
              <a:t>) </a:t>
            </a:r>
            <a:endParaRPr lang="en-US" altLang="zh-TW" dirty="0" smtClean="0"/>
          </a:p>
          <a:p>
            <a:r>
              <a:rPr lang="en-US" altLang="zh-TW" dirty="0" smtClean="0"/>
              <a:t>15:00 </a:t>
            </a:r>
            <a:r>
              <a:rPr lang="zh-TW" altLang="en-US" dirty="0"/>
              <a:t>拜訪管理員</a:t>
            </a:r>
            <a:r>
              <a:rPr lang="en-US" altLang="zh-TW" dirty="0"/>
              <a:t>(</a:t>
            </a:r>
            <a:r>
              <a:rPr lang="zh-TW" altLang="en-US" dirty="0"/>
              <a:t>兩位</a:t>
            </a:r>
            <a:r>
              <a:rPr lang="en-US" altLang="zh-TW" dirty="0"/>
              <a:t>) </a:t>
            </a:r>
            <a:r>
              <a:rPr lang="zh-TW" altLang="en-US" dirty="0" smtClean="0"/>
              <a:t>        </a:t>
            </a:r>
            <a:endParaRPr lang="en-US" altLang="zh-TW" dirty="0" smtClean="0"/>
          </a:p>
          <a:p>
            <a:r>
              <a:rPr lang="en-US" altLang="zh-TW" dirty="0" smtClean="0"/>
              <a:t>16:00 </a:t>
            </a:r>
            <a:r>
              <a:rPr lang="zh-TW" altLang="en-US" dirty="0"/>
              <a:t>開晚會 </a:t>
            </a:r>
            <a:endParaRPr lang="en-US" altLang="zh-TW" dirty="0" smtClean="0"/>
          </a:p>
          <a:p>
            <a:r>
              <a:rPr lang="en-US" altLang="zh-TW" dirty="0" smtClean="0"/>
              <a:t>17:00 </a:t>
            </a:r>
            <a:r>
              <a:rPr lang="zh-TW" altLang="en-US" dirty="0"/>
              <a:t>追蹤物件拜訪資料整理 </a:t>
            </a:r>
            <a:endParaRPr lang="en-US" altLang="zh-TW" dirty="0" smtClean="0"/>
          </a:p>
          <a:p>
            <a:r>
              <a:rPr lang="en-US" altLang="zh-TW" dirty="0" smtClean="0"/>
              <a:t>17:30 </a:t>
            </a:r>
            <a:r>
              <a:rPr lang="zh-TW" altLang="en-US" dirty="0"/>
              <a:t>吃飯 </a:t>
            </a:r>
            <a:endParaRPr lang="en-US" altLang="zh-TW" dirty="0" smtClean="0"/>
          </a:p>
          <a:p>
            <a:r>
              <a:rPr lang="en-US" altLang="zh-TW" dirty="0" smtClean="0"/>
              <a:t>18:00-22:00 </a:t>
            </a:r>
            <a:r>
              <a:rPr lang="zh-TW" altLang="en-US" dirty="0"/>
              <a:t>屋主拜訪</a:t>
            </a:r>
            <a:r>
              <a:rPr lang="en-US" altLang="zh-TW" dirty="0"/>
              <a:t>(</a:t>
            </a:r>
            <a:r>
              <a:rPr lang="zh-TW" altLang="en-US" dirty="0"/>
              <a:t>至少四個屋主</a:t>
            </a:r>
            <a:r>
              <a:rPr lang="en-US" altLang="zh-TW" dirty="0"/>
              <a:t>) </a:t>
            </a:r>
            <a:endParaRPr lang="en-US" altLang="zh-TW" dirty="0" smtClean="0"/>
          </a:p>
          <a:p>
            <a:r>
              <a:rPr lang="en-US" altLang="zh-TW" dirty="0" smtClean="0"/>
              <a:t>22:00-23:00 </a:t>
            </a:r>
            <a:r>
              <a:rPr lang="zh-TW" altLang="en-US" dirty="0"/>
              <a:t>今日報表製作及明日行程</a:t>
            </a:r>
            <a:r>
              <a:rPr lang="zh-TW" altLang="en-US" dirty="0" smtClean="0"/>
              <a:t>規劃</a:t>
            </a:r>
            <a:endParaRPr lang="en-US" altLang="zh-TW" dirty="0" smtClean="0"/>
          </a:p>
          <a:p>
            <a:pPr>
              <a:buFont typeface="Wingdings" pitchFamily="2" charset="2"/>
              <a:buChar char="Ø"/>
            </a:pPr>
            <a:r>
              <a:rPr lang="zh-TW" altLang="en-US" dirty="0" smtClean="0"/>
              <a:t>以上</a:t>
            </a:r>
            <a:r>
              <a:rPr lang="zh-TW" altLang="en-US" dirty="0"/>
              <a:t>是平日該做的</a:t>
            </a:r>
            <a:r>
              <a:rPr lang="zh-TW" altLang="en-US" dirty="0" smtClean="0"/>
              <a:t>日期</a:t>
            </a:r>
            <a:endParaRPr lang="en-US" altLang="zh-TW" dirty="0" smtClean="0"/>
          </a:p>
          <a:p>
            <a:pPr>
              <a:buFont typeface="Wingdings" pitchFamily="2" charset="2"/>
              <a:buChar char="Ø"/>
            </a:pPr>
            <a:r>
              <a:rPr lang="zh-TW" altLang="en-US" dirty="0" smtClean="0"/>
              <a:t>如果是</a:t>
            </a:r>
            <a:r>
              <a:rPr lang="zh-TW" altLang="en-US" dirty="0"/>
              <a:t>新人</a:t>
            </a:r>
            <a:r>
              <a:rPr lang="zh-TW" altLang="en-US" dirty="0" smtClean="0"/>
              <a:t>，行程</a:t>
            </a:r>
            <a:r>
              <a:rPr lang="zh-TW" altLang="en-US" dirty="0"/>
              <a:t>有些是店長強制</a:t>
            </a:r>
            <a:r>
              <a:rPr lang="zh-TW" altLang="en-US" dirty="0" smtClean="0"/>
              <a:t>規定</a:t>
            </a:r>
            <a:endParaRPr lang="zh-TW" altLang="en-US" dirty="0"/>
          </a:p>
        </p:txBody>
      </p:sp>
      <p:pic>
        <p:nvPicPr>
          <p:cNvPr id="5122" name="Picture 2" descr="C:\Users\user\Desktop\thQ37VBI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285750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24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484632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altLang="zh-TW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單元一：</a:t>
            </a:r>
            <a:endParaRPr lang="en-US" altLang="zh-TW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6000" b="1" dirty="0">
                <a:latin typeface="標楷體" pitchFamily="65" charset="-120"/>
                <a:ea typeface="標楷體" pitchFamily="65" charset="-120"/>
              </a:rPr>
              <a:t>建立良好的工作習慣</a:t>
            </a:r>
            <a:endParaRPr lang="en-US" altLang="zh-TW" sz="6000" b="1" dirty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altLang="zh-TW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3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58868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房屋仲介篇</a:t>
            </a:r>
            <a:r>
              <a:rPr lang="en-US" altLang="zh-TW" dirty="0" smtClean="0">
                <a:solidFill>
                  <a:schemeClr val="tx1"/>
                </a:solidFill>
              </a:rPr>
              <a:t>--</a:t>
            </a:r>
            <a:r>
              <a:rPr lang="zh-TW" altLang="en-US" dirty="0" smtClean="0">
                <a:solidFill>
                  <a:schemeClr val="tx1"/>
                </a:solidFill>
              </a:rPr>
              <a:t>工作</a:t>
            </a:r>
            <a:r>
              <a:rPr lang="zh-TW" altLang="en-US" dirty="0">
                <a:solidFill>
                  <a:schemeClr val="tx1"/>
                </a:solidFill>
              </a:rPr>
              <a:t>甘苦談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6320"/>
            <a:ext cx="7239000" cy="4250872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/>
              <a:t>你能適應每天超時的工作時間</a:t>
            </a:r>
            <a:r>
              <a:rPr lang="en-US" altLang="zh-TW" dirty="0" smtClean="0"/>
              <a:t>?</a:t>
            </a:r>
          </a:p>
          <a:p>
            <a:pPr>
              <a:buFont typeface="Wingdings" pitchFamily="2" charset="2"/>
              <a:buChar char="u"/>
            </a:pPr>
            <a:endParaRPr lang="en-US" altLang="zh-TW" dirty="0" smtClean="0"/>
          </a:p>
          <a:p>
            <a:pPr>
              <a:buFont typeface="Wingdings" pitchFamily="2" charset="2"/>
              <a:buChar char="u"/>
            </a:pPr>
            <a:r>
              <a:rPr lang="zh-TW" altLang="en-US" dirty="0" smtClean="0"/>
              <a:t>你</a:t>
            </a:r>
            <a:r>
              <a:rPr lang="zh-TW" altLang="en-US" dirty="0"/>
              <a:t>能體會陌生按門鈴，卻被屋主趕回去那麼心情</a:t>
            </a:r>
            <a:r>
              <a:rPr lang="en-US" altLang="zh-TW" dirty="0" smtClean="0"/>
              <a:t>?</a:t>
            </a:r>
          </a:p>
          <a:p>
            <a:pPr>
              <a:buFont typeface="Wingdings" pitchFamily="2" charset="2"/>
              <a:buChar char="u"/>
            </a:pPr>
            <a:endParaRPr lang="en-US" altLang="zh-TW" dirty="0" smtClean="0"/>
          </a:p>
          <a:p>
            <a:pPr>
              <a:buFont typeface="Wingdings" pitchFamily="2" charset="2"/>
              <a:buChar char="u"/>
            </a:pPr>
            <a:r>
              <a:rPr lang="zh-TW" altLang="en-US" dirty="0" smtClean="0"/>
              <a:t>你</a:t>
            </a:r>
            <a:r>
              <a:rPr lang="zh-TW" altLang="en-US" dirty="0"/>
              <a:t>能體會假日還要上班，不能陪伴家人</a:t>
            </a:r>
            <a:r>
              <a:rPr lang="zh-TW" altLang="en-US" dirty="0" smtClean="0"/>
              <a:t>及男女朋友</a:t>
            </a:r>
            <a:r>
              <a:rPr lang="zh-TW" altLang="en-US" dirty="0"/>
              <a:t>的感覺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endParaRPr lang="en-US" altLang="zh-TW" dirty="0" smtClean="0"/>
          </a:p>
          <a:p>
            <a:pPr>
              <a:buFont typeface="Wingdings" pitchFamily="2" charset="2"/>
              <a:buChar char="u"/>
            </a:pPr>
            <a:r>
              <a:rPr lang="zh-TW" altLang="en-US" dirty="0" smtClean="0"/>
              <a:t>你</a:t>
            </a:r>
            <a:r>
              <a:rPr lang="zh-TW" altLang="en-US" dirty="0"/>
              <a:t>能體會為了工作，身體狀態變得很差</a:t>
            </a:r>
            <a:r>
              <a:rPr lang="en-US" altLang="zh-TW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2352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936104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zh-TW" altLang="en-US" sz="4900" dirty="0" smtClean="0">
                <a:solidFill>
                  <a:schemeClr val="tx1"/>
                </a:solidFill>
              </a:rPr>
              <a:t>二、合宜的禮儀與談吐</a:t>
            </a:r>
            <a:endParaRPr lang="zh-TW" altLang="en-US" sz="49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44644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親切的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微笑</a:t>
            </a:r>
            <a:endParaRPr lang="en-US" altLang="zh-TW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  <a:p>
            <a:endParaRPr lang="en-US" altLang="zh-TW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  <a:p>
            <a:pPr>
              <a:buFont typeface="Wingdings" pitchFamily="2" charset="2"/>
              <a:buChar char="n"/>
            </a:pP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職場打扮原則</a:t>
            </a:r>
            <a:endParaRPr lang="en-US" altLang="zh-TW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n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具備溝通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能力</a:t>
            </a:r>
            <a:endParaRPr lang="en-US" altLang="zh-TW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n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良好的服務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態度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6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2632" y="980728"/>
            <a:ext cx="7239000" cy="884656"/>
          </a:xfrm>
        </p:spPr>
        <p:txBody>
          <a:bodyPr>
            <a:normAutofit fontScale="90000"/>
          </a:bodyPr>
          <a:lstStyle/>
          <a:p>
            <a:r>
              <a:rPr lang="en-US" altLang="zh-TW" sz="6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sz="6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sz="6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sz="6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sz="6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sz="6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sz="6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sz="6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sz="6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sz="6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sz="6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sz="6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sz="6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sz="6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zh-TW" alt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                     </a:t>
            </a:r>
            <a:r>
              <a:rPr lang="en-US" altLang="zh-TW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              </a:t>
            </a:r>
            <a:br>
              <a:rPr lang="en-US" altLang="zh-TW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zh-TW" alt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   </a:t>
            </a:r>
            <a:r>
              <a:rPr lang="zh-TW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合宜</a:t>
            </a:r>
            <a:r>
              <a:rPr lang="zh-TW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的禮儀與談吐</a:t>
            </a:r>
            <a:r>
              <a:rPr lang="en-US" altLang="zh-TW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—</a:t>
            </a:r>
            <a:r>
              <a:rPr lang="zh-TW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親切的微笑</a:t>
            </a:r>
            <a:r>
              <a:rPr lang="en-US" altLang="zh-TW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zh-TW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                           </a:t>
            </a:r>
            <a:r>
              <a:rPr lang="zh-TW" altLang="en-US" sz="2700" dirty="0">
                <a:solidFill>
                  <a:srgbClr val="FF00FF"/>
                </a:solidFill>
              </a:rPr>
              <a:t/>
            </a:r>
            <a:br>
              <a:rPr lang="zh-TW" altLang="en-US" sz="2700" dirty="0">
                <a:solidFill>
                  <a:srgbClr val="FF00FF"/>
                </a:solidFill>
              </a:rPr>
            </a:br>
            <a:endParaRPr lang="zh-TW" altLang="en-US" sz="2700" dirty="0"/>
          </a:p>
        </p:txBody>
      </p:sp>
      <p:pic>
        <p:nvPicPr>
          <p:cNvPr id="7" name="Picture 2" descr="C:\Users\user\Desktop\1533767_760921720602395_163814884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62" y="4339729"/>
            <a:ext cx="341639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16046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516" y="4094187"/>
            <a:ext cx="19240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22244" y="4653134"/>
            <a:ext cx="349356" cy="19908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</a:rPr>
              <a:t>台灣高鐵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46588" y="1305620"/>
            <a:ext cx="504056" cy="2592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4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400" dirty="0" smtClean="0">
                <a:solidFill>
                  <a:schemeClr val="tx1"/>
                </a:solidFill>
              </a:rPr>
              <a:t>電訪員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14" name="Picture 2" descr="C:\Users\user\Desktop\1325728671-1115173603_n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2" y="1446607"/>
            <a:ext cx="3394720" cy="264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179512" y="1556792"/>
            <a:ext cx="468052" cy="2329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</a:rPr>
              <a:t>便利商店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04048" y="4339729"/>
            <a:ext cx="484468" cy="2113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公</a:t>
            </a:r>
            <a:r>
              <a:rPr lang="zh-TW" altLang="en-US" sz="2400" dirty="0" smtClean="0">
                <a:solidFill>
                  <a:schemeClr val="tx1"/>
                </a:solidFill>
              </a:rPr>
              <a:t>公車司機</a:t>
            </a:r>
            <a:r>
              <a:rPr lang="zh-TW" altLang="en-US" sz="2400" dirty="0" smtClean="0"/>
              <a:t>司機</a:t>
            </a:r>
            <a:endParaRPr lang="zh-TW" altLang="en-US" sz="2400" dirty="0"/>
          </a:p>
        </p:txBody>
      </p:sp>
      <p:pic>
        <p:nvPicPr>
          <p:cNvPr id="6146" name="Picture 2" descr="C:\Users\user\Desktop\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298" y="1399183"/>
            <a:ext cx="2266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87164"/>
            <a:ext cx="7560840" cy="533524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合宜的禮儀與</a:t>
            </a:r>
            <a:r>
              <a:rPr lang="zh-TW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談吐</a:t>
            </a:r>
            <a:r>
              <a:rPr lang="en-US" altLang="zh-TW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—</a:t>
            </a:r>
            <a:r>
              <a:rPr lang="zh-TW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職場打扮原則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836712"/>
            <a:ext cx="756084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b="1" dirty="0" smtClean="0"/>
              <a:t>首要</a:t>
            </a:r>
            <a:r>
              <a:rPr lang="zh-TW" altLang="en-US" sz="2000" b="1" dirty="0"/>
              <a:t>原則</a:t>
            </a:r>
            <a:r>
              <a:rPr lang="zh-TW" altLang="en-US" sz="2000" dirty="0" smtClean="0"/>
              <a:t>：</a:t>
            </a:r>
            <a:r>
              <a:rPr lang="zh-TW" altLang="en-US" sz="2000" b="1" dirty="0">
                <a:latin typeface="+mj-ea"/>
              </a:rPr>
              <a:t>符合身分</a:t>
            </a:r>
            <a:r>
              <a:rPr lang="en-US" altLang="zh-TW" sz="2000" b="1" dirty="0">
                <a:latin typeface="+mj-ea"/>
              </a:rPr>
              <a:t>(practical</a:t>
            </a:r>
            <a:r>
              <a:rPr lang="en-US" altLang="zh-TW" sz="2000" b="1" dirty="0" smtClean="0">
                <a:latin typeface="+mj-ea"/>
              </a:rPr>
              <a:t>)</a:t>
            </a:r>
          </a:p>
          <a:p>
            <a:pPr>
              <a:buFont typeface="Wingdings" pitchFamily="2" charset="2"/>
              <a:buChar char="n"/>
            </a:pPr>
            <a:r>
              <a:rPr lang="zh-TW" altLang="en-US" sz="2000" b="1" dirty="0" smtClean="0">
                <a:latin typeface="+mj-ea"/>
              </a:rPr>
              <a:t> 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頭髮</a:t>
            </a:r>
            <a:r>
              <a:rPr lang="zh-TW" altLang="en-US" sz="2000" dirty="0" smtClean="0"/>
              <a:t>：</a:t>
            </a:r>
            <a:r>
              <a:rPr lang="zh-TW" altLang="en-US" sz="2000" dirty="0"/>
              <a:t>俗話</a:t>
            </a:r>
            <a:r>
              <a:rPr lang="zh-TW" altLang="en-US" sz="2000" dirty="0" smtClean="0"/>
              <a:t>説「從頭開始」，頭髮很重要</a:t>
            </a:r>
            <a:endParaRPr lang="en-US" altLang="zh-TW" sz="2000" dirty="0"/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sz="2000" dirty="0" smtClean="0"/>
              <a:t>男性</a:t>
            </a:r>
            <a:r>
              <a:rPr lang="zh-TW" altLang="en-US" sz="2000" dirty="0"/>
              <a:t>不要留</a:t>
            </a:r>
            <a:r>
              <a:rPr lang="zh-TW" altLang="en-US" sz="2000" dirty="0" smtClean="0"/>
              <a:t>長髮（</a:t>
            </a:r>
            <a:r>
              <a:rPr lang="zh-TW" altLang="en-US" sz="2000" dirty="0"/>
              <a:t>藝術類除外</a:t>
            </a:r>
            <a:r>
              <a:rPr lang="zh-TW" altLang="en-US" sz="2000" dirty="0" smtClean="0"/>
              <a:t>）</a:t>
            </a:r>
            <a:endParaRPr lang="en-US" altLang="zh-TW" sz="2000" dirty="0" smtClean="0"/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sz="2000" dirty="0" smtClean="0"/>
              <a:t>女生</a:t>
            </a:r>
            <a:r>
              <a:rPr lang="zh-TW" altLang="en-US" sz="2000" dirty="0"/>
              <a:t>可以留</a:t>
            </a:r>
            <a:r>
              <a:rPr lang="zh-TW" altLang="en-US" sz="2000" dirty="0" smtClean="0"/>
              <a:t>長髮，</a:t>
            </a:r>
            <a:r>
              <a:rPr lang="zh-TW" altLang="en-US" sz="2000" dirty="0"/>
              <a:t>但不要遮住眼睛或</a:t>
            </a:r>
            <a:r>
              <a:rPr lang="zh-TW" altLang="en-US" sz="2000" dirty="0" smtClean="0"/>
              <a:t>臉</a:t>
            </a:r>
            <a:endParaRPr lang="en-US" altLang="zh-TW" sz="2000" dirty="0" smtClean="0"/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sz="2000" dirty="0"/>
              <a:t>千萬不要讓自己頭髮下“雪花”，</a:t>
            </a:r>
            <a:r>
              <a:rPr lang="zh-TW" altLang="en-US" sz="2000" dirty="0" smtClean="0"/>
              <a:t>頭皮屑</a:t>
            </a:r>
            <a:endParaRPr lang="en-US" altLang="zh-TW" sz="2000" dirty="0"/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sz="2000" dirty="0" smtClean="0"/>
              <a:t>油性</a:t>
            </a:r>
            <a:r>
              <a:rPr lang="zh-TW" altLang="en-US" sz="2000" dirty="0"/>
              <a:t>髮</a:t>
            </a:r>
            <a:r>
              <a:rPr lang="zh-TW" altLang="en-US" sz="2000" dirty="0" smtClean="0"/>
              <a:t>質的請</a:t>
            </a:r>
            <a:r>
              <a:rPr lang="zh-TW" altLang="en-US" sz="2000" dirty="0"/>
              <a:t>勤</a:t>
            </a:r>
            <a:r>
              <a:rPr lang="zh-TW" altLang="en-US" sz="2000" dirty="0" smtClean="0"/>
              <a:t>洗頭</a:t>
            </a:r>
            <a:endParaRPr lang="en-US" altLang="zh-TW" sz="2000" dirty="0" smtClean="0"/>
          </a:p>
          <a:p>
            <a:pPr>
              <a:buFont typeface="Wingdings" pitchFamily="2" charset="2"/>
              <a:buChar char="n"/>
            </a:pPr>
            <a:r>
              <a:rPr lang="zh-TW" altLang="en-US" sz="2000" dirty="0" smtClean="0"/>
              <a:t>職場打扮原則三：不要</a:t>
            </a:r>
            <a:r>
              <a:rPr lang="zh-TW" altLang="en-US" sz="2000" dirty="0"/>
              <a:t>當</a:t>
            </a:r>
            <a:r>
              <a:rPr lang="zh-TW" altLang="en-US" sz="2000" dirty="0" smtClean="0"/>
              <a:t>毛毛蟲</a:t>
            </a:r>
            <a:endParaRPr lang="en-US" altLang="zh-TW" sz="2000" dirty="0" smtClean="0"/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sz="2000" dirty="0" smtClean="0"/>
              <a:t>男生</a:t>
            </a:r>
            <a:r>
              <a:rPr lang="zh-TW" altLang="en-US" sz="2000" dirty="0"/>
              <a:t>：鼻毛外</a:t>
            </a:r>
            <a:r>
              <a:rPr lang="zh-TW" altLang="en-US" sz="2000" dirty="0" smtClean="0"/>
              <a:t>翻</a:t>
            </a:r>
            <a:endParaRPr lang="en-US" altLang="zh-TW" sz="2000" dirty="0" smtClean="0"/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sz="2000" dirty="0"/>
              <a:t>女生：腋毛，體毛</a:t>
            </a:r>
            <a:endParaRPr lang="en-US" altLang="zh-TW" sz="2000" dirty="0" smtClean="0"/>
          </a:p>
          <a:p>
            <a:pPr>
              <a:buFont typeface="Wingdings" pitchFamily="2" charset="2"/>
              <a:buChar char="n"/>
            </a:pPr>
            <a:r>
              <a:rPr lang="zh-TW" altLang="en-US" sz="2000" b="1" dirty="0" smtClean="0">
                <a:solidFill>
                  <a:srgbClr val="FF0000"/>
                </a:solidFill>
              </a:rPr>
              <a:t>鞋子</a:t>
            </a:r>
            <a:r>
              <a:rPr lang="zh-TW" altLang="en-US" sz="2000" dirty="0" smtClean="0"/>
              <a:t>：</a:t>
            </a:r>
            <a:endParaRPr lang="en-US" altLang="zh-TW" sz="2000" dirty="0" smtClean="0"/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sz="2000" dirty="0" smtClean="0"/>
              <a:t>拖鞋</a:t>
            </a:r>
            <a:r>
              <a:rPr lang="zh-TW" altLang="en-US" sz="2000" dirty="0"/>
              <a:t>是萬萬不能穿去上班</a:t>
            </a:r>
            <a:r>
              <a:rPr lang="zh-TW" altLang="en-US" sz="2000" dirty="0" smtClean="0"/>
              <a:t>的</a:t>
            </a:r>
            <a:endParaRPr lang="en-US" altLang="zh-TW" sz="2000" dirty="0" smtClean="0"/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sz="2000" dirty="0"/>
              <a:t>若是穿皮鞋不要忘記定期擦</a:t>
            </a:r>
            <a:r>
              <a:rPr lang="zh-TW" altLang="en-US" sz="2000" dirty="0" smtClean="0"/>
              <a:t>皮鞋</a:t>
            </a:r>
            <a:endParaRPr lang="en-US" altLang="zh-TW" sz="2000" dirty="0" smtClean="0"/>
          </a:p>
          <a:p>
            <a:pPr>
              <a:buFont typeface="Wingdings" pitchFamily="2" charset="2"/>
              <a:buChar char="n"/>
            </a:pPr>
            <a:r>
              <a:rPr lang="zh-TW" altLang="en-US" sz="2000" b="1" dirty="0">
                <a:solidFill>
                  <a:srgbClr val="FF0000"/>
                </a:solidFill>
              </a:rPr>
              <a:t>手機殼和小飾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品、手機設置鈴聲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n"/>
            </a:pPr>
            <a:r>
              <a:rPr lang="zh-TW" altLang="en-US" sz="2000" b="1" dirty="0">
                <a:solidFill>
                  <a:srgbClr val="FF0000"/>
                </a:solidFill>
              </a:rPr>
              <a:t>包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sz="2000" dirty="0" smtClean="0"/>
              <a:t>穿</a:t>
            </a:r>
            <a:r>
              <a:rPr lang="zh-TW" altLang="en-US" sz="2000" dirty="0"/>
              <a:t>西裝或者職業</a:t>
            </a:r>
            <a:r>
              <a:rPr lang="zh-TW" altLang="en-US" sz="2000" dirty="0" smtClean="0"/>
              <a:t>裝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用</a:t>
            </a:r>
            <a:r>
              <a:rPr lang="zh-TW" altLang="en-US" sz="2000" dirty="0"/>
              <a:t>公文包或者簡潔大方正統款式的</a:t>
            </a:r>
            <a:r>
              <a:rPr lang="zh-TW" altLang="en-US" sz="2000" dirty="0" smtClean="0"/>
              <a:t>皮包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9" name="橢圓形圖說文字 8"/>
          <p:cNvSpPr/>
          <p:nvPr/>
        </p:nvSpPr>
        <p:spPr>
          <a:xfrm>
            <a:off x="3203848" y="3789040"/>
            <a:ext cx="2088232" cy="720080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</a:rPr>
              <a:t>職場大忌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2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648072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職場打扮</a:t>
            </a:r>
            <a:r>
              <a:rPr lang="zh-TW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原則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836712"/>
            <a:ext cx="7920880" cy="5619024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配合</a:t>
            </a:r>
            <a:r>
              <a:rPr lang="zh-TW" altLang="en-US" dirty="0" smtClean="0"/>
              <a:t>活動一：大家</a:t>
            </a:r>
            <a:r>
              <a:rPr lang="zh-TW" altLang="en-US" dirty="0"/>
              <a:t>來</a:t>
            </a:r>
            <a:r>
              <a:rPr lang="zh-TW" altLang="en-US" dirty="0" smtClean="0"/>
              <a:t>找碴</a:t>
            </a:r>
            <a:endParaRPr lang="en-US" altLang="zh-TW" dirty="0"/>
          </a:p>
          <a:p>
            <a:pPr marL="514350" indent="-514350">
              <a:buAutoNum type="arabicParenBoth"/>
            </a:pPr>
            <a:r>
              <a:rPr lang="zh-TW" altLang="en-US" sz="2000" dirty="0" smtClean="0"/>
              <a:t>比較這兩張照片的不同</a:t>
            </a:r>
            <a:endParaRPr lang="en-US" altLang="zh-TW" sz="2000" dirty="0" smtClean="0"/>
          </a:p>
          <a:p>
            <a:pPr marL="514350" indent="-514350">
              <a:buAutoNum type="arabicParenBoth"/>
            </a:pPr>
            <a:r>
              <a:rPr lang="zh-TW" altLang="en-US" sz="2000" dirty="0" smtClean="0"/>
              <a:t>在職場上，他們的穿著適合</a:t>
            </a:r>
            <a:r>
              <a:rPr lang="zh-TW" altLang="en-US" sz="2000" dirty="0"/>
              <a:t>嗎，說說</a:t>
            </a:r>
            <a:r>
              <a:rPr lang="zh-TW" altLang="en-US" sz="2000" dirty="0" smtClean="0"/>
              <a:t>看你的感覺</a:t>
            </a:r>
            <a:r>
              <a:rPr lang="en-US" altLang="zh-TW" sz="2000" dirty="0" smtClean="0"/>
              <a:t>?</a:t>
            </a:r>
          </a:p>
          <a:p>
            <a:pPr marL="514350" indent="-514350">
              <a:buAutoNum type="arabicParenBoth"/>
            </a:pPr>
            <a:endParaRPr lang="en-US" altLang="zh-TW" sz="2000" dirty="0"/>
          </a:p>
          <a:p>
            <a:pPr marL="514350" indent="-514350">
              <a:buAutoNum type="arabicParenBoth"/>
            </a:pPr>
            <a:endParaRPr lang="en-US" altLang="zh-TW" sz="2000" dirty="0" smtClean="0"/>
          </a:p>
          <a:p>
            <a:pPr marL="514350" indent="-514350">
              <a:buAutoNum type="arabicParenBoth"/>
            </a:pPr>
            <a:endParaRPr lang="en-US" altLang="zh-TW" sz="2000" dirty="0"/>
          </a:p>
          <a:p>
            <a:pPr marL="514350" indent="-514350">
              <a:buAutoNum type="arabicParenBoth"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400" dirty="0"/>
              <a:t>配合活動二</a:t>
            </a:r>
            <a:r>
              <a:rPr lang="zh-TW" altLang="en-US" sz="2400" dirty="0" smtClean="0"/>
              <a:t> ：說說看，各行各業職場服裝的不同</a:t>
            </a:r>
            <a:endParaRPr lang="zh-TW" altLang="en-US" sz="2400" dirty="0"/>
          </a:p>
        </p:txBody>
      </p:sp>
      <p:pic>
        <p:nvPicPr>
          <p:cNvPr id="4" name="Picture 2" descr="C:\Users\user\Desktop\20141204184940_49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8" y="2132857"/>
            <a:ext cx="3185466" cy="18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640_0c9f9e54d7a8d633633af08a85dd67fb_1423540510059_156415_ver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376" y="4764078"/>
            <a:ext cx="2343820" cy="1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13125536886ui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77" y="4764078"/>
            <a:ext cx="2165797" cy="145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e5c891d85b20d2b8ab44d13b2b_5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" y="4333909"/>
            <a:ext cx="170656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11108954_907278415977735_769447139500649641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43956"/>
            <a:ext cx="1463824" cy="21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0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908720"/>
            <a:ext cx="7488832" cy="554461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n"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語言的重要</a:t>
            </a:r>
            <a:endParaRPr lang="en-US" altLang="zh-TW" sz="3600" b="1" dirty="0" smtClean="0">
              <a:solidFill>
                <a:srgbClr val="FF00FF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認識多方語言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避免雞同鴨講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簡單的國際語言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英文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)~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是服務業的基本橋樑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微笑，世界共通的語言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ü"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n"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影片說明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/>
              <a:t>https://www.youtube.com/watch?v=iktETB6xZT8</a:t>
            </a:r>
          </a:p>
          <a:p>
            <a:pPr marL="0" indent="0">
              <a:buNone/>
            </a:pPr>
            <a:r>
              <a:rPr lang="zh-TW" altLang="en-US" dirty="0" smtClean="0"/>
              <a:t>職場訓練之語言</a:t>
            </a:r>
            <a:r>
              <a:rPr lang="zh-TW" altLang="en-US" dirty="0"/>
              <a:t>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smtClean="0"/>
              <a:t>8’19~9’31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273050" indent="-9525">
              <a:buFont typeface="Arial" pitchFamily="34" charset="0"/>
              <a:buChar char="•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台灣人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273050" indent="-9525">
              <a:buFont typeface="Arial" pitchFamily="34" charset="0"/>
              <a:buChar char="•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日本人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273050" indent="-9525">
              <a:buFont typeface="Arial" pitchFamily="34" charset="0"/>
              <a:buChar char="•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美國人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273050" indent="-9525">
              <a:buFont typeface="Arial" pitchFamily="34" charset="0"/>
              <a:buChar char="•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大陸人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273050" indent="-9525">
              <a:buFont typeface="Arial" pitchFamily="34" charset="0"/>
              <a:buChar char="•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泰國人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76864" cy="648072"/>
          </a:xfrm>
        </p:spPr>
        <p:txBody>
          <a:bodyPr>
            <a:noAutofit/>
          </a:bodyPr>
          <a:lstStyle/>
          <a:p>
            <a:r>
              <a:rPr lang="zh-TW" alt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合宜的禮儀與談吐</a:t>
            </a:r>
            <a:r>
              <a:rPr lang="en-US" altLang="zh-TW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--</a:t>
            </a:r>
            <a:r>
              <a:rPr lang="zh-TW" alt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具備溝通能力</a:t>
            </a:r>
            <a:r>
              <a:rPr lang="en-US" altLang="zh-TW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[</a:t>
            </a:r>
            <a:r>
              <a:rPr lang="zh-TW" alt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面對顧客篇</a:t>
            </a:r>
            <a:r>
              <a:rPr lang="en-US" altLang="zh-TW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]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8937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76864" cy="792088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合宜的禮儀與談吐</a:t>
            </a:r>
            <a:r>
              <a:rPr lang="en-US" altLang="zh-TW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--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具備溝通能力</a:t>
            </a:r>
            <a:r>
              <a:rPr lang="en-US" altLang="zh-TW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面對老闆篇</a:t>
            </a:r>
            <a:r>
              <a:rPr lang="en-US" altLang="zh-TW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]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22344"/>
            <a:ext cx="7499176" cy="56190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u="sng" dirty="0" smtClean="0"/>
              <a:t>[</a:t>
            </a:r>
            <a:r>
              <a:rPr lang="zh-TW" altLang="en-US" i="1" u="sng" dirty="0" smtClean="0"/>
              <a:t>狀況一</a:t>
            </a:r>
            <a:r>
              <a:rPr lang="en-US" altLang="zh-TW" i="1" u="sng" dirty="0" smtClean="0"/>
              <a:t>]</a:t>
            </a:r>
            <a:r>
              <a:rPr lang="zh-TW" altLang="en-US" i="1" u="sng" dirty="0" smtClean="0"/>
              <a:t> 老闆交代下來的專案有困難時</a:t>
            </a:r>
            <a:r>
              <a:rPr lang="en-US" altLang="zh-TW" i="1" u="sng" dirty="0" smtClean="0"/>
              <a:t>…</a:t>
            </a:r>
          </a:p>
          <a:p>
            <a:pPr marL="0" indent="0">
              <a:buNone/>
            </a:pPr>
            <a:r>
              <a:rPr lang="en-US" altLang="zh-TW" sz="2000" dirty="0" smtClean="0"/>
              <a:t>A.</a:t>
            </a:r>
            <a:r>
              <a:rPr lang="zh-TW" altLang="en-US" sz="2000" dirty="0" smtClean="0"/>
              <a:t>交件前一天才說，老闆</a:t>
            </a:r>
            <a:r>
              <a:rPr lang="en-US" altLang="zh-TW" sz="2000" dirty="0" smtClean="0"/>
              <a:t>..</a:t>
            </a:r>
            <a:r>
              <a:rPr lang="zh-TW" altLang="en-US" sz="2000" dirty="0" smtClean="0"/>
              <a:t>對不起</a:t>
            </a:r>
            <a:r>
              <a:rPr lang="en-US" altLang="zh-TW" sz="2000" dirty="0" smtClean="0"/>
              <a:t>..</a:t>
            </a:r>
            <a:r>
              <a:rPr lang="zh-TW" altLang="en-US" sz="2000" dirty="0" smtClean="0"/>
              <a:t>這案子我沒辦法完成</a:t>
            </a:r>
            <a:r>
              <a:rPr lang="en-US" altLang="zh-TW" sz="2000" dirty="0" smtClean="0"/>
              <a:t>..</a:t>
            </a:r>
          </a:p>
          <a:p>
            <a:pPr marL="0" indent="0">
              <a:buNone/>
            </a:pPr>
            <a:r>
              <a:rPr lang="en-US" altLang="zh-TW" sz="2000" dirty="0" smtClean="0"/>
              <a:t>B.</a:t>
            </a:r>
            <a:r>
              <a:rPr lang="zh-TW" altLang="en-US" sz="2000" dirty="0" smtClean="0"/>
              <a:t>老闆這案子有點難度，我可否請他人一同協助呢</a:t>
            </a:r>
            <a:r>
              <a:rPr lang="en-US" altLang="zh-TW" sz="2000" dirty="0" smtClean="0"/>
              <a:t>?</a:t>
            </a:r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u="sng" dirty="0"/>
              <a:t>[</a:t>
            </a:r>
            <a:r>
              <a:rPr lang="zh-TW" altLang="en-US" i="1" u="sng" dirty="0" smtClean="0"/>
              <a:t>狀況二</a:t>
            </a:r>
            <a:r>
              <a:rPr lang="en-US" altLang="zh-TW" i="1" u="sng" dirty="0" smtClean="0"/>
              <a:t>]</a:t>
            </a:r>
            <a:r>
              <a:rPr lang="zh-TW" altLang="en-US" i="1" u="sng" dirty="0" smtClean="0"/>
              <a:t> 上班時間到</a:t>
            </a:r>
            <a:r>
              <a:rPr lang="en-US" altLang="zh-TW" u="sng" dirty="0" smtClean="0"/>
              <a:t>…</a:t>
            </a:r>
          </a:p>
          <a:p>
            <a:pPr marL="0" indent="0">
              <a:buNone/>
            </a:pPr>
            <a:r>
              <a:rPr lang="en-US" altLang="zh-TW" sz="2000" dirty="0" smtClean="0"/>
              <a:t>A.</a:t>
            </a:r>
            <a:r>
              <a:rPr lang="zh-TW" altLang="en-US" sz="2000" dirty="0" smtClean="0"/>
              <a:t>遲到了，面對老闆的詢問，跟老闆說今天路上塞車，不知道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 smtClean="0"/>
              <a:t>    發生</a:t>
            </a:r>
            <a:r>
              <a:rPr lang="zh-TW" altLang="en-US" sz="2000" dirty="0"/>
              <a:t>什麼事了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B.</a:t>
            </a:r>
            <a:r>
              <a:rPr lang="zh-TW" altLang="en-US" sz="2000" dirty="0" smtClean="0"/>
              <a:t>比老闆早到公司，並主動向老闆問早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C.</a:t>
            </a:r>
            <a:r>
              <a:rPr lang="zh-TW" altLang="en-US" sz="2000" dirty="0" smtClean="0"/>
              <a:t>準時到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D.</a:t>
            </a:r>
            <a:r>
              <a:rPr lang="zh-TW" altLang="en-US" sz="2000" dirty="0" smtClean="0"/>
              <a:t>快遲到，先打電話向別人請假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u="sng" dirty="0" smtClean="0"/>
              <a:t>[</a:t>
            </a:r>
            <a:r>
              <a:rPr lang="zh-TW" altLang="en-US" i="1" u="sng" dirty="0" smtClean="0"/>
              <a:t>狀況三</a:t>
            </a:r>
            <a:r>
              <a:rPr lang="en-US" altLang="zh-TW" i="1" u="sng" dirty="0" smtClean="0"/>
              <a:t>]</a:t>
            </a:r>
            <a:r>
              <a:rPr lang="zh-TW" altLang="en-US" i="1" u="sng" dirty="0" smtClean="0"/>
              <a:t> 對</a:t>
            </a:r>
            <a:r>
              <a:rPr lang="zh-TW" altLang="en-US" i="1" u="sng" dirty="0"/>
              <a:t>老闆的決議有意見時</a:t>
            </a:r>
            <a:r>
              <a:rPr lang="en-US" altLang="zh-TW" i="1" u="sng" dirty="0" smtClean="0"/>
              <a:t>…..</a:t>
            </a:r>
            <a:endParaRPr lang="en-US" altLang="zh-TW" u="sng" dirty="0" smtClean="0"/>
          </a:p>
          <a:p>
            <a:pPr marL="0" indent="0">
              <a:buNone/>
            </a:pPr>
            <a:r>
              <a:rPr lang="en-US" altLang="zh-TW" sz="2000" dirty="0" smtClean="0"/>
              <a:t>A.</a:t>
            </a:r>
            <a:r>
              <a:rPr lang="zh-TW" altLang="en-US" sz="2000" dirty="0" smtClean="0"/>
              <a:t>老闆，我覺得你說的這案子需要換個方式才對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B.</a:t>
            </a:r>
            <a:r>
              <a:rPr lang="zh-TW" altLang="en-US" sz="2000" dirty="0" smtClean="0"/>
              <a:t>老闆我收集了些相關案例，希望可以有助於此次專案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有效的溝通技巧能讓你變身職場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咖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13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648072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合宜的禮儀與</a:t>
            </a:r>
            <a:r>
              <a:rPr lang="zh-TW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談吐</a:t>
            </a:r>
            <a:r>
              <a:rPr lang="en-US" altLang="zh-TW" dirty="0" smtClean="0"/>
              <a:t>--</a:t>
            </a:r>
            <a:r>
              <a:rPr lang="zh-TW" altLang="en-US" sz="3100" dirty="0" smtClean="0">
                <a:solidFill>
                  <a:schemeClr val="tx1"/>
                </a:solidFill>
              </a:rPr>
              <a:t>良好的服務態度</a:t>
            </a:r>
            <a:endParaRPr lang="zh-TW" altLang="en-US" sz="31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96752"/>
            <a:ext cx="7239000" cy="50405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n"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員工訓練法則</a:t>
            </a:r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親切的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服務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人情味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的互動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專業化的知識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有效率的行動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最高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境界的服務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精神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—</a:t>
            </a:r>
          </a:p>
          <a:p>
            <a:pPr marL="0" indent="0">
              <a:buNone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微笑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適可而止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的服務，讓顧客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覺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得自在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n"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影片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說明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200" dirty="0"/>
              <a:t>https://</a:t>
            </a:r>
            <a:r>
              <a:rPr lang="en-US" altLang="zh-TW" sz="3200" dirty="0" smtClean="0"/>
              <a:t>www.youtube.com/watch?v=iktETB6xZT8</a:t>
            </a:r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>
            <a:off x="827584" y="3355144"/>
            <a:ext cx="6078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70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48032"/>
            <a:ext cx="7239000" cy="1092736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合宜的禮儀與談吐</a:t>
            </a:r>
            <a:r>
              <a:rPr lang="en-US" altLang="zh-TW" dirty="0"/>
              <a:t>--</a:t>
            </a:r>
            <a:r>
              <a:rPr lang="zh-TW" altLang="en-US" sz="3600" dirty="0">
                <a:solidFill>
                  <a:schemeClr val="tx1"/>
                </a:solidFill>
              </a:rPr>
              <a:t>良好的服務</a:t>
            </a:r>
            <a:r>
              <a:rPr lang="zh-TW" altLang="en-US" sz="3600" dirty="0" smtClean="0">
                <a:solidFill>
                  <a:schemeClr val="tx1"/>
                </a:solidFill>
              </a:rPr>
              <a:t>態度</a:t>
            </a:r>
            <a:r>
              <a:rPr lang="en-US" altLang="zh-TW" sz="3600" dirty="0" smtClean="0">
                <a:solidFill>
                  <a:schemeClr val="tx1"/>
                </a:solidFill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</a:rPr>
            </a:br>
            <a:r>
              <a:rPr lang="zh-TW" altLang="en-US" sz="3600" dirty="0" smtClean="0">
                <a:solidFill>
                  <a:schemeClr val="tx1"/>
                </a:solidFill>
              </a:rPr>
              <a:t>                         </a:t>
            </a:r>
            <a:r>
              <a:rPr lang="en-US" altLang="zh-TW" sz="3600" dirty="0" smtClean="0">
                <a:solidFill>
                  <a:schemeClr val="tx1"/>
                </a:solidFill>
              </a:rPr>
              <a:t>[</a:t>
            </a:r>
            <a:r>
              <a:rPr lang="zh-TW" altLang="en-US" sz="3600" dirty="0" smtClean="0">
                <a:solidFill>
                  <a:schemeClr val="tx1"/>
                </a:solidFill>
              </a:rPr>
              <a:t>餐飲業</a:t>
            </a:r>
            <a:r>
              <a:rPr lang="en-US" altLang="zh-TW" sz="3600" dirty="0" smtClean="0">
                <a:solidFill>
                  <a:schemeClr val="tx1"/>
                </a:solidFill>
              </a:rPr>
              <a:t>]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84784"/>
            <a:ext cx="7372672" cy="504056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TW" altLang="en-US" dirty="0" smtClean="0"/>
              <a:t>服務原則</a:t>
            </a:r>
            <a:endParaRPr lang="en-US" altLang="zh-TW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dirty="0" smtClean="0"/>
              <a:t>能</a:t>
            </a:r>
            <a:r>
              <a:rPr lang="zh-TW" altLang="en-US" dirty="0"/>
              <a:t>主動問候</a:t>
            </a:r>
            <a:r>
              <a:rPr lang="zh-TW" altLang="en-US" dirty="0" smtClean="0"/>
              <a:t>顧客</a:t>
            </a:r>
            <a:endParaRPr lang="en-US" altLang="zh-TW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dirty="0" smtClean="0"/>
              <a:t>能</a:t>
            </a:r>
            <a:r>
              <a:rPr lang="zh-TW" altLang="en-US" dirty="0"/>
              <a:t>主動介紹食品</a:t>
            </a:r>
            <a:r>
              <a:rPr lang="zh-TW" altLang="en-US" dirty="0" smtClean="0"/>
              <a:t>特色</a:t>
            </a:r>
            <a:endParaRPr lang="en-US" altLang="zh-TW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dirty="0"/>
              <a:t>能主動告知促銷</a:t>
            </a:r>
            <a:r>
              <a:rPr lang="zh-TW" altLang="en-US" dirty="0" smtClean="0"/>
              <a:t>活動</a:t>
            </a:r>
            <a:endParaRPr lang="en-US" altLang="zh-TW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dirty="0"/>
              <a:t>能迅速有效的處理</a:t>
            </a:r>
            <a:r>
              <a:rPr lang="zh-TW" altLang="en-US" dirty="0" smtClean="0"/>
              <a:t>顧客</a:t>
            </a:r>
            <a:endParaRPr lang="en-US" altLang="zh-TW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dirty="0" smtClean="0"/>
              <a:t>能主動</a:t>
            </a:r>
            <a:r>
              <a:rPr lang="zh-TW" altLang="en-US" dirty="0"/>
              <a:t>提供個人化的</a:t>
            </a:r>
            <a:r>
              <a:rPr lang="zh-TW" altLang="en-US" dirty="0" smtClean="0"/>
              <a:t>服務</a:t>
            </a:r>
            <a:endParaRPr lang="en-US" altLang="zh-TW" dirty="0" smtClean="0"/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TW" altLang="en-US" dirty="0"/>
              <a:t>影片</a:t>
            </a:r>
            <a:r>
              <a:rPr lang="zh-TW" altLang="en-US" dirty="0" smtClean="0"/>
              <a:t>說明</a:t>
            </a:r>
            <a:r>
              <a:rPr lang="en-US" altLang="zh-TW" dirty="0" smtClean="0"/>
              <a:t>—</a:t>
            </a:r>
            <a:r>
              <a:rPr lang="zh-TW" altLang="en-US" b="1" dirty="0"/>
              <a:t>餐廳服務流程 教學影片</a:t>
            </a:r>
            <a:r>
              <a:rPr lang="en-US" altLang="zh-TW" dirty="0" smtClean="0"/>
              <a:t>(8’43)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b="1" dirty="0" smtClean="0"/>
              <a:t> </a:t>
            </a:r>
            <a:r>
              <a:rPr lang="en-US" altLang="zh-TW" b="1" dirty="0"/>
              <a:t>https://www.youtube.com/watch?v=Uh6qhLyFVJI</a:t>
            </a:r>
            <a:endParaRPr lang="en-US" altLang="zh-TW" dirty="0" smtClean="0"/>
          </a:p>
        </p:txBody>
      </p:sp>
      <p:sp>
        <p:nvSpPr>
          <p:cNvPr id="4" name="雲朵形圖說文字 3"/>
          <p:cNvSpPr/>
          <p:nvPr/>
        </p:nvSpPr>
        <p:spPr>
          <a:xfrm>
            <a:off x="4355976" y="1700808"/>
            <a:ext cx="2808312" cy="2952328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賓至如歸的感覺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984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128792" cy="1008112"/>
          </a:xfrm>
        </p:spPr>
        <p:txBody>
          <a:bodyPr>
            <a:normAutofit fontScale="90000"/>
          </a:bodyPr>
          <a:lstStyle/>
          <a:p>
            <a:r>
              <a:rPr lang="en-US" altLang="zh-TW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en-US" altLang="zh-TW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zh-TW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合宜</a:t>
            </a:r>
            <a:r>
              <a:rPr lang="zh-TW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的禮儀與</a:t>
            </a:r>
            <a:r>
              <a:rPr lang="zh-TW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談吐</a:t>
            </a:r>
            <a:r>
              <a:rPr lang="en-US" altLang="zh-TW" dirty="0"/>
              <a:t>--</a:t>
            </a:r>
            <a:r>
              <a:rPr lang="zh-TW" altLang="en-US" sz="3600" dirty="0">
                <a:solidFill>
                  <a:schemeClr val="tx1"/>
                </a:solidFill>
              </a:rPr>
              <a:t>良好的服務態度</a:t>
            </a:r>
            <a:r>
              <a:rPr lang="en-US" altLang="zh-TW" sz="3600" dirty="0">
                <a:solidFill>
                  <a:schemeClr val="tx1"/>
                </a:solidFill>
              </a:rPr>
              <a:t/>
            </a:r>
            <a:br>
              <a:rPr lang="en-US" altLang="zh-TW" sz="3600" dirty="0">
                <a:solidFill>
                  <a:schemeClr val="tx1"/>
                </a:solidFill>
              </a:rPr>
            </a:br>
            <a:r>
              <a:rPr lang="zh-TW" altLang="en-US" sz="4000" dirty="0" smtClean="0">
                <a:solidFill>
                  <a:schemeClr val="tx1"/>
                </a:solidFill>
              </a:rPr>
              <a:t>                </a:t>
            </a:r>
            <a:r>
              <a:rPr lang="en-US" altLang="zh-TW" sz="3600" dirty="0" smtClean="0">
                <a:solidFill>
                  <a:schemeClr val="tx1"/>
                </a:solidFill>
              </a:rPr>
              <a:t>[</a:t>
            </a:r>
            <a:r>
              <a:rPr lang="zh-TW" altLang="en-US" sz="3600" dirty="0" smtClean="0">
                <a:solidFill>
                  <a:schemeClr val="tx1"/>
                </a:solidFill>
              </a:rPr>
              <a:t>洗車場、加油站</a:t>
            </a:r>
            <a:r>
              <a:rPr lang="en-US" altLang="zh-TW" sz="3600" dirty="0" smtClean="0">
                <a:solidFill>
                  <a:schemeClr val="tx1"/>
                </a:solidFill>
              </a:rPr>
              <a:t>]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390992"/>
            <a:ext cx="7239000" cy="484632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n"/>
            </a:pPr>
            <a:r>
              <a:rPr lang="zh-TW" altLang="en-US" b="1" dirty="0" smtClean="0"/>
              <a:t>客人來時我會說</a:t>
            </a:r>
            <a:endParaRPr lang="en-US" altLang="zh-TW" b="1" dirty="0" smtClean="0"/>
          </a:p>
          <a:p>
            <a:pPr marL="273050" indent="-9525"/>
            <a:r>
              <a:rPr lang="zh-TW" altLang="en-US" dirty="0" smtClean="0"/>
              <a:t> 你好，歡迎光臨</a:t>
            </a:r>
            <a:endParaRPr lang="en-US" altLang="zh-TW" dirty="0" smtClean="0"/>
          </a:p>
          <a:p>
            <a:pPr marL="273050" indent="-9525"/>
            <a:r>
              <a:rPr lang="zh-TW" altLang="en-US" dirty="0"/>
              <a:t> </a:t>
            </a:r>
            <a:r>
              <a:rPr lang="zh-TW" altLang="en-US" dirty="0" smtClean="0"/>
              <a:t>請問您要加哪一種油</a:t>
            </a:r>
            <a:r>
              <a:rPr lang="en-US" altLang="zh-TW" dirty="0" smtClean="0"/>
              <a:t>?</a:t>
            </a:r>
            <a:r>
              <a:rPr lang="zh-TW" altLang="en-US" dirty="0" smtClean="0"/>
              <a:t>加多少</a:t>
            </a:r>
            <a:r>
              <a:rPr lang="en-US" altLang="zh-TW" dirty="0" smtClean="0"/>
              <a:t>?</a:t>
            </a:r>
          </a:p>
          <a:p>
            <a:pPr>
              <a:buFont typeface="Wingdings" pitchFamily="2" charset="2"/>
              <a:buChar char="n"/>
            </a:pPr>
            <a:r>
              <a:rPr lang="zh-TW" altLang="en-US" b="1" dirty="0" smtClean="0"/>
              <a:t>送客人時我會說</a:t>
            </a:r>
            <a:endParaRPr lang="en-US" altLang="zh-TW" b="1" dirty="0" smtClean="0"/>
          </a:p>
          <a:p>
            <a:pPr marL="538163" indent="-274638"/>
            <a:r>
              <a:rPr lang="zh-TW" altLang="en-US" dirty="0" smtClean="0"/>
              <a:t> 謝謝你、再見</a:t>
            </a:r>
            <a:r>
              <a:rPr lang="zh-TW" altLang="en-US" dirty="0" smtClean="0"/>
              <a:t>或者掰掰</a:t>
            </a:r>
            <a:endParaRPr lang="en-US" altLang="zh-TW" dirty="0" smtClean="0"/>
          </a:p>
          <a:p>
            <a:pPr marL="538163" indent="-274638"/>
            <a:r>
              <a:rPr lang="zh-TW" altLang="en-US" b="1" dirty="0" smtClean="0"/>
              <a:t> </a:t>
            </a:r>
            <a:r>
              <a:rPr lang="zh-TW" altLang="en-US" dirty="0" smtClean="0"/>
              <a:t>謝謝光臨～～開車請小心安全～～</a:t>
            </a:r>
            <a:endParaRPr lang="en-US" altLang="zh-TW" dirty="0" smtClean="0"/>
          </a:p>
          <a:p>
            <a:pPr marL="538163" indent="-274638"/>
            <a:r>
              <a:rPr lang="zh-TW" altLang="en-US" dirty="0" smtClean="0"/>
              <a:t> 收</a:t>
            </a:r>
            <a:r>
              <a:rPr lang="zh-TW" altLang="en-US" dirty="0"/>
              <a:t>您ㄨㄨㄨ元～發票請稍等～～</a:t>
            </a:r>
            <a:br>
              <a:rPr lang="zh-TW" altLang="en-US" dirty="0"/>
            </a:br>
            <a:r>
              <a:rPr lang="zh-TW" altLang="en-US" dirty="0" smtClean="0"/>
              <a:t> 找</a:t>
            </a:r>
            <a:r>
              <a:rPr lang="zh-TW" altLang="en-US" dirty="0"/>
              <a:t>您ㄨㄨ元～謝謝光臨！ </a:t>
            </a: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zh-TW" dirty="0"/>
              <a:t>影片</a:t>
            </a:r>
            <a:r>
              <a:rPr lang="zh-TW" altLang="zh-TW" dirty="0" smtClean="0"/>
              <a:t>說明</a:t>
            </a:r>
            <a:r>
              <a:rPr lang="zh-TW" altLang="en-US" dirty="0" smtClean="0">
                <a:hlinkClick r:id="rId2"/>
              </a:rPr>
              <a:t> </a:t>
            </a:r>
            <a:endParaRPr lang="en-US" altLang="zh-TW" dirty="0" smtClean="0">
              <a:hlinkClick r:id="rId2"/>
            </a:endParaRPr>
          </a:p>
          <a:p>
            <a:pPr marL="0" indent="0">
              <a:buNone/>
            </a:pPr>
            <a:r>
              <a:rPr lang="en-US" altLang="zh-TW" dirty="0"/>
              <a:t>https://www.youtube.com/watch?v=G_3GsPNPvwY</a:t>
            </a:r>
          </a:p>
          <a:p>
            <a:pPr marL="0" indent="0">
              <a:buNone/>
            </a:pPr>
            <a:r>
              <a:rPr lang="zh-TW" altLang="en-US" dirty="0" smtClean="0"/>
              <a:t>愛心天使洗車篇</a:t>
            </a:r>
            <a:r>
              <a:rPr lang="en-US" altLang="zh-TW" dirty="0" smtClean="0"/>
              <a:t>(3’07)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17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9552" y="2456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chemeClr val="tx1"/>
                </a:solidFill>
              </a:rPr>
              <a:t>想一想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609416"/>
            <a:ext cx="7571184" cy="4555888"/>
          </a:xfrm>
        </p:spPr>
        <p:txBody>
          <a:bodyPr>
            <a:normAutofit/>
          </a:bodyPr>
          <a:lstStyle/>
          <a:p>
            <a:r>
              <a:rPr lang="zh-TW" altLang="zh-TW" sz="2400" i="1" dirty="0">
                <a:latin typeface="標楷體" pitchFamily="65" charset="-120"/>
                <a:ea typeface="標楷體" pitchFamily="65" charset="-120"/>
              </a:rPr>
              <a:t>如果你是老闆，你會錄取一位能力不錯，但服從性差且溝通困難的人呢？還是會用一位能力普通，卻態度積極，做事認真的人</a:t>
            </a:r>
            <a:r>
              <a:rPr lang="zh-TW" altLang="zh-TW" sz="2400" i="1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2400" i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i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i="1" dirty="0" smtClean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zh-TW" sz="2400" i="1" dirty="0">
                <a:latin typeface="標楷體" pitchFamily="65" charset="-120"/>
                <a:ea typeface="標楷體" pitchFamily="65" charset="-120"/>
              </a:rPr>
              <a:t>會晉升一位能力強，但只做自己想做的事，不顧公司目標的人呢？還是會晉升一位能力尚可，卻有責任有擔當，願全力為公司奉獻的人</a:t>
            </a:r>
            <a:r>
              <a:rPr lang="zh-TW" altLang="zh-TW" sz="2400" i="1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2400" i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i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i="1" dirty="0" smtClean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zh-TW" sz="2400" i="1" dirty="0">
                <a:latin typeface="標楷體" pitchFamily="65" charset="-120"/>
                <a:ea typeface="標楷體" pitchFamily="65" charset="-120"/>
              </a:rPr>
              <a:t>會將任務交給全力支持公司政策的員工，還是會交給整日抱怨公司、嫌棄老闆的員工呢</a:t>
            </a:r>
            <a:r>
              <a:rPr lang="zh-TW" altLang="zh-TW" sz="2400" i="1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2400" i="1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007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zh-TW" altLang="en-US" dirty="0" smtClean="0"/>
              <a:t>                </a:t>
            </a:r>
            <a:r>
              <a:rPr lang="zh-TW" altLang="en-US" sz="4000" dirty="0" smtClean="0">
                <a:solidFill>
                  <a:schemeClr val="tx1"/>
                </a:solidFill>
              </a:rPr>
              <a:t>小組討論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3024336"/>
          </a:xfrm>
        </p:spPr>
        <p:txBody>
          <a:bodyPr/>
          <a:lstStyle/>
          <a:p>
            <a:pPr>
              <a:lnSpc>
                <a:spcPct val="155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你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認為，什麼是「好的」服務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？</a:t>
            </a:r>
          </a:p>
          <a:p>
            <a:pPr>
              <a:lnSpc>
                <a:spcPct val="155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如果你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是消費者，最希望得到的服務是什麼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？</a:t>
            </a:r>
          </a:p>
          <a:p>
            <a:pPr>
              <a:lnSpc>
                <a:spcPct val="155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請發表一個你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親身經驗過的實例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52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332656"/>
            <a:ext cx="7239000" cy="1579116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n-US" altLang="zh-TW" sz="7200" dirty="0" smtClean="0"/>
          </a:p>
          <a:p>
            <a:pPr marL="0" lvl="0" indent="0" algn="ctr">
              <a:buNone/>
            </a:pPr>
            <a:r>
              <a:rPr lang="zh-TW" altLang="en-US" sz="7200" dirty="0"/>
              <a:t> </a:t>
            </a:r>
            <a:r>
              <a:rPr lang="zh-TW" altLang="en-US" sz="7200" dirty="0" smtClean="0"/>
              <a:t> </a:t>
            </a:r>
            <a:r>
              <a:rPr lang="zh-TW" altLang="en-US" sz="28800" dirty="0" smtClean="0"/>
              <a:t>具備</a:t>
            </a:r>
            <a:r>
              <a:rPr lang="zh-TW" altLang="en-US" sz="28800" dirty="0"/>
              <a:t>時間</a:t>
            </a:r>
            <a:r>
              <a:rPr lang="zh-TW" altLang="en-US" sz="28800" dirty="0" smtClean="0"/>
              <a:t>觀念</a:t>
            </a:r>
            <a:endParaRPr lang="en-US" altLang="zh-TW" sz="28800" dirty="0" smtClean="0"/>
          </a:p>
          <a:p>
            <a:pPr marL="0" lvl="0" indent="0">
              <a:buNone/>
            </a:pPr>
            <a:r>
              <a:rPr lang="zh-TW" altLang="en-US" sz="7200" dirty="0"/>
              <a:t> </a:t>
            </a:r>
            <a:r>
              <a:rPr lang="zh-TW" altLang="en-US" sz="7200" dirty="0" smtClean="0"/>
              <a:t>           </a:t>
            </a:r>
            <a:endParaRPr lang="en-US" altLang="zh-TW" sz="7200" dirty="0" smtClean="0"/>
          </a:p>
          <a:p>
            <a:pPr marL="0" lvl="0" indent="0">
              <a:buNone/>
            </a:pPr>
            <a:r>
              <a:rPr lang="zh-TW" altLang="en-US" sz="7200" dirty="0" smtClean="0"/>
              <a:t>        </a:t>
            </a:r>
            <a:endParaRPr lang="zh-TW" altLang="en-US" sz="7200" dirty="0"/>
          </a:p>
          <a:p>
            <a:endParaRPr lang="zh-TW" altLang="en-US" dirty="0"/>
          </a:p>
        </p:txBody>
      </p:sp>
      <p:pic>
        <p:nvPicPr>
          <p:cNvPr id="1026" name="Picture 2" descr="C:\Users\黃麗君\AppData\Local\Microsoft\Windows\Temporary Internet Files\Content.IE5\3X5G16L8\Zytglogge_clockface_detai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92" y="1484784"/>
            <a:ext cx="5067740" cy="520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8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915144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具備時間觀念</a:t>
            </a:r>
            <a:r>
              <a:rPr lang="en-US" altLang="zh-TW" dirty="0" smtClean="0">
                <a:solidFill>
                  <a:schemeClr val="tx1"/>
                </a:solidFill>
              </a:rPr>
              <a:t>—</a:t>
            </a:r>
            <a:r>
              <a:rPr lang="zh-TW" altLang="en-US" dirty="0" smtClean="0">
                <a:solidFill>
                  <a:schemeClr val="tx1"/>
                </a:solidFill>
              </a:rPr>
              <a:t>上下班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1352" y="1484784"/>
            <a:ext cx="7239000" cy="3816424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zh-TW" altLang="en-US" b="1" dirty="0" smtClean="0"/>
              <a:t>能</a:t>
            </a:r>
            <a:r>
              <a:rPr lang="zh-TW" altLang="en-US" b="1" dirty="0"/>
              <a:t>遵守工作時間規範 </a:t>
            </a:r>
            <a:endParaRPr lang="en-US" altLang="zh-TW" b="1" dirty="0" smtClean="0"/>
          </a:p>
          <a:p>
            <a:pPr marL="514350" indent="-514350">
              <a:buFont typeface="+mj-lt"/>
              <a:buAutoNum type="alphaLcParenR"/>
            </a:pPr>
            <a:r>
              <a:rPr lang="zh-TW" altLang="en-US" dirty="0"/>
              <a:t>記住上下班</a:t>
            </a:r>
            <a:r>
              <a:rPr lang="zh-TW" altLang="en-US" dirty="0" smtClean="0"/>
              <a:t>時間</a:t>
            </a:r>
            <a:endParaRPr lang="en-US" altLang="zh-TW" dirty="0" smtClean="0"/>
          </a:p>
          <a:p>
            <a:pPr marL="514350" indent="-514350">
              <a:buFont typeface="+mj-lt"/>
              <a:buAutoNum type="alphaLcParenR"/>
            </a:pPr>
            <a:r>
              <a:rPr lang="zh-TW" altLang="en-US" dirty="0"/>
              <a:t>會看</a:t>
            </a:r>
            <a:r>
              <a:rPr lang="zh-TW" altLang="en-US" dirty="0" smtClean="0"/>
              <a:t>工作的日期、天數及休假日期</a:t>
            </a:r>
            <a:endParaRPr lang="en-US" altLang="zh-TW" dirty="0" smtClean="0"/>
          </a:p>
          <a:p>
            <a:pPr marL="514350" indent="-514350">
              <a:buFont typeface="+mj-lt"/>
              <a:buAutoNum type="alphaLcParenR"/>
            </a:pPr>
            <a:r>
              <a:rPr lang="zh-TW" altLang="en-US" dirty="0"/>
              <a:t>不任意離開工作</a:t>
            </a:r>
            <a:r>
              <a:rPr lang="zh-TW" altLang="en-US" dirty="0" smtClean="0"/>
              <a:t>場所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en-US" b="1" dirty="0" smtClean="0"/>
              <a:t>簽到</a:t>
            </a:r>
            <a:endParaRPr lang="en-US" altLang="zh-TW" b="1" dirty="0" smtClean="0"/>
          </a:p>
          <a:p>
            <a:pPr marL="514350" indent="-514350">
              <a:buFont typeface="+mj-lt"/>
              <a:buAutoNum type="alphaLcParenR"/>
            </a:pPr>
            <a:r>
              <a:rPr lang="zh-TW" altLang="en-US" dirty="0"/>
              <a:t>打卡機的使用</a:t>
            </a:r>
            <a:endParaRPr lang="en-US" altLang="zh-TW" dirty="0"/>
          </a:p>
          <a:p>
            <a:pPr marL="514350" indent="-514350">
              <a:buFont typeface="+mj-lt"/>
              <a:buAutoNum type="alphaLcParenR"/>
            </a:pPr>
            <a:r>
              <a:rPr lang="zh-TW" altLang="en-US" dirty="0"/>
              <a:t>認讀打卡</a:t>
            </a:r>
            <a:r>
              <a:rPr lang="zh-TW" altLang="en-US" dirty="0" smtClean="0"/>
              <a:t>單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5233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792088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具備時間觀念</a:t>
            </a:r>
            <a:r>
              <a:rPr lang="en-US" altLang="zh-TW" dirty="0" smtClean="0">
                <a:solidFill>
                  <a:schemeClr val="tx1"/>
                </a:solidFill>
              </a:rPr>
              <a:t>—</a:t>
            </a:r>
            <a:r>
              <a:rPr lang="zh-TW" altLang="en-US" dirty="0" smtClean="0">
                <a:solidFill>
                  <a:schemeClr val="tx1"/>
                </a:solidFill>
              </a:rPr>
              <a:t>請假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80728"/>
            <a:ext cx="7239000" cy="5256584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zh-TW" altLang="en-US" b="1" dirty="0" smtClean="0"/>
              <a:t>請假的藝術</a:t>
            </a:r>
            <a:endParaRPr lang="en-US" altLang="zh-TW" b="1" dirty="0"/>
          </a:p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輪值的協調</a:t>
            </a:r>
            <a:endParaRPr lang="en-US" altLang="zh-TW" dirty="0" smtClean="0"/>
          </a:p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是否跟人搭配</a:t>
            </a:r>
            <a:endParaRPr lang="en-US" altLang="zh-TW" dirty="0" smtClean="0"/>
          </a:p>
          <a:p>
            <a:pPr>
              <a:buFont typeface="Arial" pitchFamily="34" charset="0"/>
              <a:buChar char="•"/>
            </a:pPr>
            <a:r>
              <a:rPr lang="zh-TW" altLang="en-US" dirty="0"/>
              <a:t>旺季</a:t>
            </a:r>
            <a:r>
              <a:rPr lang="zh-TW" altLang="en-US" dirty="0" smtClean="0"/>
              <a:t>要</a:t>
            </a:r>
            <a:r>
              <a:rPr lang="zh-TW" altLang="en-US" dirty="0"/>
              <a:t>不要</a:t>
            </a:r>
            <a:r>
              <a:rPr lang="zh-TW" altLang="en-US" dirty="0" smtClean="0"/>
              <a:t>請假</a:t>
            </a:r>
            <a:endParaRPr lang="en-US" altLang="zh-TW" dirty="0" smtClean="0"/>
          </a:p>
          <a:p>
            <a:pPr>
              <a:buFont typeface="Arial" pitchFamily="34" charset="0"/>
              <a:buChar char="•"/>
            </a:pP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en-US" b="1" dirty="0" smtClean="0"/>
              <a:t>認識假別</a:t>
            </a:r>
            <a:endParaRPr lang="en-US" altLang="zh-TW" b="1" dirty="0" smtClean="0"/>
          </a:p>
          <a:p>
            <a:pPr>
              <a:buFont typeface="Wingdings" pitchFamily="2" charset="2"/>
              <a:buChar char="n"/>
            </a:pPr>
            <a:endParaRPr lang="en-US" altLang="zh-TW" b="1" dirty="0" smtClean="0"/>
          </a:p>
          <a:p>
            <a:pPr>
              <a:buFont typeface="Wingdings" pitchFamily="2" charset="2"/>
              <a:buChar char="n"/>
            </a:pPr>
            <a:r>
              <a:rPr lang="zh-TW" altLang="en-US" b="1" dirty="0" smtClean="0"/>
              <a:t>學會</a:t>
            </a:r>
            <a:r>
              <a:rPr lang="zh-TW" altLang="en-US" b="1" dirty="0"/>
              <a:t>請假</a:t>
            </a:r>
            <a:r>
              <a:rPr lang="zh-TW" altLang="en-US" b="1" dirty="0" smtClean="0"/>
              <a:t>手續</a:t>
            </a:r>
            <a:endParaRPr lang="en-US" altLang="zh-TW" b="1" dirty="0" smtClean="0"/>
          </a:p>
          <a:p>
            <a:pPr marL="0" indent="0">
              <a:buNone/>
            </a:pPr>
            <a:endParaRPr lang="en-US" altLang="zh-TW" b="1" dirty="0" smtClean="0"/>
          </a:p>
          <a:p>
            <a:pPr>
              <a:buFont typeface="Wingdings" pitchFamily="2" charset="2"/>
              <a:buChar char="n"/>
            </a:pPr>
            <a:r>
              <a:rPr lang="zh-TW" altLang="en-US" b="1" dirty="0"/>
              <a:t>注意事項</a:t>
            </a:r>
            <a:endParaRPr lang="en-US" altLang="zh-TW" b="1" dirty="0"/>
          </a:p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用簡訊、</a:t>
            </a:r>
            <a:r>
              <a:rPr lang="en-US" altLang="zh-TW" dirty="0" smtClean="0"/>
              <a:t>FB</a:t>
            </a:r>
            <a:r>
              <a:rPr lang="zh-TW" altLang="en-US" dirty="0" smtClean="0"/>
              <a:t>或</a:t>
            </a:r>
            <a:r>
              <a:rPr lang="en-US" altLang="zh-TW" dirty="0" smtClean="0"/>
              <a:t>line</a:t>
            </a:r>
            <a:r>
              <a:rPr lang="zh-TW" altLang="en-US" dirty="0" smtClean="0"/>
              <a:t>向主管請假，法院認定曠職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31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21396" y="1148551"/>
            <a:ext cx="4298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7200" dirty="0"/>
              <a:t>負責的心</a:t>
            </a:r>
          </a:p>
        </p:txBody>
      </p:sp>
      <p:pic>
        <p:nvPicPr>
          <p:cNvPr id="2050" name="Picture 2" descr="C:\Users\黃麗君\AppData\Local\Microsoft\Windows\Temporary Internet Files\Content.IE5\J5F4LH9M\BeatingHear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04" y="2564904"/>
            <a:ext cx="4044325" cy="383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9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79208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指令的聽取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1512168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zh-TW" altLang="en-US" dirty="0" smtClean="0"/>
              <a:t>圖片引導</a:t>
            </a: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en-US" dirty="0" smtClean="0"/>
              <a:t>請學生再次覆述指令</a:t>
            </a: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en-US" dirty="0"/>
              <a:t>追問不清楚</a:t>
            </a:r>
            <a:r>
              <a:rPr lang="zh-TW" altLang="en-US" dirty="0" smtClean="0"/>
              <a:t>的指令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65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66068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用具的處理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7239000" cy="26642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n"/>
            </a:pPr>
            <a:r>
              <a:rPr lang="zh-TW" altLang="en-US" dirty="0" smtClean="0"/>
              <a:t>所有</a:t>
            </a:r>
            <a:r>
              <a:rPr lang="zh-TW" altLang="en-US" dirty="0"/>
              <a:t>設備、</a:t>
            </a:r>
            <a:r>
              <a:rPr lang="zh-TW" altLang="en-US" dirty="0" smtClean="0"/>
              <a:t>器具，員工非</a:t>
            </a:r>
            <a:r>
              <a:rPr lang="zh-TW" altLang="en-US" dirty="0"/>
              <a:t>主管允許不得夾帶外出或帶回</a:t>
            </a:r>
            <a:r>
              <a:rPr lang="zh-TW" altLang="en-US" dirty="0" smtClean="0"/>
              <a:t>家</a:t>
            </a:r>
            <a:endParaRPr lang="en-US" altLang="zh-TW" dirty="0" smtClean="0"/>
          </a:p>
          <a:p>
            <a:pPr>
              <a:lnSpc>
                <a:spcPct val="200000"/>
              </a:lnSpc>
              <a:buFont typeface="Wingdings" pitchFamily="2" charset="2"/>
              <a:buChar char="n"/>
            </a:pPr>
            <a:r>
              <a:rPr lang="zh-TW" altLang="en-US" dirty="0" smtClean="0"/>
              <a:t>下班前清點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9314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732696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工作的交接與</a:t>
            </a:r>
            <a:r>
              <a:rPr lang="zh-TW" altLang="en-US" dirty="0">
                <a:solidFill>
                  <a:schemeClr val="tx1"/>
                </a:solidFill>
              </a:rPr>
              <a:t>轉換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4352"/>
            <a:ext cx="7239000" cy="2306656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n"/>
            </a:pPr>
            <a:r>
              <a:rPr lang="zh-TW" altLang="en-US" dirty="0"/>
              <a:t>請假時的事務交代</a:t>
            </a:r>
            <a:r>
              <a:rPr lang="en-US" altLang="zh-TW" dirty="0"/>
              <a:t>/</a:t>
            </a:r>
            <a:r>
              <a:rPr lang="zh-TW" altLang="en-US" dirty="0" smtClean="0"/>
              <a:t>交接</a:t>
            </a:r>
            <a:endParaRPr lang="en-US" altLang="zh-TW" dirty="0" smtClean="0"/>
          </a:p>
          <a:p>
            <a:pPr>
              <a:lnSpc>
                <a:spcPct val="200000"/>
              </a:lnSpc>
              <a:buFont typeface="Wingdings" pitchFamily="2" charset="2"/>
              <a:buChar char="n"/>
            </a:pPr>
            <a:r>
              <a:rPr lang="zh-TW" altLang="en-US" dirty="0" smtClean="0"/>
              <a:t>不</a:t>
            </a:r>
            <a:r>
              <a:rPr lang="zh-TW" altLang="en-US" dirty="0"/>
              <a:t>隨便</a:t>
            </a:r>
            <a:r>
              <a:rPr lang="zh-TW" altLang="en-US" dirty="0" smtClean="0"/>
              <a:t>離職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7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</a:rPr>
              <a:t>小組討論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4680520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/>
              <a:t>職場工作壞</a:t>
            </a:r>
            <a:r>
              <a:rPr lang="zh-TW" altLang="en-US" b="1" dirty="0" smtClean="0"/>
              <a:t>習慣</a:t>
            </a:r>
            <a:r>
              <a:rPr lang="en-US" altLang="zh-TW" b="1" dirty="0"/>
              <a:t>(6’36)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/>
              <a:t>https://www.youtube.com/watch?v=kl4i4VBtqqo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itchFamily="2" charset="2"/>
              <a:buChar char="n"/>
            </a:pPr>
            <a:r>
              <a:rPr lang="zh-TW" altLang="en-US" dirty="0" smtClean="0"/>
              <a:t>遲到</a:t>
            </a:r>
            <a:r>
              <a:rPr lang="zh-TW" altLang="en-US" dirty="0"/>
              <a:t>藉口一大</a:t>
            </a:r>
            <a:r>
              <a:rPr lang="zh-TW" altLang="en-US" dirty="0" smtClean="0"/>
              <a:t>堆</a:t>
            </a: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en-US" dirty="0"/>
              <a:t>老是等一下給</a:t>
            </a:r>
            <a:r>
              <a:rPr lang="zh-TW" altLang="en-US" dirty="0" smtClean="0"/>
              <a:t>你</a:t>
            </a: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en-US" dirty="0"/>
              <a:t>工作</a:t>
            </a:r>
            <a:r>
              <a:rPr lang="zh-TW" altLang="en-US" dirty="0" smtClean="0"/>
              <a:t>健忘症</a:t>
            </a: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en-US" dirty="0"/>
              <a:t>別人吃</a:t>
            </a:r>
            <a:r>
              <a:rPr lang="zh-TW" altLang="en-US" dirty="0" smtClean="0"/>
              <a:t>麵，旁邊</a:t>
            </a:r>
            <a:r>
              <a:rPr lang="zh-TW" altLang="en-US" dirty="0"/>
              <a:t>喊</a:t>
            </a:r>
            <a:r>
              <a:rPr lang="zh-TW" altLang="en-US" dirty="0" smtClean="0"/>
              <a:t>燒</a:t>
            </a: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en-US" dirty="0"/>
              <a:t>工作擺</a:t>
            </a:r>
            <a:r>
              <a:rPr lang="zh-TW" altLang="en-US" dirty="0" smtClean="0"/>
              <a:t>爛，菜</a:t>
            </a:r>
            <a:r>
              <a:rPr lang="zh-TW" altLang="en-US" dirty="0"/>
              <a:t>鳥</a:t>
            </a:r>
            <a:r>
              <a:rPr lang="zh-TW" altLang="en-US" dirty="0" smtClean="0"/>
              <a:t>做</a:t>
            </a: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en-US" dirty="0" smtClean="0"/>
              <a:t>三姑六婆，愛八卦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43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良好的工作習慣</a:t>
            </a:r>
            <a:endParaRPr lang="zh-TW" altLang="en-US" sz="6600" dirty="0">
              <a:solidFill>
                <a:schemeClr val="tx1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095340"/>
              </p:ext>
            </p:extLst>
          </p:nvPr>
        </p:nvGraphicFramePr>
        <p:xfrm>
          <a:off x="179512" y="1196752"/>
          <a:ext cx="7992888" cy="525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向右箭號 5"/>
          <p:cNvSpPr/>
          <p:nvPr/>
        </p:nvSpPr>
        <p:spPr>
          <a:xfrm>
            <a:off x="4919228" y="3004468"/>
            <a:ext cx="36004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4919228" y="5768652"/>
            <a:ext cx="36004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4919228" y="4342048"/>
            <a:ext cx="36004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317976" y="2276872"/>
            <a:ext cx="2645184" cy="1555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sz="22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親切的微笑</a:t>
            </a:r>
            <a:endParaRPr lang="en-US" altLang="zh-TW" sz="22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2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職場打扮原則</a:t>
            </a:r>
            <a:endParaRPr lang="en-US" altLang="zh-TW" sz="22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2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具備溝通能力</a:t>
            </a:r>
            <a:endParaRPr lang="en-US" altLang="zh-TW" sz="22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2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良好的服務</a:t>
            </a:r>
            <a:r>
              <a:rPr lang="zh-TW" altLang="en-US" sz="22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態度</a:t>
            </a:r>
          </a:p>
        </p:txBody>
      </p:sp>
      <p:sp>
        <p:nvSpPr>
          <p:cNvPr id="10" name="矩形 9"/>
          <p:cNvSpPr/>
          <p:nvPr/>
        </p:nvSpPr>
        <p:spPr>
          <a:xfrm>
            <a:off x="5317976" y="4047542"/>
            <a:ext cx="2618296" cy="1021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itchFamily="34" charset="0"/>
              <a:buChar char="•"/>
            </a:pPr>
            <a:r>
              <a:rPr lang="zh-TW" altLang="en-US" sz="2200" dirty="0" smtClean="0">
                <a:solidFill>
                  <a:schemeClr val="tx1"/>
                </a:solidFill>
                <a:latin typeface="細明體-ExtB" pitchFamily="18" charset="-120"/>
                <a:ea typeface="細明體-ExtB" pitchFamily="18" charset="-120"/>
              </a:rPr>
              <a:t>上下班</a:t>
            </a:r>
            <a:endParaRPr lang="en-US" altLang="zh-TW" sz="2200" dirty="0" smtClean="0">
              <a:solidFill>
                <a:schemeClr val="tx1"/>
              </a:solidFill>
              <a:latin typeface="細明體-ExtB" pitchFamily="18" charset="-120"/>
              <a:ea typeface="細明體-ExtB" pitchFamily="18" charset="-12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zh-TW" altLang="en-US" sz="2200" dirty="0" smtClean="0">
                <a:solidFill>
                  <a:schemeClr val="tx1"/>
                </a:solidFill>
                <a:latin typeface="細明體-ExtB" pitchFamily="18" charset="-120"/>
                <a:ea typeface="細明體-ExtB" pitchFamily="18" charset="-120"/>
              </a:rPr>
              <a:t>請假的規定</a:t>
            </a:r>
            <a:endParaRPr lang="zh-TW" altLang="en-US" sz="2200" dirty="0">
              <a:solidFill>
                <a:schemeClr val="tx1"/>
              </a:solidFill>
              <a:latin typeface="細明體-ExtB" pitchFamily="18" charset="-120"/>
              <a:ea typeface="細明體-ExtB" pitchFamily="18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62748" y="5301208"/>
            <a:ext cx="2618296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itchFamily="34" charset="0"/>
              <a:buChar char="•"/>
            </a:pPr>
            <a:r>
              <a:rPr lang="zh-TW" altLang="en-US" sz="2200" dirty="0" smtClean="0">
                <a:solidFill>
                  <a:schemeClr val="tx1"/>
                </a:solidFill>
                <a:latin typeface="細明體" pitchFamily="49" charset="-120"/>
                <a:ea typeface="細明體" pitchFamily="49" charset="-120"/>
              </a:rPr>
              <a:t>指令的聽取</a:t>
            </a:r>
            <a:endParaRPr lang="en-US" altLang="zh-TW" sz="2200" dirty="0" smtClean="0">
              <a:solidFill>
                <a:schemeClr val="tx1"/>
              </a:solidFill>
              <a:latin typeface="細明體" pitchFamily="49" charset="-120"/>
              <a:ea typeface="細明體" pitchFamily="49" charset="-12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zh-TW" altLang="en-US" sz="2200" dirty="0" smtClean="0">
                <a:solidFill>
                  <a:schemeClr val="tx1"/>
                </a:solidFill>
                <a:latin typeface="細明體" pitchFamily="49" charset="-120"/>
                <a:ea typeface="細明體" pitchFamily="49" charset="-120"/>
              </a:rPr>
              <a:t>用具的處理</a:t>
            </a:r>
            <a:endParaRPr lang="en-US" altLang="zh-TW" sz="2200" dirty="0" smtClean="0">
              <a:solidFill>
                <a:schemeClr val="tx1"/>
              </a:solidFill>
              <a:latin typeface="細明體" pitchFamily="49" charset="-120"/>
              <a:ea typeface="細明體" pitchFamily="49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細明體" pitchFamily="49" charset="-120"/>
                <a:ea typeface="細明體" pitchFamily="49" charset="-120"/>
              </a:rPr>
              <a:t>工作的交接與轉換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1268760"/>
            <a:ext cx="108012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15616" y="1268760"/>
            <a:ext cx="3803612" cy="100811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一、提升工作效率</a:t>
            </a:r>
            <a:endParaRPr lang="zh-TW" altLang="en-US" sz="2400" dirty="0"/>
          </a:p>
        </p:txBody>
      </p:sp>
      <p:sp>
        <p:nvSpPr>
          <p:cNvPr id="12" name="向右箭號 11"/>
          <p:cNvSpPr/>
          <p:nvPr/>
        </p:nvSpPr>
        <p:spPr>
          <a:xfrm>
            <a:off x="4927996" y="1700808"/>
            <a:ext cx="36004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331420" y="1268760"/>
            <a:ext cx="2768972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dirty="0"/>
          </a:p>
          <a:p>
            <a:pPr marL="285750" indent="-285750">
              <a:buFont typeface="Arial" pitchFamily="34" charset="0"/>
              <a:buChar char="•"/>
            </a:pPr>
            <a:endParaRPr lang="en-US" altLang="zh-TW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純熟的工作技能</a:t>
            </a:r>
            <a:endParaRPr lang="en-US" altLang="zh-TW" sz="22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認識工作甘苦</a:t>
            </a:r>
            <a:endParaRPr lang="en-US" altLang="zh-TW" sz="22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ctr"/>
            <a:endParaRPr lang="en-US" altLang="zh-TW" dirty="0" smtClean="0"/>
          </a:p>
          <a:p>
            <a:pPr algn="ctr"/>
            <a:endParaRPr lang="zh-TW" altLang="en-US" dirty="0"/>
          </a:p>
        </p:txBody>
      </p:sp>
      <p:pic>
        <p:nvPicPr>
          <p:cNvPr id="1026" name="Picture 2" descr="C:\Users\user\Desktop\160px-Human-preferences-desktop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7492"/>
            <a:ext cx="1111300" cy="11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tx1"/>
                </a:solidFill>
              </a:rPr>
              <a:t>一、提升工作效率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TW" altLang="en-US" dirty="0" smtClean="0"/>
              <a:t>便利商店篇</a:t>
            </a:r>
            <a:endParaRPr lang="en-US" altLang="zh-TW" dirty="0" smtClean="0"/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TW" altLang="en-US" dirty="0" smtClean="0"/>
              <a:t>餐飲速食篇</a:t>
            </a:r>
            <a:endParaRPr lang="en-US" altLang="zh-TW" dirty="0" smtClean="0"/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TW" altLang="en-US" dirty="0"/>
              <a:t>麵包烘焙篇</a:t>
            </a:r>
            <a:endParaRPr lang="en-US" altLang="zh-TW" dirty="0" smtClean="0"/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TW" altLang="en-US" dirty="0" smtClean="0"/>
              <a:t>加油站工讀篇</a:t>
            </a:r>
            <a:endParaRPr lang="en-US" altLang="zh-TW" dirty="0" smtClean="0"/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TW" altLang="en-US" dirty="0" smtClean="0"/>
              <a:t>送貨司機篇</a:t>
            </a:r>
            <a:endParaRPr lang="en-US" altLang="zh-TW" dirty="0" smtClean="0"/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TW" altLang="en-US" dirty="0"/>
              <a:t>房屋仲介篇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00159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239000" cy="864096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便利商店篇</a:t>
            </a:r>
            <a:r>
              <a:rPr lang="en-US" altLang="zh-TW" dirty="0" smtClean="0">
                <a:solidFill>
                  <a:schemeClr val="tx1"/>
                </a:solidFill>
              </a:rPr>
              <a:t>--</a:t>
            </a:r>
            <a:r>
              <a:rPr lang="zh-TW" altLang="en-US" dirty="0" smtClean="0">
                <a:solidFill>
                  <a:schemeClr val="tx1"/>
                </a:solidFill>
              </a:rPr>
              <a:t>純熟的工作技能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836712"/>
            <a:ext cx="7776864" cy="60015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lang="zh-TW" altLang="zh-TW" b="1" dirty="0" smtClean="0"/>
              <a:t>櫃檯</a:t>
            </a:r>
            <a:r>
              <a:rPr lang="zh-TW" altLang="en-US" dirty="0" smtClean="0"/>
              <a:t>：站</a:t>
            </a:r>
            <a:r>
              <a:rPr lang="zh-TW" altLang="en-US" dirty="0"/>
              <a:t>櫃台觸手可及的都是之後要負責的地方</a:t>
            </a:r>
            <a:endParaRPr lang="en-US" altLang="zh-TW" dirty="0" smtClean="0"/>
          </a:p>
          <a:p>
            <a:pPr marL="263525" indent="0">
              <a:buFont typeface="Wingdings" panose="05000000000000000000" pitchFamily="2" charset="2"/>
              <a:buChar char="ü"/>
            </a:pPr>
            <a:r>
              <a:rPr lang="zh-TW" altLang="en-US" dirty="0"/>
              <a:t>哪種香菸放哪裡</a:t>
            </a:r>
            <a:r>
              <a:rPr lang="en-US" altLang="zh-TW" dirty="0"/>
              <a:t>(</a:t>
            </a:r>
            <a:r>
              <a:rPr lang="zh-TW" altLang="en-US" dirty="0"/>
              <a:t>香菸有一百多種</a:t>
            </a:r>
            <a:r>
              <a:rPr lang="en-US" altLang="zh-TW" dirty="0"/>
              <a:t>)</a:t>
            </a:r>
          </a:p>
          <a:p>
            <a:pPr marL="263525" indent="0">
              <a:buFont typeface="Wingdings" panose="05000000000000000000" pitchFamily="2" charset="2"/>
              <a:buChar char="ü"/>
            </a:pPr>
            <a:r>
              <a:rPr lang="zh-TW" altLang="en-US" dirty="0"/>
              <a:t>咖啡機怎麼</a:t>
            </a:r>
            <a:r>
              <a:rPr lang="zh-TW" altLang="en-US" dirty="0" smtClean="0"/>
              <a:t>使用、餐具</a:t>
            </a:r>
            <a:r>
              <a:rPr lang="zh-TW" altLang="en-US" dirty="0"/>
              <a:t>放哪</a:t>
            </a:r>
          </a:p>
          <a:p>
            <a:pPr marL="263525" indent="0">
              <a:buFont typeface="Wingdings" panose="05000000000000000000" pitchFamily="2" charset="2"/>
              <a:buChar char="ü"/>
            </a:pPr>
            <a:r>
              <a:rPr lang="zh-TW" altLang="en-US" dirty="0" smtClean="0"/>
              <a:t>要</a:t>
            </a:r>
            <a:r>
              <a:rPr lang="zh-TW" altLang="en-US" dirty="0"/>
              <a:t>怎麼</a:t>
            </a:r>
            <a:r>
              <a:rPr lang="zh-TW" altLang="en-US" dirty="0" smtClean="0"/>
              <a:t>結帳</a:t>
            </a:r>
            <a:r>
              <a:rPr lang="zh-TW" altLang="en-US" dirty="0"/>
              <a:t>、</a:t>
            </a:r>
            <a:r>
              <a:rPr lang="zh-TW" altLang="en-US" dirty="0" smtClean="0"/>
              <a:t>繳費</a:t>
            </a: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en-US" b="1" dirty="0" smtClean="0"/>
              <a:t>收銀機</a:t>
            </a:r>
            <a:r>
              <a:rPr lang="en-US" altLang="zh-TW" dirty="0" smtClean="0"/>
              <a:t>:</a:t>
            </a:r>
            <a:r>
              <a:rPr lang="zh-TW" altLang="en-US" dirty="0"/>
              <a:t>使用櫃台前會先留個</a:t>
            </a:r>
            <a:r>
              <a:rPr lang="en-US" altLang="zh-TW" dirty="0"/>
              <a:t>4000</a:t>
            </a:r>
            <a:r>
              <a:rPr lang="zh-TW" altLang="en-US" dirty="0" smtClean="0"/>
              <a:t>塊，叫做</a:t>
            </a:r>
            <a:r>
              <a:rPr lang="zh-TW" altLang="en-US" dirty="0"/>
              <a:t>預留金</a:t>
            </a:r>
          </a:p>
          <a:p>
            <a:pPr marL="273050" indent="-9525">
              <a:buFont typeface="Wingdings" panose="05000000000000000000" pitchFamily="2" charset="2"/>
              <a:buChar char="ü"/>
            </a:pPr>
            <a:r>
              <a:rPr lang="en-US" altLang="zh-TW" dirty="0" smtClean="0"/>
              <a:t>“</a:t>
            </a:r>
            <a:r>
              <a:rPr lang="zh-TW" altLang="en-US" dirty="0" smtClean="0"/>
              <a:t>折價券</a:t>
            </a:r>
            <a:r>
              <a:rPr lang="en-US" altLang="zh-TW" dirty="0" smtClean="0"/>
              <a:t>”</a:t>
            </a:r>
            <a:r>
              <a:rPr lang="zh-TW" altLang="en-US" dirty="0" smtClean="0"/>
              <a:t>，</a:t>
            </a:r>
            <a:r>
              <a:rPr lang="en-US" altLang="zh-TW" dirty="0" smtClean="0"/>
              <a:t>“</a:t>
            </a:r>
            <a:r>
              <a:rPr lang="zh-TW" altLang="en-US" dirty="0" smtClean="0"/>
              <a:t>禮券</a:t>
            </a:r>
            <a:r>
              <a:rPr lang="en-US" altLang="zh-TW" dirty="0" smtClean="0"/>
              <a:t>”</a:t>
            </a:r>
            <a:r>
              <a:rPr lang="zh-TW" altLang="en-US" dirty="0" smtClean="0"/>
              <a:t>，還有</a:t>
            </a:r>
            <a:r>
              <a:rPr lang="en-US" altLang="zh-TW" dirty="0" smtClean="0"/>
              <a:t>“</a:t>
            </a:r>
            <a:r>
              <a:rPr lang="zh-TW" altLang="en-US" dirty="0" smtClean="0"/>
              <a:t>作廢發票</a:t>
            </a:r>
            <a:r>
              <a:rPr lang="en-US" altLang="zh-TW" dirty="0" smtClean="0"/>
              <a:t>”</a:t>
            </a:r>
            <a:r>
              <a:rPr lang="zh-TW" altLang="en-US" dirty="0" smtClean="0"/>
              <a:t>都</a:t>
            </a:r>
            <a:r>
              <a:rPr lang="zh-TW" altLang="en-US" dirty="0"/>
              <a:t>要留</a:t>
            </a:r>
            <a:r>
              <a:rPr lang="zh-TW" altLang="en-US" dirty="0" smtClean="0"/>
              <a:t>著</a:t>
            </a: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en-US" b="1" dirty="0" smtClean="0"/>
              <a:t>補貨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dirty="0" smtClean="0"/>
              <a:t>幫茶葉蛋鍋補水    </a:t>
            </a:r>
            <a:endParaRPr lang="en-US" altLang="zh-TW" dirty="0" smtClean="0"/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dirty="0"/>
              <a:t>補香菸</a:t>
            </a:r>
            <a:endParaRPr lang="en-US" altLang="zh-TW" dirty="0" smtClean="0"/>
          </a:p>
          <a:p>
            <a:pPr>
              <a:buFont typeface="Wingdings" pitchFamily="2" charset="2"/>
              <a:buChar char="n"/>
            </a:pPr>
            <a:r>
              <a:rPr lang="zh-TW" altLang="en-US" b="1" dirty="0"/>
              <a:t>拖</a:t>
            </a:r>
            <a:r>
              <a:rPr lang="zh-TW" altLang="en-US" b="1" dirty="0" smtClean="0"/>
              <a:t>地</a:t>
            </a:r>
            <a:endParaRPr lang="zh-TW" altLang="en-US" dirty="0"/>
          </a:p>
        </p:txBody>
      </p:sp>
      <p:pic>
        <p:nvPicPr>
          <p:cNvPr id="2050" name="Picture 2" descr="C:\Users\user\Desktop\7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148982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94" y="3645025"/>
            <a:ext cx="155707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13173523915535912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99" y="5323673"/>
            <a:ext cx="1371791" cy="151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34759360_20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1" y="5063729"/>
            <a:ext cx="1866507" cy="177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06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66068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便利商店篇</a:t>
            </a:r>
            <a:r>
              <a:rPr lang="en-US" altLang="zh-TW" dirty="0" smtClean="0">
                <a:solidFill>
                  <a:schemeClr val="tx1"/>
                </a:solidFill>
              </a:rPr>
              <a:t>—</a:t>
            </a:r>
            <a:r>
              <a:rPr lang="zh-TW" altLang="en-US" dirty="0" smtClean="0">
                <a:solidFill>
                  <a:schemeClr val="tx1"/>
                </a:solidFill>
              </a:rPr>
              <a:t>工作甘苦談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7920880" cy="5403000"/>
          </a:xfrm>
        </p:spPr>
        <p:txBody>
          <a:bodyPr>
            <a:noAutofit/>
          </a:bodyPr>
          <a:lstStyle/>
          <a:p>
            <a:r>
              <a:rPr lang="en-US" altLang="zh-TW" sz="1800" dirty="0">
                <a:solidFill>
                  <a:srgbClr val="FF0000"/>
                </a:solidFill>
              </a:rPr>
              <a:t>Q1:</a:t>
            </a:r>
            <a:r>
              <a:rPr lang="zh-TW" altLang="en-US" sz="1800" dirty="0">
                <a:solidFill>
                  <a:srgbClr val="FF0000"/>
                </a:solidFill>
              </a:rPr>
              <a:t>如果錢少了怎麼辦</a:t>
            </a:r>
            <a:r>
              <a:rPr lang="en-US" altLang="zh-TW" sz="1800" dirty="0" smtClean="0">
                <a:solidFill>
                  <a:srgbClr val="FF0000"/>
                </a:solidFill>
              </a:rPr>
              <a:t>?</a:t>
            </a:r>
          </a:p>
          <a:p>
            <a:pPr marL="182563" indent="0">
              <a:buNone/>
            </a:pPr>
            <a:r>
              <a:rPr lang="zh-TW" altLang="en-US" sz="1800" dirty="0" smtClean="0">
                <a:sym typeface="Wingdings 2"/>
              </a:rPr>
              <a:t></a:t>
            </a:r>
            <a:r>
              <a:rPr lang="en-US" altLang="zh-TW" sz="1800" dirty="0" smtClean="0"/>
              <a:t>“</a:t>
            </a:r>
            <a:r>
              <a:rPr lang="zh-TW" altLang="en-US" sz="1800" dirty="0" smtClean="0"/>
              <a:t>折價券</a:t>
            </a:r>
            <a:r>
              <a:rPr lang="en-US" altLang="zh-TW" sz="1800" dirty="0" smtClean="0"/>
              <a:t>”</a:t>
            </a:r>
            <a:r>
              <a:rPr lang="zh-TW" altLang="en-US" sz="1800" dirty="0" smtClean="0"/>
              <a:t>，</a:t>
            </a:r>
            <a:r>
              <a:rPr lang="en-US" altLang="zh-TW" sz="1800" dirty="0" smtClean="0"/>
              <a:t>“</a:t>
            </a:r>
            <a:r>
              <a:rPr lang="zh-TW" altLang="en-US" sz="1800" dirty="0" smtClean="0"/>
              <a:t>禮券</a:t>
            </a:r>
            <a:r>
              <a:rPr lang="en-US" altLang="zh-TW" sz="1800" dirty="0" smtClean="0"/>
              <a:t>”</a:t>
            </a:r>
            <a:r>
              <a:rPr lang="zh-TW" altLang="en-US" sz="1800" dirty="0" smtClean="0"/>
              <a:t>，還有</a:t>
            </a:r>
            <a:r>
              <a:rPr lang="en-US" altLang="zh-TW" sz="1800" dirty="0" smtClean="0"/>
              <a:t>“</a:t>
            </a:r>
            <a:r>
              <a:rPr lang="zh-TW" altLang="en-US" sz="1800" dirty="0" smtClean="0"/>
              <a:t>作廢發票</a:t>
            </a:r>
            <a:r>
              <a:rPr lang="en-US" altLang="zh-TW" sz="1800" dirty="0" smtClean="0"/>
              <a:t>”</a:t>
            </a:r>
            <a:r>
              <a:rPr lang="zh-TW" altLang="en-US" sz="1800" dirty="0" smtClean="0"/>
              <a:t>都</a:t>
            </a:r>
            <a:r>
              <a:rPr lang="zh-TW" altLang="en-US" sz="1800" dirty="0"/>
              <a:t>要留</a:t>
            </a:r>
            <a:r>
              <a:rPr lang="zh-TW" altLang="en-US" sz="1800" dirty="0" smtClean="0"/>
              <a:t>著，少</a:t>
            </a:r>
            <a:r>
              <a:rPr lang="zh-TW" altLang="en-US" sz="1800" dirty="0"/>
              <a:t>了要賠，很麻煩</a:t>
            </a:r>
            <a:r>
              <a:rPr lang="en-US" altLang="zh-TW" sz="1800" dirty="0"/>
              <a:t>!</a:t>
            </a:r>
          </a:p>
          <a:p>
            <a:r>
              <a:rPr lang="en-US" altLang="zh-TW" sz="1800" dirty="0" smtClean="0">
                <a:solidFill>
                  <a:srgbClr val="FF0000"/>
                </a:solidFill>
              </a:rPr>
              <a:t>Q2</a:t>
            </a:r>
            <a:r>
              <a:rPr lang="en-US" altLang="zh-TW" sz="1800" dirty="0">
                <a:solidFill>
                  <a:srgbClr val="FF0000"/>
                </a:solidFill>
              </a:rPr>
              <a:t>:</a:t>
            </a:r>
            <a:r>
              <a:rPr lang="zh-TW" altLang="en-US" sz="1800" dirty="0">
                <a:solidFill>
                  <a:srgbClr val="FF0000"/>
                </a:solidFill>
              </a:rPr>
              <a:t>多了錢</a:t>
            </a:r>
            <a:r>
              <a:rPr lang="zh-TW" altLang="en-US" sz="1800" dirty="0" smtClean="0">
                <a:solidFill>
                  <a:srgbClr val="FF0000"/>
                </a:solidFill>
              </a:rPr>
              <a:t>怎麼辦</a:t>
            </a:r>
            <a:r>
              <a:rPr lang="en-US" altLang="zh-TW" sz="1800" dirty="0" smtClean="0">
                <a:solidFill>
                  <a:srgbClr val="FF0000"/>
                </a:solidFill>
              </a:rPr>
              <a:t>?</a:t>
            </a:r>
          </a:p>
          <a:p>
            <a:pPr marL="0" indent="182563">
              <a:buNone/>
            </a:pPr>
            <a:r>
              <a:rPr lang="zh-TW" altLang="en-US" sz="1800" dirty="0" smtClean="0">
                <a:sym typeface="Wingdings 2"/>
              </a:rPr>
              <a:t></a:t>
            </a:r>
            <a:r>
              <a:rPr lang="zh-TW" altLang="en-US" sz="1800" dirty="0" smtClean="0"/>
              <a:t>多</a:t>
            </a:r>
            <a:r>
              <a:rPr lang="zh-TW" altLang="en-US" sz="1800" dirty="0"/>
              <a:t>的幾塊錢是全家了，不過如果多太多你就完了，因為你不是招財貓</a:t>
            </a:r>
            <a:r>
              <a:rPr lang="en-US" altLang="zh-TW" sz="1800" dirty="0"/>
              <a:t>XD</a:t>
            </a:r>
            <a:endParaRPr lang="en-US" altLang="zh-TW" sz="1800" dirty="0" smtClean="0"/>
          </a:p>
          <a:p>
            <a:r>
              <a:rPr lang="en-US" altLang="zh-TW" sz="1800" dirty="0">
                <a:solidFill>
                  <a:srgbClr val="FF0000"/>
                </a:solidFill>
              </a:rPr>
              <a:t>Q3:</a:t>
            </a:r>
            <a:r>
              <a:rPr lang="zh-TW" altLang="en-US" sz="1800" dirty="0">
                <a:solidFill>
                  <a:srgbClr val="FF0000"/>
                </a:solidFill>
              </a:rPr>
              <a:t>櫃台前面可以吃東西嗎</a:t>
            </a:r>
            <a:r>
              <a:rPr lang="en-US" altLang="zh-TW" sz="1800" dirty="0" smtClean="0">
                <a:solidFill>
                  <a:srgbClr val="FF0000"/>
                </a:solidFill>
              </a:rPr>
              <a:t>?</a:t>
            </a:r>
          </a:p>
          <a:p>
            <a:pPr marL="0" indent="182563">
              <a:buNone/>
            </a:pPr>
            <a:r>
              <a:rPr lang="zh-TW" altLang="en-US" sz="1800" dirty="0" smtClean="0">
                <a:sym typeface="Wingdings 2"/>
              </a:rPr>
              <a:t></a:t>
            </a:r>
            <a:r>
              <a:rPr lang="zh-TW" altLang="en-US" sz="1800" dirty="0" smtClean="0"/>
              <a:t>基本上</a:t>
            </a:r>
            <a:r>
              <a:rPr lang="zh-TW" altLang="en-US" sz="1800" dirty="0"/>
              <a:t>不可以</a:t>
            </a:r>
            <a:endParaRPr lang="en-US" altLang="zh-TW" sz="1800" dirty="0" smtClean="0"/>
          </a:p>
          <a:p>
            <a:r>
              <a:rPr lang="en-US" altLang="zh-TW" sz="1800" dirty="0">
                <a:solidFill>
                  <a:srgbClr val="FF0000"/>
                </a:solidFill>
              </a:rPr>
              <a:t>Q4:</a:t>
            </a:r>
            <a:r>
              <a:rPr lang="zh-TW" altLang="en-US" sz="1800" dirty="0" smtClean="0">
                <a:solidFill>
                  <a:srgbClr val="FF0000"/>
                </a:solidFill>
              </a:rPr>
              <a:t>那中餐</a:t>
            </a:r>
            <a:r>
              <a:rPr lang="zh-TW" altLang="en-US" sz="1800" dirty="0">
                <a:solidFill>
                  <a:srgbClr val="FF0000"/>
                </a:solidFill>
              </a:rPr>
              <a:t>和晚餐時間</a:t>
            </a:r>
            <a:r>
              <a:rPr lang="en-US" altLang="zh-TW" sz="1800" dirty="0" smtClean="0">
                <a:solidFill>
                  <a:srgbClr val="FF0000"/>
                </a:solidFill>
              </a:rPr>
              <a:t>...</a:t>
            </a:r>
          </a:p>
          <a:p>
            <a:pPr marL="0" indent="182563">
              <a:buNone/>
            </a:pPr>
            <a:r>
              <a:rPr lang="zh-TW" altLang="en-US" sz="1800" dirty="0" smtClean="0">
                <a:sym typeface="Wingdings 2"/>
              </a:rPr>
              <a:t></a:t>
            </a:r>
            <a:r>
              <a:rPr lang="zh-TW" altLang="en-US" sz="1800" dirty="0" smtClean="0"/>
              <a:t>大家</a:t>
            </a:r>
            <a:r>
              <a:rPr lang="zh-TW" altLang="en-US" sz="1800" dirty="0"/>
              <a:t>輪著</a:t>
            </a:r>
            <a:r>
              <a:rPr lang="zh-TW" altLang="en-US" sz="1800" dirty="0" smtClean="0"/>
              <a:t>吃，但員工</a:t>
            </a:r>
            <a:r>
              <a:rPr lang="zh-TW" altLang="en-US" sz="1800" dirty="0"/>
              <a:t>買東西沒</a:t>
            </a:r>
            <a:r>
              <a:rPr lang="zh-TW" altLang="en-US" sz="1800" dirty="0" smtClean="0"/>
              <a:t>優惠</a:t>
            </a:r>
            <a:endParaRPr lang="zh-TW" altLang="en-US" sz="1800" dirty="0"/>
          </a:p>
          <a:p>
            <a:r>
              <a:rPr lang="en-US" altLang="zh-TW" sz="1800" dirty="0" smtClean="0">
                <a:solidFill>
                  <a:srgbClr val="FF0000"/>
                </a:solidFill>
              </a:rPr>
              <a:t>Q5</a:t>
            </a:r>
            <a:r>
              <a:rPr lang="en-US" altLang="zh-TW" sz="1800" dirty="0">
                <a:solidFill>
                  <a:srgbClr val="FF0000"/>
                </a:solidFill>
              </a:rPr>
              <a:t>:</a:t>
            </a:r>
            <a:r>
              <a:rPr lang="zh-TW" altLang="en-US" sz="1800" dirty="0">
                <a:solidFill>
                  <a:srgbClr val="FF0000"/>
                </a:solidFill>
              </a:rPr>
              <a:t>有關那些過期的</a:t>
            </a:r>
            <a:r>
              <a:rPr lang="zh-TW" altLang="en-US" sz="1800" dirty="0" smtClean="0">
                <a:solidFill>
                  <a:srgbClr val="FF0000"/>
                </a:solidFill>
              </a:rPr>
              <a:t>食物</a:t>
            </a:r>
            <a:r>
              <a:rPr lang="en-US" altLang="zh-TW" sz="1800" dirty="0" smtClean="0">
                <a:solidFill>
                  <a:srgbClr val="FF0000"/>
                </a:solidFill>
              </a:rPr>
              <a:t>…</a:t>
            </a:r>
          </a:p>
          <a:p>
            <a:pPr marL="0" indent="182563">
              <a:buNone/>
            </a:pPr>
            <a:r>
              <a:rPr lang="en-US" altLang="zh-TW" sz="1800" dirty="0" smtClean="0">
                <a:sym typeface="Wingdings 2"/>
              </a:rPr>
              <a:t></a:t>
            </a:r>
            <a:r>
              <a:rPr lang="zh-TW" altLang="en-US" sz="1800" dirty="0" smtClean="0"/>
              <a:t>把過期</a:t>
            </a:r>
            <a:r>
              <a:rPr lang="zh-TW" altLang="en-US" sz="1800" dirty="0"/>
              <a:t>食物挑</a:t>
            </a:r>
            <a:r>
              <a:rPr lang="zh-TW" altLang="en-US" sz="1800" dirty="0" smtClean="0"/>
              <a:t>出來，挑</a:t>
            </a:r>
            <a:r>
              <a:rPr lang="zh-TW" altLang="en-US" sz="1800" dirty="0"/>
              <a:t>完後就輸入到櫃檯</a:t>
            </a:r>
            <a:r>
              <a:rPr lang="zh-TW" altLang="en-US" sz="1800" dirty="0" smtClean="0"/>
              <a:t>報廢，報廢</a:t>
            </a:r>
            <a:r>
              <a:rPr lang="zh-TW" altLang="en-US" sz="1800" dirty="0"/>
              <a:t>的程序和結帳差不多</a:t>
            </a:r>
            <a:endParaRPr lang="en-US" altLang="zh-TW" sz="1800" dirty="0" smtClean="0"/>
          </a:p>
          <a:p>
            <a:r>
              <a:rPr lang="en-US" altLang="zh-TW" sz="1800" dirty="0">
                <a:solidFill>
                  <a:srgbClr val="FF0000"/>
                </a:solidFill>
              </a:rPr>
              <a:t>Q6:</a:t>
            </a:r>
            <a:r>
              <a:rPr lang="zh-TW" altLang="en-US" sz="1800" dirty="0">
                <a:solidFill>
                  <a:srgbClr val="FF0000"/>
                </a:solidFill>
              </a:rPr>
              <a:t>沒人時可以滑手機嗎</a:t>
            </a:r>
            <a:r>
              <a:rPr lang="en-US" altLang="zh-TW" sz="1800" dirty="0" smtClean="0">
                <a:solidFill>
                  <a:srgbClr val="FF0000"/>
                </a:solidFill>
              </a:rPr>
              <a:t>?</a:t>
            </a:r>
          </a:p>
          <a:p>
            <a:pPr marL="182563" indent="0">
              <a:buNone/>
            </a:pPr>
            <a:r>
              <a:rPr lang="en-US" altLang="zh-TW" sz="1800" dirty="0" smtClean="0">
                <a:sym typeface="Wingdings 2"/>
              </a:rPr>
              <a:t></a:t>
            </a:r>
            <a:r>
              <a:rPr lang="zh-TW" altLang="en-US" sz="1800" dirty="0"/>
              <a:t>基本上不可以，不過如果看到其他人</a:t>
            </a:r>
            <a:r>
              <a:rPr lang="zh-TW" altLang="en-US" sz="1800" dirty="0" smtClean="0"/>
              <a:t>在滑就</a:t>
            </a:r>
            <a:r>
              <a:rPr lang="zh-TW" altLang="en-US" sz="1800" dirty="0"/>
              <a:t>當作他在辦正事好</a:t>
            </a:r>
            <a:r>
              <a:rPr lang="zh-TW" altLang="en-US" sz="1800" dirty="0" smtClean="0"/>
              <a:t>了，有些</a:t>
            </a:r>
            <a:r>
              <a:rPr lang="zh-TW" altLang="en-US" sz="1800" dirty="0"/>
              <a:t>店在你上班後會要你加他們的</a:t>
            </a:r>
            <a:r>
              <a:rPr lang="en-US" altLang="zh-TW" sz="1800" dirty="0"/>
              <a:t>Line</a:t>
            </a:r>
            <a:r>
              <a:rPr lang="zh-TW" altLang="en-US" sz="1800" dirty="0"/>
              <a:t>群</a:t>
            </a:r>
            <a:r>
              <a:rPr lang="zh-TW" altLang="en-US" sz="1800" dirty="0" smtClean="0"/>
              <a:t>組，主要</a:t>
            </a:r>
            <a:r>
              <a:rPr lang="zh-TW" altLang="en-US" sz="1800" dirty="0"/>
              <a:t>是請假或是找代班會比較</a:t>
            </a:r>
            <a:r>
              <a:rPr lang="zh-TW" altLang="en-US" sz="1800" dirty="0" smtClean="0"/>
              <a:t>方便</a:t>
            </a:r>
            <a:endParaRPr lang="en-US" altLang="zh-TW" sz="1800" dirty="0" smtClean="0"/>
          </a:p>
          <a:p>
            <a:r>
              <a:rPr lang="en-US" altLang="zh-TW" sz="1800" dirty="0">
                <a:solidFill>
                  <a:srgbClr val="FF0000"/>
                </a:solidFill>
              </a:rPr>
              <a:t>Q7:</a:t>
            </a:r>
            <a:r>
              <a:rPr lang="zh-TW" altLang="en-US" sz="1800" dirty="0">
                <a:solidFill>
                  <a:srgbClr val="FF0000"/>
                </a:solidFill>
              </a:rPr>
              <a:t>會加薪嗎</a:t>
            </a:r>
            <a:r>
              <a:rPr lang="en-US" altLang="zh-TW" sz="1800" dirty="0" smtClean="0">
                <a:solidFill>
                  <a:srgbClr val="FF0000"/>
                </a:solidFill>
              </a:rPr>
              <a:t>?</a:t>
            </a:r>
          </a:p>
          <a:p>
            <a:pPr marL="0" indent="182563">
              <a:buNone/>
            </a:pPr>
            <a:r>
              <a:rPr lang="zh-TW" altLang="en-US" sz="1800" dirty="0" smtClean="0">
                <a:sym typeface="Wingdings 2"/>
              </a:rPr>
              <a:t></a:t>
            </a:r>
            <a:r>
              <a:rPr lang="zh-TW" altLang="en-US" sz="1800" dirty="0" smtClean="0"/>
              <a:t>應該</a:t>
            </a:r>
            <a:r>
              <a:rPr lang="zh-TW" altLang="en-US" sz="1800" dirty="0"/>
              <a:t>是不會</a:t>
            </a:r>
            <a:r>
              <a:rPr lang="zh-TW" altLang="en-US" sz="1800" dirty="0" smtClean="0"/>
              <a:t>，但基本</a:t>
            </a:r>
            <a:r>
              <a:rPr lang="zh-TW" altLang="en-US" sz="1800" dirty="0"/>
              <a:t>時薪</a:t>
            </a:r>
            <a:r>
              <a:rPr lang="zh-TW" altLang="en-US" sz="1800" dirty="0" smtClean="0"/>
              <a:t>調漲</a:t>
            </a:r>
            <a:r>
              <a:rPr lang="zh-TW" altLang="en-US" sz="1800" dirty="0"/>
              <a:t>，</a:t>
            </a:r>
            <a:r>
              <a:rPr lang="zh-TW" altLang="en-US" sz="1800" dirty="0" smtClean="0"/>
              <a:t>薪水</a:t>
            </a:r>
            <a:r>
              <a:rPr lang="zh-TW" altLang="en-US" sz="1800" dirty="0"/>
              <a:t>就會跟著漲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3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5032"/>
            <a:ext cx="7239000" cy="533648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solidFill>
                  <a:schemeClr val="tx1"/>
                </a:solidFill>
              </a:rPr>
              <a:t>餐飲速食篇</a:t>
            </a:r>
            <a:r>
              <a:rPr lang="en-US" altLang="zh-TW" sz="3600" dirty="0" smtClean="0">
                <a:solidFill>
                  <a:schemeClr val="tx1"/>
                </a:solidFill>
              </a:rPr>
              <a:t>--</a:t>
            </a:r>
            <a:r>
              <a:rPr lang="zh-TW" altLang="en-US" sz="3200" dirty="0" smtClean="0">
                <a:solidFill>
                  <a:schemeClr val="tx1"/>
                </a:solidFill>
              </a:rPr>
              <a:t>純熟</a:t>
            </a:r>
            <a:r>
              <a:rPr lang="zh-TW" altLang="en-US" sz="3200" dirty="0">
                <a:solidFill>
                  <a:schemeClr val="tx1"/>
                </a:solidFill>
              </a:rPr>
              <a:t>的工作技能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476672"/>
            <a:ext cx="8064896" cy="61206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1600" b="1" dirty="0">
                <a:solidFill>
                  <a:srgbClr val="FF0000"/>
                </a:solidFill>
              </a:rPr>
              <a:t>收銀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飲料</a:t>
            </a:r>
            <a:r>
              <a:rPr lang="en-US" altLang="zh-TW" sz="1600" b="1" dirty="0" smtClean="0"/>
              <a:t>:</a:t>
            </a:r>
            <a:r>
              <a:rPr lang="zh-TW" altLang="en-US" sz="1600" b="1" dirty="0" smtClean="0"/>
              <a:t> </a:t>
            </a:r>
            <a:r>
              <a:rPr lang="zh-TW" altLang="en-US" sz="1600" dirty="0" smtClean="0">
                <a:solidFill>
                  <a:srgbClr val="0070C0"/>
                </a:solidFill>
              </a:rPr>
              <a:t>做</a:t>
            </a:r>
            <a:r>
              <a:rPr lang="zh-TW" altLang="en-US" sz="1600" dirty="0">
                <a:solidFill>
                  <a:srgbClr val="0070C0"/>
                </a:solidFill>
              </a:rPr>
              <a:t>飲料要快</a:t>
            </a:r>
            <a:r>
              <a:rPr lang="zh-TW" altLang="en-US" sz="1600" dirty="0" smtClean="0">
                <a:solidFill>
                  <a:srgbClr val="0070C0"/>
                </a:solidFill>
              </a:rPr>
              <a:t>、找錢</a:t>
            </a:r>
            <a:r>
              <a:rPr lang="zh-TW" altLang="en-US" sz="1600" dirty="0">
                <a:solidFill>
                  <a:srgbClr val="0070C0"/>
                </a:solidFill>
              </a:rPr>
              <a:t>要找對</a:t>
            </a:r>
            <a:r>
              <a:rPr lang="zh-TW" altLang="en-US" sz="1600" dirty="0" smtClean="0">
                <a:solidFill>
                  <a:srgbClr val="0070C0"/>
                </a:solidFill>
              </a:rPr>
              <a:t>、點</a:t>
            </a:r>
            <a:r>
              <a:rPr lang="zh-TW" altLang="en-US" sz="1600" dirty="0">
                <a:solidFill>
                  <a:srgbClr val="0070C0"/>
                </a:solidFill>
              </a:rPr>
              <a:t>餐要點清楚，還要清楚哪些可以特製</a:t>
            </a:r>
            <a:endParaRPr lang="en-US" altLang="zh-TW" sz="1600" dirty="0">
              <a:solidFill>
                <a:srgbClr val="0070C0"/>
              </a:solidFill>
            </a:endParaRPr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sz="1600" dirty="0"/>
              <a:t>幫忙客人點餐</a:t>
            </a:r>
            <a:endParaRPr lang="en-US" altLang="zh-TW" sz="1600" dirty="0" smtClean="0"/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sz="1600" dirty="0" smtClean="0"/>
              <a:t>要</a:t>
            </a:r>
            <a:r>
              <a:rPr lang="zh-TW" altLang="en-US" sz="1600" dirty="0"/>
              <a:t>跟客人推銷這次的促銷商品是</a:t>
            </a:r>
            <a:r>
              <a:rPr lang="zh-TW" altLang="en-US" sz="1600" dirty="0" smtClean="0"/>
              <a:t>甚麼</a:t>
            </a:r>
            <a:endParaRPr lang="en-US" altLang="zh-TW" sz="1600" dirty="0" smtClean="0"/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sz="1600" dirty="0" smtClean="0"/>
              <a:t>把</a:t>
            </a:r>
            <a:r>
              <a:rPr lang="zh-TW" altLang="en-US" sz="1600" dirty="0"/>
              <a:t>餐點的飲料做給客人</a:t>
            </a:r>
            <a:endParaRPr lang="en-US" altLang="zh-TW" sz="1600" dirty="0" smtClean="0"/>
          </a:p>
          <a:p>
            <a:pPr>
              <a:buFont typeface="Wingdings" pitchFamily="2" charset="2"/>
              <a:buChar char="n"/>
            </a:pPr>
            <a:r>
              <a:rPr lang="zh-TW" altLang="en-US" sz="1600" b="1" dirty="0" smtClean="0">
                <a:solidFill>
                  <a:srgbClr val="FF0000"/>
                </a:solidFill>
              </a:rPr>
              <a:t>油炸</a:t>
            </a:r>
            <a:r>
              <a:rPr lang="zh-TW" altLang="en-US" sz="1600" b="1" dirty="0">
                <a:solidFill>
                  <a:srgbClr val="FF0000"/>
                </a:solidFill>
              </a:rPr>
              <a:t>送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餐</a:t>
            </a:r>
            <a:r>
              <a:rPr lang="zh-TW" altLang="en-US" sz="1600" dirty="0" smtClean="0"/>
              <a:t>：</a:t>
            </a:r>
            <a:r>
              <a:rPr lang="zh-TW" altLang="en-US" sz="1600" dirty="0" smtClean="0">
                <a:solidFill>
                  <a:srgbClr val="0070C0"/>
                </a:solidFill>
              </a:rPr>
              <a:t>送</a:t>
            </a:r>
            <a:r>
              <a:rPr lang="zh-TW" altLang="en-US" sz="1600" dirty="0">
                <a:solidFill>
                  <a:srgbClr val="0070C0"/>
                </a:solidFill>
              </a:rPr>
              <a:t>餐需要經常</a:t>
            </a:r>
            <a:r>
              <a:rPr lang="zh-TW" altLang="en-US" sz="1600" dirty="0" smtClean="0">
                <a:solidFill>
                  <a:srgbClr val="0070C0"/>
                </a:solidFill>
              </a:rPr>
              <a:t>跑來跑去</a:t>
            </a:r>
            <a:r>
              <a:rPr lang="zh-TW" altLang="en-US" sz="1600" dirty="0">
                <a:solidFill>
                  <a:srgbClr val="0070C0"/>
                </a:solidFill>
              </a:rPr>
              <a:t>、</a:t>
            </a:r>
            <a:r>
              <a:rPr lang="zh-TW" altLang="en-US" sz="1600" dirty="0" smtClean="0">
                <a:solidFill>
                  <a:srgbClr val="0070C0"/>
                </a:solidFill>
              </a:rPr>
              <a:t>油炸</a:t>
            </a:r>
            <a:r>
              <a:rPr lang="zh-TW" altLang="en-US" sz="1600" dirty="0">
                <a:solidFill>
                  <a:srgbClr val="0070C0"/>
                </a:solidFill>
              </a:rPr>
              <a:t>區很</a:t>
            </a:r>
            <a:r>
              <a:rPr lang="zh-TW" altLang="en-US" sz="1600" dirty="0" smtClean="0">
                <a:solidFill>
                  <a:srgbClr val="0070C0"/>
                </a:solidFill>
              </a:rPr>
              <a:t>熱</a:t>
            </a:r>
            <a:endParaRPr lang="en-US" altLang="zh-TW" sz="1600" dirty="0" smtClean="0">
              <a:solidFill>
                <a:srgbClr val="0070C0"/>
              </a:solidFill>
            </a:endParaRPr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sz="1600" dirty="0"/>
              <a:t>記好放了甚麼、還少甚麼、甚麼時候下的、還有多久起</a:t>
            </a:r>
            <a:r>
              <a:rPr lang="zh-TW" altLang="en-US" sz="1600" dirty="0" smtClean="0"/>
              <a:t>鍋</a:t>
            </a:r>
            <a:endParaRPr lang="en-US" altLang="zh-TW" sz="1600" dirty="0" smtClean="0"/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sz="1600" dirty="0" smtClean="0"/>
              <a:t>量</a:t>
            </a:r>
            <a:r>
              <a:rPr lang="zh-TW" altLang="en-US" sz="1600" dirty="0"/>
              <a:t>沒控好丟太多會被</a:t>
            </a:r>
            <a:r>
              <a:rPr lang="zh-TW" altLang="en-US" sz="1600" dirty="0" smtClean="0"/>
              <a:t>罵</a:t>
            </a:r>
            <a:endParaRPr lang="en-US" altLang="zh-TW" sz="1600" dirty="0"/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sz="1600" dirty="0" smtClean="0"/>
              <a:t>出</a:t>
            </a:r>
            <a:r>
              <a:rPr lang="zh-TW" altLang="en-US" sz="1600" dirty="0"/>
              <a:t>餐的時候要跟客人核對餐點還要稍微問候一下</a:t>
            </a:r>
            <a:endParaRPr lang="en-US" altLang="zh-TW" sz="1600" dirty="0" smtClean="0"/>
          </a:p>
          <a:p>
            <a:pPr>
              <a:buFont typeface="Wingdings" pitchFamily="2" charset="2"/>
              <a:buChar char="n"/>
            </a:pPr>
            <a:r>
              <a:rPr lang="zh-TW" altLang="en-US" sz="1600" b="1" dirty="0" smtClean="0">
                <a:solidFill>
                  <a:srgbClr val="FF0000"/>
                </a:solidFill>
              </a:rPr>
              <a:t>燒肉製作</a:t>
            </a:r>
            <a:r>
              <a:rPr lang="zh-TW" altLang="en-US" sz="1600" dirty="0" smtClean="0"/>
              <a:t>：</a:t>
            </a:r>
            <a:r>
              <a:rPr lang="zh-TW" altLang="en-US" sz="1600" dirty="0" smtClean="0">
                <a:solidFill>
                  <a:srgbClr val="0070C0"/>
                </a:solidFill>
              </a:rPr>
              <a:t>手</a:t>
            </a:r>
            <a:r>
              <a:rPr lang="zh-TW" altLang="en-US" sz="1600" dirty="0">
                <a:solidFill>
                  <a:srgbClr val="0070C0"/>
                </a:solidFill>
              </a:rPr>
              <a:t>不但要快，還要夠</a:t>
            </a:r>
            <a:r>
              <a:rPr lang="zh-TW" altLang="en-US" sz="1600" dirty="0" smtClean="0">
                <a:solidFill>
                  <a:srgbClr val="0070C0"/>
                </a:solidFill>
              </a:rPr>
              <a:t>巧</a:t>
            </a:r>
            <a:endParaRPr lang="en-US" altLang="zh-TW" sz="1600" dirty="0" smtClean="0">
              <a:solidFill>
                <a:srgbClr val="0070C0"/>
              </a:solidFill>
            </a:endParaRPr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sz="1600" dirty="0"/>
              <a:t>要記的東西比油炸多更</a:t>
            </a:r>
            <a:r>
              <a:rPr lang="zh-TW" altLang="en-US" sz="1600" dirty="0" smtClean="0"/>
              <a:t>多</a:t>
            </a:r>
            <a:endParaRPr lang="en-US" altLang="zh-TW" sz="1600" dirty="0" smtClean="0"/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sz="1600" dirty="0"/>
              <a:t>需要學怎麼用紙包出漂亮的</a:t>
            </a:r>
            <a:r>
              <a:rPr lang="zh-TW" altLang="en-US" sz="1600" dirty="0" smtClean="0"/>
              <a:t>漢堡</a:t>
            </a:r>
            <a:endParaRPr lang="en-US" altLang="zh-TW" sz="1600" dirty="0" smtClean="0"/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sz="1600" dirty="0"/>
              <a:t>調理</a:t>
            </a:r>
            <a:r>
              <a:rPr lang="zh-TW" altLang="en-US" sz="1600" dirty="0" smtClean="0"/>
              <a:t>方式依照</a:t>
            </a:r>
            <a:r>
              <a:rPr lang="zh-TW" altLang="en-US" sz="1600" dirty="0"/>
              <a:t>公司小卡來</a:t>
            </a:r>
            <a:r>
              <a:rPr lang="zh-TW" altLang="en-US" sz="1600" dirty="0" smtClean="0"/>
              <a:t>做，</a:t>
            </a:r>
            <a:r>
              <a:rPr lang="zh-TW" altLang="en-US" sz="1600" dirty="0"/>
              <a:t>醬料需要用公克來</a:t>
            </a:r>
            <a:r>
              <a:rPr lang="zh-TW" altLang="en-US" sz="1600" dirty="0" smtClean="0"/>
              <a:t>計算</a:t>
            </a:r>
            <a:endParaRPr lang="en-US" altLang="zh-TW" sz="1600" dirty="0" smtClean="0"/>
          </a:p>
          <a:p>
            <a:pPr>
              <a:buFont typeface="Wingdings" pitchFamily="2" charset="2"/>
              <a:buChar char="n"/>
            </a:pPr>
            <a:r>
              <a:rPr lang="zh-TW" altLang="en-US" sz="1600" b="1" dirty="0" smtClean="0">
                <a:solidFill>
                  <a:srgbClr val="FF0000"/>
                </a:solidFill>
              </a:rPr>
              <a:t>打烊</a:t>
            </a:r>
            <a:r>
              <a:rPr lang="en-US" altLang="zh-TW" sz="1600" dirty="0"/>
              <a:t>(</a:t>
            </a:r>
            <a:r>
              <a:rPr lang="zh-TW" altLang="en-US" sz="1600" dirty="0"/>
              <a:t>固定時段</a:t>
            </a:r>
            <a:r>
              <a:rPr lang="en-US" altLang="zh-TW" sz="1600" dirty="0"/>
              <a:t>2100-2400</a:t>
            </a:r>
            <a:r>
              <a:rPr lang="en-US" altLang="zh-TW" sz="1600" dirty="0" smtClean="0"/>
              <a:t>):</a:t>
            </a:r>
            <a:r>
              <a:rPr lang="zh-TW" altLang="en-US" sz="1600" dirty="0">
                <a:solidFill>
                  <a:srgbClr val="0070C0"/>
                </a:solidFill>
              </a:rPr>
              <a:t>清潔所有重點</a:t>
            </a:r>
            <a:r>
              <a:rPr lang="zh-TW" altLang="en-US" sz="1600" dirty="0" smtClean="0">
                <a:solidFill>
                  <a:srgbClr val="0070C0"/>
                </a:solidFill>
              </a:rPr>
              <a:t>地方</a:t>
            </a:r>
            <a:endParaRPr lang="en-US" altLang="zh-TW" sz="1600" dirty="0" smtClean="0">
              <a:solidFill>
                <a:srgbClr val="0070C0"/>
              </a:solidFill>
            </a:endParaRPr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sz="1600" dirty="0" smtClean="0"/>
              <a:t>洗</a:t>
            </a:r>
            <a:r>
              <a:rPr lang="zh-TW" altLang="en-US" sz="1600" dirty="0"/>
              <a:t>不鏽鋼八</a:t>
            </a:r>
            <a:r>
              <a:rPr lang="zh-TW" altLang="en-US" sz="1600" dirty="0" smtClean="0"/>
              <a:t>斗</a:t>
            </a:r>
            <a:r>
              <a:rPr lang="zh-TW" altLang="en-US" sz="1600" dirty="0"/>
              <a:t>、</a:t>
            </a:r>
            <a:r>
              <a:rPr lang="zh-TW" altLang="en-US" sz="1600" dirty="0" smtClean="0"/>
              <a:t>洗油鍋</a:t>
            </a:r>
            <a:endParaRPr lang="en-US" altLang="zh-TW" sz="1600" dirty="0" smtClean="0"/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sz="1600" dirty="0"/>
              <a:t>刷</a:t>
            </a:r>
            <a:r>
              <a:rPr lang="zh-TW" altLang="en-US" sz="1600" dirty="0" smtClean="0"/>
              <a:t>地</a:t>
            </a:r>
            <a:r>
              <a:rPr lang="zh-TW" altLang="en-US" sz="1600" dirty="0"/>
              <a:t>、</a:t>
            </a:r>
            <a:r>
              <a:rPr lang="zh-TW" altLang="en-US" sz="1600" dirty="0" smtClean="0"/>
              <a:t>刷</a:t>
            </a:r>
            <a:r>
              <a:rPr lang="zh-TW" altLang="en-US" sz="1600" dirty="0"/>
              <a:t>煎板</a:t>
            </a:r>
            <a:r>
              <a:rPr lang="zh-TW" altLang="en-US" sz="1600" dirty="0" smtClean="0"/>
              <a:t>台</a:t>
            </a:r>
            <a:endParaRPr lang="en-US" altLang="zh-TW" sz="1600" dirty="0" smtClean="0"/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sz="1600" dirty="0"/>
              <a:t>清理外場的，包含收銀</a:t>
            </a:r>
            <a:r>
              <a:rPr lang="zh-TW" altLang="en-US" sz="1600" dirty="0" smtClean="0"/>
              <a:t>區的洗</a:t>
            </a:r>
            <a:r>
              <a:rPr lang="zh-TW" altLang="en-US" sz="1600" dirty="0"/>
              <a:t>果汁機</a:t>
            </a:r>
            <a:r>
              <a:rPr lang="zh-TW" altLang="en-US" sz="1600" dirty="0" smtClean="0"/>
              <a:t>、咖啡機咖啡壺；客</a:t>
            </a:r>
            <a:r>
              <a:rPr lang="zh-TW" altLang="en-US" sz="1600" dirty="0"/>
              <a:t>席</a:t>
            </a:r>
            <a:r>
              <a:rPr lang="zh-TW" altLang="en-US" sz="1600" dirty="0" smtClean="0"/>
              <a:t>區</a:t>
            </a:r>
            <a:r>
              <a:rPr lang="en-US" altLang="zh-TW" sz="1600" dirty="0" smtClean="0"/>
              <a:t>:</a:t>
            </a:r>
            <a:r>
              <a:rPr lang="zh-TW" altLang="en-US" sz="1600" dirty="0" smtClean="0"/>
              <a:t>換</a:t>
            </a:r>
            <a:r>
              <a:rPr lang="zh-TW" altLang="en-US" sz="1600" dirty="0"/>
              <a:t>垃圾袋跟洗廚餘</a:t>
            </a:r>
            <a:r>
              <a:rPr lang="zh-TW" altLang="en-US" sz="1600" dirty="0" smtClean="0"/>
              <a:t>桶</a:t>
            </a:r>
            <a:endParaRPr lang="en-US" altLang="zh-TW" sz="1600" dirty="0" smtClean="0"/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sz="1600" dirty="0" smtClean="0"/>
              <a:t>補擦</a:t>
            </a:r>
            <a:r>
              <a:rPr lang="zh-TW" altLang="en-US" sz="1600" dirty="0"/>
              <a:t>手紙跟餐巾</a:t>
            </a:r>
            <a:r>
              <a:rPr lang="zh-TW" altLang="en-US" sz="1600" dirty="0" smtClean="0"/>
              <a:t>紙</a:t>
            </a:r>
            <a:r>
              <a:rPr lang="zh-TW" altLang="en-US" sz="1600" dirty="0"/>
              <a:t>、</a:t>
            </a:r>
            <a:r>
              <a:rPr lang="zh-TW" altLang="en-US" sz="1600" dirty="0" smtClean="0"/>
              <a:t>酒精</a:t>
            </a:r>
            <a:r>
              <a:rPr lang="zh-TW" altLang="en-US" sz="1600" dirty="0"/>
              <a:t>跟洗手</a:t>
            </a:r>
            <a:r>
              <a:rPr lang="zh-TW" altLang="en-US" sz="1600" dirty="0" smtClean="0"/>
              <a:t>乳</a:t>
            </a:r>
            <a:endParaRPr lang="en-US" altLang="zh-TW" sz="1600" dirty="0"/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sz="1600" dirty="0" smtClean="0"/>
              <a:t>桌子</a:t>
            </a:r>
            <a:r>
              <a:rPr lang="zh-TW" altLang="en-US" sz="1600" dirty="0"/>
              <a:t>擦一擦，地掃一掃，偶爾拖個</a:t>
            </a:r>
            <a:r>
              <a:rPr lang="zh-TW" altLang="en-US" sz="1600" dirty="0" smtClean="0"/>
              <a:t>地</a:t>
            </a:r>
            <a:endParaRPr lang="en-US" altLang="zh-TW" sz="1600" dirty="0" smtClean="0"/>
          </a:p>
          <a:p>
            <a:pPr marL="273050" indent="-9525">
              <a:buFont typeface="Wingdings" pitchFamily="2" charset="2"/>
              <a:buChar char="ü"/>
            </a:pPr>
            <a:r>
              <a:rPr lang="zh-TW" altLang="en-US" sz="1600" dirty="0"/>
              <a:t>洗廁所</a:t>
            </a:r>
            <a:endParaRPr lang="en-US" altLang="zh-TW" sz="1600" dirty="0" smtClean="0"/>
          </a:p>
          <a:p>
            <a:pPr>
              <a:buFont typeface="Wingdings" pitchFamily="2" charset="2"/>
              <a:buChar char="n"/>
            </a:pPr>
            <a:r>
              <a:rPr lang="zh-TW" altLang="en-US" sz="1600" b="1" dirty="0" smtClean="0">
                <a:solidFill>
                  <a:srgbClr val="FF0000"/>
                </a:solidFill>
              </a:rPr>
              <a:t>大夜；</a:t>
            </a:r>
            <a:r>
              <a:rPr lang="zh-TW" altLang="en-US" sz="1600" dirty="0" smtClean="0"/>
              <a:t>進貨</a:t>
            </a:r>
            <a:r>
              <a:rPr lang="en-US" altLang="zh-TW" sz="1600" dirty="0" smtClean="0"/>
              <a:t>--</a:t>
            </a:r>
            <a:r>
              <a:rPr lang="zh-TW" altLang="en-US" sz="1600" dirty="0" smtClean="0"/>
              <a:t>要</a:t>
            </a:r>
            <a:r>
              <a:rPr lang="zh-TW" altLang="en-US" sz="1600" dirty="0"/>
              <a:t>核對、要把食材打保存期限的標籤</a:t>
            </a:r>
            <a:r>
              <a:rPr lang="zh-TW" altLang="en-US" sz="1600" dirty="0" smtClean="0"/>
              <a:t>、寫</a:t>
            </a:r>
            <a:r>
              <a:rPr lang="zh-TW" altLang="en-US" sz="1600" dirty="0"/>
              <a:t>食材的保存期限表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user\Desktop\Mc Donalds Furano 2_estica loves food malaysian no 1 food travel blog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20888"/>
            <a:ext cx="2606790" cy="196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35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332"/>
            <a:ext cx="7239000" cy="732696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餐飲速食</a:t>
            </a:r>
            <a:r>
              <a:rPr lang="zh-TW" altLang="en-US" dirty="0" smtClean="0">
                <a:solidFill>
                  <a:schemeClr val="tx1"/>
                </a:solidFill>
              </a:rPr>
              <a:t>篇</a:t>
            </a:r>
            <a:r>
              <a:rPr lang="en-US" altLang="zh-TW" dirty="0" smtClean="0">
                <a:solidFill>
                  <a:schemeClr val="tx1"/>
                </a:solidFill>
              </a:rPr>
              <a:t>—</a:t>
            </a:r>
            <a:r>
              <a:rPr lang="zh-TW" altLang="en-US" dirty="0" smtClean="0">
                <a:solidFill>
                  <a:schemeClr val="tx1"/>
                </a:solidFill>
              </a:rPr>
              <a:t>工作甘苦談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TW" altLang="en-US" dirty="0"/>
              <a:t>每每一到餐期或寒暑假日，就是</a:t>
            </a:r>
            <a:r>
              <a:rPr lang="zh-TW" altLang="en-US" b="1" dirty="0"/>
              <a:t>忙</a:t>
            </a:r>
            <a:r>
              <a:rPr lang="zh-TW" altLang="en-US" dirty="0" smtClean="0"/>
              <a:t>！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>
              <a:buFont typeface="Wingdings" pitchFamily="2" charset="2"/>
              <a:buChar char="l"/>
            </a:pPr>
            <a:r>
              <a:rPr lang="zh-TW" altLang="en-US" dirty="0"/>
              <a:t>碰上慶生或畢業潮的大量</a:t>
            </a:r>
            <a:r>
              <a:rPr lang="zh-TW" altLang="en-US" dirty="0" smtClean="0"/>
              <a:t>訂單，都卯足全力</a:t>
            </a:r>
            <a:endParaRPr lang="en-US" altLang="zh-TW" dirty="0" smtClean="0"/>
          </a:p>
          <a:p>
            <a:pPr>
              <a:buFont typeface="Wingdings" pitchFamily="2" charset="2"/>
              <a:buChar char="l"/>
            </a:pPr>
            <a:endParaRPr lang="en-US" altLang="zh-TW" dirty="0" smtClean="0"/>
          </a:p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每次優惠促銷就是戰戰兢兢，一下炸雞沒了要現炸、漢堡沒了要等調撥、冰塊沒了要補、紅茶沒了要現泡、垃圾滿了要清理、廁所髒了要刷洗，</a:t>
            </a:r>
            <a:r>
              <a:rPr lang="zh-TW" altLang="en-US" dirty="0"/>
              <a:t>這麼忙的情況下，更不容許犯錯、漏餐</a:t>
            </a:r>
            <a:r>
              <a:rPr lang="zh-TW" altLang="en-US" dirty="0" smtClean="0"/>
              <a:t>！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團隊</a:t>
            </a:r>
            <a:r>
              <a:rPr lang="zh-TW" altLang="en-US" dirty="0"/>
              <a:t>的默契配合度問題</a:t>
            </a:r>
          </a:p>
        </p:txBody>
      </p:sp>
    </p:spTree>
    <p:extLst>
      <p:ext uri="{BB962C8B-B14F-4D97-AF65-F5344CB8AC3E}">
        <p14:creationId xmlns:p14="http://schemas.microsoft.com/office/powerpoint/2010/main" val="1202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華麗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華麗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華麗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3589</TotalTime>
  <Words>2652</Words>
  <Application>Microsoft Office PowerPoint</Application>
  <PresentationFormat>如螢幕大小 (4:3)</PresentationFormat>
  <Paragraphs>351</Paragraphs>
  <Slides>38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39" baseType="lpstr">
      <vt:lpstr>華麗</vt:lpstr>
      <vt:lpstr>工作態度與倫理</vt:lpstr>
      <vt:lpstr>PowerPoint 簡報</vt:lpstr>
      <vt:lpstr>想一想</vt:lpstr>
      <vt:lpstr>良好的工作習慣</vt:lpstr>
      <vt:lpstr>一、提升工作效率</vt:lpstr>
      <vt:lpstr>便利商店篇--純熟的工作技能</vt:lpstr>
      <vt:lpstr>便利商店篇—工作甘苦談</vt:lpstr>
      <vt:lpstr>餐飲速食篇--純熟的工作技能</vt:lpstr>
      <vt:lpstr>餐飲速食篇—工作甘苦談</vt:lpstr>
      <vt:lpstr>麵包烘焙篇--純熟的工作技能</vt:lpstr>
      <vt:lpstr>麵包烘焙篇--工作甘苦談</vt:lpstr>
      <vt:lpstr>加油站篇--純熟的工作技能</vt:lpstr>
      <vt:lpstr>加油站篇—自助加油</vt:lpstr>
      <vt:lpstr>自助加油--注意事項</vt:lpstr>
      <vt:lpstr>加油站篇—工作甘苦談</vt:lpstr>
      <vt:lpstr>加油站[洗車]篇--工作甘苦談</vt:lpstr>
      <vt:lpstr>送貨司機篇--純熟的工作技能</vt:lpstr>
      <vt:lpstr>送貨司機篇--工作甘苦談</vt:lpstr>
      <vt:lpstr>房屋仲介篇--純熟的工作技能</vt:lpstr>
      <vt:lpstr>房屋仲介篇--工作甘苦談</vt:lpstr>
      <vt:lpstr>       二、合宜的禮儀與談吐</vt:lpstr>
      <vt:lpstr>                                                            合宜的禮儀與談吐—親切的微笑                             </vt:lpstr>
      <vt:lpstr>合宜的禮儀與談吐—職場打扮原則</vt:lpstr>
      <vt:lpstr>職場打扮原則</vt:lpstr>
      <vt:lpstr>合宜的禮儀與談吐--具備溝通能力[面對顧客篇]</vt:lpstr>
      <vt:lpstr>合宜的禮儀與談吐--具備溝通能力[面對老闆篇]</vt:lpstr>
      <vt:lpstr>合宜的禮儀與談吐--良好的服務態度</vt:lpstr>
      <vt:lpstr>合宜的禮儀與談吐--良好的服務態度                          [餐飲業]</vt:lpstr>
      <vt:lpstr>      合宜的禮儀與談吐--良好的服務態度                 [洗車場、加油站]</vt:lpstr>
      <vt:lpstr>                小組討論</vt:lpstr>
      <vt:lpstr>PowerPoint 簡報</vt:lpstr>
      <vt:lpstr>具備時間觀念—上下班</vt:lpstr>
      <vt:lpstr>具備時間觀念—請假</vt:lpstr>
      <vt:lpstr>PowerPoint 簡報</vt:lpstr>
      <vt:lpstr>指令的聽取</vt:lpstr>
      <vt:lpstr>用具的處理</vt:lpstr>
      <vt:lpstr>工作的交接與轉換</vt:lpstr>
      <vt:lpstr>小組討論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工作態度</dc:title>
  <dc:creator>win7</dc:creator>
  <cp:lastModifiedBy>黃麗君</cp:lastModifiedBy>
  <cp:revision>577</cp:revision>
  <cp:lastPrinted>2017-12-29T07:23:49Z</cp:lastPrinted>
  <dcterms:created xsi:type="dcterms:W3CDTF">2014-12-19T06:36:53Z</dcterms:created>
  <dcterms:modified xsi:type="dcterms:W3CDTF">2017-12-29T07:24:00Z</dcterms:modified>
</cp:coreProperties>
</file>