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2"/>
  </p:notesMasterIdLst>
  <p:handoutMasterIdLst>
    <p:handoutMasterId r:id="rId43"/>
  </p:handoutMasterIdLst>
  <p:sldIdLst>
    <p:sldId id="305" r:id="rId2"/>
    <p:sldId id="258" r:id="rId3"/>
    <p:sldId id="256" r:id="rId4"/>
    <p:sldId id="308" r:id="rId5"/>
    <p:sldId id="306" r:id="rId6"/>
    <p:sldId id="341" r:id="rId7"/>
    <p:sldId id="260" r:id="rId8"/>
    <p:sldId id="293" r:id="rId9"/>
    <p:sldId id="342" r:id="rId10"/>
    <p:sldId id="343" r:id="rId11"/>
    <p:sldId id="313" r:id="rId12"/>
    <p:sldId id="314" r:id="rId13"/>
    <p:sldId id="344" r:id="rId14"/>
    <p:sldId id="345" r:id="rId15"/>
    <p:sldId id="327" r:id="rId16"/>
    <p:sldId id="315" r:id="rId17"/>
    <p:sldId id="316" r:id="rId18"/>
    <p:sldId id="346" r:id="rId19"/>
    <p:sldId id="347" r:id="rId20"/>
    <p:sldId id="319" r:id="rId21"/>
    <p:sldId id="320" r:id="rId22"/>
    <p:sldId id="348" r:id="rId23"/>
    <p:sldId id="349" r:id="rId24"/>
    <p:sldId id="323" r:id="rId25"/>
    <p:sldId id="324" r:id="rId26"/>
    <p:sldId id="350" r:id="rId27"/>
    <p:sldId id="351" r:id="rId28"/>
    <p:sldId id="328" r:id="rId29"/>
    <p:sldId id="329" r:id="rId30"/>
    <p:sldId id="330" r:id="rId31"/>
    <p:sldId id="352" r:id="rId32"/>
    <p:sldId id="353" r:id="rId33"/>
    <p:sldId id="333" r:id="rId34"/>
    <p:sldId id="334" r:id="rId35"/>
    <p:sldId id="354" r:id="rId36"/>
    <p:sldId id="355" r:id="rId37"/>
    <p:sldId id="337" r:id="rId38"/>
    <p:sldId id="338" r:id="rId39"/>
    <p:sldId id="356" r:id="rId40"/>
    <p:sldId id="357" r:id="rId41"/>
  </p:sldIdLst>
  <p:sldSz cx="9144000" cy="6858000" type="screen4x3"/>
  <p:notesSz cx="7102475" cy="102346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3D1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2" autoAdjust="0"/>
  </p:normalViewPr>
  <p:slideViewPr>
    <p:cSldViewPr>
      <p:cViewPr varScale="1">
        <p:scale>
          <a:sx n="80" d="100"/>
          <a:sy n="80" d="100"/>
        </p:scale>
        <p:origin x="-145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66FEA-E271-4C7C-BC4B-AB13BB317DBA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1FDB6-E059-49A5-89EF-ED90DF1F93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531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D5EC480E-6E80-4419-9DB6-377508B98E5E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72A70777-A6BD-4A2B-BFF3-98F28BF21FA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5153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10D110-7396-435C-9D65-B761CCC9B85D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3779F8-3C23-4305-AA73-28A6E312F4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D805-7520-48C4-9BDC-10A51BCE2124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EEB01-AA4D-44DD-9E01-A77DB42DD3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C2D51-FF2F-4643-BC05-01A0A88C9CCC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3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E195-2359-4768-9C3B-E0309F60BF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475FE-B062-463A-BDA3-F60CB7D8DCAF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16E58-552F-46B3-B106-81116646F3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E5A85B-CEDD-4EC0-BC10-064F96091680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8FE558-10B1-4628-A0F3-9A2BC3CBD2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FBE94-D1B0-449B-991F-A3284CF34087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4BBE2-9A16-43BB-98B4-91AB4C5E5B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12C58E-9496-4D9C-B96F-663BFA0A495C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6BE867-A483-415F-BDF7-A19624DB09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E9932-B7AB-4AA9-B111-F96FE9BB6AFD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175AF-BCC7-406D-8375-EC355D2C9C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93EA0F-D178-4C74-B32B-7184B080D376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28D446-D1A2-428D-980B-CE2EFFDA41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8DAB7F-3F57-4D6D-8331-387FF0A84D04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BBFA52-3129-460D-90CC-0A33F4B49D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42FA-27DA-4B52-8C40-987015EC05CD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2681-A195-4F8C-AA50-9F1C589706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2047C984-4854-4B8E-BA06-000135BAD8E7}" type="datetimeFigureOut">
              <a:rPr lang="zh-TW" altLang="en-US"/>
              <a:pPr>
                <a:defRPr/>
              </a:pPr>
              <a:t>2017/9/8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09F00DBB-6778-44C0-ACA8-9AD5D76F4D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9" r:id="rId7"/>
    <p:sldLayoutId id="2147483700" r:id="rId8"/>
    <p:sldLayoutId id="2147483692" r:id="rId9"/>
    <p:sldLayoutId id="2147483691" r:id="rId10"/>
    <p:sldLayoutId id="21474836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</a:t>
            </a:r>
            <a:r>
              <a:rPr lang="zh-TW" altLang="en-US" sz="4400" smtClean="0">
                <a:effectLst>
                  <a:outerShdw blurRad="38100" dist="38100" dir="2700000" algn="tl">
                    <a:srgbClr val="C0C0C0"/>
                  </a:outerShdw>
                </a:effectLst>
                <a:ea typeface="標楷體" pitchFamily="65" charset="-120"/>
              </a:rPr>
              <a:t>二位小數的加法</a:t>
            </a:r>
          </a:p>
        </p:txBody>
      </p:sp>
      <p:sp>
        <p:nvSpPr>
          <p:cNvPr id="14338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一、比較情境：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純小數加純小數</a:t>
            </a: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   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帶小數加帶小數</a:t>
            </a:r>
          </a:p>
          <a:p>
            <a:pPr marL="80963" indent="0" eaLnBrk="1" hangingPunct="1">
              <a:buFont typeface="Wingdings 2" pitchFamily="18" charset="2"/>
              <a:buNone/>
            </a:pP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                   3.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進位加法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zh-TW" altLang="en-US" sz="2400" smtClean="0"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二、併加情境：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純小數加純小數</a:t>
            </a: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   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帶小數加帶小數</a:t>
            </a:r>
          </a:p>
          <a:p>
            <a:pPr marL="80963" indent="0" eaLnBrk="1" hangingPunct="1">
              <a:buFont typeface="Wingdings 2" pitchFamily="18" charset="2"/>
              <a:buNone/>
            </a:pP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                   3.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進位加法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三、添加情境：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純小數加純小數</a:t>
            </a: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                 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帶小數加帶小數</a:t>
            </a:r>
          </a:p>
          <a:p>
            <a:pPr marL="80963" indent="0" eaLnBrk="1" hangingPunct="1">
              <a:buFont typeface="Wingdings 2" pitchFamily="18" charset="2"/>
              <a:buNone/>
            </a:pP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                   3.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進位加法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62467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62468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62469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331913" y="1498789"/>
            <a:ext cx="76342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 dirty="0" smtClean="0">
                <a:latin typeface="標楷體" pitchFamily="65" charset="-120"/>
                <a:ea typeface="標楷體" pitchFamily="65" charset="-120"/>
              </a:rPr>
              <a:t>妹妹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昨天喝了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1.54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公升的開水，姊姊比妹妹多喝了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1.13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公升，請問姊姊喝了多少公升的開水？ 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【</a:t>
            </a:r>
            <a:r>
              <a:rPr lang="zh-TW" altLang="en-US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比較情境 例題</a:t>
            </a: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】</a:t>
            </a:r>
            <a:b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小包米有</a:t>
            </a:r>
            <a:r>
              <a:rPr lang="en-US" altLang="zh-TW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2.36</a:t>
            </a:r>
            <a:r>
              <a:rPr lang="zh-TW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公斤，大包米比小包米多了</a:t>
            </a:r>
            <a:r>
              <a:rPr lang="en-US" altLang="zh-TW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1.65</a:t>
            </a:r>
            <a:r>
              <a:rPr lang="zh-TW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公斤，請問大包米有多少公斤</a:t>
            </a:r>
            <a:r>
              <a:rPr lang="en-US" altLang="zh-TW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20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219700" y="1989138"/>
            <a:ext cx="3436938" cy="19431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2988" y="2997200"/>
            <a:ext cx="30956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1: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圈選</a:t>
            </a:r>
            <a:r>
              <a:rPr lang="zh-TW" altLang="en-US" sz="32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單位</a:t>
            </a:r>
            <a:endParaRPr lang="zh-TW" altLang="en-US" sz="3200"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zh-TW" altLang="en-US" sz="20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1042988" y="4292600"/>
            <a:ext cx="4248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：圈出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關鍵字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</a:p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決定解題方法</a:t>
            </a:r>
            <a:endParaRPr kumimoji="0" lang="zh-TW" altLang="en-US" sz="3200">
              <a:latin typeface="Gill Sans MT" pitchFamily="34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3779913" y="620689"/>
            <a:ext cx="720080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267745" y="1124744"/>
            <a:ext cx="792088" cy="504056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7452320" y="692696"/>
            <a:ext cx="720080" cy="501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300192" y="1124744"/>
            <a:ext cx="720080" cy="504056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1187450" y="5516563"/>
            <a:ext cx="7704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算式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2.36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）＋（ 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1.65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=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   ）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659563" y="3933825"/>
            <a:ext cx="2233612" cy="863600"/>
          </a:xfrm>
          <a:prstGeom prst="wedgeRoundRectCallout">
            <a:avLst>
              <a:gd name="adj1" fmla="val -63361"/>
              <a:gd name="adj2" fmla="val 305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多了，要再增加，要用加法。</a:t>
            </a:r>
          </a:p>
        </p:txBody>
      </p:sp>
      <p:pic>
        <p:nvPicPr>
          <p:cNvPr id="24587" name="圖片 15" descr="https://scontent-b.xx.fbcdn.net/hphotos-prn2/t1.0-9/10294465_10204057547387685_4283490733349731813_n.jpg"/>
          <p:cNvPicPr>
            <a:picLocks noChangeAspect="1" noChangeArrowheads="1"/>
          </p:cNvPicPr>
          <p:nvPr/>
        </p:nvPicPr>
        <p:blipFill>
          <a:blip r:embed="rId2" cstate="print"/>
          <a:srcRect l="9904" t="6744" r="19193" b="10265"/>
          <a:stretch>
            <a:fillRect/>
          </a:stretch>
        </p:blipFill>
        <p:spPr bwMode="auto">
          <a:xfrm>
            <a:off x="5867400" y="4076700"/>
            <a:ext cx="581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578" grpId="0" animBg="1"/>
      <p:bldP spid="1027" grpId="0"/>
      <p:bldP spid="6" grpId="0"/>
      <p:bldP spid="1028" grpId="0" animBg="1"/>
      <p:bldP spid="8" grpId="0" animBg="1"/>
      <p:bldP spid="1029" grpId="0" animBg="1"/>
      <p:bldP spid="10" grpId="0" animBg="1"/>
      <p:bldP spid="13" grpId="0"/>
      <p:bldP spid="10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定位板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341438"/>
            <a:ext cx="49244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5876925"/>
            <a:ext cx="7921625" cy="579438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indent="622300" eaLnBrk="1" hangingPunct="1"/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kumimoji="1" lang="en-US" altLang="zh-TW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：利用口訣檢查：</a:t>
            </a:r>
            <a:r>
              <a:rPr kumimoji="1" lang="zh-TW" altLang="en-US" sz="3200" b="1" smtClean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點對點 點下來</a:t>
            </a:r>
            <a:endParaRPr kumimoji="1" lang="zh-TW" altLang="en-US" sz="3200" smtClean="0">
              <a:solidFill>
                <a:schemeClr val="tx1"/>
              </a:solidFill>
              <a:effectLst/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3563938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4787900" y="32845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3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4787900" y="38608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6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563938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4787900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0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3563938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4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356100" y="3716338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356100" y="4149725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356100" y="5157788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文字方塊 7"/>
          <p:cNvSpPr txBox="1">
            <a:spLocks noChangeArrowheads="1"/>
          </p:cNvSpPr>
          <p:nvPr/>
        </p:nvSpPr>
        <p:spPr bwMode="auto">
          <a:xfrm>
            <a:off x="6011863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6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3" name="文字方塊 8"/>
          <p:cNvSpPr txBox="1">
            <a:spLocks noChangeArrowheads="1"/>
          </p:cNvSpPr>
          <p:nvPr/>
        </p:nvSpPr>
        <p:spPr bwMode="auto">
          <a:xfrm>
            <a:off x="6011863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5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6" name="文字方塊 10"/>
          <p:cNvSpPr txBox="1">
            <a:spLocks noChangeArrowheads="1"/>
          </p:cNvSpPr>
          <p:nvPr/>
        </p:nvSpPr>
        <p:spPr bwMode="auto">
          <a:xfrm>
            <a:off x="6011863" y="458152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3" name="文字方塊 7"/>
          <p:cNvSpPr txBox="1">
            <a:spLocks noChangeArrowheads="1"/>
          </p:cNvSpPr>
          <p:nvPr/>
        </p:nvSpPr>
        <p:spPr bwMode="auto">
          <a:xfrm>
            <a:off x="5148263" y="2997200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rgbClr val="FF0000"/>
                </a:solidFill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solidFill>
                <a:srgbClr val="FF0000"/>
              </a:solidFill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4" name="文字方塊 7"/>
          <p:cNvSpPr txBox="1">
            <a:spLocks noChangeArrowheads="1"/>
          </p:cNvSpPr>
          <p:nvPr/>
        </p:nvSpPr>
        <p:spPr bwMode="auto">
          <a:xfrm>
            <a:off x="3708400" y="3068638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rgbClr val="FF0000"/>
                </a:solidFill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solidFill>
                <a:srgbClr val="FF0000"/>
              </a:solidFill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755724" y="131148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3400"/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：個位數字對齊個位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十分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數字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對齊十分位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百分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位數字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百分位。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7" grpId="0" animBg="1"/>
      <p:bldP spid="18" grpId="0" animBg="1"/>
      <p:bldP spid="19" grpId="0" animBg="1"/>
      <p:bldP spid="2" grpId="0"/>
      <p:bldP spid="3" grpId="0"/>
      <p:bldP spid="6" grpId="0"/>
      <p:bldP spid="13" grpId="0"/>
      <p:bldP spid="14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63491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63492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63493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小水桶可裝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2.56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公升的水，大水桶比小水桶可多裝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3.67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公升的水，請問大水桶可裝多少公升的水？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64515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64516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64517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331913" y="1506538"/>
            <a:ext cx="763428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叔叔今天騎腳踏車騎了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1.63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公里，明天必須多騎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0.58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公里，請問明天要騎多少公里？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二位小數的加法</a:t>
            </a:r>
          </a:p>
        </p:txBody>
      </p:sp>
      <p:sp>
        <p:nvSpPr>
          <p:cNvPr id="28674" name="內容版面配置區 2"/>
          <p:cNvSpPr>
            <a:spLocks noGrp="1"/>
          </p:cNvSpPr>
          <p:nvPr>
            <p:ph idx="4294967295"/>
          </p:nvPr>
        </p:nvSpPr>
        <p:spPr>
          <a:xfrm>
            <a:off x="1403350" y="1412875"/>
            <a:ext cx="7499350" cy="4800600"/>
          </a:xfrm>
        </p:spPr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z="4000" smtClean="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二、併加情境：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zh-TW" altLang="en-US" sz="4000" smtClean="0">
              <a:solidFill>
                <a:srgbClr val="3D10FC"/>
              </a:solidFill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純小數加純小數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zh-TW" altLang="en-US" sz="3600" smtClean="0"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帶小數加帶小數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zh-TW" altLang="en-US" sz="3600" smtClean="0"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    3.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進位加法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29698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29699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29700" name="文字方塊 26"/>
          <p:cNvSpPr txBox="1">
            <a:spLocks noChangeArrowheads="1"/>
          </p:cNvSpPr>
          <p:nvPr/>
        </p:nvSpPr>
        <p:spPr bwMode="auto">
          <a:xfrm>
            <a:off x="1042988" y="333375"/>
            <a:ext cx="77771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併加情境 例題</a:t>
            </a:r>
            <a:r>
              <a:rPr kumimoji="0" lang="en-US" altLang="zh-TW" sz="2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1】</a:t>
            </a:r>
          </a:p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  </a:t>
            </a:r>
            <a:r>
              <a:rPr kumimoji="0" lang="zh-TW" altLang="en-US" sz="3200" u="sng">
                <a:latin typeface="標楷體" pitchFamily="65" charset="-120"/>
                <a:ea typeface="標楷體" pitchFamily="65" charset="-120"/>
              </a:rPr>
              <a:t>明明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帶了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0.24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公斤的米，</a:t>
            </a:r>
            <a:r>
              <a:rPr kumimoji="0" lang="zh-TW" altLang="en-US" sz="3200" u="sng">
                <a:latin typeface="標楷體" pitchFamily="65" charset="-120"/>
                <a:ea typeface="標楷體" pitchFamily="65" charset="-120"/>
              </a:rPr>
              <a:t>威威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帶了 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0.15</a:t>
            </a:r>
          </a:p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公斤的米，請問兩人共帶了幾公斤的米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? </a:t>
            </a:r>
            <a:endParaRPr kumimoji="0" lang="zh-TW" altLang="en-US" sz="3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6516688" y="4581525"/>
            <a:ext cx="2159000" cy="792163"/>
          </a:xfrm>
          <a:prstGeom prst="wedgeRoundRectCallout">
            <a:avLst>
              <a:gd name="adj1" fmla="val -74264"/>
              <a:gd name="adj2" fmla="val 50602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b="1" dirty="0">
                <a:ea typeface="標楷體" pitchFamily="65" charset="-120"/>
              </a:rPr>
              <a:t>兩個數共多少</a:t>
            </a:r>
            <a:r>
              <a:rPr lang="zh-TW" altLang="en-US" b="1" dirty="0" smtClean="0">
                <a:ea typeface="標楷體" pitchFamily="65" charset="-120"/>
              </a:rPr>
              <a:t>，</a:t>
            </a:r>
            <a:endParaRPr lang="en-US" altLang="zh-TW" b="1" dirty="0" smtClean="0">
              <a:ea typeface="標楷體" pitchFamily="65" charset="-120"/>
            </a:endParaRPr>
          </a:p>
          <a:p>
            <a:r>
              <a:rPr lang="zh-TW" altLang="en-US" b="1" dirty="0" smtClean="0">
                <a:ea typeface="標楷體" pitchFamily="65" charset="-120"/>
              </a:rPr>
              <a:t>要</a:t>
            </a:r>
            <a:r>
              <a:rPr lang="zh-TW" altLang="en-US" b="1" dirty="0">
                <a:ea typeface="標楷體" pitchFamily="65" charset="-120"/>
              </a:rPr>
              <a:t>用加法。</a:t>
            </a:r>
            <a:endParaRPr lang="zh-TW" altLang="en-US" sz="2000" b="1" dirty="0">
              <a:ea typeface="標楷體" pitchFamily="65" charset="-12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4067944" y="692696"/>
            <a:ext cx="720725" cy="5032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1187450" y="1196975"/>
            <a:ext cx="720254" cy="5746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4787900" y="1196975"/>
            <a:ext cx="503238" cy="503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文字方塊 17"/>
          <p:cNvSpPr txBox="1">
            <a:spLocks noChangeArrowheads="1"/>
          </p:cNvSpPr>
          <p:nvPr/>
        </p:nvSpPr>
        <p:spPr bwMode="auto">
          <a:xfrm>
            <a:off x="1331913" y="6021388"/>
            <a:ext cx="6408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2800">
                <a:latin typeface="標楷體" pitchFamily="65" charset="-120"/>
                <a:ea typeface="標楷體" pitchFamily="65" charset="-120"/>
              </a:rPr>
              <a:t>算式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800">
                <a:latin typeface="Gill Sans MT" pitchFamily="34" charset="0"/>
                <a:ea typeface="微軟正黑體" pitchFamily="34" charset="-120"/>
              </a:rPr>
              <a:t>  </a:t>
            </a:r>
            <a:r>
              <a:rPr kumimoji="0" lang="en-US" altLang="zh-TW" sz="2800">
                <a:latin typeface="Gill Sans MT" pitchFamily="34" charset="0"/>
                <a:ea typeface="微軟正黑體" pitchFamily="34" charset="-120"/>
              </a:rPr>
              <a:t>0.24</a:t>
            </a:r>
            <a:r>
              <a:rPr kumimoji="0" lang="zh-TW" altLang="en-US" sz="2800">
                <a:latin typeface="Gill Sans MT" pitchFamily="34" charset="0"/>
                <a:ea typeface="微軟正黑體" pitchFamily="34" charset="-120"/>
              </a:rPr>
              <a:t>） ＋ （</a:t>
            </a:r>
            <a:r>
              <a:rPr kumimoji="0" lang="en-US" altLang="zh-TW" sz="2800">
                <a:latin typeface="Gill Sans MT" pitchFamily="34" charset="0"/>
                <a:ea typeface="微軟正黑體" pitchFamily="34" charset="-120"/>
              </a:rPr>
              <a:t>0.15</a:t>
            </a:r>
            <a:r>
              <a:rPr kumimoji="0" lang="zh-TW" altLang="en-US" sz="2800">
                <a:latin typeface="Gill Sans MT" pitchFamily="34" charset="0"/>
                <a:ea typeface="微軟正黑體" pitchFamily="34" charset="-120"/>
              </a:rPr>
              <a:t> ） ＝ （   ）</a:t>
            </a:r>
          </a:p>
        </p:txBody>
      </p:sp>
      <p:pic>
        <p:nvPicPr>
          <p:cNvPr id="29706" name="圖片 16" descr="https://scontent-b.xx.fbcdn.net/hphotos-prn2/t1.0-9/10294465_10204057547387685_4283490733349731813_n.jpg"/>
          <p:cNvPicPr>
            <a:picLocks noChangeAspect="1" noChangeArrowheads="1"/>
          </p:cNvPicPr>
          <p:nvPr/>
        </p:nvPicPr>
        <p:blipFill>
          <a:blip r:embed="rId2" cstate="print"/>
          <a:srcRect l="9904" t="6744" r="19193" b="10265"/>
          <a:stretch>
            <a:fillRect/>
          </a:stretch>
        </p:blipFill>
        <p:spPr bwMode="auto">
          <a:xfrm>
            <a:off x="5508625" y="4581525"/>
            <a:ext cx="581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7" name="AutoShape 2"/>
          <p:cNvSpPr>
            <a:spLocks noChangeArrowheads="1"/>
          </p:cNvSpPr>
          <p:nvPr/>
        </p:nvSpPr>
        <p:spPr bwMode="auto">
          <a:xfrm>
            <a:off x="5219700" y="2349500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042988" y="3284538"/>
            <a:ext cx="3240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TW" sz="20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1: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圈選</a:t>
            </a:r>
            <a:r>
              <a:rPr lang="zh-TW" altLang="en-US" sz="32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單位</a:t>
            </a:r>
            <a:endParaRPr lang="zh-TW" altLang="en-US" sz="32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" name="文字方塊 20"/>
          <p:cNvSpPr txBox="1">
            <a:spLocks noChangeArrowheads="1"/>
          </p:cNvSpPr>
          <p:nvPr/>
        </p:nvSpPr>
        <p:spPr bwMode="auto">
          <a:xfrm>
            <a:off x="1116013" y="4365625"/>
            <a:ext cx="41767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：圈出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關鍵字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，決定解題方法</a:t>
            </a:r>
            <a:endParaRPr kumimoji="0" lang="zh-TW" altLang="en-US" sz="3200">
              <a:latin typeface="Gill Sans MT" pitchFamily="34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橢圓 22"/>
          <p:cNvSpPr/>
          <p:nvPr/>
        </p:nvSpPr>
        <p:spPr>
          <a:xfrm>
            <a:off x="6443663" y="1124743"/>
            <a:ext cx="863600" cy="5754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 animBg="1"/>
      <p:bldP spid="22" grpId="0" animBg="1"/>
      <p:bldP spid="23" grpId="0" animBg="1"/>
      <p:bldP spid="24" grpId="0" animBg="1"/>
      <p:bldP spid="18" grpId="0"/>
      <p:bldP spid="20" grpId="0"/>
      <p:bldP spid="21" grpId="0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定位板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268413"/>
            <a:ext cx="4918075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5516563"/>
            <a:ext cx="8229600" cy="579437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indent="622300" eaLnBrk="1" hangingPunct="1"/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kumimoji="1" lang="en-US" altLang="zh-TW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：利用口訣檢查：</a:t>
            </a:r>
            <a:r>
              <a:rPr kumimoji="1" lang="zh-TW" altLang="en-US" sz="3200" b="1" smtClean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點對點 點下來</a:t>
            </a:r>
            <a:endParaRPr kumimoji="1" lang="zh-TW" altLang="en-US" sz="3200" smtClean="0">
              <a:solidFill>
                <a:schemeClr val="tx1"/>
              </a:solidFill>
              <a:effectLst/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3708400" y="3213100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0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5003800" y="32845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5003800" y="37163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708400" y="3716338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0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5003800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3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500563" y="3573463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500563" y="4076700"/>
            <a:ext cx="142875" cy="1444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427538" y="5013325"/>
            <a:ext cx="142875" cy="1444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0732" name="Rectangle 14"/>
          <p:cNvSpPr>
            <a:spLocks noChangeArrowheads="1"/>
          </p:cNvSpPr>
          <p:nvPr/>
        </p:nvSpPr>
        <p:spPr bwMode="auto">
          <a:xfrm>
            <a:off x="3635375" y="4508500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/>
              <a:t>0</a:t>
            </a:r>
            <a:endParaRPr kumimoji="0" lang="zh-TW" altLang="en-US" sz="4000"/>
          </a:p>
        </p:txBody>
      </p:sp>
      <p:sp>
        <p:nvSpPr>
          <p:cNvPr id="2" name="文字方塊 7"/>
          <p:cNvSpPr txBox="1">
            <a:spLocks noChangeArrowheads="1"/>
          </p:cNvSpPr>
          <p:nvPr/>
        </p:nvSpPr>
        <p:spPr bwMode="auto">
          <a:xfrm>
            <a:off x="6084888" y="32131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4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3" name="文字方塊 8"/>
          <p:cNvSpPr txBox="1">
            <a:spLocks noChangeArrowheads="1"/>
          </p:cNvSpPr>
          <p:nvPr/>
        </p:nvSpPr>
        <p:spPr bwMode="auto">
          <a:xfrm>
            <a:off x="6084888" y="3716338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5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6" name="文字方塊 8"/>
          <p:cNvSpPr txBox="1">
            <a:spLocks noChangeArrowheads="1"/>
          </p:cNvSpPr>
          <p:nvPr/>
        </p:nvSpPr>
        <p:spPr bwMode="auto">
          <a:xfrm>
            <a:off x="6084888" y="4508500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9</a:t>
            </a: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611188" y="38289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3400"/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：個位數字對齊個位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十分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數字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對齊十分位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百分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位數字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百分位。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7" grpId="0" animBg="1"/>
      <p:bldP spid="18" grpId="0" animBg="1"/>
      <p:bldP spid="19" grpId="0" animBg="1"/>
      <p:bldP spid="30732" grpId="0"/>
      <p:bldP spid="2" grpId="0"/>
      <p:bldP spid="3" grpId="0"/>
      <p:bldP spid="6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65539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6554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65541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姊姊畫了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0.47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公尺的直線，妹妹畫了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0.52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公尺的直線，兩人共畫了多少公尺的直線？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66563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66564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66565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甲校回收的紙類有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0.62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公噸，乙校回收的紙類有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0.36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公噸，請問兩校共回收多少公噸的紙類？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二位小數的加法</a:t>
            </a:r>
          </a:p>
        </p:txBody>
      </p:sp>
      <p:sp>
        <p:nvSpPr>
          <p:cNvPr id="1536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z="4000" smtClean="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一、比較情境：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zh-TW" altLang="en-US" sz="4000" smtClean="0">
              <a:solidFill>
                <a:srgbClr val="3D10FC"/>
              </a:solidFill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純小數加純小數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zh-TW" altLang="en-US" sz="3600" smtClean="0"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帶小數加帶小數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zh-TW" altLang="en-US" sz="3600" smtClean="0"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    3.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進位加法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【</a:t>
            </a:r>
            <a:r>
              <a:rPr lang="zh-TW" altLang="en-US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併加情境 例題</a:t>
            </a:r>
            <a:r>
              <a:rPr lang="en-US" altLang="zh-TW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】</a:t>
            </a:r>
            <a:br>
              <a:rPr lang="en-US" altLang="zh-TW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阿姨煮了</a:t>
            </a:r>
            <a: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2.42</a:t>
            </a:r>
            <a:r>
              <a:rPr lang="zh-TW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公升青草茶，奶奶煮了</a:t>
            </a:r>
            <a: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3.12</a:t>
            </a:r>
            <a:b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公升青草茶，請問兩人共煮了幾公升的青草茶</a:t>
            </a:r>
            <a:r>
              <a:rPr lang="en-US" altLang="zh-TW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r>
              <a:rPr lang="en-US" altLang="zh-TW" dirty="0" smtClean="0">
                <a:effectLst/>
              </a:rPr>
              <a:t> </a:t>
            </a:r>
            <a:r>
              <a:rPr lang="en-US" altLang="zh-TW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64163" y="1844675"/>
            <a:ext cx="3292475" cy="19431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2988" y="2997200"/>
            <a:ext cx="30956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1: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圈選</a:t>
            </a:r>
            <a:r>
              <a:rPr lang="zh-TW" altLang="en-US" sz="32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單位</a:t>
            </a:r>
            <a:endParaRPr lang="zh-TW" altLang="en-US" sz="3200"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zh-TW" altLang="en-US" sz="20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1042988" y="4292600"/>
            <a:ext cx="4248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：圈出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關鍵字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</a:p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決定解題方法</a:t>
            </a:r>
            <a:endParaRPr kumimoji="0" lang="zh-TW" altLang="en-US" sz="3200">
              <a:latin typeface="Gill Sans MT" pitchFamily="34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1403350" y="765175"/>
            <a:ext cx="864393" cy="575593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779913" y="404664"/>
            <a:ext cx="720080" cy="432048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5148064" y="836712"/>
            <a:ext cx="504056" cy="501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732240" y="764704"/>
            <a:ext cx="720080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1187450" y="5516563"/>
            <a:ext cx="7704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算式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 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2.42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）＋（ 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3.12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=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   ）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659563" y="3933825"/>
            <a:ext cx="2233612" cy="863600"/>
          </a:xfrm>
          <a:prstGeom prst="wedgeRoundRectCallout">
            <a:avLst>
              <a:gd name="adj1" fmla="val -63361"/>
              <a:gd name="adj2" fmla="val 305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b="1">
                <a:ea typeface="標楷體" pitchFamily="65" charset="-120"/>
              </a:rPr>
              <a:t>兩個數共多少，要用加法。</a:t>
            </a:r>
          </a:p>
        </p:txBody>
      </p:sp>
      <p:pic>
        <p:nvPicPr>
          <p:cNvPr id="33803" name="圖片 15" descr="https://scontent-b.xx.fbcdn.net/hphotos-prn2/t1.0-9/10294465_10204057547387685_4283490733349731813_n.jpg"/>
          <p:cNvPicPr>
            <a:picLocks noChangeAspect="1" noChangeArrowheads="1"/>
          </p:cNvPicPr>
          <p:nvPr/>
        </p:nvPicPr>
        <p:blipFill>
          <a:blip r:embed="rId2" cstate="print"/>
          <a:srcRect l="9904" t="6744" r="19193" b="10265"/>
          <a:stretch>
            <a:fillRect/>
          </a:stretch>
        </p:blipFill>
        <p:spPr bwMode="auto">
          <a:xfrm>
            <a:off x="5867400" y="4076700"/>
            <a:ext cx="581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94" grpId="0" animBg="1"/>
      <p:bldP spid="1027" grpId="0"/>
      <p:bldP spid="6" grpId="0"/>
      <p:bldP spid="1028" grpId="0" animBg="1"/>
      <p:bldP spid="8" grpId="0" animBg="1"/>
      <p:bldP spid="1029" grpId="0" animBg="1"/>
      <p:bldP spid="10" grpId="0" animBg="1"/>
      <p:bldP spid="13" grpId="0"/>
      <p:bldP spid="10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定位板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341438"/>
            <a:ext cx="49244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71550" y="5930900"/>
            <a:ext cx="7921625" cy="579438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indent="622300" eaLnBrk="1" hangingPunct="1"/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kumimoji="1" lang="en-US" altLang="zh-TW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：利用口訣檢查：</a:t>
            </a:r>
            <a:r>
              <a:rPr kumimoji="1" lang="zh-TW" altLang="en-US" sz="3200" b="1" smtClean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點對點 點下來</a:t>
            </a:r>
            <a:endParaRPr kumimoji="1" lang="zh-TW" altLang="en-US" sz="3200" smtClean="0">
              <a:solidFill>
                <a:schemeClr val="tx1"/>
              </a:solidFill>
              <a:effectLst/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3563938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4787900" y="32845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4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4787900" y="38608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563938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3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4787900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5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3563938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5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356100" y="3716338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356100" y="4149725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356100" y="5157788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文字方塊 7"/>
          <p:cNvSpPr txBox="1">
            <a:spLocks noChangeArrowheads="1"/>
          </p:cNvSpPr>
          <p:nvPr/>
        </p:nvSpPr>
        <p:spPr bwMode="auto">
          <a:xfrm>
            <a:off x="6011863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3" name="文字方塊 8"/>
          <p:cNvSpPr txBox="1">
            <a:spLocks noChangeArrowheads="1"/>
          </p:cNvSpPr>
          <p:nvPr/>
        </p:nvSpPr>
        <p:spPr bwMode="auto">
          <a:xfrm>
            <a:off x="6011863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6" name="文字方塊 10"/>
          <p:cNvSpPr txBox="1">
            <a:spLocks noChangeArrowheads="1"/>
          </p:cNvSpPr>
          <p:nvPr/>
        </p:nvSpPr>
        <p:spPr bwMode="auto">
          <a:xfrm>
            <a:off x="6011863" y="458152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4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611188" y="188640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3400"/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：個位數字對齊個位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十分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數字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對齊十分位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百分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位數字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百分位。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7" grpId="0" animBg="1"/>
      <p:bldP spid="18" grpId="0" animBg="1"/>
      <p:bldP spid="19" grpId="0" animBg="1"/>
      <p:bldP spid="2" grpId="0"/>
      <p:bldP spid="3" grpId="0"/>
      <p:bldP spid="6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67587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67588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67589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伯父種了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3.52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平方公里的稻米，叔叔種了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2.43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平方公里的稻米，請問兩人共種了多少平方公里的稻米？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68611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68612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68613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忠班打掃了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6.25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公尺的走廊，孝班打掃了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7.43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公尺的走廊，請問兩班共打掃了多少公尺的走廊？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【</a:t>
            </a:r>
            <a:r>
              <a:rPr lang="zh-TW" altLang="en-US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併加情境 例題</a:t>
            </a: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】</a:t>
            </a:r>
            <a:b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爸爸騎腳踏車騎了</a:t>
            </a:r>
            <a:r>
              <a:rPr lang="en-US" altLang="zh-TW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1.76</a:t>
            </a:r>
            <a:r>
              <a:rPr lang="zh-TW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公里，哥哥騎了</a:t>
            </a:r>
            <a:r>
              <a:rPr lang="en-US" altLang="zh-TW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2.58</a:t>
            </a:r>
            <a:r>
              <a:rPr lang="zh-TW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公里，兩人共騎了多少公里</a:t>
            </a:r>
            <a:r>
              <a:rPr lang="zh-TW" altLang="en-US" smtClean="0">
                <a:effectLst/>
              </a:rPr>
              <a:t> </a:t>
            </a:r>
            <a:r>
              <a:rPr lang="en-US" altLang="zh-TW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20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219700" y="1989138"/>
            <a:ext cx="3436938" cy="19431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2988" y="2997200"/>
            <a:ext cx="30956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1: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圈選</a:t>
            </a:r>
            <a:r>
              <a:rPr lang="zh-TW" altLang="en-US" sz="32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單位</a:t>
            </a:r>
            <a:endParaRPr lang="zh-TW" altLang="en-US" sz="3200"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zh-TW" altLang="en-US" sz="20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1042988" y="4292600"/>
            <a:ext cx="4248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：圈出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關鍵字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</a:p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決定解題方法</a:t>
            </a:r>
            <a:endParaRPr kumimoji="0" lang="zh-TW" altLang="en-US" sz="3200">
              <a:latin typeface="Gill Sans MT" pitchFamily="34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5220072" y="548680"/>
            <a:ext cx="936625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403648" y="1124744"/>
            <a:ext cx="936625" cy="647700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3347865" y="1196752"/>
            <a:ext cx="432047" cy="501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220072" y="1124744"/>
            <a:ext cx="863600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1187450" y="5516563"/>
            <a:ext cx="7704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算式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1.76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）＋（ 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2.58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=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   ）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659563" y="3933825"/>
            <a:ext cx="2233612" cy="863600"/>
          </a:xfrm>
          <a:prstGeom prst="wedgeRoundRectCallout">
            <a:avLst>
              <a:gd name="adj1" fmla="val -63361"/>
              <a:gd name="adj2" fmla="val 305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多了，要再增加，要用加法。</a:t>
            </a:r>
          </a:p>
        </p:txBody>
      </p:sp>
      <p:pic>
        <p:nvPicPr>
          <p:cNvPr id="37899" name="圖片 15" descr="https://scontent-b.xx.fbcdn.net/hphotos-prn2/t1.0-9/10294465_10204057547387685_4283490733349731813_n.jpg"/>
          <p:cNvPicPr>
            <a:picLocks noChangeAspect="1" noChangeArrowheads="1"/>
          </p:cNvPicPr>
          <p:nvPr/>
        </p:nvPicPr>
        <p:blipFill>
          <a:blip r:embed="rId2" cstate="print"/>
          <a:srcRect l="9904" t="6744" r="19193" b="10265"/>
          <a:stretch>
            <a:fillRect/>
          </a:stretch>
        </p:blipFill>
        <p:spPr bwMode="auto">
          <a:xfrm>
            <a:off x="5867400" y="4076700"/>
            <a:ext cx="581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890" grpId="0" animBg="1"/>
      <p:bldP spid="1027" grpId="0"/>
      <p:bldP spid="6" grpId="0"/>
      <p:bldP spid="1028" grpId="0" animBg="1"/>
      <p:bldP spid="8" grpId="0" animBg="1"/>
      <p:bldP spid="1029" grpId="0" animBg="1"/>
      <p:bldP spid="10" grpId="0" animBg="1"/>
      <p:bldP spid="13" grpId="0"/>
      <p:bldP spid="10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定位板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486247"/>
            <a:ext cx="49244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5876925"/>
            <a:ext cx="7921625" cy="579438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indent="622300" eaLnBrk="1" hangingPunct="1"/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kumimoji="1" lang="en-US" altLang="zh-TW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：利用口訣檢查：</a:t>
            </a:r>
            <a:r>
              <a:rPr kumimoji="1" lang="zh-TW" altLang="en-US" sz="3200" b="1" smtClean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點對點 點下來</a:t>
            </a:r>
            <a:endParaRPr kumimoji="1" lang="zh-TW" altLang="en-US" sz="3200" smtClean="0">
              <a:solidFill>
                <a:schemeClr val="tx1"/>
              </a:solidFill>
              <a:effectLst/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3563938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4787900" y="32845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7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4787900" y="38608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5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563938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4787900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3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3563938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4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356100" y="3716338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356100" y="4149725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356100" y="5157788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文字方塊 7"/>
          <p:cNvSpPr txBox="1">
            <a:spLocks noChangeArrowheads="1"/>
          </p:cNvSpPr>
          <p:nvPr/>
        </p:nvSpPr>
        <p:spPr bwMode="auto">
          <a:xfrm>
            <a:off x="6011863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6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3" name="文字方塊 8"/>
          <p:cNvSpPr txBox="1">
            <a:spLocks noChangeArrowheads="1"/>
          </p:cNvSpPr>
          <p:nvPr/>
        </p:nvSpPr>
        <p:spPr bwMode="auto">
          <a:xfrm>
            <a:off x="6011863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8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6" name="文字方塊 10"/>
          <p:cNvSpPr txBox="1">
            <a:spLocks noChangeArrowheads="1"/>
          </p:cNvSpPr>
          <p:nvPr/>
        </p:nvSpPr>
        <p:spPr bwMode="auto">
          <a:xfrm>
            <a:off x="6011863" y="458152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4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3" name="文字方塊 7"/>
          <p:cNvSpPr txBox="1">
            <a:spLocks noChangeArrowheads="1"/>
          </p:cNvSpPr>
          <p:nvPr/>
        </p:nvSpPr>
        <p:spPr bwMode="auto">
          <a:xfrm>
            <a:off x="5148263" y="2997200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rgbClr val="FF0000"/>
                </a:solidFill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solidFill>
                <a:srgbClr val="FF0000"/>
              </a:solidFill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4" name="文字方塊 7"/>
          <p:cNvSpPr txBox="1">
            <a:spLocks noChangeArrowheads="1"/>
          </p:cNvSpPr>
          <p:nvPr/>
        </p:nvSpPr>
        <p:spPr bwMode="auto">
          <a:xfrm>
            <a:off x="3708400" y="2997200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rgbClr val="FF0000"/>
                </a:solidFill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solidFill>
                <a:srgbClr val="FF0000"/>
              </a:solidFill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611188" y="131148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3400"/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：個位數字對齊個位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十分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數字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對齊十分位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百分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位數字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百分位。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7" grpId="0" animBg="1"/>
      <p:bldP spid="18" grpId="0" animBg="1"/>
      <p:bldP spid="19" grpId="0" animBg="1"/>
      <p:bldP spid="2" grpId="0"/>
      <p:bldP spid="3" grpId="0"/>
      <p:bldP spid="6" grpId="0"/>
      <p:bldP spid="13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69635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69636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69637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大水桶可裝了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3.57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公升的水，小水桶可裝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4.79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公升的水，兩個水桶共可裝多少公升的水 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70659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7066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70661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第一班的工人鋪了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2.48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公里的柏油，第二班的工人鋪了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2.73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公里，兩班工人共鋪了多少公里的柏油 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zh-TW" alt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二位小數的加法</a:t>
            </a:r>
          </a:p>
        </p:txBody>
      </p:sp>
      <p:sp>
        <p:nvSpPr>
          <p:cNvPr id="41986" name="內容版面配置區 2"/>
          <p:cNvSpPr>
            <a:spLocks noGrp="1"/>
          </p:cNvSpPr>
          <p:nvPr>
            <p:ph idx="4294967295"/>
          </p:nvPr>
        </p:nvSpPr>
        <p:spPr>
          <a:xfrm>
            <a:off x="1403350" y="1412875"/>
            <a:ext cx="7499350" cy="4800600"/>
          </a:xfrm>
        </p:spPr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z="4000" smtClean="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三、添加情境：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zh-TW" altLang="en-US" sz="4000" smtClean="0">
              <a:solidFill>
                <a:srgbClr val="3D10FC"/>
              </a:solidFill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純小數加純小數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zh-TW" altLang="en-US" sz="3600" smtClean="0"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帶小數加帶小數</a:t>
            </a:r>
          </a:p>
          <a:p>
            <a:pPr marL="80963" indent="0" eaLnBrk="1" hangingPunct="1">
              <a:buFont typeface="Wingdings 2" pitchFamily="18" charset="2"/>
              <a:buNone/>
            </a:pPr>
            <a:endParaRPr lang="zh-TW" altLang="en-US" sz="3600" smtClean="0">
              <a:latin typeface="標楷體" pitchFamily="65" charset="-120"/>
              <a:ea typeface="標楷體" pitchFamily="65" charset="-120"/>
            </a:endParaRPr>
          </a:p>
          <a:p>
            <a:pPr marL="80963" indent="0" eaLnBrk="1" hangingPunct="1">
              <a:buFont typeface="Wingdings 2" pitchFamily="18" charset="2"/>
              <a:buNone/>
            </a:pP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    3.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進位加法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43010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43011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43012" name="文字方塊 26"/>
          <p:cNvSpPr txBox="1">
            <a:spLocks noChangeArrowheads="1"/>
          </p:cNvSpPr>
          <p:nvPr/>
        </p:nvSpPr>
        <p:spPr bwMode="auto">
          <a:xfrm>
            <a:off x="1042988" y="333375"/>
            <a:ext cx="7777162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添加情境 例題</a:t>
            </a:r>
            <a:r>
              <a:rPr kumimoji="0" lang="en-US" altLang="zh-TW" sz="2000" dirty="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1】</a:t>
            </a:r>
          </a:p>
          <a:p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媽媽做鬆餅，第一次用了 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0.21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公斤的麵粉，第二次用了 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0.06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公斤的麵粉，請問兩次共用了幾公斤的麵粉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?</a:t>
            </a:r>
            <a:r>
              <a:rPr kumimoji="0" lang="en-US" altLang="zh-TW" dirty="0"/>
              <a:t> 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 </a:t>
            </a:r>
            <a:endParaRPr kumimoji="0"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6516688" y="4581525"/>
            <a:ext cx="2159000" cy="792163"/>
          </a:xfrm>
          <a:prstGeom prst="wedgeRoundRectCallout">
            <a:avLst>
              <a:gd name="adj1" fmla="val -74264"/>
              <a:gd name="adj2" fmla="val 50602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b="1">
                <a:ea typeface="標楷體" pitchFamily="65" charset="-120"/>
              </a:rPr>
              <a:t>兩個數共多少，要用加法。</a:t>
            </a:r>
            <a:endParaRPr lang="zh-TW" altLang="en-US" sz="2000" b="1">
              <a:ea typeface="標楷體" pitchFamily="65" charset="-120"/>
            </a:endParaRPr>
          </a:p>
        </p:txBody>
      </p:sp>
      <p:sp>
        <p:nvSpPr>
          <p:cNvPr id="22" name="橢圓 21"/>
          <p:cNvSpPr/>
          <p:nvPr/>
        </p:nvSpPr>
        <p:spPr>
          <a:xfrm>
            <a:off x="6660232" y="692150"/>
            <a:ext cx="793081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211960" y="1124744"/>
            <a:ext cx="720080" cy="5746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8244408" y="1268760"/>
            <a:ext cx="503238" cy="5032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文字方塊 17"/>
          <p:cNvSpPr txBox="1">
            <a:spLocks noChangeArrowheads="1"/>
          </p:cNvSpPr>
          <p:nvPr/>
        </p:nvSpPr>
        <p:spPr bwMode="auto">
          <a:xfrm>
            <a:off x="1331913" y="6021388"/>
            <a:ext cx="6408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2800">
                <a:latin typeface="標楷體" pitchFamily="65" charset="-120"/>
                <a:ea typeface="標楷體" pitchFamily="65" charset="-120"/>
              </a:rPr>
              <a:t>算式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800">
                <a:latin typeface="Gill Sans MT" pitchFamily="34" charset="0"/>
                <a:ea typeface="微軟正黑體" pitchFamily="34" charset="-120"/>
              </a:rPr>
              <a:t>  </a:t>
            </a:r>
            <a:r>
              <a:rPr kumimoji="0" lang="en-US" altLang="zh-TW" sz="2800">
                <a:latin typeface="Gill Sans MT" pitchFamily="34" charset="0"/>
                <a:ea typeface="微軟正黑體" pitchFamily="34" charset="-120"/>
              </a:rPr>
              <a:t>0.21</a:t>
            </a:r>
            <a:r>
              <a:rPr kumimoji="0" lang="zh-TW" altLang="en-US" sz="2800">
                <a:latin typeface="Gill Sans MT" pitchFamily="34" charset="0"/>
                <a:ea typeface="微軟正黑體" pitchFamily="34" charset="-120"/>
              </a:rPr>
              <a:t>） ＋ （</a:t>
            </a:r>
            <a:r>
              <a:rPr kumimoji="0" lang="en-US" altLang="zh-TW" sz="2800">
                <a:latin typeface="Gill Sans MT" pitchFamily="34" charset="0"/>
                <a:ea typeface="微軟正黑體" pitchFamily="34" charset="-120"/>
              </a:rPr>
              <a:t>0.06</a:t>
            </a:r>
            <a:r>
              <a:rPr kumimoji="0" lang="zh-TW" altLang="en-US" sz="2800">
                <a:latin typeface="Gill Sans MT" pitchFamily="34" charset="0"/>
                <a:ea typeface="微軟正黑體" pitchFamily="34" charset="-120"/>
              </a:rPr>
              <a:t> ） ＝ （   ）</a:t>
            </a:r>
          </a:p>
        </p:txBody>
      </p:sp>
      <p:pic>
        <p:nvPicPr>
          <p:cNvPr id="43018" name="圖片 16" descr="https://scontent-b.xx.fbcdn.net/hphotos-prn2/t1.0-9/10294465_10204057547387685_4283490733349731813_n.jpg"/>
          <p:cNvPicPr>
            <a:picLocks noChangeAspect="1" noChangeArrowheads="1"/>
          </p:cNvPicPr>
          <p:nvPr/>
        </p:nvPicPr>
        <p:blipFill>
          <a:blip r:embed="rId2" cstate="print"/>
          <a:srcRect l="9904" t="6744" r="19193" b="10265"/>
          <a:stretch>
            <a:fillRect/>
          </a:stretch>
        </p:blipFill>
        <p:spPr bwMode="auto">
          <a:xfrm>
            <a:off x="5508625" y="4581525"/>
            <a:ext cx="581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9" name="AutoShape 2"/>
          <p:cNvSpPr>
            <a:spLocks noChangeArrowheads="1"/>
          </p:cNvSpPr>
          <p:nvPr/>
        </p:nvSpPr>
        <p:spPr bwMode="auto">
          <a:xfrm>
            <a:off x="5219700" y="2349500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042988" y="3284538"/>
            <a:ext cx="3240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TW" sz="20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1: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圈選</a:t>
            </a:r>
            <a:r>
              <a:rPr lang="zh-TW" altLang="en-US" sz="32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單位</a:t>
            </a:r>
            <a:endParaRPr lang="zh-TW" altLang="en-US" sz="32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" name="文字方塊 20"/>
          <p:cNvSpPr txBox="1">
            <a:spLocks noChangeArrowheads="1"/>
          </p:cNvSpPr>
          <p:nvPr/>
        </p:nvSpPr>
        <p:spPr bwMode="auto">
          <a:xfrm>
            <a:off x="1116013" y="4365625"/>
            <a:ext cx="41767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：圈出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關鍵字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，決定解題方法</a:t>
            </a:r>
            <a:endParaRPr kumimoji="0" lang="zh-TW" altLang="en-US" sz="3200">
              <a:latin typeface="Gill Sans MT" pitchFamily="34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橢圓 22"/>
          <p:cNvSpPr/>
          <p:nvPr/>
        </p:nvSpPr>
        <p:spPr>
          <a:xfrm>
            <a:off x="2411760" y="1628800"/>
            <a:ext cx="86360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 animBg="1"/>
      <p:bldP spid="22" grpId="0" animBg="1"/>
      <p:bldP spid="23" grpId="0" animBg="1"/>
      <p:bldP spid="24" grpId="0" animBg="1"/>
      <p:bldP spid="18" grpId="0"/>
      <p:bldP spid="20" grpId="0"/>
      <p:bldP spid="21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2"/>
          <p:cNvSpPr>
            <a:spLocks noChangeArrowheads="1"/>
          </p:cNvSpPr>
          <p:nvPr/>
        </p:nvSpPr>
        <p:spPr bwMode="auto">
          <a:xfrm>
            <a:off x="0" y="1630363"/>
            <a:ext cx="7994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200400"/>
            <a:endParaRPr lang="en-US" altLang="zh-TW" sz="140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3200400"/>
            <a:endParaRPr lang="en-US" altLang="zh-TW" sz="140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6386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16387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16388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16389" name="文字方塊 26"/>
          <p:cNvSpPr txBox="1">
            <a:spLocks noChangeArrowheads="1"/>
          </p:cNvSpPr>
          <p:nvPr/>
        </p:nvSpPr>
        <p:spPr bwMode="auto">
          <a:xfrm>
            <a:off x="1042988" y="549275"/>
            <a:ext cx="7777162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2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比較情境 例題</a:t>
            </a:r>
            <a:r>
              <a:rPr kumimoji="0" lang="en-US" altLang="zh-TW" sz="20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1】</a:t>
            </a:r>
          </a:p>
          <a:p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爸爸有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0.36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公斤的茶葉，叔叔比爸爸多了 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0.22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公斤，請問叔叔有多少公斤的茶葉</a:t>
            </a:r>
            <a:r>
              <a:rPr kumimoji="0" lang="en-US" altLang="zh-TW" sz="3600">
                <a:latin typeface="標楷體" pitchFamily="65" charset="-120"/>
                <a:ea typeface="標楷體" pitchFamily="65" charset="-120"/>
              </a:rPr>
              <a:t>? </a:t>
            </a:r>
            <a:endParaRPr kumimoji="0" lang="zh-TW" altLang="en-US" sz="36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6516688" y="4581525"/>
            <a:ext cx="2159000" cy="792163"/>
          </a:xfrm>
          <a:prstGeom prst="wedgeRoundRectCallout">
            <a:avLst>
              <a:gd name="adj1" fmla="val -74264"/>
              <a:gd name="adj2" fmla="val 50602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2000" b="1">
                <a:ea typeface="標楷體" pitchFamily="65" charset="-120"/>
              </a:rPr>
              <a:t>多了，要再增加，要用加法。</a:t>
            </a:r>
          </a:p>
        </p:txBody>
      </p:sp>
      <p:sp>
        <p:nvSpPr>
          <p:cNvPr id="22" name="橢圓 21"/>
          <p:cNvSpPr/>
          <p:nvPr/>
        </p:nvSpPr>
        <p:spPr>
          <a:xfrm>
            <a:off x="3419475" y="908050"/>
            <a:ext cx="936625" cy="5746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3203575" y="1484313"/>
            <a:ext cx="863600" cy="647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1116013" y="1484313"/>
            <a:ext cx="503237" cy="5032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文字方塊 17"/>
          <p:cNvSpPr txBox="1">
            <a:spLocks noChangeArrowheads="1"/>
          </p:cNvSpPr>
          <p:nvPr/>
        </p:nvSpPr>
        <p:spPr bwMode="auto">
          <a:xfrm>
            <a:off x="1331913" y="6021388"/>
            <a:ext cx="6408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2800">
                <a:latin typeface="標楷體" pitchFamily="65" charset="-120"/>
                <a:ea typeface="標楷體" pitchFamily="65" charset="-120"/>
              </a:rPr>
              <a:t>算式</a:t>
            </a:r>
            <a:r>
              <a:rPr kumimoji="0" lang="zh-TW" altLang="en-US" sz="2800"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800">
                <a:latin typeface="Gill Sans MT" pitchFamily="34" charset="0"/>
                <a:ea typeface="微軟正黑體" pitchFamily="34" charset="-120"/>
              </a:rPr>
              <a:t>  </a:t>
            </a:r>
            <a:r>
              <a:rPr kumimoji="0" lang="en-US" altLang="zh-TW" sz="2800">
                <a:latin typeface="Gill Sans MT" pitchFamily="34" charset="0"/>
                <a:ea typeface="微軟正黑體" pitchFamily="34" charset="-120"/>
              </a:rPr>
              <a:t>0.36</a:t>
            </a:r>
            <a:r>
              <a:rPr kumimoji="0" lang="zh-TW" altLang="en-US" sz="2800">
                <a:latin typeface="Gill Sans MT" pitchFamily="34" charset="0"/>
                <a:ea typeface="微軟正黑體" pitchFamily="34" charset="-120"/>
              </a:rPr>
              <a:t> ） ＋ （</a:t>
            </a:r>
            <a:r>
              <a:rPr kumimoji="0" lang="en-US" altLang="zh-TW" sz="2800">
                <a:latin typeface="Gill Sans MT" pitchFamily="34" charset="0"/>
                <a:ea typeface="微軟正黑體" pitchFamily="34" charset="-120"/>
              </a:rPr>
              <a:t>0.22</a:t>
            </a:r>
            <a:r>
              <a:rPr kumimoji="0" lang="zh-TW" altLang="en-US" sz="2800">
                <a:latin typeface="Gill Sans MT" pitchFamily="34" charset="0"/>
                <a:ea typeface="微軟正黑體" pitchFamily="34" charset="-120"/>
              </a:rPr>
              <a:t> ） ＝ （   ）</a:t>
            </a:r>
          </a:p>
        </p:txBody>
      </p:sp>
      <p:pic>
        <p:nvPicPr>
          <p:cNvPr id="16395" name="圖片 16" descr="https://scontent-b.xx.fbcdn.net/hphotos-prn2/t1.0-9/10294465_10204057547387685_4283490733349731813_n.jpg"/>
          <p:cNvPicPr>
            <a:picLocks noChangeAspect="1" noChangeArrowheads="1"/>
          </p:cNvPicPr>
          <p:nvPr/>
        </p:nvPicPr>
        <p:blipFill>
          <a:blip r:embed="rId2" cstate="print"/>
          <a:srcRect l="9904" t="6744" r="19193" b="10265"/>
          <a:stretch>
            <a:fillRect/>
          </a:stretch>
        </p:blipFill>
        <p:spPr bwMode="auto">
          <a:xfrm>
            <a:off x="5508625" y="4581525"/>
            <a:ext cx="581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AutoShape 2"/>
          <p:cNvSpPr>
            <a:spLocks noChangeArrowheads="1"/>
          </p:cNvSpPr>
          <p:nvPr/>
        </p:nvSpPr>
        <p:spPr bwMode="auto">
          <a:xfrm>
            <a:off x="5076825" y="2349500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042988" y="3284538"/>
            <a:ext cx="3240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TW" sz="20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1: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圈選</a:t>
            </a:r>
            <a:r>
              <a:rPr lang="zh-TW" altLang="en-US" sz="32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單位</a:t>
            </a:r>
            <a:endParaRPr lang="zh-TW" altLang="en-US" sz="32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" name="文字方塊 20"/>
          <p:cNvSpPr txBox="1">
            <a:spLocks noChangeArrowheads="1"/>
          </p:cNvSpPr>
          <p:nvPr/>
        </p:nvSpPr>
        <p:spPr bwMode="auto">
          <a:xfrm>
            <a:off x="1116013" y="4365625"/>
            <a:ext cx="41767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：圈出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關鍵字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，決定解題方法</a:t>
            </a:r>
            <a:endParaRPr kumimoji="0" lang="zh-TW" altLang="en-US" sz="3200">
              <a:latin typeface="Gill Sans MT" pitchFamily="34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橢圓 22"/>
          <p:cNvSpPr/>
          <p:nvPr/>
        </p:nvSpPr>
        <p:spPr>
          <a:xfrm>
            <a:off x="7740650" y="1484313"/>
            <a:ext cx="863600" cy="647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" grpId="0" animBg="1"/>
      <p:bldP spid="22" grpId="0" animBg="1"/>
      <p:bldP spid="23" grpId="0" animBg="1"/>
      <p:bldP spid="24" grpId="0" animBg="1"/>
      <p:bldP spid="18" grpId="0"/>
      <p:bldP spid="20" grpId="0"/>
      <p:bldP spid="21" grpId="0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定位板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268413"/>
            <a:ext cx="4918075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5661025"/>
            <a:ext cx="8229600" cy="579438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indent="622300" eaLnBrk="1" hangingPunct="1"/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kumimoji="1" lang="en-US" altLang="zh-TW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：利用口訣檢查：</a:t>
            </a:r>
            <a:r>
              <a:rPr kumimoji="1" lang="zh-TW" altLang="en-US" sz="3200" b="1" smtClean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點對點 點下來</a:t>
            </a:r>
            <a:endParaRPr kumimoji="1" lang="zh-TW" altLang="en-US" sz="3200" smtClean="0">
              <a:solidFill>
                <a:schemeClr val="tx1"/>
              </a:solidFill>
              <a:effectLst/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3708400" y="3213100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0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5003800" y="32845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5003800" y="37163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0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708400" y="3716338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0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5003800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 dirty="0" smtClean="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 dirty="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500563" y="3573463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500563" y="4076700"/>
            <a:ext cx="142875" cy="1444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427538" y="5013325"/>
            <a:ext cx="142875" cy="1444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4044" name="Rectangle 14"/>
          <p:cNvSpPr>
            <a:spLocks noChangeArrowheads="1"/>
          </p:cNvSpPr>
          <p:nvPr/>
        </p:nvSpPr>
        <p:spPr bwMode="auto">
          <a:xfrm>
            <a:off x="3635375" y="4508500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/>
              <a:t>0</a:t>
            </a:r>
            <a:endParaRPr kumimoji="0" lang="zh-TW" altLang="en-US" sz="4000"/>
          </a:p>
        </p:txBody>
      </p:sp>
      <p:sp>
        <p:nvSpPr>
          <p:cNvPr id="2" name="文字方塊 7"/>
          <p:cNvSpPr txBox="1">
            <a:spLocks noChangeArrowheads="1"/>
          </p:cNvSpPr>
          <p:nvPr/>
        </p:nvSpPr>
        <p:spPr bwMode="auto">
          <a:xfrm>
            <a:off x="6084888" y="32131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3" name="文字方塊 8"/>
          <p:cNvSpPr txBox="1">
            <a:spLocks noChangeArrowheads="1"/>
          </p:cNvSpPr>
          <p:nvPr/>
        </p:nvSpPr>
        <p:spPr bwMode="auto">
          <a:xfrm>
            <a:off x="6084888" y="3716338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6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6" name="文字方塊 8"/>
          <p:cNvSpPr txBox="1">
            <a:spLocks noChangeArrowheads="1"/>
          </p:cNvSpPr>
          <p:nvPr/>
        </p:nvSpPr>
        <p:spPr bwMode="auto">
          <a:xfrm>
            <a:off x="6084888" y="4508500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7</a:t>
            </a: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611188" y="131148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3400"/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：個位數字對齊個位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十分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數字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對齊十分位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百分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位數字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百分位。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7" grpId="0" animBg="1"/>
      <p:bldP spid="18" grpId="0" animBg="1"/>
      <p:bldP spid="19" grpId="0" animBg="1"/>
      <p:bldP spid="44044" grpId="0"/>
      <p:bldP spid="2" grpId="0"/>
      <p:bldP spid="3" grpId="0"/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71683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71684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71685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爺爺今天早上走了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0.23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公尺的路，晚上走了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0.14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公尺的路，請問爺爺今天共走了多少公尺的路？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72707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72708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72709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叔叔昨天開車開了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0.56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公里，今天開了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0.43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公里，請問叔叔兩天開車共開了多少公里？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【</a:t>
            </a:r>
            <a:r>
              <a:rPr lang="zh-TW" altLang="en-US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添加情境 例題</a:t>
            </a: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】</a:t>
            </a:r>
            <a:b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3200" u="sng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小誠</a:t>
            </a:r>
            <a:r>
              <a:rPr lang="zh-TW" alt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今天早上跑了 </a:t>
            </a:r>
            <a:r>
              <a:rPr lang="en-US" altLang="zh-TW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1.23</a:t>
            </a:r>
            <a:r>
              <a:rPr lang="zh-TW" alt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公里，今天下午又跑了 </a:t>
            </a:r>
            <a:r>
              <a:rPr lang="en-US" altLang="zh-TW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1.35</a:t>
            </a:r>
            <a:r>
              <a:rPr lang="zh-TW" alt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公里，請問小誠今天共跑了幾公里</a:t>
            </a:r>
            <a:r>
              <a:rPr lang="en-US" altLang="zh-TW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r>
              <a:rPr lang="en-US" altLang="zh-TW" smtClean="0">
                <a:effectLst/>
              </a:rPr>
              <a:t> </a:t>
            </a:r>
            <a:endParaRPr lang="zh-TW" altLang="en-US" smtClean="0">
              <a:effectLst/>
            </a:endParaRPr>
          </a:p>
        </p:txBody>
      </p:sp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5364163" y="1844675"/>
            <a:ext cx="3292475" cy="19431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2988" y="2997200"/>
            <a:ext cx="30956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1: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圈選</a:t>
            </a:r>
            <a:r>
              <a:rPr lang="zh-TW" altLang="en-US" sz="32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單位</a:t>
            </a:r>
            <a:endParaRPr lang="zh-TW" altLang="en-US" sz="3200"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zh-TW" altLang="en-US" sz="20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1042988" y="4292600"/>
            <a:ext cx="4248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：圈出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關鍵字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</a:p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決定解題方法</a:t>
            </a:r>
            <a:endParaRPr kumimoji="0" lang="zh-TW" altLang="en-US" sz="3200">
              <a:latin typeface="Gill Sans MT" pitchFamily="34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2771800" y="1124744"/>
            <a:ext cx="936625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5436096" y="548680"/>
            <a:ext cx="792609" cy="504056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6084168" y="1196752"/>
            <a:ext cx="579438" cy="501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668344" y="1124744"/>
            <a:ext cx="720080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1187450" y="5516563"/>
            <a:ext cx="7704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算式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 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1.23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）＋（ 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1.35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=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   ）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659563" y="3933825"/>
            <a:ext cx="2233612" cy="863600"/>
          </a:xfrm>
          <a:prstGeom prst="wedgeRoundRectCallout">
            <a:avLst>
              <a:gd name="adj1" fmla="val -63361"/>
              <a:gd name="adj2" fmla="val 305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b="1">
                <a:ea typeface="標楷體" pitchFamily="65" charset="-120"/>
              </a:rPr>
              <a:t>兩個數共多少，要用加法。</a:t>
            </a:r>
          </a:p>
        </p:txBody>
      </p:sp>
      <p:pic>
        <p:nvPicPr>
          <p:cNvPr id="47115" name="圖片 15" descr="https://scontent-b.xx.fbcdn.net/hphotos-prn2/t1.0-9/10294465_10204057547387685_4283490733349731813_n.jpg"/>
          <p:cNvPicPr>
            <a:picLocks noChangeAspect="1" noChangeArrowheads="1"/>
          </p:cNvPicPr>
          <p:nvPr/>
        </p:nvPicPr>
        <p:blipFill>
          <a:blip r:embed="rId2" cstate="print"/>
          <a:srcRect l="9904" t="6744" r="19193" b="10265"/>
          <a:stretch>
            <a:fillRect/>
          </a:stretch>
        </p:blipFill>
        <p:spPr bwMode="auto">
          <a:xfrm>
            <a:off x="5867400" y="4076700"/>
            <a:ext cx="581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106" grpId="0" animBg="1"/>
      <p:bldP spid="1027" grpId="0"/>
      <p:bldP spid="6" grpId="0"/>
      <p:bldP spid="1028" grpId="0" animBg="1"/>
      <p:bldP spid="8" grpId="0" animBg="1"/>
      <p:bldP spid="1029" grpId="0" animBg="1"/>
      <p:bldP spid="10" grpId="0" animBg="1"/>
      <p:bldP spid="13" grpId="0"/>
      <p:bldP spid="10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定位板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341438"/>
            <a:ext cx="49244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71550" y="5930900"/>
            <a:ext cx="7921625" cy="579438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indent="622300" eaLnBrk="1" hangingPunct="1"/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kumimoji="1" lang="en-US" altLang="zh-TW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：利用口訣檢查：</a:t>
            </a:r>
            <a:r>
              <a:rPr kumimoji="1" lang="zh-TW" altLang="en-US" sz="3200" b="1" smtClean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點對點 點下來</a:t>
            </a:r>
            <a:endParaRPr kumimoji="1" lang="zh-TW" altLang="en-US" sz="3200" smtClean="0">
              <a:solidFill>
                <a:schemeClr val="tx1"/>
              </a:solidFill>
              <a:effectLst/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3563938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1</a:t>
            </a: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4787900" y="32845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4787900" y="38608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3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563938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4787900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5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3563938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356100" y="3716338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356100" y="4149725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356100" y="5157788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文字方塊 7"/>
          <p:cNvSpPr txBox="1">
            <a:spLocks noChangeArrowheads="1"/>
          </p:cNvSpPr>
          <p:nvPr/>
        </p:nvSpPr>
        <p:spPr bwMode="auto">
          <a:xfrm>
            <a:off x="6011863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3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3" name="文字方塊 8"/>
          <p:cNvSpPr txBox="1">
            <a:spLocks noChangeArrowheads="1"/>
          </p:cNvSpPr>
          <p:nvPr/>
        </p:nvSpPr>
        <p:spPr bwMode="auto">
          <a:xfrm>
            <a:off x="6011863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5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6" name="文字方塊 10"/>
          <p:cNvSpPr txBox="1">
            <a:spLocks noChangeArrowheads="1"/>
          </p:cNvSpPr>
          <p:nvPr/>
        </p:nvSpPr>
        <p:spPr bwMode="auto">
          <a:xfrm>
            <a:off x="6011863" y="458152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8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611188" y="188640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3400"/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：個位數字對齊個位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十分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數字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對齊十分位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百分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位數字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百分位。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7" grpId="0" animBg="1"/>
      <p:bldP spid="18" grpId="0" animBg="1"/>
      <p:bldP spid="19" grpId="0" animBg="1"/>
      <p:bldP spid="2" grpId="0"/>
      <p:bldP spid="3" grpId="0"/>
      <p:bldP spid="6" grpId="0"/>
      <p:bldP spid="2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73731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73732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73733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今年上半季收成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3.35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公噸的玉米，下半季</a:t>
            </a:r>
          </a:p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收成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2.42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公噸的玉米，請問今年一整年收成多少公噸的玉米 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74755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74756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74757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媽媽昨天加了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2.14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公升的汽油，今天又加了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5.81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公升的汽油，請問這兩天媽媽一共加了多少公升的汽油？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【</a:t>
            </a:r>
            <a:r>
              <a:rPr lang="zh-TW" altLang="en-US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添加情境 例題</a:t>
            </a: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】</a:t>
            </a:r>
            <a:b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阿姨自己磨製豆漿，第一次用了</a:t>
            </a:r>
            <a:r>
              <a:rPr lang="en-US" altLang="zh-TW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2.78</a:t>
            </a:r>
            <a:r>
              <a:rPr lang="zh-TW" alt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公斤的黃豆，第二次用了 </a:t>
            </a:r>
            <a:r>
              <a:rPr lang="en-US" altLang="zh-TW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3.74</a:t>
            </a:r>
            <a:r>
              <a:rPr lang="zh-TW" altLang="en-US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公斤的黃豆，請問兩次共用了幾公斤的黃豆</a:t>
            </a:r>
            <a:r>
              <a:rPr lang="en-US" altLang="zh-TW" sz="32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r>
              <a:rPr lang="en-US" altLang="zh-TW" smtClean="0">
                <a:effectLst/>
              </a:rPr>
              <a:t> </a:t>
            </a:r>
            <a:endParaRPr lang="zh-TW" altLang="en-US" smtClean="0">
              <a:effectLst/>
            </a:endParaRPr>
          </a:p>
        </p:txBody>
      </p:sp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5219700" y="1989138"/>
            <a:ext cx="3436938" cy="19431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2988" y="2997200"/>
            <a:ext cx="30956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1: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圈選</a:t>
            </a:r>
            <a:r>
              <a:rPr lang="zh-TW" altLang="en-US" sz="32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單位</a:t>
            </a:r>
            <a:endParaRPr lang="zh-TW" altLang="en-US" sz="3200"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zh-TW" altLang="en-US" sz="20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1042988" y="4292600"/>
            <a:ext cx="4248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：圈出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關鍵字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</a:p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決定解題方法</a:t>
            </a:r>
            <a:endParaRPr kumimoji="0" lang="zh-TW" altLang="en-US" sz="3200">
              <a:latin typeface="Gill Sans MT" pitchFamily="34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7452321" y="332656"/>
            <a:ext cx="792088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347864" y="1412776"/>
            <a:ext cx="864617" cy="50368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1835697" y="1412776"/>
            <a:ext cx="504056" cy="501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364088" y="764704"/>
            <a:ext cx="792088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1187450" y="5516563"/>
            <a:ext cx="7704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算式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2.78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）＋（ 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3.74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=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   ）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659563" y="3933825"/>
            <a:ext cx="2233612" cy="863600"/>
          </a:xfrm>
          <a:prstGeom prst="wedgeRoundRectCallout">
            <a:avLst>
              <a:gd name="adj1" fmla="val -63361"/>
              <a:gd name="adj2" fmla="val 305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多了，要再增加，要用加法。</a:t>
            </a:r>
          </a:p>
        </p:txBody>
      </p:sp>
      <p:pic>
        <p:nvPicPr>
          <p:cNvPr id="51211" name="圖片 15" descr="https://scontent-b.xx.fbcdn.net/hphotos-prn2/t1.0-9/10294465_10204057547387685_4283490733349731813_n.jpg"/>
          <p:cNvPicPr>
            <a:picLocks noChangeAspect="1" noChangeArrowheads="1"/>
          </p:cNvPicPr>
          <p:nvPr/>
        </p:nvPicPr>
        <p:blipFill>
          <a:blip r:embed="rId2" cstate="print"/>
          <a:srcRect l="9904" t="6744" r="19193" b="10265"/>
          <a:stretch>
            <a:fillRect/>
          </a:stretch>
        </p:blipFill>
        <p:spPr bwMode="auto">
          <a:xfrm>
            <a:off x="5867400" y="4076700"/>
            <a:ext cx="581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02" grpId="0" animBg="1"/>
      <p:bldP spid="1027" grpId="0"/>
      <p:bldP spid="6" grpId="0"/>
      <p:bldP spid="1028" grpId="0" animBg="1"/>
      <p:bldP spid="8" grpId="0" animBg="1"/>
      <p:bldP spid="1029" grpId="0" animBg="1"/>
      <p:bldP spid="10" grpId="0" animBg="1"/>
      <p:bldP spid="13" grpId="0"/>
      <p:bldP spid="103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定位板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341438"/>
            <a:ext cx="49244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5876925"/>
            <a:ext cx="7921625" cy="579438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indent="622300" eaLnBrk="1" hangingPunct="1"/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kumimoji="1" lang="en-US" altLang="zh-TW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：利用口訣檢查：</a:t>
            </a:r>
            <a:r>
              <a:rPr kumimoji="1" lang="zh-TW" altLang="en-US" sz="3200" b="1" smtClean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點對點 點下來</a:t>
            </a:r>
            <a:endParaRPr kumimoji="1" lang="zh-TW" altLang="en-US" sz="3200" smtClean="0">
              <a:solidFill>
                <a:schemeClr val="tx1"/>
              </a:solidFill>
              <a:effectLst/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3563938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4787900" y="32845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7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4787900" y="38608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7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563938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3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4787900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5</a:t>
            </a:r>
          </a:p>
        </p:txBody>
      </p:sp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3563938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6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356100" y="3716338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356100" y="4149725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356100" y="5157788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文字方塊 7"/>
          <p:cNvSpPr txBox="1">
            <a:spLocks noChangeArrowheads="1"/>
          </p:cNvSpPr>
          <p:nvPr/>
        </p:nvSpPr>
        <p:spPr bwMode="auto">
          <a:xfrm>
            <a:off x="6011863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8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3" name="文字方塊 8"/>
          <p:cNvSpPr txBox="1">
            <a:spLocks noChangeArrowheads="1"/>
          </p:cNvSpPr>
          <p:nvPr/>
        </p:nvSpPr>
        <p:spPr bwMode="auto">
          <a:xfrm>
            <a:off x="6011863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4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6" name="文字方塊 10"/>
          <p:cNvSpPr txBox="1">
            <a:spLocks noChangeArrowheads="1"/>
          </p:cNvSpPr>
          <p:nvPr/>
        </p:nvSpPr>
        <p:spPr bwMode="auto">
          <a:xfrm>
            <a:off x="6011863" y="458152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3" name="文字方塊 7"/>
          <p:cNvSpPr txBox="1">
            <a:spLocks noChangeArrowheads="1"/>
          </p:cNvSpPr>
          <p:nvPr/>
        </p:nvSpPr>
        <p:spPr bwMode="auto">
          <a:xfrm>
            <a:off x="5148263" y="2997200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rgbClr val="FF0000"/>
                </a:solidFill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solidFill>
                <a:srgbClr val="FF0000"/>
              </a:solidFill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4" name="文字方塊 7"/>
          <p:cNvSpPr txBox="1">
            <a:spLocks noChangeArrowheads="1"/>
          </p:cNvSpPr>
          <p:nvPr/>
        </p:nvSpPr>
        <p:spPr bwMode="auto">
          <a:xfrm>
            <a:off x="3708400" y="3213100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solidFill>
                  <a:srgbClr val="FF0000"/>
                </a:solidFill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solidFill>
                <a:srgbClr val="FF0000"/>
              </a:solidFill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611188" y="131148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3400"/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：個位數字對齊個位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十分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數字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對齊十分位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百分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位數字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百分位。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7" grpId="0" animBg="1"/>
      <p:bldP spid="18" grpId="0" animBg="1"/>
      <p:bldP spid="19" grpId="0" animBg="1"/>
      <p:bldP spid="2" grpId="0"/>
      <p:bldP spid="3" grpId="0"/>
      <p:bldP spid="6" grpId="0"/>
      <p:bldP spid="13" grpId="0"/>
      <p:bldP spid="2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75779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7578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75781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甲商店今天早上進了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2.57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公噸的麵粉，下午進了</a:t>
            </a:r>
            <a:r>
              <a:rPr lang="en-US" altLang="zh-TW" sz="3200">
                <a:latin typeface="標楷體" pitchFamily="65" charset="-120"/>
                <a:ea typeface="標楷體" pitchFamily="65" charset="-120"/>
              </a:rPr>
              <a:t>1.64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公噸的麵粉，請問甲商店今天共進了多少公噸的麵粉？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定位板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268413"/>
            <a:ext cx="4918075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5516563"/>
            <a:ext cx="8229600" cy="579437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indent="622300" eaLnBrk="1" hangingPunct="1"/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kumimoji="1" lang="en-US" altLang="zh-TW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：利用口訣檢查：</a:t>
            </a:r>
            <a:r>
              <a:rPr kumimoji="1" lang="zh-TW" altLang="en-US" sz="3200" b="1" smtClean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點對點 點下來</a:t>
            </a:r>
            <a:endParaRPr kumimoji="1" lang="zh-TW" altLang="en-US" sz="3200" smtClean="0">
              <a:solidFill>
                <a:schemeClr val="tx1"/>
              </a:solidFill>
              <a:effectLst/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5" name="Rectangle 36"/>
          <p:cNvSpPr>
            <a:spLocks noChangeArrowheads="1"/>
          </p:cNvSpPr>
          <p:nvPr/>
        </p:nvSpPr>
        <p:spPr bwMode="auto">
          <a:xfrm>
            <a:off x="611188" y="38289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3400"/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：個位數字對齊個位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十分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數字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對齊十分位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百分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位數字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百分位。</a:t>
            </a: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3708400" y="3213100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0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5003800" y="32845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3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5003800" y="3716338"/>
            <a:ext cx="576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708400" y="3716338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0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5003800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 dirty="0" smtClean="0">
                <a:latin typeface="Gill Sans MT" pitchFamily="34" charset="0"/>
                <a:ea typeface="微軟正黑體" pitchFamily="34" charset="-120"/>
              </a:rPr>
              <a:t>5</a:t>
            </a:r>
            <a:endParaRPr kumimoji="0" lang="zh-TW" altLang="en-US" sz="4000" dirty="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500563" y="3573463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500563" y="4076700"/>
            <a:ext cx="142875" cy="1444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427538" y="5013325"/>
            <a:ext cx="142875" cy="1444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3635375" y="4508500"/>
            <a:ext cx="719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/>
              <a:t>0</a:t>
            </a:r>
            <a:endParaRPr kumimoji="0" lang="zh-TW" altLang="en-US" sz="4000"/>
          </a:p>
        </p:txBody>
      </p:sp>
      <p:sp>
        <p:nvSpPr>
          <p:cNvPr id="2" name="文字方塊 7"/>
          <p:cNvSpPr txBox="1">
            <a:spLocks noChangeArrowheads="1"/>
          </p:cNvSpPr>
          <p:nvPr/>
        </p:nvSpPr>
        <p:spPr bwMode="auto">
          <a:xfrm>
            <a:off x="6084888" y="32131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6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3" name="文字方塊 8"/>
          <p:cNvSpPr txBox="1">
            <a:spLocks noChangeArrowheads="1"/>
          </p:cNvSpPr>
          <p:nvPr/>
        </p:nvSpPr>
        <p:spPr bwMode="auto">
          <a:xfrm>
            <a:off x="6084888" y="3716338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6" name="文字方塊 8"/>
          <p:cNvSpPr txBox="1">
            <a:spLocks noChangeArrowheads="1"/>
          </p:cNvSpPr>
          <p:nvPr/>
        </p:nvSpPr>
        <p:spPr bwMode="auto">
          <a:xfrm>
            <a:off x="6084888" y="4508500"/>
            <a:ext cx="576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7" grpId="0" animBg="1"/>
      <p:bldP spid="18" grpId="0" animBg="1"/>
      <p:bldP spid="19" grpId="0" animBg="1"/>
      <p:bldP spid="17420" grpId="0"/>
      <p:bldP spid="2" grpId="0"/>
      <p:bldP spid="3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76803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76804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76805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187450" y="1484313"/>
            <a:ext cx="7634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工人們早上鋪了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2.48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公里的柏油，下午鋪了</a:t>
            </a:r>
            <a:r>
              <a:rPr kumimoji="0" lang="en-US" altLang="zh-TW" sz="3200">
                <a:latin typeface="標楷體" pitchFamily="65" charset="-120"/>
                <a:ea typeface="標楷體" pitchFamily="65" charset="-120"/>
              </a:rPr>
              <a:t>2.73</a:t>
            </a: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公里，今天共鋪了多少公里的柏油？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小祕訣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18434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18435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18436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331913" y="1322388"/>
            <a:ext cx="76342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4000">
                <a:latin typeface="標楷體" pitchFamily="65" charset="-120"/>
                <a:ea typeface="標楷體" pitchFamily="65" charset="-120"/>
              </a:rPr>
              <a:t>弟弟今天早上喝了</a:t>
            </a:r>
            <a:r>
              <a:rPr kumimoji="0" lang="en-US" altLang="zh-TW" sz="4000">
                <a:latin typeface="標楷體" pitchFamily="65" charset="-120"/>
                <a:ea typeface="標楷體" pitchFamily="65" charset="-120"/>
              </a:rPr>
              <a:t>0.35</a:t>
            </a:r>
            <a:r>
              <a:rPr kumimoji="0" lang="zh-TW" altLang="en-US" sz="4000">
                <a:latin typeface="標楷體" pitchFamily="65" charset="-120"/>
                <a:ea typeface="標楷體" pitchFamily="65" charset="-120"/>
              </a:rPr>
              <a:t>公升的牛奶，哥哥比他多喝了</a:t>
            </a:r>
            <a:r>
              <a:rPr kumimoji="0" lang="en-US" altLang="zh-TW" sz="4000">
                <a:latin typeface="標楷體" pitchFamily="65" charset="-120"/>
                <a:ea typeface="標楷體" pitchFamily="65" charset="-120"/>
              </a:rPr>
              <a:t>0.21</a:t>
            </a:r>
            <a:r>
              <a:rPr kumimoji="0" lang="zh-TW" altLang="en-US" sz="4000">
                <a:latin typeface="標楷體" pitchFamily="65" charset="-120"/>
                <a:ea typeface="標楷體" pitchFamily="65" charset="-120"/>
              </a:rPr>
              <a:t>公升，請問哥哥喝了多少公升的牛奶？ 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60419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60420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60421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331913" y="1251774"/>
            <a:ext cx="763428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 u="sng" dirty="0" smtClean="0">
                <a:latin typeface="標楷體" pitchFamily="65" charset="-120"/>
                <a:ea typeface="標楷體" pitchFamily="65" charset="-120"/>
              </a:rPr>
              <a:t>勝利</a:t>
            </a:r>
            <a:r>
              <a:rPr kumimoji="0" lang="zh-TW" altLang="en-US" sz="3200" u="sng" dirty="0">
                <a:latin typeface="標楷體" pitchFamily="65" charset="-120"/>
                <a:ea typeface="標楷體" pitchFamily="65" charset="-120"/>
              </a:rPr>
              <a:t>國小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比賽打中國結，五年甲班用了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0.27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公尺的繩子，五年乙班比五年甲班多用了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0.52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公尺的繩子，請問五年乙班共用了多少公尺的繩子？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【</a:t>
            </a:r>
            <a:r>
              <a:rPr lang="zh-TW" altLang="en-US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比較情境 例題</a:t>
            </a: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】</a:t>
            </a:r>
            <a:br>
              <a:rPr lang="en-US" altLang="zh-TW" sz="200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甲罐沙拉油有</a:t>
            </a:r>
            <a:r>
              <a:rPr lang="en-US" altLang="zh-TW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1.25</a:t>
            </a:r>
            <a:r>
              <a:rPr lang="zh-TW" altLang="en-US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公升，乙罐比甲罐多了 </a:t>
            </a:r>
            <a:r>
              <a:rPr lang="en-US" altLang="zh-TW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0.32</a:t>
            </a:r>
            <a:r>
              <a:rPr lang="zh-TW" altLang="en-US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公升，請問乙罐沙拉油有多少公升</a:t>
            </a:r>
            <a:r>
              <a:rPr lang="en-US" altLang="zh-TW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36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219700" y="1773238"/>
            <a:ext cx="3436938" cy="19431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42988" y="2997200"/>
            <a:ext cx="30956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1: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圈選</a:t>
            </a:r>
            <a:r>
              <a:rPr lang="zh-TW" altLang="en-US" sz="320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單位</a:t>
            </a:r>
            <a:endParaRPr lang="zh-TW" altLang="en-US" sz="3200"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zh-TW" altLang="en-US" sz="200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>
            <a:spLocks noChangeArrowheads="1"/>
          </p:cNvSpPr>
          <p:nvPr/>
        </p:nvSpPr>
        <p:spPr bwMode="auto">
          <a:xfrm>
            <a:off x="1042988" y="4292600"/>
            <a:ext cx="4248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：圈出</a:t>
            </a:r>
            <a:r>
              <a:rPr lang="zh-TW" altLang="en-US" sz="32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關鍵字</a:t>
            </a:r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</a:p>
          <a:p>
            <a:r>
              <a:rPr lang="zh-TW" altLang="en-US" sz="32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決定解題方法</a:t>
            </a:r>
            <a:endParaRPr kumimoji="0" lang="zh-TW" altLang="en-US" sz="3200">
              <a:latin typeface="Gill Sans MT" pitchFamily="34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7596336" y="1124745"/>
            <a:ext cx="936625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788025" y="620688"/>
            <a:ext cx="864096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8100392" y="620688"/>
            <a:ext cx="720080" cy="501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2339752" y="1124744"/>
            <a:ext cx="863600" cy="576064"/>
          </a:xfrm>
          <a:prstGeom prst="ellips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kumimoji="0" lang="zh-TW" altLang="en-US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3" name="文字方塊 12"/>
          <p:cNvSpPr txBox="1">
            <a:spLocks noChangeArrowheads="1"/>
          </p:cNvSpPr>
          <p:nvPr/>
        </p:nvSpPr>
        <p:spPr bwMode="auto">
          <a:xfrm>
            <a:off x="1187450" y="5516563"/>
            <a:ext cx="7704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zh-TW" sz="3600">
                <a:latin typeface="標楷體" pitchFamily="65" charset="-120"/>
                <a:ea typeface="標楷體" pitchFamily="65" charset="-120"/>
              </a:rPr>
              <a:t>算式</a:t>
            </a:r>
            <a:r>
              <a:rPr kumimoji="0" lang="zh-TW" altLang="en-US" sz="3600">
                <a:latin typeface="標楷體" pitchFamily="65" charset="-120"/>
                <a:ea typeface="標楷體" pitchFamily="65" charset="-120"/>
              </a:rPr>
              <a:t>：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1.25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 ）＋（ 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0.32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）</a:t>
            </a:r>
            <a:r>
              <a:rPr kumimoji="0" lang="en-US" altLang="zh-TW" sz="3600">
                <a:latin typeface="Gill Sans MT" pitchFamily="34" charset="0"/>
                <a:ea typeface="微軟正黑體" pitchFamily="34" charset="-120"/>
              </a:rPr>
              <a:t>=</a:t>
            </a:r>
            <a:r>
              <a:rPr kumimoji="0" lang="zh-TW" altLang="en-US" sz="3600">
                <a:latin typeface="Gill Sans MT" pitchFamily="34" charset="0"/>
                <a:ea typeface="微軟正黑體" pitchFamily="34" charset="-120"/>
              </a:rPr>
              <a:t>（   ）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659563" y="3933825"/>
            <a:ext cx="2233612" cy="863600"/>
          </a:xfrm>
          <a:prstGeom prst="wedgeRoundRectCallout">
            <a:avLst>
              <a:gd name="adj1" fmla="val -63361"/>
              <a:gd name="adj2" fmla="val 305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>
                <a:ea typeface="標楷體" pitchFamily="65" charset="-120"/>
              </a:rPr>
              <a:t>多了，要再增加，要用加法。</a:t>
            </a:r>
          </a:p>
        </p:txBody>
      </p:sp>
      <p:pic>
        <p:nvPicPr>
          <p:cNvPr id="20491" name="圖片 15" descr="https://scontent-b.xx.fbcdn.net/hphotos-prn2/t1.0-9/10294465_10204057547387685_4283490733349731813_n.jpg"/>
          <p:cNvPicPr>
            <a:picLocks noChangeAspect="1" noChangeArrowheads="1"/>
          </p:cNvPicPr>
          <p:nvPr/>
        </p:nvPicPr>
        <p:blipFill>
          <a:blip r:embed="rId2" cstate="print"/>
          <a:srcRect l="9904" t="6744" r="19193" b="10265"/>
          <a:stretch>
            <a:fillRect/>
          </a:stretch>
        </p:blipFill>
        <p:spPr bwMode="auto">
          <a:xfrm>
            <a:off x="5867400" y="4076700"/>
            <a:ext cx="5810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82" grpId="0" animBg="1"/>
      <p:bldP spid="1027" grpId="0"/>
      <p:bldP spid="6" grpId="0"/>
      <p:bldP spid="1028" grpId="0" animBg="1"/>
      <p:bldP spid="8" grpId="0" animBg="1"/>
      <p:bldP spid="1029" grpId="0" animBg="1"/>
      <p:bldP spid="10" grpId="0" animBg="1"/>
      <p:bldP spid="13" grpId="0"/>
      <p:bldP spid="10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定位板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341438"/>
            <a:ext cx="49244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5930900"/>
            <a:ext cx="7921625" cy="5794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indent="622300" eaLnBrk="1" hangingPunct="1"/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kumimoji="1" lang="en-US" altLang="zh-TW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</a:t>
            </a:r>
            <a:r>
              <a:rPr kumimoji="1" lang="zh-TW" altLang="en-US" sz="320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：利用口訣檢查：</a:t>
            </a:r>
            <a:r>
              <a:rPr kumimoji="1" lang="zh-TW" altLang="en-US" sz="3200" b="1" smtClean="0">
                <a:solidFill>
                  <a:srgbClr val="0000FF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點對點 點下來</a:t>
            </a:r>
            <a:endParaRPr kumimoji="1" lang="zh-TW" altLang="en-US" sz="3200" smtClean="0">
              <a:solidFill>
                <a:schemeClr val="tx1"/>
              </a:solidFill>
              <a:effectLst/>
              <a:latin typeface="Arial" charset="0"/>
              <a:ea typeface="新細明體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>
            <a:spLocks noChangeArrowheads="1"/>
          </p:cNvSpPr>
          <p:nvPr/>
        </p:nvSpPr>
        <p:spPr bwMode="auto">
          <a:xfrm>
            <a:off x="3563938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8" name="文字方塊 7"/>
          <p:cNvSpPr txBox="1">
            <a:spLocks noChangeArrowheads="1"/>
          </p:cNvSpPr>
          <p:nvPr/>
        </p:nvSpPr>
        <p:spPr bwMode="auto">
          <a:xfrm>
            <a:off x="4787900" y="3284538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9" name="文字方塊 8"/>
          <p:cNvSpPr txBox="1">
            <a:spLocks noChangeArrowheads="1"/>
          </p:cNvSpPr>
          <p:nvPr/>
        </p:nvSpPr>
        <p:spPr bwMode="auto">
          <a:xfrm>
            <a:off x="4787900" y="38608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3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0" name="文字方塊 9"/>
          <p:cNvSpPr txBox="1">
            <a:spLocks noChangeArrowheads="1"/>
          </p:cNvSpPr>
          <p:nvPr/>
        </p:nvSpPr>
        <p:spPr bwMode="auto">
          <a:xfrm>
            <a:off x="3563938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0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1" name="文字方塊 10"/>
          <p:cNvSpPr txBox="1">
            <a:spLocks noChangeArrowheads="1"/>
          </p:cNvSpPr>
          <p:nvPr/>
        </p:nvSpPr>
        <p:spPr bwMode="auto">
          <a:xfrm>
            <a:off x="4787900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5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2" name="文字方塊 11"/>
          <p:cNvSpPr txBox="1">
            <a:spLocks noChangeArrowheads="1"/>
          </p:cNvSpPr>
          <p:nvPr/>
        </p:nvSpPr>
        <p:spPr bwMode="auto">
          <a:xfrm>
            <a:off x="3563938" y="4508500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1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4356100" y="3716338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4356100" y="4149725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4356100" y="5157788"/>
            <a:ext cx="142875" cy="1428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" name="文字方塊 7"/>
          <p:cNvSpPr txBox="1">
            <a:spLocks noChangeArrowheads="1"/>
          </p:cNvSpPr>
          <p:nvPr/>
        </p:nvSpPr>
        <p:spPr bwMode="auto">
          <a:xfrm>
            <a:off x="6011863" y="33575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5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3" name="文字方塊 8"/>
          <p:cNvSpPr txBox="1">
            <a:spLocks noChangeArrowheads="1"/>
          </p:cNvSpPr>
          <p:nvPr/>
        </p:nvSpPr>
        <p:spPr bwMode="auto">
          <a:xfrm>
            <a:off x="6011863" y="3789363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2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6" name="文字方塊 10"/>
          <p:cNvSpPr txBox="1">
            <a:spLocks noChangeArrowheads="1"/>
          </p:cNvSpPr>
          <p:nvPr/>
        </p:nvSpPr>
        <p:spPr bwMode="auto">
          <a:xfrm>
            <a:off x="6011863" y="4581525"/>
            <a:ext cx="720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000">
                <a:latin typeface="Gill Sans MT" pitchFamily="34" charset="0"/>
                <a:ea typeface="微軟正黑體" pitchFamily="34" charset="-120"/>
              </a:rPr>
              <a:t>7</a:t>
            </a:r>
            <a:endParaRPr kumimoji="0" lang="zh-TW" altLang="en-US" sz="4000">
              <a:latin typeface="Gill Sans MT" pitchFamily="34" charset="0"/>
              <a:ea typeface="微軟正黑體" pitchFamily="34" charset="-120"/>
            </a:endParaRPr>
          </a:p>
        </p:txBody>
      </p:sp>
      <p:sp>
        <p:nvSpPr>
          <p:cNvPr id="20" name="Rectangle 36"/>
          <p:cNvSpPr>
            <a:spLocks noChangeArrowheads="1"/>
          </p:cNvSpPr>
          <p:nvPr/>
        </p:nvSpPr>
        <p:spPr bwMode="auto">
          <a:xfrm>
            <a:off x="1187624" y="59140"/>
            <a:ext cx="7632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33400"/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提示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：個位數字對齊個位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十分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數字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對齊十分位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indent="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    百分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位數字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對齊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百分位。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7" grpId="0" animBg="1"/>
      <p:bldP spid="18" grpId="0" animBg="1"/>
      <p:bldP spid="19" grpId="0" animBg="1"/>
      <p:bldP spid="2" grpId="0"/>
      <p:bldP spid="3" grpId="0"/>
      <p:bldP spid="6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61443" name="Rectangle 16"/>
          <p:cNvSpPr>
            <a:spLocks noChangeArrowheads="1"/>
          </p:cNvSpPr>
          <p:nvPr/>
        </p:nvSpPr>
        <p:spPr bwMode="auto">
          <a:xfrm>
            <a:off x="0" y="195263"/>
            <a:ext cx="723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r>
              <a:rPr lang="zh-TW" altLang="zh-TW" sz="1000"/>
              <a:t/>
            </a:r>
            <a:br>
              <a:rPr lang="zh-TW" altLang="zh-TW" sz="1000"/>
            </a:br>
            <a:endParaRPr lang="zh-TW" altLang="zh-TW"/>
          </a:p>
        </p:txBody>
      </p:sp>
      <p:sp>
        <p:nvSpPr>
          <p:cNvPr id="61444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533400"/>
            <a:endParaRPr lang="zh-TW" altLang="zh-TW"/>
          </a:p>
        </p:txBody>
      </p:sp>
      <p:sp>
        <p:nvSpPr>
          <p:cNvPr id="61445" name="文字方塊 26"/>
          <p:cNvSpPr txBox="1">
            <a:spLocks noChangeArrowheads="1"/>
          </p:cNvSpPr>
          <p:nvPr/>
        </p:nvSpPr>
        <p:spPr bwMode="auto">
          <a:xfrm>
            <a:off x="2700338" y="549275"/>
            <a:ext cx="4751387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4800">
                <a:solidFill>
                  <a:srgbClr val="3D10FC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小試身手</a:t>
            </a:r>
            <a:r>
              <a:rPr kumimoji="0" lang="en-US" altLang="zh-TW" sz="4800">
                <a:solidFill>
                  <a:srgbClr val="008000"/>
                </a:solidFill>
                <a:latin typeface="標楷體" pitchFamily="65" charset="-120"/>
                <a:ea typeface="標楷體" pitchFamily="65" charset="-120"/>
              </a:rPr>
              <a:t>】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1331913" y="1498789"/>
            <a:ext cx="76342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kumimoji="0" lang="zh-TW" altLang="en-US" sz="3200" dirty="0" smtClean="0">
                <a:latin typeface="標楷體" pitchFamily="65" charset="-120"/>
                <a:ea typeface="標楷體" pitchFamily="65" charset="-120"/>
              </a:rPr>
              <a:t>媽媽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上星期買了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2.15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公斤的白米，這星期比上星期多買了</a:t>
            </a:r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1.42</a:t>
            </a:r>
            <a:r>
              <a:rPr kumimoji="0" lang="zh-TW" altLang="en-US" sz="3200" dirty="0">
                <a:latin typeface="標楷體" pitchFamily="65" charset="-120"/>
                <a:ea typeface="標楷體" pitchFamily="65" charset="-120"/>
              </a:rPr>
              <a:t>公斤，請問媽媽這星期買了多少公斤的白米？</a:t>
            </a:r>
          </a:p>
        </p:txBody>
      </p:sp>
      <p:sp>
        <p:nvSpPr>
          <p:cNvPr id="18438" name="AutoShape 2"/>
          <p:cNvSpPr>
            <a:spLocks noChangeArrowheads="1"/>
          </p:cNvSpPr>
          <p:nvPr/>
        </p:nvSpPr>
        <p:spPr bwMode="auto">
          <a:xfrm>
            <a:off x="5435600" y="4149725"/>
            <a:ext cx="3508375" cy="2159000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小提示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</a:t>
            </a:r>
            <a:r>
              <a:rPr lang="zh-TW" altLang="en-US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圈選解題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關鍵字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位值對齊</a:t>
            </a:r>
          </a:p>
          <a:p>
            <a:r>
              <a:rPr lang="en-US" altLang="zh-TW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點對點 點下來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口訣檢查</a:t>
            </a:r>
            <a:endParaRPr lang="zh-TW" altLang="en-US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691</TotalTime>
  <Words>2371</Words>
  <Application>Microsoft Office PowerPoint</Application>
  <PresentationFormat>如螢幕大小 (4:3)</PresentationFormat>
  <Paragraphs>408</Paragraphs>
  <Slides>40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40</vt:i4>
      </vt:variant>
    </vt:vector>
  </HeadingPairs>
  <TitlesOfParts>
    <vt:vector size="41" baseType="lpstr">
      <vt:lpstr>夏至</vt:lpstr>
      <vt:lpstr>           二位小數的加法</vt:lpstr>
      <vt:lpstr>           二位小數的加法</vt:lpstr>
      <vt:lpstr>PowerPoint 簡報</vt:lpstr>
      <vt:lpstr>提示4：利用口訣檢查：點對點 點下來</vt:lpstr>
      <vt:lpstr>PowerPoint 簡報</vt:lpstr>
      <vt:lpstr>PowerPoint 簡報</vt:lpstr>
      <vt:lpstr> 【比較情境 例題2】 甲罐沙拉油有1.25公升，乙罐比甲罐多了 0.32公升，請問乙罐沙拉油有多少公升?</vt:lpstr>
      <vt:lpstr>提示4：利用口訣檢查：點對點 點下來</vt:lpstr>
      <vt:lpstr>PowerPoint 簡報</vt:lpstr>
      <vt:lpstr>PowerPoint 簡報</vt:lpstr>
      <vt:lpstr> 【比較情境 例題3】 小包米有2.36公斤，大包米比小包米多了1.65公斤，請問大包米有多少公斤?</vt:lpstr>
      <vt:lpstr>提示4：利用口訣檢查：點對點 點下來</vt:lpstr>
      <vt:lpstr>PowerPoint 簡報</vt:lpstr>
      <vt:lpstr>PowerPoint 簡報</vt:lpstr>
      <vt:lpstr>           二位小數的加法</vt:lpstr>
      <vt:lpstr>PowerPoint 簡報</vt:lpstr>
      <vt:lpstr>提示4：利用口訣檢查：點對點 點下來</vt:lpstr>
      <vt:lpstr>PowerPoint 簡報</vt:lpstr>
      <vt:lpstr>PowerPoint 簡報</vt:lpstr>
      <vt:lpstr> 【併加情境 例題2】 阿姨煮了2.42公升青草茶，奶奶煮了3.12 公升青草茶，請問兩人共煮了幾公升的青草茶? ?</vt:lpstr>
      <vt:lpstr>提示4：利用口訣檢查：點對點 點下來</vt:lpstr>
      <vt:lpstr>PowerPoint 簡報</vt:lpstr>
      <vt:lpstr>PowerPoint 簡報</vt:lpstr>
      <vt:lpstr> 【併加情境 例題3】 爸爸騎腳踏車騎了1.76公里，哥哥騎了2.58公里，兩人共騎了多少公里 ?</vt:lpstr>
      <vt:lpstr>提示4：利用口訣檢查：點對點 點下來</vt:lpstr>
      <vt:lpstr>PowerPoint 簡報</vt:lpstr>
      <vt:lpstr>PowerPoint 簡報</vt:lpstr>
      <vt:lpstr>           二位小數的加法</vt:lpstr>
      <vt:lpstr>PowerPoint 簡報</vt:lpstr>
      <vt:lpstr>提示4：利用口訣檢查：點對點 點下來</vt:lpstr>
      <vt:lpstr>PowerPoint 簡報</vt:lpstr>
      <vt:lpstr>PowerPoint 簡報</vt:lpstr>
      <vt:lpstr> 【添加情境 例題2】 小誠今天早上跑了 1.23公里，今天下午又跑了 1.35公里，請問小誠今天共跑了幾公里? </vt:lpstr>
      <vt:lpstr>提示4：利用口訣檢查：點對點 點下來</vt:lpstr>
      <vt:lpstr>PowerPoint 簡報</vt:lpstr>
      <vt:lpstr>PowerPoint 簡報</vt:lpstr>
      <vt:lpstr> 【添加情境 例題3】 阿姨自己磨製豆漿，第一次用了2.78公斤的黃豆，第二次用了 3.74公斤的黃豆，請問兩次共用了幾公斤的黃豆? </vt:lpstr>
      <vt:lpstr>提示4：利用口訣檢查：點對點 點下來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lm80xp</dc:creator>
  <cp:lastModifiedBy>黃麗君</cp:lastModifiedBy>
  <cp:revision>204</cp:revision>
  <cp:lastPrinted>2017-09-08T09:27:17Z</cp:lastPrinted>
  <dcterms:created xsi:type="dcterms:W3CDTF">2014-05-09T01:45:52Z</dcterms:created>
  <dcterms:modified xsi:type="dcterms:W3CDTF">2017-09-08T09:27:25Z</dcterms:modified>
</cp:coreProperties>
</file>