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8" r:id="rId3"/>
    <p:sldId id="259" r:id="rId4"/>
    <p:sldId id="257" r:id="rId5"/>
    <p:sldId id="260" r:id="rId6"/>
    <p:sldId id="261" r:id="rId7"/>
    <p:sldId id="262" r:id="rId8"/>
    <p:sldId id="263" r:id="rId9"/>
    <p:sldId id="264" r:id="rId10"/>
    <p:sldId id="280" r:id="rId11"/>
    <p:sldId id="265" r:id="rId12"/>
    <p:sldId id="266" r:id="rId13"/>
    <p:sldId id="279"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2"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C4159B-1465-4ADA-8ECE-109569D47E17}" v="2" dt="2022-07-20T08:29:09.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9" d="100"/>
          <a:sy n="79" d="100"/>
        </p:scale>
        <p:origin x="77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955BDD-08EA-2301-A645-7AD1734141A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17AF1F4-6273-3698-7965-2A8CB8AA2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E1685C9-B129-096F-E742-C5322FBD85BB}"/>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5" name="頁尾版面配置區 4">
            <a:extLst>
              <a:ext uri="{FF2B5EF4-FFF2-40B4-BE49-F238E27FC236}">
                <a16:creationId xmlns:a16="http://schemas.microsoft.com/office/drawing/2014/main" id="{AC43CA1C-98D7-F979-4EF0-E301831CCCD9}"/>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A0472F15-AE39-C199-93F1-037ABACC6F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209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CA4DC5-71ED-DEEF-7140-059886BCBD3B}"/>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49FDE01-08F5-4FA7-9674-E5F5E8AED32C}"/>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CA9B882-5D64-1924-2376-A8C6D5D59A86}"/>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5" name="頁尾版面配置區 4">
            <a:extLst>
              <a:ext uri="{FF2B5EF4-FFF2-40B4-BE49-F238E27FC236}">
                <a16:creationId xmlns:a16="http://schemas.microsoft.com/office/drawing/2014/main" id="{70F46F42-1B9A-3167-B166-40ECDA2B03AE}"/>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D91BEBBE-1260-BEC8-E2F1-AE4E581090A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0619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DC2BA1C-90F2-ADB4-A793-78D37E5B4E1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568F52C-7D44-CDA9-7D85-86D0071D5345}"/>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FD71807-4972-7478-EA09-3D0D6AED8196}"/>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5" name="頁尾版面配置區 4">
            <a:extLst>
              <a:ext uri="{FF2B5EF4-FFF2-40B4-BE49-F238E27FC236}">
                <a16:creationId xmlns:a16="http://schemas.microsoft.com/office/drawing/2014/main" id="{08754326-6BA0-3198-4A69-21844F421BB5}"/>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E56018B7-38BB-2D50-518C-1223C68D55E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5335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3E780C-F7C0-EBAC-F785-EB89286B494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AD69708-1A77-BA42-70E7-09715C6544B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E3ABACA-1AE7-B589-D416-C53D57BE6F6B}"/>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5" name="頁尾版面配置區 4">
            <a:extLst>
              <a:ext uri="{FF2B5EF4-FFF2-40B4-BE49-F238E27FC236}">
                <a16:creationId xmlns:a16="http://schemas.microsoft.com/office/drawing/2014/main" id="{B776600F-CDA1-2D19-F2B6-66064ED6AC89}"/>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ADFDCCCC-0698-2DF9-1E51-EFD8D1EA1CD2}"/>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3809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198E17-68BD-E50F-DDAA-918DC1130589}"/>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ED93305E-E74C-B796-1CD1-5B4BC24F6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258D9C16-2020-CE20-E6BC-7D0F8977A415}"/>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5" name="頁尾版面配置區 4">
            <a:extLst>
              <a:ext uri="{FF2B5EF4-FFF2-40B4-BE49-F238E27FC236}">
                <a16:creationId xmlns:a16="http://schemas.microsoft.com/office/drawing/2014/main" id="{73F2E825-F726-8B25-76A0-BD5C1622CE45}"/>
              </a:ext>
            </a:extLst>
          </p:cNvPr>
          <p:cNvSpPr>
            <a:spLocks noGrp="1"/>
          </p:cNvSpPr>
          <p:nvPr>
            <p:ph type="ftr" sz="quarter" idx="11"/>
          </p:nvPr>
        </p:nvSpPr>
        <p:spPr/>
        <p:txBody>
          <a:bodyPr/>
          <a:lstStyle/>
          <a:p>
            <a:endParaRPr lang="en-US" dirty="0"/>
          </a:p>
        </p:txBody>
      </p:sp>
      <p:sp>
        <p:nvSpPr>
          <p:cNvPr id="6" name="投影片編號版面配置區 5">
            <a:extLst>
              <a:ext uri="{FF2B5EF4-FFF2-40B4-BE49-F238E27FC236}">
                <a16:creationId xmlns:a16="http://schemas.microsoft.com/office/drawing/2014/main" id="{B76403DC-3D41-C6D7-8E55-34B081E2B8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5890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D5A53E-7E2B-180D-BD9A-603120EFF16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BAF568A-0029-3AD1-7000-6C23ACDF7D1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F267C7A-A0F7-2CCB-9793-3900DE66BF2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CA72EEA-6ECA-1842-F962-3033473E1EB3}"/>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6" name="頁尾版面配置區 5">
            <a:extLst>
              <a:ext uri="{FF2B5EF4-FFF2-40B4-BE49-F238E27FC236}">
                <a16:creationId xmlns:a16="http://schemas.microsoft.com/office/drawing/2014/main" id="{353F10D4-4FBF-407F-4CA5-2D319EFCA1E7}"/>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a16="http://schemas.microsoft.com/office/drawing/2014/main" id="{9C8E17B5-A0D2-6D5C-893A-948861A58CA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4993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215FA8-6CAF-6622-F48D-F4DC35F6403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1ECFE81-295E-0470-851B-D5AA3C830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EB196C98-ACE4-51F4-ED2A-2A460979ECDA}"/>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B847C02-604A-0671-F795-1A0BF9B2C1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589326F6-0E3C-9158-C26C-48F4B7BDADE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004AA60-84F9-F1A8-6CC2-D7854E80F9C5}"/>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8" name="頁尾版面配置區 7">
            <a:extLst>
              <a:ext uri="{FF2B5EF4-FFF2-40B4-BE49-F238E27FC236}">
                <a16:creationId xmlns:a16="http://schemas.microsoft.com/office/drawing/2014/main" id="{B77DA997-30BA-5D92-E625-D0D88D35DD93}"/>
              </a:ext>
            </a:extLst>
          </p:cNvPr>
          <p:cNvSpPr>
            <a:spLocks noGrp="1"/>
          </p:cNvSpPr>
          <p:nvPr>
            <p:ph type="ftr" sz="quarter" idx="11"/>
          </p:nvPr>
        </p:nvSpPr>
        <p:spPr/>
        <p:txBody>
          <a:bodyPr/>
          <a:lstStyle/>
          <a:p>
            <a:endParaRPr lang="en-US" dirty="0"/>
          </a:p>
        </p:txBody>
      </p:sp>
      <p:sp>
        <p:nvSpPr>
          <p:cNvPr id="9" name="投影片編號版面配置區 8">
            <a:extLst>
              <a:ext uri="{FF2B5EF4-FFF2-40B4-BE49-F238E27FC236}">
                <a16:creationId xmlns:a16="http://schemas.microsoft.com/office/drawing/2014/main" id="{71BED1D8-2BF0-9603-BD4E-D5BA808F731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8788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7F248D-E8AF-D7D3-DA39-332118647C2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B622823-AB2F-44AF-1A43-C9F07705326B}"/>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4" name="頁尾版面配置區 3">
            <a:extLst>
              <a:ext uri="{FF2B5EF4-FFF2-40B4-BE49-F238E27FC236}">
                <a16:creationId xmlns:a16="http://schemas.microsoft.com/office/drawing/2014/main" id="{E4E585F3-ABEA-9977-742B-65D3FE6496E9}"/>
              </a:ext>
            </a:extLst>
          </p:cNvPr>
          <p:cNvSpPr>
            <a:spLocks noGrp="1"/>
          </p:cNvSpPr>
          <p:nvPr>
            <p:ph type="ftr" sz="quarter" idx="11"/>
          </p:nvPr>
        </p:nvSpPr>
        <p:spPr/>
        <p:txBody>
          <a:bodyPr/>
          <a:lstStyle/>
          <a:p>
            <a:endParaRPr lang="en-US" dirty="0"/>
          </a:p>
        </p:txBody>
      </p:sp>
      <p:sp>
        <p:nvSpPr>
          <p:cNvPr id="5" name="投影片編號版面配置區 4">
            <a:extLst>
              <a:ext uri="{FF2B5EF4-FFF2-40B4-BE49-F238E27FC236}">
                <a16:creationId xmlns:a16="http://schemas.microsoft.com/office/drawing/2014/main" id="{25C2B019-A331-183C-B170-AED0A1A7944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7021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4AB8B88-4041-911E-1D21-BB4CCA88BEA0}"/>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3" name="頁尾版面配置區 2">
            <a:extLst>
              <a:ext uri="{FF2B5EF4-FFF2-40B4-BE49-F238E27FC236}">
                <a16:creationId xmlns:a16="http://schemas.microsoft.com/office/drawing/2014/main" id="{5CEBF19B-C57C-4822-86CD-F469896BA6DB}"/>
              </a:ext>
            </a:extLst>
          </p:cNvPr>
          <p:cNvSpPr>
            <a:spLocks noGrp="1"/>
          </p:cNvSpPr>
          <p:nvPr>
            <p:ph type="ftr" sz="quarter" idx="11"/>
          </p:nvPr>
        </p:nvSpPr>
        <p:spPr/>
        <p:txBody>
          <a:bodyPr/>
          <a:lstStyle/>
          <a:p>
            <a:endParaRPr lang="en-US" dirty="0"/>
          </a:p>
        </p:txBody>
      </p:sp>
      <p:sp>
        <p:nvSpPr>
          <p:cNvPr id="4" name="投影片編號版面配置區 3">
            <a:extLst>
              <a:ext uri="{FF2B5EF4-FFF2-40B4-BE49-F238E27FC236}">
                <a16:creationId xmlns:a16="http://schemas.microsoft.com/office/drawing/2014/main" id="{713077F4-8E50-A6C8-B306-86F58F589225}"/>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196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B69FB8-C20B-C4D4-4E76-AC9CCB15BE8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95A3A4D-EBEA-9DDE-0817-FF4590E64A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07AEAED-9164-E3B9-0A91-6CFD2A6A3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56DC044-2E8F-8EC9-E3F0-CC3CF05ECB6C}"/>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6" name="頁尾版面配置區 5">
            <a:extLst>
              <a:ext uri="{FF2B5EF4-FFF2-40B4-BE49-F238E27FC236}">
                <a16:creationId xmlns:a16="http://schemas.microsoft.com/office/drawing/2014/main" id="{7D68DA8D-BA84-6064-72F6-696E79CFC6D6}"/>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a16="http://schemas.microsoft.com/office/drawing/2014/main" id="{DA457302-AD09-8423-C722-4492F49F7C6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8379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BDC309-D80B-A859-4FE1-526D2CA585A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EF95F1E-5AD2-F7AA-AA23-8E9E20139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1D4ECDF-E128-AFB1-30D8-10C3953CB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5664081-7436-6F13-02BB-8BD4C00B6A6A}"/>
              </a:ext>
            </a:extLst>
          </p:cNvPr>
          <p:cNvSpPr>
            <a:spLocks noGrp="1"/>
          </p:cNvSpPr>
          <p:nvPr>
            <p:ph type="dt" sz="half" idx="10"/>
          </p:nvPr>
        </p:nvSpPr>
        <p:spPr/>
        <p:txBody>
          <a:bodyPr/>
          <a:lstStyle/>
          <a:p>
            <a:fld id="{11EAACC7-3B3F-47D1-959A-EF58926E955E}" type="datetimeFigureOut">
              <a:rPr lang="en-US" smtClean="0"/>
              <a:t>8/1/2022</a:t>
            </a:fld>
            <a:endParaRPr lang="en-US"/>
          </a:p>
        </p:txBody>
      </p:sp>
      <p:sp>
        <p:nvSpPr>
          <p:cNvPr id="6" name="頁尾版面配置區 5">
            <a:extLst>
              <a:ext uri="{FF2B5EF4-FFF2-40B4-BE49-F238E27FC236}">
                <a16:creationId xmlns:a16="http://schemas.microsoft.com/office/drawing/2014/main" id="{3D09C496-EEE6-07D7-3A60-3B57AB893534}"/>
              </a:ext>
            </a:extLst>
          </p:cNvPr>
          <p:cNvSpPr>
            <a:spLocks noGrp="1"/>
          </p:cNvSpPr>
          <p:nvPr>
            <p:ph type="ftr" sz="quarter" idx="11"/>
          </p:nvPr>
        </p:nvSpPr>
        <p:spPr/>
        <p:txBody>
          <a:bodyPr/>
          <a:lstStyle/>
          <a:p>
            <a:endParaRPr lang="en-US" dirty="0"/>
          </a:p>
        </p:txBody>
      </p:sp>
      <p:sp>
        <p:nvSpPr>
          <p:cNvPr id="7" name="投影片編號版面配置區 6">
            <a:extLst>
              <a:ext uri="{FF2B5EF4-FFF2-40B4-BE49-F238E27FC236}">
                <a16:creationId xmlns:a16="http://schemas.microsoft.com/office/drawing/2014/main" id="{17B37B23-D3A5-B9F6-9980-B223C0D8DE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4030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9671A0E-4026-FB09-D03A-7D8D9F41C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E60BDBD-ED90-BFF5-4B51-19D95D5CA3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745D26F-835B-A831-8324-74A73A9E5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8/1/2022</a:t>
            </a:fld>
            <a:endParaRPr lang="en-US"/>
          </a:p>
        </p:txBody>
      </p:sp>
      <p:sp>
        <p:nvSpPr>
          <p:cNvPr id="5" name="頁尾版面配置區 4">
            <a:extLst>
              <a:ext uri="{FF2B5EF4-FFF2-40B4-BE49-F238E27FC236}">
                <a16:creationId xmlns:a16="http://schemas.microsoft.com/office/drawing/2014/main" id="{C6067451-D97A-095B-C981-55D299A84F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a:extLst>
              <a:ext uri="{FF2B5EF4-FFF2-40B4-BE49-F238E27FC236}">
                <a16:creationId xmlns:a16="http://schemas.microsoft.com/office/drawing/2014/main" id="{364E3AE6-CF7D-6CE9-837E-637602F0D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0825245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C9FBF1-B5FF-427E-AFE2-2D980476E171}"/>
              </a:ext>
            </a:extLst>
          </p:cNvPr>
          <p:cNvSpPr>
            <a:spLocks noGrp="1"/>
          </p:cNvSpPr>
          <p:nvPr>
            <p:ph type="ctrTitle"/>
          </p:nvPr>
        </p:nvSpPr>
        <p:spPr>
          <a:xfrm>
            <a:off x="871869" y="2335799"/>
            <a:ext cx="5645888" cy="3902149"/>
          </a:xfrm>
        </p:spPr>
        <p:txBody>
          <a:bodyPr anchor="t">
            <a:normAutofit/>
          </a:bodyPr>
          <a:lstStyle/>
          <a:p>
            <a:pPr algn="l"/>
            <a:r>
              <a:rPr lang="zh-TW" altLang="en-US" sz="8800" b="1" i="0" dirty="0">
                <a:latin typeface="華康中圓體" panose="020F0509000000000000" pitchFamily="49" charset="-120"/>
                <a:ea typeface="華康中圓體" panose="020F0509000000000000" pitchFamily="49" charset="-120"/>
              </a:rPr>
              <a:t>支援服務</a:t>
            </a:r>
          </a:p>
        </p:txBody>
      </p:sp>
      <p:sp>
        <p:nvSpPr>
          <p:cNvPr id="3" name="副標題 2">
            <a:extLst>
              <a:ext uri="{FF2B5EF4-FFF2-40B4-BE49-F238E27FC236}">
                <a16:creationId xmlns:a16="http://schemas.microsoft.com/office/drawing/2014/main" id="{00FFC85C-30A0-4611-B290-81D881AA0461}"/>
              </a:ext>
            </a:extLst>
          </p:cNvPr>
          <p:cNvSpPr>
            <a:spLocks noGrp="1"/>
          </p:cNvSpPr>
          <p:nvPr>
            <p:ph type="subTitle" idx="1"/>
          </p:nvPr>
        </p:nvSpPr>
        <p:spPr>
          <a:xfrm>
            <a:off x="988827" y="3787143"/>
            <a:ext cx="4890977" cy="999460"/>
          </a:xfrm>
        </p:spPr>
        <p:txBody>
          <a:bodyPr anchor="b">
            <a:normAutofit/>
          </a:bodyPr>
          <a:lstStyle/>
          <a:p>
            <a:pPr algn="l"/>
            <a:r>
              <a:rPr lang="zh-TW" altLang="en-US" sz="2400" dirty="0">
                <a:latin typeface="華康中圓體" panose="020F0509000000000000" pitchFamily="49" charset="-120"/>
                <a:ea typeface="華康中圓體" panose="020F0509000000000000" pitchFamily="49" charset="-120"/>
              </a:rPr>
              <a:t>阿里山國中小 黃婕懿老師</a:t>
            </a:r>
          </a:p>
        </p:txBody>
      </p:sp>
      <p:pic>
        <p:nvPicPr>
          <p:cNvPr id="4" name="Picture 3" descr="低多邊形藍色背景">
            <a:extLst>
              <a:ext uri="{FF2B5EF4-FFF2-40B4-BE49-F238E27FC236}">
                <a16:creationId xmlns:a16="http://schemas.microsoft.com/office/drawing/2014/main" id="{DA27AFA7-6232-4866-B46C-D31E3C593B39}"/>
              </a:ext>
            </a:extLst>
          </p:cNvPr>
          <p:cNvPicPr>
            <a:picLocks noChangeAspect="1"/>
          </p:cNvPicPr>
          <p:nvPr/>
        </p:nvPicPr>
        <p:blipFill rotWithShape="1">
          <a:blip r:embed="rId2"/>
          <a:srcRect l="26271" r="22080" b="1"/>
          <a:stretch/>
        </p:blipFill>
        <p:spPr>
          <a:xfrm>
            <a:off x="5879804"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spTree>
    <p:extLst>
      <p:ext uri="{BB962C8B-B14F-4D97-AF65-F5344CB8AC3E}">
        <p14:creationId xmlns:p14="http://schemas.microsoft.com/office/powerpoint/2010/main" val="418167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25C88C-C57C-EE85-B879-F227F8598F9E}"/>
              </a:ext>
            </a:extLst>
          </p:cNvPr>
          <p:cNvSpPr>
            <a:spLocks noGrp="1"/>
          </p:cNvSpPr>
          <p:nvPr>
            <p:ph type="title"/>
          </p:nvPr>
        </p:nvSpPr>
        <p:spPr/>
        <p:txBody>
          <a:bodyPr/>
          <a:lstStyle/>
          <a:p>
            <a:r>
              <a:rPr lang="zh-TW" altLang="zh-TW" sz="3600" dirty="0">
                <a:solidFill>
                  <a:schemeClr val="accent1">
                    <a:lumMod val="50000"/>
                  </a:schemeClr>
                </a:solidFill>
                <a:latin typeface="文鼎粗圓" panose="020F0809000000000000" pitchFamily="49" charset="-120"/>
                <a:ea typeface="文鼎粗圓" panose="020F0809000000000000" pitchFamily="49" charset="-120"/>
              </a:rPr>
              <a:t>專業團隊服務申請說明與注意事項</a:t>
            </a:r>
            <a:endParaRPr lang="zh-TW" altLang="en-US" sz="3600" dirty="0">
              <a:solidFill>
                <a:schemeClr val="accent1">
                  <a:lumMod val="50000"/>
                </a:schemeClr>
              </a:solidFill>
              <a:latin typeface="文鼎粗圓" panose="020F0809000000000000" pitchFamily="49" charset="-120"/>
              <a:ea typeface="文鼎粗圓" panose="020F0809000000000000" pitchFamily="49" charset="-120"/>
            </a:endParaRPr>
          </a:p>
        </p:txBody>
      </p:sp>
      <p:sp>
        <p:nvSpPr>
          <p:cNvPr id="3" name="內容版面配置區 2">
            <a:extLst>
              <a:ext uri="{FF2B5EF4-FFF2-40B4-BE49-F238E27FC236}">
                <a16:creationId xmlns:a16="http://schemas.microsoft.com/office/drawing/2014/main" id="{A197AC8E-C8A7-2F90-81CC-E38E39BD33AA}"/>
              </a:ext>
            </a:extLst>
          </p:cNvPr>
          <p:cNvSpPr>
            <a:spLocks noGrp="1"/>
          </p:cNvSpPr>
          <p:nvPr>
            <p:ph idx="1"/>
          </p:nvPr>
        </p:nvSpPr>
        <p:spPr>
          <a:xfrm>
            <a:off x="838199" y="1825625"/>
            <a:ext cx="10810875" cy="4351338"/>
          </a:xfrm>
        </p:spPr>
        <p:txBody>
          <a:bodyPr>
            <a:normAutofit fontScale="92500"/>
          </a:bodyPr>
          <a:lstStyle/>
          <a:p>
            <a:pPr>
              <a:lnSpc>
                <a:spcPct val="150000"/>
              </a:lnSpc>
            </a:pPr>
            <a:r>
              <a:rPr lang="zh-TW" altLang="en-US" sz="2000" dirty="0">
                <a:latin typeface="華康中圓體" panose="020F0509000000000000" pitchFamily="49" charset="-120"/>
                <a:ea typeface="華康中圓體" panose="020F0509000000000000" pitchFamily="49" charset="-120"/>
              </a:rPr>
              <a:t>並非學生符合申請資格而申請，而是經評估後確有需求，才申請</a:t>
            </a:r>
            <a:endParaRPr lang="en-US" altLang="zh-TW" sz="2000" dirty="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學校中的專團服務和醫院的復健治療目的不同，宜告知家長及老師</a:t>
            </a:r>
            <a:endParaRPr lang="en-US" altLang="zh-TW" sz="2000" dirty="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學校教師及專業人員學期初一個月內，服務重點為共同討論規劃服務學生之個別化教育計畫，</a:t>
            </a:r>
            <a:br>
              <a:rPr lang="en-US" altLang="zh-TW" sz="2000" dirty="0">
                <a:latin typeface="華康中圓體" panose="020F0509000000000000" pitchFamily="49" charset="-120"/>
                <a:ea typeface="華康中圓體" panose="020F0509000000000000" pitchFamily="49" charset="-120"/>
              </a:rPr>
            </a:br>
            <a:r>
              <a:rPr lang="zh-TW" altLang="en-US" sz="2000" dirty="0">
                <a:latin typeface="華康中圓體" panose="020F0509000000000000" pitchFamily="49" charset="-120"/>
                <a:ea typeface="華康中圓體" panose="020F0509000000000000" pitchFamily="49" charset="-120"/>
              </a:rPr>
              <a:t>並將專業人員建議納入學期、學年教學目標中。</a:t>
            </a:r>
            <a:endParaRPr lang="en-US" altLang="zh-TW" sz="2000" dirty="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治療師到校服務時，應邀請相關導師或課程老師到場參與，並請校方協助聯絡學生家長到校參與。</a:t>
            </a:r>
            <a:endParaRPr lang="en-US" altLang="zh-TW" sz="2000" dirty="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每次服務可留部分時間</a:t>
            </a:r>
            <a:r>
              <a:rPr lang="en-US" altLang="zh-TW" sz="2000" dirty="0">
                <a:latin typeface="華康中圓體" panose="020F0509000000000000" pitchFamily="49" charset="-120"/>
                <a:ea typeface="華康中圓體" panose="020F0509000000000000" pitchFamily="49" charset="-120"/>
              </a:rPr>
              <a:t>(5-10</a:t>
            </a:r>
            <a:r>
              <a:rPr lang="zh-TW" altLang="en-US" sz="2000" dirty="0">
                <a:latin typeface="華康中圓體" panose="020F0509000000000000" pitchFamily="49" charset="-120"/>
                <a:ea typeface="華康中圓體" panose="020F0509000000000000" pitchFamily="49" charset="-120"/>
              </a:rPr>
              <a:t>分鐘</a:t>
            </a:r>
            <a:r>
              <a:rPr lang="en-US" altLang="zh-TW" sz="2000" dirty="0">
                <a:latin typeface="華康中圓體" panose="020F0509000000000000" pitchFamily="49" charset="-120"/>
                <a:ea typeface="華康中圓體" panose="020F0509000000000000" pitchFamily="49" charset="-120"/>
              </a:rPr>
              <a:t>)</a:t>
            </a:r>
            <a:r>
              <a:rPr lang="zh-TW" altLang="en-US" sz="2000" dirty="0">
                <a:latin typeface="華康中圓體" panose="020F0509000000000000" pitchFamily="49" charset="-120"/>
                <a:ea typeface="華康中圓體" panose="020F0509000000000000" pitchFamily="49" charset="-120"/>
              </a:rPr>
              <a:t>，供治療師與學生老師討論。</a:t>
            </a:r>
            <a:endParaRPr lang="en-US" altLang="zh-TW" sz="2000" dirty="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學校可事先準備部分教具，以便專業人員與輔導個案互動。</a:t>
            </a:r>
            <a:endParaRPr lang="en-US" altLang="zh-TW" sz="2000" dirty="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若服務過程中，如須拍照，應先徵得家長同意。</a:t>
            </a:r>
            <a:endParaRPr lang="en-US" altLang="zh-TW" sz="2000" dirty="0">
              <a:latin typeface="華康中圓體" panose="020F0509000000000000" pitchFamily="49" charset="-120"/>
              <a:ea typeface="華康中圓體" panose="020F0509000000000000" pitchFamily="49" charset="-120"/>
            </a:endParaRPr>
          </a:p>
          <a:p>
            <a:endParaRPr lang="zh-TW" altLang="en-US" dirty="0"/>
          </a:p>
        </p:txBody>
      </p:sp>
    </p:spTree>
    <p:extLst>
      <p:ext uri="{BB962C8B-B14F-4D97-AF65-F5344CB8AC3E}">
        <p14:creationId xmlns:p14="http://schemas.microsoft.com/office/powerpoint/2010/main" val="14342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桌 的圖片&#10;&#10;自動產生的描述">
            <a:extLst>
              <a:ext uri="{FF2B5EF4-FFF2-40B4-BE49-F238E27FC236}">
                <a16:creationId xmlns:a16="http://schemas.microsoft.com/office/drawing/2014/main" id="{B843CCD3-1C7B-4B38-9896-1868D23B12CE}"/>
              </a:ext>
            </a:extLst>
          </p:cNvPr>
          <p:cNvPicPr>
            <a:picLocks noChangeAspect="1"/>
          </p:cNvPicPr>
          <p:nvPr/>
        </p:nvPicPr>
        <p:blipFill>
          <a:blip r:embed="rId2"/>
          <a:stretch>
            <a:fillRect/>
          </a:stretch>
        </p:blipFill>
        <p:spPr>
          <a:xfrm>
            <a:off x="357967" y="198484"/>
            <a:ext cx="4814108" cy="6615934"/>
          </a:xfrm>
          <a:prstGeom prst="rect">
            <a:avLst/>
          </a:prstGeom>
        </p:spPr>
      </p:pic>
      <p:pic>
        <p:nvPicPr>
          <p:cNvPr id="7" name="圖片 6" descr="一張含有 桌 的圖片&#10;&#10;自動產生的描述">
            <a:extLst>
              <a:ext uri="{FF2B5EF4-FFF2-40B4-BE49-F238E27FC236}">
                <a16:creationId xmlns:a16="http://schemas.microsoft.com/office/drawing/2014/main" id="{F32CBFAE-FFA1-4ABC-A53F-135D1C3CD2CA}"/>
              </a:ext>
            </a:extLst>
          </p:cNvPr>
          <p:cNvPicPr>
            <a:picLocks noChangeAspect="1"/>
          </p:cNvPicPr>
          <p:nvPr/>
        </p:nvPicPr>
        <p:blipFill>
          <a:blip r:embed="rId3"/>
          <a:stretch>
            <a:fillRect/>
          </a:stretch>
        </p:blipFill>
        <p:spPr>
          <a:xfrm>
            <a:off x="6096000" y="122284"/>
            <a:ext cx="4965102" cy="6230891"/>
          </a:xfrm>
          <a:prstGeom prst="rect">
            <a:avLst/>
          </a:prstGeom>
        </p:spPr>
      </p:pic>
    </p:spTree>
    <p:extLst>
      <p:ext uri="{BB962C8B-B14F-4D97-AF65-F5344CB8AC3E}">
        <p14:creationId xmlns:p14="http://schemas.microsoft.com/office/powerpoint/2010/main" val="134827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EAFC857-5B6D-4E66-B314-9419AE2B7FEB}"/>
              </a:ext>
            </a:extLst>
          </p:cNvPr>
          <p:cNvPicPr>
            <a:picLocks noChangeAspect="1"/>
          </p:cNvPicPr>
          <p:nvPr/>
        </p:nvPicPr>
        <p:blipFill>
          <a:blip r:embed="rId2"/>
          <a:stretch>
            <a:fillRect/>
          </a:stretch>
        </p:blipFill>
        <p:spPr>
          <a:xfrm>
            <a:off x="436028" y="368300"/>
            <a:ext cx="5140594" cy="5791200"/>
          </a:xfrm>
          <a:prstGeom prst="rect">
            <a:avLst/>
          </a:prstGeom>
        </p:spPr>
      </p:pic>
      <p:pic>
        <p:nvPicPr>
          <p:cNvPr id="5" name="圖片 4" descr="一張含有 桌 的圖片&#10;&#10;自動產生的描述">
            <a:extLst>
              <a:ext uri="{FF2B5EF4-FFF2-40B4-BE49-F238E27FC236}">
                <a16:creationId xmlns:a16="http://schemas.microsoft.com/office/drawing/2014/main" id="{C3E1AE9C-43C6-4F31-9308-000ED567B092}"/>
              </a:ext>
            </a:extLst>
          </p:cNvPr>
          <p:cNvPicPr>
            <a:picLocks noChangeAspect="1"/>
          </p:cNvPicPr>
          <p:nvPr/>
        </p:nvPicPr>
        <p:blipFill>
          <a:blip r:embed="rId3"/>
          <a:stretch>
            <a:fillRect/>
          </a:stretch>
        </p:blipFill>
        <p:spPr>
          <a:xfrm>
            <a:off x="6095999" y="368300"/>
            <a:ext cx="5315537" cy="6184900"/>
          </a:xfrm>
          <a:prstGeom prst="rect">
            <a:avLst/>
          </a:prstGeom>
        </p:spPr>
      </p:pic>
    </p:spTree>
    <p:extLst>
      <p:ext uri="{BB962C8B-B14F-4D97-AF65-F5344CB8AC3E}">
        <p14:creationId xmlns:p14="http://schemas.microsoft.com/office/powerpoint/2010/main" val="2219265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收據 的圖片&#10;&#10;自動產生的描述">
            <a:extLst>
              <a:ext uri="{FF2B5EF4-FFF2-40B4-BE49-F238E27FC236}">
                <a16:creationId xmlns:a16="http://schemas.microsoft.com/office/drawing/2014/main" id="{1D94F1AB-3CFA-42D7-8F04-0FF2E3315BEC}"/>
              </a:ext>
            </a:extLst>
          </p:cNvPr>
          <p:cNvPicPr>
            <a:picLocks noChangeAspect="1"/>
          </p:cNvPicPr>
          <p:nvPr/>
        </p:nvPicPr>
        <p:blipFill>
          <a:blip r:embed="rId2"/>
          <a:stretch>
            <a:fillRect/>
          </a:stretch>
        </p:blipFill>
        <p:spPr>
          <a:xfrm rot="16200000">
            <a:off x="1277327" y="-132374"/>
            <a:ext cx="3956630" cy="5274316"/>
          </a:xfrm>
          <a:prstGeom prst="rect">
            <a:avLst/>
          </a:prstGeom>
        </p:spPr>
      </p:pic>
      <p:sp>
        <p:nvSpPr>
          <p:cNvPr id="4" name="文字方塊 3">
            <a:extLst>
              <a:ext uri="{FF2B5EF4-FFF2-40B4-BE49-F238E27FC236}">
                <a16:creationId xmlns:a16="http://schemas.microsoft.com/office/drawing/2014/main" id="{91871313-4137-4F51-A203-E8C1E5A51559}"/>
              </a:ext>
            </a:extLst>
          </p:cNvPr>
          <p:cNvSpPr txBox="1"/>
          <p:nvPr/>
        </p:nvSpPr>
        <p:spPr>
          <a:xfrm>
            <a:off x="6424108" y="2930905"/>
            <a:ext cx="4883150" cy="3314562"/>
          </a:xfrm>
          <a:prstGeom prst="rect">
            <a:avLst/>
          </a:prstGeom>
          <a:noFill/>
        </p:spPr>
        <p:txBody>
          <a:bodyPr wrap="square" rtlCol="0">
            <a:spAutoFit/>
          </a:bodyPr>
          <a:lstStyle/>
          <a:p>
            <a:pPr>
              <a:lnSpc>
                <a:spcPct val="150000"/>
              </a:lnSpc>
            </a:pPr>
            <a:r>
              <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1.</a:t>
            </a:r>
            <a:r>
              <a:rPr lang="zh-TW" altLang="en-US"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申請表 </a:t>
            </a:r>
            <a:endPar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endParaRPr>
          </a:p>
          <a:p>
            <a:pPr>
              <a:lnSpc>
                <a:spcPct val="150000"/>
              </a:lnSpc>
            </a:pPr>
            <a:r>
              <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2.</a:t>
            </a:r>
            <a:r>
              <a:rPr lang="zh-TW" altLang="en-US"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聯評報告影本</a:t>
            </a:r>
            <a:endPar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endParaRPr>
          </a:p>
          <a:p>
            <a:pPr>
              <a:lnSpc>
                <a:spcPct val="150000"/>
              </a:lnSpc>
            </a:pPr>
            <a:r>
              <a:rPr lang="zh-TW" altLang="en-US"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  </a:t>
            </a:r>
            <a:r>
              <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a:t>
            </a:r>
            <a:r>
              <a:rPr lang="zh-TW" altLang="en-US"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畫起來職能、語言</a:t>
            </a:r>
            <a:r>
              <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a:t>
            </a:r>
          </a:p>
          <a:p>
            <a:pPr>
              <a:lnSpc>
                <a:spcPct val="150000"/>
              </a:lnSpc>
            </a:pPr>
            <a:r>
              <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3.</a:t>
            </a:r>
            <a:r>
              <a:rPr lang="zh-TW" altLang="en-US"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評量表</a:t>
            </a:r>
            <a:r>
              <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a:t>
            </a:r>
            <a:r>
              <a:rPr lang="zh-TW" altLang="en-US"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物理</a:t>
            </a:r>
            <a:r>
              <a:rPr lang="en-US" altLang="zh-TW"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rPr>
              <a:t>)</a:t>
            </a:r>
            <a:endParaRPr lang="zh-TW" altLang="en-US" sz="3600" b="1" dirty="0">
              <a:solidFill>
                <a:schemeClr val="tx2">
                  <a:lumMod val="90000"/>
                  <a:lumOff val="10000"/>
                </a:schemeClr>
              </a:solidFill>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id="{D7243D27-9FDF-4F78-AB34-A9CC98C3D4A4}"/>
              </a:ext>
            </a:extLst>
          </p:cNvPr>
          <p:cNvSpPr txBox="1"/>
          <p:nvPr/>
        </p:nvSpPr>
        <p:spPr>
          <a:xfrm>
            <a:off x="6226116" y="818296"/>
            <a:ext cx="6267372" cy="1686487"/>
          </a:xfrm>
          <a:prstGeom prst="rect">
            <a:avLst/>
          </a:prstGeom>
          <a:noFill/>
        </p:spPr>
        <p:txBody>
          <a:bodyPr wrap="square">
            <a:spAutoFit/>
          </a:bodyPr>
          <a:lstStyle/>
          <a:p>
            <a:pPr>
              <a:lnSpc>
                <a:spcPct val="150000"/>
              </a:lnSpc>
            </a:pPr>
            <a:r>
              <a:rPr lang="zh-TW" altLang="en-US" sz="2400" b="1" dirty="0">
                <a:solidFill>
                  <a:schemeClr val="accent3">
                    <a:lumMod val="50000"/>
                  </a:schemeClr>
                </a:solidFill>
                <a:latin typeface="Microsoft JhengHei Light" panose="020B0304030504040204" pitchFamily="34" charset="-120"/>
                <a:ea typeface="Microsoft JhengHei Light" panose="020B0304030504040204" pitchFamily="34" charset="-120"/>
              </a:rPr>
              <a:t>這是一個新個案，討論後確認個案需要</a:t>
            </a:r>
            <a:endParaRPr lang="en-US" altLang="zh-TW" sz="2400" b="1" dirty="0">
              <a:solidFill>
                <a:schemeClr val="accent3">
                  <a:lumMod val="50000"/>
                </a:schemeClr>
              </a:solidFill>
              <a:latin typeface="Microsoft JhengHei Light" panose="020B0304030504040204" pitchFamily="34" charset="-120"/>
              <a:ea typeface="Microsoft JhengHei Light" panose="020B0304030504040204" pitchFamily="34" charset="-120"/>
            </a:endParaRPr>
          </a:p>
          <a:p>
            <a:pPr>
              <a:lnSpc>
                <a:spcPct val="150000"/>
              </a:lnSpc>
            </a:pPr>
            <a:r>
              <a:rPr lang="zh-TW" altLang="en-US" sz="2400" b="1" dirty="0">
                <a:solidFill>
                  <a:schemeClr val="accent3">
                    <a:lumMod val="50000"/>
                  </a:schemeClr>
                </a:solidFill>
                <a:latin typeface="Microsoft JhengHei Light" panose="020B0304030504040204" pitchFamily="34" charset="-120"/>
                <a:ea typeface="Microsoft JhengHei Light" panose="020B0304030504040204" pitchFamily="34" charset="-120"/>
              </a:rPr>
              <a:t>申請物理、職能、語言治療</a:t>
            </a:r>
            <a:endParaRPr lang="en-US" altLang="zh-TW" sz="2400" b="1" dirty="0">
              <a:solidFill>
                <a:schemeClr val="accent3">
                  <a:lumMod val="50000"/>
                </a:schemeClr>
              </a:solidFill>
              <a:latin typeface="Microsoft JhengHei Light" panose="020B0304030504040204" pitchFamily="34" charset="-120"/>
              <a:ea typeface="Microsoft JhengHei Light" panose="020B0304030504040204" pitchFamily="34" charset="-120"/>
            </a:endParaRPr>
          </a:p>
          <a:p>
            <a:pPr>
              <a:lnSpc>
                <a:spcPct val="150000"/>
              </a:lnSpc>
            </a:pPr>
            <a:r>
              <a:rPr lang="zh-TW" altLang="en-US" sz="2400" b="1" dirty="0">
                <a:solidFill>
                  <a:schemeClr val="accent3">
                    <a:lumMod val="50000"/>
                  </a:schemeClr>
                </a:solidFill>
                <a:latin typeface="Microsoft JhengHei Light" panose="020B0304030504040204" pitchFamily="34" charset="-120"/>
                <a:ea typeface="Microsoft JhengHei Light" panose="020B0304030504040204" pitchFamily="34" charset="-120"/>
              </a:rPr>
              <a:t>需要準備哪些表單呢？</a:t>
            </a:r>
            <a:endParaRPr lang="en-US" altLang="zh-TW" sz="2400" b="1" dirty="0">
              <a:solidFill>
                <a:schemeClr val="accent3">
                  <a:lumMod val="50000"/>
                </a:schemeClr>
              </a:solidFill>
              <a:latin typeface="Microsoft JhengHei Light" panose="020B0304030504040204" pitchFamily="34" charset="-120"/>
              <a:ea typeface="Microsoft JhengHei Light" panose="020B0304030504040204" pitchFamily="34" charset="-120"/>
            </a:endParaRPr>
          </a:p>
        </p:txBody>
      </p:sp>
      <p:sp>
        <p:nvSpPr>
          <p:cNvPr id="2" name="矩形 1">
            <a:extLst>
              <a:ext uri="{FF2B5EF4-FFF2-40B4-BE49-F238E27FC236}">
                <a16:creationId xmlns:a16="http://schemas.microsoft.com/office/drawing/2014/main" id="{D9D31304-0EF3-E083-391D-3A78359A89EA}"/>
              </a:ext>
            </a:extLst>
          </p:cNvPr>
          <p:cNvSpPr/>
          <p:nvPr/>
        </p:nvSpPr>
        <p:spPr>
          <a:xfrm>
            <a:off x="3071191" y="2743200"/>
            <a:ext cx="983974" cy="40750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A21E566F-02E7-604B-648C-687AED9DA965}"/>
              </a:ext>
            </a:extLst>
          </p:cNvPr>
          <p:cNvSpPr/>
          <p:nvPr/>
        </p:nvSpPr>
        <p:spPr>
          <a:xfrm>
            <a:off x="4712368" y="2691848"/>
            <a:ext cx="1180432" cy="40750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0303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F3A56-C169-456B-9BF0-A1A85595FD5B}"/>
              </a:ext>
            </a:extLst>
          </p:cNvPr>
          <p:cNvSpPr>
            <a:spLocks noGrp="1"/>
          </p:cNvSpPr>
          <p:nvPr>
            <p:ph type="title"/>
          </p:nvPr>
        </p:nvSpPr>
        <p:spPr/>
        <p:txBody>
          <a:bodyPr/>
          <a:lstStyle/>
          <a:p>
            <a:r>
              <a:rPr lang="en-US" altLang="zh-TW" i="0" dirty="0">
                <a:solidFill>
                  <a:schemeClr val="accent5">
                    <a:lumMod val="50000"/>
                  </a:schemeClr>
                </a:solidFill>
                <a:latin typeface="文鼎粗圓" panose="020F0809000000000000" pitchFamily="49" charset="-120"/>
                <a:ea typeface="文鼎粗圓" panose="020F0809000000000000" pitchFamily="49" charset="-120"/>
              </a:rPr>
              <a:t>4 </a:t>
            </a:r>
            <a:r>
              <a:rPr lang="zh-TW" altLang="en-US" i="0" dirty="0">
                <a:solidFill>
                  <a:schemeClr val="accent5">
                    <a:lumMod val="50000"/>
                  </a:schemeClr>
                </a:solidFill>
                <a:latin typeface="文鼎粗圓" panose="020F0809000000000000" pitchFamily="49" charset="-120"/>
                <a:ea typeface="文鼎粗圓" panose="020F0809000000000000" pitchFamily="49" charset="-120"/>
              </a:rPr>
              <a:t>教育輔助器材</a:t>
            </a:r>
          </a:p>
        </p:txBody>
      </p:sp>
      <p:sp>
        <p:nvSpPr>
          <p:cNvPr id="3" name="文字版面配置區 2">
            <a:extLst>
              <a:ext uri="{FF2B5EF4-FFF2-40B4-BE49-F238E27FC236}">
                <a16:creationId xmlns:a16="http://schemas.microsoft.com/office/drawing/2014/main" id="{777C9D4C-67A6-40E8-A8E0-2E1C135BAD92}"/>
              </a:ext>
            </a:extLst>
          </p:cNvPr>
          <p:cNvSpPr>
            <a:spLocks noGrp="1"/>
          </p:cNvSpPr>
          <p:nvPr>
            <p:ph type="body" idx="1"/>
          </p:nvPr>
        </p:nvSpPr>
        <p:spPr/>
        <p:txBody>
          <a:bodyPr/>
          <a:lstStyle/>
          <a:p>
            <a:endParaRPr lang="zh-TW" altLang="en-US">
              <a:latin typeface="文鼎粗圓" panose="020F0809000000000000" pitchFamily="49" charset="-120"/>
              <a:ea typeface="文鼎粗圓" panose="020F0809000000000000" pitchFamily="49" charset="-120"/>
            </a:endParaRPr>
          </a:p>
        </p:txBody>
      </p:sp>
    </p:spTree>
    <p:extLst>
      <p:ext uri="{BB962C8B-B14F-4D97-AF65-F5344CB8AC3E}">
        <p14:creationId xmlns:p14="http://schemas.microsoft.com/office/powerpoint/2010/main" val="388612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E21948-D176-4D51-A61E-2143B0904D8C}"/>
              </a:ext>
            </a:extLst>
          </p:cNvPr>
          <p:cNvSpPr>
            <a:spLocks noGrp="1"/>
          </p:cNvSpPr>
          <p:nvPr>
            <p:ph type="title"/>
          </p:nvPr>
        </p:nvSpPr>
        <p:spPr/>
        <p:txBody>
          <a:bodyPr>
            <a:normAutofit/>
          </a:bodyPr>
          <a:lstStyle/>
          <a:p>
            <a:r>
              <a:rPr lang="zh-TW" altLang="en-US" sz="3600" i="0" dirty="0">
                <a:solidFill>
                  <a:schemeClr val="accent1">
                    <a:lumMod val="50000"/>
                  </a:schemeClr>
                </a:solidFill>
                <a:latin typeface="文鼎粗圓" panose="020F0809000000000000" pitchFamily="49" charset="-120"/>
                <a:ea typeface="文鼎粗圓" panose="020F0809000000000000" pitchFamily="49" charset="-120"/>
              </a:rPr>
              <a:t>教育輔助器材─輔具</a:t>
            </a:r>
          </a:p>
        </p:txBody>
      </p:sp>
      <p:sp>
        <p:nvSpPr>
          <p:cNvPr id="3" name="內容版面配置區 2">
            <a:extLst>
              <a:ext uri="{FF2B5EF4-FFF2-40B4-BE49-F238E27FC236}">
                <a16:creationId xmlns:a16="http://schemas.microsoft.com/office/drawing/2014/main" id="{11A2C025-F9FF-477A-8243-96A90755E2E7}"/>
              </a:ext>
            </a:extLst>
          </p:cNvPr>
          <p:cNvSpPr>
            <a:spLocks noGrp="1"/>
          </p:cNvSpPr>
          <p:nvPr>
            <p:ph idx="1"/>
          </p:nvPr>
        </p:nvSpPr>
        <p:spPr>
          <a:xfrm>
            <a:off x="914400" y="1690688"/>
            <a:ext cx="10553700" cy="4690504"/>
          </a:xfrm>
        </p:spPr>
        <p:txBody>
          <a:bodyPr>
            <a:normAutofit fontScale="92500" lnSpcReduction="10000"/>
          </a:bodyPr>
          <a:lstStyle/>
          <a:p>
            <a:pPr>
              <a:lnSpc>
                <a:spcPct val="150000"/>
              </a:lnSpc>
              <a:spcAft>
                <a:spcPts val="1200"/>
              </a:spcAft>
            </a:pPr>
            <a:r>
              <a:rPr lang="zh-TW" altLang="en-US" sz="2400" dirty="0">
                <a:latin typeface="華康中圓體" panose="020F0509000000000000" pitchFamily="49" charset="-120"/>
                <a:ea typeface="華康中圓體" panose="020F0509000000000000" pitchFamily="49" charset="-120"/>
              </a:rPr>
              <a:t>對象：</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就讀本縣幼兒園，經鑑輔會鑑定安置之幼生，經評估確有輔具需求者。</a:t>
            </a:r>
            <a:endParaRPr lang="en-US" altLang="zh-TW" sz="2400" dirty="0">
              <a:latin typeface="華康中圓體" panose="020F0509000000000000" pitchFamily="49" charset="-120"/>
              <a:ea typeface="華康中圓體" panose="020F0509000000000000" pitchFamily="49" charset="-120"/>
            </a:endParaRPr>
          </a:p>
          <a:p>
            <a:pPr>
              <a:lnSpc>
                <a:spcPct val="150000"/>
              </a:lnSpc>
              <a:spcAft>
                <a:spcPts val="1200"/>
              </a:spcAft>
            </a:pPr>
            <a:r>
              <a:rPr lang="zh-TW" altLang="en-US" sz="2400" dirty="0">
                <a:latin typeface="華康中圓體" panose="020F0509000000000000" pitchFamily="49" charset="-120"/>
                <a:ea typeface="華康中圓體" panose="020F0509000000000000" pitchFamily="49" charset="-120"/>
              </a:rPr>
              <a:t>申請流程：</a:t>
            </a:r>
            <a:br>
              <a:rPr lang="en-US" altLang="zh-TW" sz="2400" dirty="0">
                <a:latin typeface="華康中圓體" panose="020F0509000000000000" pitchFamily="49" charset="-120"/>
                <a:ea typeface="華康中圓體" panose="020F0509000000000000" pitchFamily="49" charset="-120"/>
              </a:rPr>
            </a:br>
            <a:r>
              <a:rPr lang="zh-TW" altLang="en-US" sz="2400" b="1" dirty="0">
                <a:solidFill>
                  <a:schemeClr val="accent1">
                    <a:lumMod val="50000"/>
                  </a:schemeClr>
                </a:solidFill>
                <a:latin typeface="華康中圓體" panose="020F0509000000000000" pitchFamily="49" charset="-120"/>
                <a:ea typeface="華康中圓體" panose="020F0509000000000000" pitchFamily="49" charset="-120"/>
              </a:rPr>
              <a:t>發現需求隨時可申請</a:t>
            </a:r>
            <a:r>
              <a:rPr lang="zh-TW" altLang="en-US" sz="2400" dirty="0">
                <a:latin typeface="華康中圓體" panose="020F0509000000000000" pitchFamily="49" charset="-120"/>
                <a:ea typeface="華康中圓體" panose="020F0509000000000000" pitchFamily="49" charset="-120"/>
              </a:rPr>
              <a:t>，填寫申請表寄送至</a:t>
            </a:r>
            <a:r>
              <a:rPr lang="zh-TW" altLang="en-US" sz="2400" b="1" dirty="0">
                <a:solidFill>
                  <a:srgbClr val="C00000"/>
                </a:solidFill>
                <a:latin typeface="華康中圓體" panose="020F0509000000000000" pitchFamily="49" charset="-120"/>
                <a:ea typeface="華康中圓體" panose="020F0509000000000000" pitchFamily="49" charset="-120"/>
              </a:rPr>
              <a:t>特教資源中心</a:t>
            </a:r>
            <a:r>
              <a:rPr lang="zh-TW" altLang="en-US" sz="2400" dirty="0">
                <a:latin typeface="華康中圓體" panose="020F0509000000000000" pitchFamily="49" charset="-120"/>
                <a:ea typeface="華康中圓體" panose="020F0509000000000000" pitchFamily="49" charset="-120"/>
              </a:rPr>
              <a:t>。</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借用中的輔具不需再提出申請。</a:t>
            </a:r>
            <a:endParaRPr lang="en-US" altLang="zh-TW" sz="2400" dirty="0">
              <a:latin typeface="華康中圓體" panose="020F0509000000000000" pitchFamily="49" charset="-120"/>
              <a:ea typeface="華康中圓體" panose="020F0509000000000000" pitchFamily="49" charset="-120"/>
            </a:endParaRPr>
          </a:p>
          <a:p>
            <a:pPr>
              <a:lnSpc>
                <a:spcPct val="150000"/>
              </a:lnSpc>
              <a:spcAft>
                <a:spcPts val="1200"/>
              </a:spcAft>
            </a:pPr>
            <a:r>
              <a:rPr lang="zh-TW" altLang="en-US" sz="2400" dirty="0">
                <a:latin typeface="華康中圓體" panose="020F0509000000000000" pitchFamily="49" charset="-120"/>
                <a:ea typeface="華康中圓體" panose="020F0509000000000000" pitchFamily="49" charset="-120"/>
              </a:rPr>
              <a:t>維修申請：</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填寫維修申請表，核章後以紙本方式寄至</a:t>
            </a:r>
            <a:r>
              <a:rPr lang="zh-TW" altLang="en-US" sz="2400" b="1" dirty="0">
                <a:solidFill>
                  <a:srgbClr val="C00000"/>
                </a:solidFill>
                <a:latin typeface="華康中圓體" panose="020F0509000000000000" pitchFamily="49" charset="-120"/>
                <a:ea typeface="華康中圓體" panose="020F0509000000000000" pitchFamily="49" charset="-120"/>
              </a:rPr>
              <a:t>特教資源中心</a:t>
            </a:r>
            <a:r>
              <a:rPr lang="zh-TW" altLang="en-US" sz="2400" dirty="0">
                <a:latin typeface="華康中圓體" panose="020F0509000000000000" pitchFamily="49" charset="-120"/>
                <a:ea typeface="華康中圓體" panose="020F0509000000000000" pitchFamily="49" charset="-120"/>
              </a:rPr>
              <a:t>，</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完成後請電話確認中心是否收到。</a:t>
            </a:r>
          </a:p>
          <a:p>
            <a:endParaRPr lang="zh-TW" altLang="en-US" sz="2400" dirty="0">
              <a:latin typeface="華康中圓體" panose="020F0509000000000000" pitchFamily="49" charset="-120"/>
              <a:ea typeface="華康中圓體" panose="020F0509000000000000" pitchFamily="49" charset="-120"/>
            </a:endParaRPr>
          </a:p>
          <a:p>
            <a:endParaRPr lang="zh-TW" altLang="en-US" sz="2400"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51252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桌 的圖片&#10;&#10;自動產生的描述">
            <a:extLst>
              <a:ext uri="{FF2B5EF4-FFF2-40B4-BE49-F238E27FC236}">
                <a16:creationId xmlns:a16="http://schemas.microsoft.com/office/drawing/2014/main" id="{9CE4248B-E7BB-4FA7-A9DE-2E600D40BC68}"/>
              </a:ext>
            </a:extLst>
          </p:cNvPr>
          <p:cNvPicPr>
            <a:picLocks noChangeAspect="1"/>
          </p:cNvPicPr>
          <p:nvPr/>
        </p:nvPicPr>
        <p:blipFill>
          <a:blip r:embed="rId2"/>
          <a:stretch>
            <a:fillRect/>
          </a:stretch>
        </p:blipFill>
        <p:spPr>
          <a:xfrm>
            <a:off x="938349" y="106038"/>
            <a:ext cx="4705376" cy="6520431"/>
          </a:xfrm>
          <a:prstGeom prst="rect">
            <a:avLst/>
          </a:prstGeom>
        </p:spPr>
      </p:pic>
      <p:pic>
        <p:nvPicPr>
          <p:cNvPr id="7" name="圖片 6" descr="一張含有 桌 的圖片&#10;&#10;自動產生的描述">
            <a:extLst>
              <a:ext uri="{FF2B5EF4-FFF2-40B4-BE49-F238E27FC236}">
                <a16:creationId xmlns:a16="http://schemas.microsoft.com/office/drawing/2014/main" id="{C9FF365E-857F-4E07-A15B-0676E884FF00}"/>
              </a:ext>
            </a:extLst>
          </p:cNvPr>
          <p:cNvPicPr>
            <a:picLocks noChangeAspect="1"/>
          </p:cNvPicPr>
          <p:nvPr/>
        </p:nvPicPr>
        <p:blipFill>
          <a:blip r:embed="rId3"/>
          <a:stretch>
            <a:fillRect/>
          </a:stretch>
        </p:blipFill>
        <p:spPr>
          <a:xfrm>
            <a:off x="6319352" y="106038"/>
            <a:ext cx="4602648" cy="6586861"/>
          </a:xfrm>
          <a:prstGeom prst="rect">
            <a:avLst/>
          </a:prstGeom>
        </p:spPr>
      </p:pic>
    </p:spTree>
    <p:extLst>
      <p:ext uri="{BB962C8B-B14F-4D97-AF65-F5344CB8AC3E}">
        <p14:creationId xmlns:p14="http://schemas.microsoft.com/office/powerpoint/2010/main" val="413673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F3A56-C169-456B-9BF0-A1A85595FD5B}"/>
              </a:ext>
            </a:extLst>
          </p:cNvPr>
          <p:cNvSpPr>
            <a:spLocks noGrp="1"/>
          </p:cNvSpPr>
          <p:nvPr>
            <p:ph type="title"/>
          </p:nvPr>
        </p:nvSpPr>
        <p:spPr/>
        <p:txBody>
          <a:bodyPr/>
          <a:lstStyle/>
          <a:p>
            <a:r>
              <a:rPr lang="en-US" altLang="zh-TW" i="0" dirty="0">
                <a:solidFill>
                  <a:schemeClr val="accent5">
                    <a:lumMod val="50000"/>
                  </a:schemeClr>
                </a:solidFill>
                <a:latin typeface="文鼎粗圓" panose="020F0809000000000000" pitchFamily="49" charset="-120"/>
                <a:ea typeface="文鼎粗圓" panose="020F0809000000000000" pitchFamily="49" charset="-120"/>
              </a:rPr>
              <a:t>5</a:t>
            </a:r>
            <a:r>
              <a:rPr lang="zh-TW" altLang="en-US" i="0" dirty="0">
                <a:solidFill>
                  <a:schemeClr val="accent5">
                    <a:lumMod val="50000"/>
                  </a:schemeClr>
                </a:solidFill>
                <a:latin typeface="文鼎粗圓" panose="020F0809000000000000" pitchFamily="49" charset="-120"/>
                <a:ea typeface="文鼎粗圓" panose="020F0809000000000000" pitchFamily="49" charset="-120"/>
              </a:rPr>
              <a:t> 交通補助</a:t>
            </a:r>
          </a:p>
        </p:txBody>
      </p:sp>
      <p:sp>
        <p:nvSpPr>
          <p:cNvPr id="3" name="文字版面配置區 2">
            <a:extLst>
              <a:ext uri="{FF2B5EF4-FFF2-40B4-BE49-F238E27FC236}">
                <a16:creationId xmlns:a16="http://schemas.microsoft.com/office/drawing/2014/main" id="{777C9D4C-67A6-40E8-A8E0-2E1C135BAD92}"/>
              </a:ext>
            </a:extLst>
          </p:cNvPr>
          <p:cNvSpPr>
            <a:spLocks noGrp="1"/>
          </p:cNvSpPr>
          <p:nvPr>
            <p:ph type="body" idx="1"/>
          </p:nvPr>
        </p:nvSpPr>
        <p:spPr/>
        <p:txBody>
          <a:bodyPr/>
          <a:lstStyle/>
          <a:p>
            <a:endParaRPr lang="zh-TW" altLang="en-US">
              <a:latin typeface="文鼎粗圓" panose="020F0809000000000000" pitchFamily="49" charset="-120"/>
              <a:ea typeface="文鼎粗圓" panose="020F0809000000000000" pitchFamily="49" charset="-120"/>
            </a:endParaRPr>
          </a:p>
        </p:txBody>
      </p:sp>
    </p:spTree>
    <p:extLst>
      <p:ext uri="{BB962C8B-B14F-4D97-AF65-F5344CB8AC3E}">
        <p14:creationId xmlns:p14="http://schemas.microsoft.com/office/powerpoint/2010/main" val="73596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E21948-D176-4D51-A61E-2143B0904D8C}"/>
              </a:ext>
            </a:extLst>
          </p:cNvPr>
          <p:cNvSpPr>
            <a:spLocks noGrp="1"/>
          </p:cNvSpPr>
          <p:nvPr>
            <p:ph type="title"/>
          </p:nvPr>
        </p:nvSpPr>
        <p:spPr/>
        <p:txBody>
          <a:bodyPr>
            <a:normAutofit/>
          </a:bodyPr>
          <a:lstStyle/>
          <a:p>
            <a:r>
              <a:rPr lang="zh-TW" altLang="en-US" sz="3600" i="0" dirty="0">
                <a:solidFill>
                  <a:schemeClr val="accent1">
                    <a:lumMod val="50000"/>
                  </a:schemeClr>
                </a:solidFill>
                <a:latin typeface="文鼎粗圓" panose="020F0809000000000000" pitchFamily="49" charset="-120"/>
                <a:ea typeface="文鼎粗圓" panose="020F0809000000000000" pitchFamily="49" charset="-120"/>
              </a:rPr>
              <a:t>交通補助</a:t>
            </a:r>
          </a:p>
        </p:txBody>
      </p:sp>
      <p:sp>
        <p:nvSpPr>
          <p:cNvPr id="3" name="內容版面配置區 2">
            <a:extLst>
              <a:ext uri="{FF2B5EF4-FFF2-40B4-BE49-F238E27FC236}">
                <a16:creationId xmlns:a16="http://schemas.microsoft.com/office/drawing/2014/main" id="{11A2C025-F9FF-477A-8243-96A90755E2E7}"/>
              </a:ext>
            </a:extLst>
          </p:cNvPr>
          <p:cNvSpPr>
            <a:spLocks noGrp="1"/>
          </p:cNvSpPr>
          <p:nvPr>
            <p:ph idx="1"/>
          </p:nvPr>
        </p:nvSpPr>
        <p:spPr>
          <a:xfrm>
            <a:off x="1143000" y="1690688"/>
            <a:ext cx="9906000" cy="4690504"/>
          </a:xfrm>
        </p:spPr>
        <p:txBody>
          <a:bodyPr>
            <a:normAutofit fontScale="85000" lnSpcReduction="10000"/>
          </a:bodyPr>
          <a:lstStyle/>
          <a:p>
            <a:pPr>
              <a:lnSpc>
                <a:spcPct val="120000"/>
              </a:lnSpc>
              <a:spcAft>
                <a:spcPts val="1200"/>
              </a:spcAft>
            </a:pPr>
            <a:r>
              <a:rPr lang="zh-TW" altLang="en-US" dirty="0">
                <a:latin typeface="華康中圓體" panose="020F0509000000000000" pitchFamily="49" charset="-120"/>
                <a:ea typeface="華康中圓體" panose="020F0509000000000000" pitchFamily="49" charset="-120"/>
              </a:rPr>
              <a:t>對象：就讀本縣幼兒園，經鑑輔會鑑定安置之幼兒，</a:t>
            </a:r>
            <a:r>
              <a:rPr lang="zh-TW" altLang="en-US" b="1" dirty="0">
                <a:solidFill>
                  <a:schemeClr val="accent1">
                    <a:lumMod val="50000"/>
                  </a:schemeClr>
                </a:solidFill>
                <a:latin typeface="華康中圓體" panose="020F0509000000000000" pitchFamily="49" charset="-120"/>
                <a:ea typeface="華康中圓體" panose="020F0509000000000000" pitchFamily="49" charset="-120"/>
              </a:rPr>
              <a:t>無法自行上下學者</a:t>
            </a:r>
            <a:r>
              <a:rPr lang="en-US"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因認知發展、行動能力、情緒與行為、健康或就學交通等原因</a:t>
            </a:r>
            <a:r>
              <a:rPr lang="en-US"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a:t>
            </a:r>
            <a:endParaRPr lang="en-US" altLang="zh-TW" dirty="0">
              <a:latin typeface="華康中圓體" panose="020F0509000000000000" pitchFamily="49" charset="-120"/>
              <a:ea typeface="華康中圓體" panose="020F0509000000000000" pitchFamily="49" charset="-120"/>
            </a:endParaRPr>
          </a:p>
          <a:p>
            <a:pPr>
              <a:lnSpc>
                <a:spcPct val="120000"/>
              </a:lnSpc>
              <a:spcAft>
                <a:spcPts val="1200"/>
              </a:spcAft>
            </a:pPr>
            <a:r>
              <a:rPr lang="zh-TW" altLang="en-US" dirty="0">
                <a:latin typeface="華康中圓體" panose="020F0509000000000000" pitchFamily="49" charset="-120"/>
                <a:ea typeface="華康中圓體" panose="020F0509000000000000" pitchFamily="49" charset="-120"/>
              </a:rPr>
              <a:t>申請流程：</a:t>
            </a:r>
            <a:r>
              <a:rPr lang="zh-TW" altLang="en-US" b="1" dirty="0">
                <a:solidFill>
                  <a:srgbClr val="C00000"/>
                </a:solidFill>
                <a:latin typeface="華康中圓體" panose="020F0509000000000000" pitchFamily="49" charset="-120"/>
                <a:ea typeface="華康中圓體" panose="020F0509000000000000" pitchFamily="49" charset="-120"/>
              </a:rPr>
              <a:t>每年</a:t>
            </a:r>
            <a:r>
              <a:rPr lang="en-US" altLang="zh-TW" b="1" dirty="0">
                <a:solidFill>
                  <a:srgbClr val="C00000"/>
                </a:solidFill>
                <a:latin typeface="華康中圓體" panose="020F0509000000000000" pitchFamily="49" charset="-120"/>
                <a:ea typeface="華康中圓體" panose="020F0509000000000000" pitchFamily="49" charset="-120"/>
              </a:rPr>
              <a:t>9</a:t>
            </a:r>
            <a:r>
              <a:rPr lang="zh-TW" altLang="en-US" b="1" dirty="0">
                <a:solidFill>
                  <a:srgbClr val="C00000"/>
                </a:solidFill>
                <a:latin typeface="華康中圓體" panose="020F0509000000000000" pitchFamily="49" charset="-120"/>
                <a:ea typeface="華康中圓體" panose="020F0509000000000000" pitchFamily="49" charset="-120"/>
              </a:rPr>
              <a:t>月、</a:t>
            </a:r>
            <a:r>
              <a:rPr lang="en-US" altLang="zh-TW" b="1" dirty="0">
                <a:solidFill>
                  <a:srgbClr val="C00000"/>
                </a:solidFill>
                <a:latin typeface="華康中圓體" panose="020F0509000000000000" pitchFamily="49" charset="-120"/>
                <a:ea typeface="華康中圓體" panose="020F0509000000000000" pitchFamily="49" charset="-120"/>
              </a:rPr>
              <a:t>3</a:t>
            </a:r>
            <a:r>
              <a:rPr lang="zh-TW" altLang="en-US" b="1" dirty="0">
                <a:solidFill>
                  <a:srgbClr val="C00000"/>
                </a:solidFill>
                <a:latin typeface="華康中圓體" panose="020F0509000000000000" pitchFamily="49" charset="-120"/>
                <a:ea typeface="華康中圓體" panose="020F0509000000000000" pitchFamily="49" charset="-120"/>
              </a:rPr>
              <a:t>月提出申請</a:t>
            </a:r>
            <a:r>
              <a:rPr lang="zh-TW" altLang="en-US" dirty="0">
                <a:latin typeface="華康中圓體" panose="020F0509000000000000" pitchFamily="49" charset="-120"/>
                <a:ea typeface="華康中圓體" panose="020F0509000000000000" pitchFamily="49" charset="-120"/>
              </a:rPr>
              <a:t>，填妥相關彙整表送至</a:t>
            </a:r>
            <a:r>
              <a:rPr lang="zh-TW" altLang="en-US" b="1" dirty="0">
                <a:solidFill>
                  <a:srgbClr val="C00000"/>
                </a:solidFill>
                <a:latin typeface="華康中圓體" panose="020F0509000000000000" pitchFamily="49" charset="-120"/>
                <a:ea typeface="華康中圓體" panose="020F0509000000000000" pitchFamily="49" charset="-120"/>
              </a:rPr>
              <a:t>特教資源中心，並於特教通報網完成申請</a:t>
            </a:r>
            <a:r>
              <a:rPr lang="zh-TW" altLang="en-US" dirty="0">
                <a:latin typeface="華康中圓體" panose="020F0509000000000000" pitchFamily="49" charset="-120"/>
                <a:ea typeface="華康中圓體" panose="020F0509000000000000" pitchFamily="49" charset="-120"/>
              </a:rPr>
              <a:t>。</a:t>
            </a:r>
            <a:endParaRPr lang="en-US" altLang="zh-TW" dirty="0">
              <a:latin typeface="華康中圓體" panose="020F0509000000000000" pitchFamily="49" charset="-120"/>
              <a:ea typeface="華康中圓體" panose="020F0509000000000000" pitchFamily="49" charset="-120"/>
            </a:endParaRPr>
          </a:p>
          <a:p>
            <a:pPr>
              <a:lnSpc>
                <a:spcPct val="120000"/>
              </a:lnSpc>
              <a:spcAft>
                <a:spcPts val="1200"/>
              </a:spcAft>
            </a:pPr>
            <a:r>
              <a:rPr lang="zh-TW" altLang="en-US" dirty="0">
                <a:latin typeface="華康中圓體" panose="020F0509000000000000" pitchFamily="49" charset="-120"/>
                <a:ea typeface="華康中圓體" panose="020F0509000000000000" pitchFamily="49" charset="-120"/>
              </a:rPr>
              <a:t>注意事項：</a:t>
            </a:r>
            <a:endParaRPr lang="en-US" altLang="zh-TW" dirty="0">
              <a:latin typeface="華康中圓體" panose="020F0509000000000000" pitchFamily="49" charset="-120"/>
              <a:ea typeface="華康中圓體" panose="020F0509000000000000" pitchFamily="49" charset="-120"/>
            </a:endParaRPr>
          </a:p>
          <a:p>
            <a:pPr marL="0" indent="0">
              <a:lnSpc>
                <a:spcPct val="120000"/>
              </a:lnSpc>
              <a:spcBef>
                <a:spcPts val="0"/>
              </a:spcBef>
              <a:buNone/>
            </a:pPr>
            <a:r>
              <a:rPr lang="zh-TW" altLang="en-US" dirty="0">
                <a:latin typeface="華康中圓體" panose="020F0509000000000000" pitchFamily="49" charset="-120"/>
                <a:ea typeface="華康中圓體" panose="020F0509000000000000" pitchFamily="49" charset="-120"/>
              </a:rPr>
              <a:t>核定後檢附相關資料辦理撥款</a:t>
            </a:r>
            <a:endParaRPr lang="en-US" altLang="zh-TW" dirty="0">
              <a:latin typeface="華康中圓體" panose="020F0509000000000000" pitchFamily="49" charset="-120"/>
              <a:ea typeface="華康中圓體" panose="020F0509000000000000" pitchFamily="49" charset="-120"/>
            </a:endParaRPr>
          </a:p>
          <a:p>
            <a:pPr marL="0" indent="0">
              <a:lnSpc>
                <a:spcPct val="120000"/>
              </a:lnSpc>
              <a:spcBef>
                <a:spcPts val="0"/>
              </a:spcBef>
              <a:buNone/>
            </a:pPr>
            <a:r>
              <a:rPr lang="zh-TW" altLang="en-US" b="1" dirty="0">
                <a:latin typeface="華康中圓體" panose="020F0509000000000000" pitchFamily="49" charset="-120"/>
                <a:ea typeface="華康中圓體" panose="020F0509000000000000" pitchFamily="49" charset="-120"/>
              </a:rPr>
              <a:t>附幼：</a:t>
            </a:r>
            <a:r>
              <a:rPr lang="zh-TW" altLang="en-US" dirty="0">
                <a:latin typeface="華康中圓體" panose="020F0509000000000000" pitchFamily="49" charset="-120"/>
                <a:ea typeface="華康中圓體" panose="020F0509000000000000" pitchFamily="49" charset="-120"/>
              </a:rPr>
              <a:t>統一收據、印領清冊。</a:t>
            </a:r>
          </a:p>
          <a:p>
            <a:pPr marL="0" indent="0">
              <a:lnSpc>
                <a:spcPct val="120000"/>
              </a:lnSpc>
              <a:spcBef>
                <a:spcPts val="0"/>
              </a:spcBef>
              <a:buNone/>
            </a:pPr>
            <a:r>
              <a:rPr lang="zh-TW" altLang="en-US" b="1" dirty="0">
                <a:latin typeface="華康中圓體" panose="020F0509000000000000" pitchFamily="49" charset="-120"/>
                <a:ea typeface="華康中圓體" panose="020F0509000000000000" pitchFamily="49" charset="-120"/>
              </a:rPr>
              <a:t>鄉鎮市立：</a:t>
            </a:r>
            <a:r>
              <a:rPr lang="zh-TW" altLang="en-US" dirty="0">
                <a:latin typeface="華康中圓體" panose="020F0509000000000000" pitchFamily="49" charset="-120"/>
                <a:ea typeface="華康中圓體" panose="020F0509000000000000" pitchFamily="49" charset="-120"/>
              </a:rPr>
              <a:t>統一收據、印領清冊、納入預算證明書。</a:t>
            </a:r>
          </a:p>
          <a:p>
            <a:pPr marL="0" indent="0">
              <a:lnSpc>
                <a:spcPct val="120000"/>
              </a:lnSpc>
              <a:spcBef>
                <a:spcPts val="0"/>
              </a:spcBef>
              <a:buNone/>
            </a:pPr>
            <a:r>
              <a:rPr lang="zh-TW" altLang="en-US" b="1" dirty="0">
                <a:latin typeface="華康中圓體" panose="020F0509000000000000" pitchFamily="49" charset="-120"/>
                <a:ea typeface="華康中圓體" panose="020F0509000000000000" pitchFamily="49" charset="-120"/>
              </a:rPr>
              <a:t>私幼：</a:t>
            </a:r>
            <a:r>
              <a:rPr lang="zh-TW" altLang="en-US" dirty="0">
                <a:latin typeface="華康中圓體" panose="020F0509000000000000" pitchFamily="49" charset="-120"/>
                <a:ea typeface="華康中圓體" panose="020F0509000000000000" pitchFamily="49" charset="-120"/>
              </a:rPr>
              <a:t>統一收據、印領清冊。</a:t>
            </a:r>
          </a:p>
          <a:p>
            <a:pPr>
              <a:lnSpc>
                <a:spcPct val="120000"/>
              </a:lnSpc>
              <a:spcAft>
                <a:spcPts val="1200"/>
              </a:spcAft>
            </a:pPr>
            <a:endParaRPr lang="zh-TW" altLang="en-US" dirty="0">
              <a:latin typeface="華康中圓體" panose="020F0509000000000000" pitchFamily="49" charset="-120"/>
              <a:ea typeface="華康中圓體" panose="020F0509000000000000" pitchFamily="49" charset="-120"/>
            </a:endParaRPr>
          </a:p>
          <a:p>
            <a:pPr>
              <a:lnSpc>
                <a:spcPct val="120000"/>
              </a:lnSpc>
              <a:spcAft>
                <a:spcPts val="1200"/>
              </a:spcAft>
            </a:pPr>
            <a:endParaRPr lang="zh-TW" altLang="en-US"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89234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96;p17">
            <a:extLst>
              <a:ext uri="{FF2B5EF4-FFF2-40B4-BE49-F238E27FC236}">
                <a16:creationId xmlns:a16="http://schemas.microsoft.com/office/drawing/2014/main" id="{55E5A9DB-C027-4D2D-BFA0-7DAD7BA1F2ED}"/>
              </a:ext>
            </a:extLst>
          </p:cNvPr>
          <p:cNvPicPr preferRelativeResize="0"/>
          <p:nvPr/>
        </p:nvPicPr>
        <p:blipFill rotWithShape="1">
          <a:blip r:embed="rId2">
            <a:alphaModFix/>
          </a:blip>
          <a:srcRect/>
          <a:stretch/>
        </p:blipFill>
        <p:spPr>
          <a:xfrm>
            <a:off x="563268" y="97010"/>
            <a:ext cx="5264624" cy="6663979"/>
          </a:xfrm>
          <a:prstGeom prst="rect">
            <a:avLst/>
          </a:prstGeom>
          <a:noFill/>
          <a:ln>
            <a:noFill/>
          </a:ln>
        </p:spPr>
      </p:pic>
      <p:pic>
        <p:nvPicPr>
          <p:cNvPr id="3" name="Google Shape;297;p17">
            <a:extLst>
              <a:ext uri="{FF2B5EF4-FFF2-40B4-BE49-F238E27FC236}">
                <a16:creationId xmlns:a16="http://schemas.microsoft.com/office/drawing/2014/main" id="{3E644BA0-313E-4CC8-856C-34B465A3CC2A}"/>
              </a:ext>
            </a:extLst>
          </p:cNvPr>
          <p:cNvPicPr preferRelativeResize="0"/>
          <p:nvPr/>
        </p:nvPicPr>
        <p:blipFill rotWithShape="1">
          <a:blip r:embed="rId3">
            <a:alphaModFix/>
          </a:blip>
          <a:srcRect/>
          <a:stretch/>
        </p:blipFill>
        <p:spPr>
          <a:xfrm>
            <a:off x="6341768" y="194021"/>
            <a:ext cx="4999332" cy="6473479"/>
          </a:xfrm>
          <a:prstGeom prst="rect">
            <a:avLst/>
          </a:prstGeom>
          <a:noFill/>
          <a:ln>
            <a:noFill/>
          </a:ln>
        </p:spPr>
      </p:pic>
    </p:spTree>
    <p:extLst>
      <p:ext uri="{BB962C8B-B14F-4D97-AF65-F5344CB8AC3E}">
        <p14:creationId xmlns:p14="http://schemas.microsoft.com/office/powerpoint/2010/main" val="84099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4B4339-DFAD-4FE5-AF9C-F8103B56EDAD}"/>
              </a:ext>
            </a:extLst>
          </p:cNvPr>
          <p:cNvSpPr>
            <a:spLocks noGrp="1"/>
          </p:cNvSpPr>
          <p:nvPr>
            <p:ph type="title"/>
          </p:nvPr>
        </p:nvSpPr>
        <p:spPr/>
        <p:txBody>
          <a:bodyPr/>
          <a:lstStyle/>
          <a:p>
            <a:pPr>
              <a:tabLst>
                <a:tab pos="6284913" algn="l"/>
              </a:tabLst>
            </a:pPr>
            <a:r>
              <a:rPr lang="zh-TW" altLang="en-US" b="1" i="0" dirty="0">
                <a:latin typeface="文鼎粗圓" panose="020F0809000000000000" pitchFamily="49" charset="-120"/>
                <a:ea typeface="文鼎粗圓" panose="020F0809000000000000" pitchFamily="49" charset="-120"/>
              </a:rPr>
              <a:t>目錄</a:t>
            </a:r>
          </a:p>
        </p:txBody>
      </p:sp>
      <p:sp>
        <p:nvSpPr>
          <p:cNvPr id="4" name="內容版面配置區 3">
            <a:extLst>
              <a:ext uri="{FF2B5EF4-FFF2-40B4-BE49-F238E27FC236}">
                <a16:creationId xmlns:a16="http://schemas.microsoft.com/office/drawing/2014/main" id="{934362EF-2AEF-48A7-91A1-BB04F747D26C}"/>
              </a:ext>
            </a:extLst>
          </p:cNvPr>
          <p:cNvSpPr>
            <a:spLocks noGrp="1"/>
          </p:cNvSpPr>
          <p:nvPr>
            <p:ph idx="1"/>
          </p:nvPr>
        </p:nvSpPr>
        <p:spPr/>
        <p:txBody>
          <a:bodyPr>
            <a:normAutofit/>
          </a:bodyPr>
          <a:lstStyle/>
          <a:p>
            <a:pPr marL="457200" indent="-457200">
              <a:lnSpc>
                <a:spcPct val="100000"/>
              </a:lnSpc>
              <a:buFont typeface="+mj-lt"/>
              <a:buAutoNum type="arabicPeriod"/>
            </a:pP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巡迴輔導</a:t>
            </a:r>
            <a:r>
              <a:rPr lang="en-US" altLang="zh-TW" sz="2400" b="1" dirty="0">
                <a:solidFill>
                  <a:schemeClr val="accent2"/>
                </a:solidFill>
                <a:latin typeface="文鼎細圓" panose="020F0309000000000000" pitchFamily="49" charset="-120"/>
                <a:ea typeface="文鼎細圓" panose="020F0309000000000000" pitchFamily="49" charset="-120"/>
              </a:rPr>
              <a:t>(</a:t>
            </a:r>
            <a:r>
              <a:rPr lang="zh-TW" altLang="en-US" sz="2400" b="1" dirty="0">
                <a:solidFill>
                  <a:schemeClr val="accent2"/>
                </a:solidFill>
                <a:latin typeface="文鼎細圓" panose="020F0309000000000000" pitchFamily="49" charset="-120"/>
                <a:ea typeface="文鼎細圓" panose="020F0309000000000000" pitchFamily="49" charset="-120"/>
              </a:rPr>
              <a:t>特教中心</a:t>
            </a:r>
            <a:r>
              <a:rPr lang="en-US" altLang="zh-TW" sz="2400" b="1" dirty="0">
                <a:solidFill>
                  <a:schemeClr val="accent2"/>
                </a:solidFill>
                <a:latin typeface="文鼎細圓" panose="020F0309000000000000" pitchFamily="49" charset="-120"/>
                <a:ea typeface="文鼎細圓" panose="020F0309000000000000" pitchFamily="49" charset="-120"/>
              </a:rPr>
              <a:t>)</a:t>
            </a:r>
          </a:p>
          <a:p>
            <a:pPr marL="457200" indent="-457200">
              <a:lnSpc>
                <a:spcPct val="100000"/>
              </a:lnSpc>
              <a:buFont typeface="+mj-lt"/>
              <a:buAutoNum type="arabicPeriod"/>
            </a:pP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特教學生助理人員</a:t>
            </a:r>
            <a:r>
              <a:rPr lang="en-US" altLang="zh-TW" sz="2400" b="1" dirty="0">
                <a:solidFill>
                  <a:schemeClr val="accent2"/>
                </a:solidFill>
                <a:latin typeface="文鼎細圓" panose="020F0309000000000000" pitchFamily="49" charset="-120"/>
                <a:ea typeface="文鼎細圓" panose="020F0309000000000000" pitchFamily="49" charset="-120"/>
              </a:rPr>
              <a:t>(</a:t>
            </a:r>
            <a:r>
              <a:rPr lang="zh-TW" altLang="en-US" sz="2400" b="1" dirty="0">
                <a:solidFill>
                  <a:schemeClr val="accent2"/>
                </a:solidFill>
                <a:latin typeface="文鼎細圓" panose="020F0309000000000000" pitchFamily="49" charset="-120"/>
                <a:ea typeface="文鼎細圓" panose="020F0309000000000000" pitchFamily="49" charset="-120"/>
              </a:rPr>
              <a:t>特教中心</a:t>
            </a:r>
            <a:r>
              <a:rPr lang="en-US" altLang="zh-TW" sz="2400" b="1" dirty="0">
                <a:solidFill>
                  <a:schemeClr val="accent2"/>
                </a:solidFill>
                <a:latin typeface="文鼎細圓" panose="020F0309000000000000" pitchFamily="49" charset="-120"/>
                <a:ea typeface="文鼎細圓" panose="020F0309000000000000" pitchFamily="49" charset="-120"/>
              </a:rPr>
              <a:t>)</a:t>
            </a:r>
          </a:p>
          <a:p>
            <a:pPr marL="457200" indent="-457200">
              <a:lnSpc>
                <a:spcPct val="100000"/>
              </a:lnSpc>
              <a:buFont typeface="+mj-lt"/>
              <a:buAutoNum type="arabicPeriod"/>
            </a:pP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專業團隊</a:t>
            </a:r>
            <a:r>
              <a:rPr lang="en-US" altLang="zh-TW" sz="2400" b="1" dirty="0">
                <a:solidFill>
                  <a:schemeClr val="accent2"/>
                </a:solidFill>
                <a:latin typeface="文鼎細圓" panose="020F0309000000000000" pitchFamily="49" charset="-120"/>
                <a:ea typeface="文鼎細圓" panose="020F0309000000000000" pitchFamily="49" charset="-120"/>
              </a:rPr>
              <a:t>(</a:t>
            </a:r>
            <a:r>
              <a:rPr lang="zh-TW" altLang="en-US" sz="2400" b="1" dirty="0">
                <a:solidFill>
                  <a:schemeClr val="accent2"/>
                </a:solidFill>
                <a:latin typeface="文鼎細圓" panose="020F0309000000000000" pitchFamily="49" charset="-120"/>
                <a:ea typeface="文鼎細圓" panose="020F0309000000000000" pitchFamily="49" charset="-120"/>
              </a:rPr>
              <a:t>特教中心</a:t>
            </a:r>
            <a:r>
              <a:rPr lang="en-US" altLang="zh-TW" sz="2400" b="1" dirty="0">
                <a:solidFill>
                  <a:schemeClr val="accent2"/>
                </a:solidFill>
                <a:latin typeface="文鼎細圓" panose="020F0309000000000000" pitchFamily="49" charset="-120"/>
                <a:ea typeface="文鼎細圓" panose="020F0309000000000000" pitchFamily="49" charset="-120"/>
              </a:rPr>
              <a:t>)</a:t>
            </a:r>
          </a:p>
          <a:p>
            <a:pPr marL="457200" indent="-457200">
              <a:lnSpc>
                <a:spcPct val="100000"/>
              </a:lnSpc>
              <a:buFont typeface="+mj-lt"/>
              <a:buAutoNum type="arabicPeriod"/>
            </a:pP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教育輔助器材</a:t>
            </a:r>
            <a:r>
              <a:rPr lang="en-US" altLang="zh-TW" sz="2400" b="1" dirty="0">
                <a:solidFill>
                  <a:schemeClr val="accent2"/>
                </a:solidFill>
                <a:latin typeface="文鼎細圓" panose="020F0309000000000000" pitchFamily="49" charset="-120"/>
                <a:ea typeface="文鼎細圓" panose="020F0309000000000000" pitchFamily="49" charset="-120"/>
              </a:rPr>
              <a:t>(</a:t>
            </a:r>
            <a:r>
              <a:rPr lang="zh-TW" altLang="en-US" sz="2400" b="1" dirty="0">
                <a:solidFill>
                  <a:schemeClr val="accent2"/>
                </a:solidFill>
                <a:latin typeface="文鼎細圓" panose="020F0309000000000000" pitchFamily="49" charset="-120"/>
                <a:ea typeface="文鼎細圓" panose="020F0309000000000000" pitchFamily="49" charset="-120"/>
              </a:rPr>
              <a:t>特教中心</a:t>
            </a:r>
            <a:r>
              <a:rPr lang="en-US" altLang="zh-TW" sz="2400" b="1" dirty="0">
                <a:solidFill>
                  <a:schemeClr val="accent2"/>
                </a:solidFill>
                <a:latin typeface="文鼎細圓" panose="020F0309000000000000" pitchFamily="49" charset="-120"/>
                <a:ea typeface="文鼎細圓" panose="020F0309000000000000" pitchFamily="49" charset="-120"/>
              </a:rPr>
              <a:t>)</a:t>
            </a:r>
          </a:p>
          <a:p>
            <a:pPr marL="457200" indent="-457200">
              <a:lnSpc>
                <a:spcPct val="100000"/>
              </a:lnSpc>
              <a:buFont typeface="+mj-lt"/>
              <a:buAutoNum type="arabicPeriod"/>
            </a:pP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交通補助</a:t>
            </a:r>
            <a:r>
              <a:rPr lang="en-US" altLang="zh-TW" sz="2400" b="1" dirty="0">
                <a:solidFill>
                  <a:schemeClr val="accent6">
                    <a:lumMod val="75000"/>
                  </a:schemeClr>
                </a:solidFill>
                <a:latin typeface="文鼎細圓" panose="020F0309000000000000" pitchFamily="49" charset="-120"/>
                <a:ea typeface="文鼎細圓" panose="020F0309000000000000" pitchFamily="49" charset="-120"/>
              </a:rPr>
              <a:t>(</a:t>
            </a:r>
            <a:r>
              <a:rPr lang="zh-TW" altLang="en-US" sz="2400" b="1" dirty="0">
                <a:solidFill>
                  <a:schemeClr val="accent6">
                    <a:lumMod val="75000"/>
                  </a:schemeClr>
                </a:solidFill>
                <a:latin typeface="文鼎細圓" panose="020F0309000000000000" pitchFamily="49" charset="-120"/>
                <a:ea typeface="文鼎細圓" panose="020F0309000000000000" pitchFamily="49" charset="-120"/>
              </a:rPr>
              <a:t>縣府學特科</a:t>
            </a:r>
            <a:r>
              <a:rPr lang="en-US" altLang="zh-TW" sz="2400" b="1" dirty="0">
                <a:solidFill>
                  <a:schemeClr val="accent6">
                    <a:lumMod val="75000"/>
                  </a:schemeClr>
                </a:solidFill>
                <a:latin typeface="文鼎細圓" panose="020F0309000000000000" pitchFamily="49" charset="-120"/>
                <a:ea typeface="文鼎細圓" panose="020F0309000000000000" pitchFamily="49" charset="-120"/>
              </a:rPr>
              <a:t>)</a:t>
            </a:r>
          </a:p>
          <a:p>
            <a:pPr marL="457200" indent="-457200">
              <a:lnSpc>
                <a:spcPct val="100000"/>
              </a:lnSpc>
              <a:buFont typeface="+mj-lt"/>
              <a:buAutoNum type="arabicPeriod"/>
            </a:pP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身心障礙幼兒之「獎勵招收單位」及「教育補助」</a:t>
            </a:r>
            <a:r>
              <a:rPr lang="en-US" altLang="zh-TW" sz="2400" b="1" dirty="0">
                <a:solidFill>
                  <a:schemeClr val="accent2"/>
                </a:solidFill>
                <a:latin typeface="文鼎細圓" panose="020F0309000000000000" pitchFamily="49" charset="-120"/>
                <a:ea typeface="文鼎細圓" panose="020F0309000000000000" pitchFamily="49" charset="-120"/>
              </a:rPr>
              <a:t>(</a:t>
            </a:r>
            <a:r>
              <a:rPr lang="zh-TW" altLang="en-US" sz="2400" b="1" dirty="0">
                <a:solidFill>
                  <a:schemeClr val="accent2"/>
                </a:solidFill>
                <a:latin typeface="文鼎細圓" panose="020F0309000000000000" pitchFamily="49" charset="-120"/>
                <a:ea typeface="文鼎細圓" panose="020F0309000000000000" pitchFamily="49" charset="-120"/>
              </a:rPr>
              <a:t>特教中心</a:t>
            </a:r>
            <a:r>
              <a:rPr lang="en-US" altLang="zh-TW" sz="2400" b="1" dirty="0">
                <a:solidFill>
                  <a:schemeClr val="accent2"/>
                </a:solidFill>
                <a:latin typeface="文鼎細圓" panose="020F0309000000000000" pitchFamily="49" charset="-120"/>
                <a:ea typeface="文鼎細圓" panose="020F0309000000000000" pitchFamily="49" charset="-120"/>
              </a:rPr>
              <a:t>)</a:t>
            </a:r>
          </a:p>
          <a:p>
            <a:pPr marL="457200" indent="-457200">
              <a:lnSpc>
                <a:spcPct val="100000"/>
              </a:lnSpc>
              <a:buFont typeface="+mj-lt"/>
              <a:buAutoNum type="arabicPeriod"/>
            </a:pP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私立幼兒園「教保服務人員在職進修身心障礙專業知能」</a:t>
            </a:r>
            <a:br>
              <a:rPr lang="en-US" altLang="zh-TW" sz="2400" b="1" dirty="0">
                <a:solidFill>
                  <a:schemeClr val="accent5">
                    <a:lumMod val="50000"/>
                  </a:schemeClr>
                </a:solidFill>
                <a:latin typeface="文鼎細圓" panose="020F0309000000000000" pitchFamily="49" charset="-120"/>
                <a:ea typeface="文鼎細圓" panose="020F0309000000000000" pitchFamily="49" charset="-120"/>
              </a:rPr>
            </a:b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及「進用合格學前身心障礙特殊教育教師」</a:t>
            </a:r>
            <a:r>
              <a:rPr lang="en-US" altLang="zh-TW" sz="2400" b="1" dirty="0">
                <a:solidFill>
                  <a:schemeClr val="accent6">
                    <a:lumMod val="75000"/>
                  </a:schemeClr>
                </a:solidFill>
                <a:latin typeface="文鼎細圓" panose="020F0309000000000000" pitchFamily="49" charset="-120"/>
                <a:ea typeface="文鼎細圓" panose="020F0309000000000000" pitchFamily="49" charset="-120"/>
              </a:rPr>
              <a:t>(</a:t>
            </a:r>
            <a:r>
              <a:rPr lang="zh-TW" altLang="en-US" sz="2400" b="1" dirty="0">
                <a:solidFill>
                  <a:schemeClr val="accent6">
                    <a:lumMod val="75000"/>
                  </a:schemeClr>
                </a:solidFill>
                <a:latin typeface="文鼎細圓" panose="020F0309000000000000" pitchFamily="49" charset="-120"/>
                <a:ea typeface="文鼎細圓" panose="020F0309000000000000" pitchFamily="49" charset="-120"/>
              </a:rPr>
              <a:t>縣府學特科</a:t>
            </a:r>
            <a:r>
              <a:rPr lang="en-US" altLang="zh-TW" sz="2400" b="1" dirty="0">
                <a:solidFill>
                  <a:schemeClr val="accent6">
                    <a:lumMod val="75000"/>
                  </a:schemeClr>
                </a:solidFill>
                <a:latin typeface="文鼎細圓" panose="020F0309000000000000" pitchFamily="49" charset="-120"/>
                <a:ea typeface="文鼎細圓" panose="020F0309000000000000" pitchFamily="49" charset="-120"/>
              </a:rPr>
              <a:t>)</a:t>
            </a:r>
          </a:p>
          <a:p>
            <a:pPr marL="457200" indent="-457200">
              <a:lnSpc>
                <a:spcPct val="100000"/>
              </a:lnSpc>
              <a:buFont typeface="+mj-lt"/>
              <a:buAutoNum type="arabicPeriod"/>
            </a:pPr>
            <a:r>
              <a:rPr lang="zh-TW" altLang="en-US" sz="2400" b="1" dirty="0">
                <a:solidFill>
                  <a:schemeClr val="accent5">
                    <a:lumMod val="50000"/>
                  </a:schemeClr>
                </a:solidFill>
                <a:latin typeface="文鼎細圓" panose="020F0309000000000000" pitchFamily="49" charset="-120"/>
                <a:ea typeface="文鼎細圓" panose="020F0309000000000000" pitchFamily="49" charset="-120"/>
              </a:rPr>
              <a:t>身心障礙學生就讀普通班減少班級人數</a:t>
            </a:r>
            <a:r>
              <a:rPr lang="en-US" altLang="zh-TW" sz="2400" b="1" dirty="0">
                <a:solidFill>
                  <a:schemeClr val="accent6">
                    <a:lumMod val="75000"/>
                  </a:schemeClr>
                </a:solidFill>
                <a:latin typeface="文鼎細圓" panose="020F0309000000000000" pitchFamily="49" charset="-120"/>
                <a:ea typeface="文鼎細圓" panose="020F0309000000000000" pitchFamily="49" charset="-120"/>
              </a:rPr>
              <a:t>(</a:t>
            </a:r>
            <a:r>
              <a:rPr lang="zh-TW" altLang="en-US" sz="2400" b="1" dirty="0">
                <a:solidFill>
                  <a:schemeClr val="accent6">
                    <a:lumMod val="75000"/>
                  </a:schemeClr>
                </a:solidFill>
                <a:latin typeface="文鼎細圓" panose="020F0309000000000000" pitchFamily="49" charset="-120"/>
                <a:ea typeface="文鼎細圓" panose="020F0309000000000000" pitchFamily="49" charset="-120"/>
              </a:rPr>
              <a:t>縣府學特科</a:t>
            </a:r>
            <a:r>
              <a:rPr lang="en-US" altLang="zh-TW" sz="2400" b="1" dirty="0">
                <a:solidFill>
                  <a:schemeClr val="accent6">
                    <a:lumMod val="75000"/>
                  </a:schemeClr>
                </a:solidFill>
                <a:latin typeface="文鼎細圓" panose="020F0309000000000000" pitchFamily="49" charset="-120"/>
                <a:ea typeface="文鼎細圓" panose="020F0309000000000000" pitchFamily="49" charset="-120"/>
              </a:rPr>
              <a:t>)</a:t>
            </a:r>
            <a:endParaRPr lang="zh-TW" altLang="en-US" sz="2400" b="1" dirty="0">
              <a:solidFill>
                <a:schemeClr val="accent6">
                  <a:lumMod val="75000"/>
                </a:schemeClr>
              </a:solidFill>
              <a:latin typeface="文鼎細圓" panose="020F0309000000000000" pitchFamily="49" charset="-120"/>
              <a:ea typeface="文鼎細圓" panose="020F0309000000000000" pitchFamily="49" charset="-120"/>
            </a:endParaRPr>
          </a:p>
        </p:txBody>
      </p:sp>
    </p:spTree>
    <p:extLst>
      <p:ext uri="{BB962C8B-B14F-4D97-AF65-F5344CB8AC3E}">
        <p14:creationId xmlns:p14="http://schemas.microsoft.com/office/powerpoint/2010/main" val="3429175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F3A56-C169-456B-9BF0-A1A85595FD5B}"/>
              </a:ext>
            </a:extLst>
          </p:cNvPr>
          <p:cNvSpPr>
            <a:spLocks noGrp="1"/>
          </p:cNvSpPr>
          <p:nvPr>
            <p:ph type="title"/>
          </p:nvPr>
        </p:nvSpPr>
        <p:spPr>
          <a:xfrm>
            <a:off x="838200" y="1633538"/>
            <a:ext cx="10515600" cy="2852737"/>
          </a:xfrm>
        </p:spPr>
        <p:txBody>
          <a:bodyPr>
            <a:normAutofit/>
          </a:bodyPr>
          <a:lstStyle/>
          <a:p>
            <a:r>
              <a:rPr lang="en-US" altLang="zh-TW" sz="4800" i="0" dirty="0">
                <a:solidFill>
                  <a:schemeClr val="accent5">
                    <a:lumMod val="50000"/>
                  </a:schemeClr>
                </a:solidFill>
                <a:latin typeface="文鼎粗圓" panose="020F0809000000000000" pitchFamily="49" charset="-120"/>
                <a:ea typeface="文鼎粗圓" panose="020F0809000000000000" pitchFamily="49" charset="-120"/>
              </a:rPr>
              <a:t>6</a:t>
            </a:r>
            <a:r>
              <a:rPr lang="zh-TW" altLang="en-US" sz="4800" i="0" dirty="0">
                <a:solidFill>
                  <a:schemeClr val="accent5">
                    <a:lumMod val="50000"/>
                  </a:schemeClr>
                </a:solidFill>
                <a:latin typeface="文鼎粗圓" panose="020F0809000000000000" pitchFamily="49" charset="-120"/>
                <a:ea typeface="文鼎粗圓" panose="020F0809000000000000" pitchFamily="49" charset="-120"/>
              </a:rPr>
              <a:t> 身心障礙幼兒之</a:t>
            </a:r>
            <a:br>
              <a:rPr lang="en-US" altLang="zh-TW" sz="4800" i="0" dirty="0">
                <a:solidFill>
                  <a:schemeClr val="accent5">
                    <a:lumMod val="50000"/>
                  </a:schemeClr>
                </a:solidFill>
                <a:latin typeface="文鼎粗圓" panose="020F0809000000000000" pitchFamily="49" charset="-120"/>
                <a:ea typeface="文鼎粗圓" panose="020F0809000000000000" pitchFamily="49" charset="-120"/>
              </a:rPr>
            </a:br>
            <a:r>
              <a:rPr lang="zh-TW" altLang="en-US" sz="4800" i="0" dirty="0">
                <a:solidFill>
                  <a:schemeClr val="accent5">
                    <a:lumMod val="50000"/>
                  </a:schemeClr>
                </a:solidFill>
                <a:latin typeface="文鼎粗圓" panose="020F0809000000000000" pitchFamily="49" charset="-120"/>
                <a:ea typeface="文鼎粗圓" panose="020F0809000000000000" pitchFamily="49" charset="-120"/>
              </a:rPr>
              <a:t>「獎勵招收單位」及「教育補助」</a:t>
            </a:r>
          </a:p>
        </p:txBody>
      </p:sp>
    </p:spTree>
    <p:extLst>
      <p:ext uri="{BB962C8B-B14F-4D97-AF65-F5344CB8AC3E}">
        <p14:creationId xmlns:p14="http://schemas.microsoft.com/office/powerpoint/2010/main" val="853741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E21948-D176-4D51-A61E-2143B0904D8C}"/>
              </a:ext>
            </a:extLst>
          </p:cNvPr>
          <p:cNvSpPr>
            <a:spLocks noGrp="1"/>
          </p:cNvSpPr>
          <p:nvPr>
            <p:ph type="title"/>
          </p:nvPr>
        </p:nvSpPr>
        <p:spPr/>
        <p:txBody>
          <a:bodyPr>
            <a:normAutofit/>
          </a:bodyPr>
          <a:lstStyle/>
          <a:p>
            <a:r>
              <a:rPr lang="zh-TW" altLang="en-US" sz="3600" i="0" dirty="0">
                <a:solidFill>
                  <a:schemeClr val="accent1">
                    <a:lumMod val="50000"/>
                  </a:schemeClr>
                </a:solidFill>
                <a:latin typeface="文鼎粗圓" panose="020F0809000000000000" pitchFamily="49" charset="-120"/>
                <a:ea typeface="文鼎粗圓" panose="020F0809000000000000" pitchFamily="49" charset="-120"/>
              </a:rPr>
              <a:t>身心障礙幼兒之「獎勵招收單位」及「教育補助」</a:t>
            </a:r>
          </a:p>
        </p:txBody>
      </p:sp>
      <p:sp>
        <p:nvSpPr>
          <p:cNvPr id="3" name="內容版面配置區 2">
            <a:extLst>
              <a:ext uri="{FF2B5EF4-FFF2-40B4-BE49-F238E27FC236}">
                <a16:creationId xmlns:a16="http://schemas.microsoft.com/office/drawing/2014/main" id="{11A2C025-F9FF-477A-8243-96A90755E2E7}"/>
              </a:ext>
            </a:extLst>
          </p:cNvPr>
          <p:cNvSpPr>
            <a:spLocks noGrp="1"/>
          </p:cNvSpPr>
          <p:nvPr>
            <p:ph idx="1"/>
          </p:nvPr>
        </p:nvSpPr>
        <p:spPr>
          <a:xfrm>
            <a:off x="1143000" y="2009554"/>
            <a:ext cx="9906000" cy="4690504"/>
          </a:xfrm>
        </p:spPr>
        <p:txBody>
          <a:bodyPr>
            <a:normAutofit lnSpcReduction="10000"/>
          </a:bodyPr>
          <a:lstStyle/>
          <a:p>
            <a:pPr>
              <a:lnSpc>
                <a:spcPct val="150000"/>
              </a:lnSpc>
            </a:pPr>
            <a:r>
              <a:rPr lang="zh-TW" altLang="en-US" sz="2000" dirty="0">
                <a:latin typeface="華康中圓體" panose="020F0509000000000000" pitchFamily="49" charset="-120"/>
                <a:ea typeface="華康中圓體" panose="020F0509000000000000" pitchFamily="49" charset="-120"/>
              </a:rPr>
              <a:t>補助對象及基準：</a:t>
            </a:r>
            <a:br>
              <a:rPr lang="en-US" altLang="zh-TW" sz="2000" dirty="0">
                <a:latin typeface="華康中圓體" panose="020F0509000000000000" pitchFamily="49" charset="-120"/>
                <a:ea typeface="華康中圓體" panose="020F0509000000000000" pitchFamily="49" charset="-120"/>
              </a:rPr>
            </a:br>
            <a:r>
              <a:rPr lang="zh-TW" altLang="en-US" sz="2000" dirty="0">
                <a:latin typeface="華康中圓體" panose="020F0509000000000000" pitchFamily="49" charset="-120"/>
                <a:ea typeface="華康中圓體" panose="020F0509000000000000" pitchFamily="49" charset="-120"/>
              </a:rPr>
              <a:t>獎勵招收單位：立案私立幼兒園</a:t>
            </a:r>
            <a:r>
              <a:rPr lang="en-US" altLang="zh-TW" sz="2000" dirty="0">
                <a:latin typeface="華康中圓體" panose="020F0509000000000000" pitchFamily="49" charset="-120"/>
                <a:ea typeface="華康中圓體" panose="020F0509000000000000" pitchFamily="49" charset="-120"/>
              </a:rPr>
              <a:t>(</a:t>
            </a:r>
            <a:r>
              <a:rPr lang="zh-TW" altLang="en-US" sz="2000" dirty="0">
                <a:latin typeface="華康中圓體" panose="020F0509000000000000" pitchFamily="49" charset="-120"/>
                <a:ea typeface="華康中圓體" panose="020F0509000000000000" pitchFamily="49" charset="-120"/>
              </a:rPr>
              <a:t>機構</a:t>
            </a:r>
            <a:r>
              <a:rPr lang="en-US" altLang="zh-TW" sz="2000" dirty="0">
                <a:latin typeface="華康中圓體" panose="020F0509000000000000" pitchFamily="49" charset="-120"/>
                <a:ea typeface="華康中圓體" panose="020F0509000000000000" pitchFamily="49" charset="-120"/>
              </a:rPr>
              <a:t>)</a:t>
            </a:r>
            <a:r>
              <a:rPr lang="zh-TW" altLang="en-US" sz="2000" dirty="0">
                <a:latin typeface="華康中圓體" panose="020F0509000000000000" pitchFamily="49" charset="-120"/>
                <a:ea typeface="華康中圓體" panose="020F0509000000000000" pitchFamily="49" charset="-120"/>
              </a:rPr>
              <a:t>招收經鑑輔會安置之</a:t>
            </a:r>
            <a:r>
              <a:rPr lang="en-US" altLang="zh-TW" sz="2000" dirty="0">
                <a:latin typeface="華康中圓體" panose="020F0509000000000000" pitchFamily="49" charset="-120"/>
                <a:ea typeface="華康中圓體" panose="020F0509000000000000" pitchFamily="49" charset="-120"/>
              </a:rPr>
              <a:t>2</a:t>
            </a:r>
            <a:r>
              <a:rPr lang="zh-TW" altLang="en-US" sz="2000" dirty="0">
                <a:latin typeface="華康中圓體" panose="020F0509000000000000" pitchFamily="49" charset="-120"/>
                <a:ea typeface="華康中圓體" panose="020F0509000000000000" pitchFamily="49" charset="-120"/>
              </a:rPr>
              <a:t>足歲以上至入國小前之特殊需求幼兒，並提供特教服務</a:t>
            </a:r>
            <a:r>
              <a:rPr lang="en-US" altLang="zh-TW" sz="2000" dirty="0">
                <a:latin typeface="華康中圓體" panose="020F0509000000000000" pitchFamily="49" charset="-120"/>
                <a:ea typeface="華康中圓體" panose="020F0509000000000000" pitchFamily="49" charset="-120"/>
              </a:rPr>
              <a:t>(</a:t>
            </a:r>
            <a:r>
              <a:rPr lang="zh-TW" altLang="en-US" sz="2000" dirty="0">
                <a:latin typeface="華康中圓體" panose="020F0509000000000000" pitchFamily="49" charset="-120"/>
                <a:ea typeface="華康中圓體" panose="020F0509000000000000" pitchFamily="49" charset="-120"/>
              </a:rPr>
              <a:t>含擬定</a:t>
            </a:r>
            <a:r>
              <a:rPr lang="en-US" altLang="zh-TW" sz="2000" dirty="0">
                <a:latin typeface="華康中圓體" panose="020F0509000000000000" pitchFamily="49" charset="-120"/>
                <a:ea typeface="華康中圓體" panose="020F0509000000000000" pitchFamily="49" charset="-120"/>
              </a:rPr>
              <a:t>IEP)</a:t>
            </a:r>
            <a:r>
              <a:rPr lang="zh-TW" altLang="en-US" sz="2000" dirty="0">
                <a:latin typeface="華康中圓體" panose="020F0509000000000000" pitchFamily="49" charset="-120"/>
                <a:ea typeface="華康中圓體" panose="020F0509000000000000" pitchFamily="49" charset="-120"/>
              </a:rPr>
              <a:t>，每人每學期補助幼兒園</a:t>
            </a:r>
            <a:r>
              <a:rPr lang="en-US" altLang="zh-TW" sz="2000" dirty="0">
                <a:latin typeface="華康中圓體" panose="020F0509000000000000" pitchFamily="49" charset="-120"/>
                <a:ea typeface="華康中圓體" panose="020F0509000000000000" pitchFamily="49" charset="-120"/>
              </a:rPr>
              <a:t>(</a:t>
            </a:r>
            <a:r>
              <a:rPr lang="zh-TW" altLang="en-US" sz="2000" dirty="0">
                <a:latin typeface="華康中圓體" panose="020F0509000000000000" pitchFamily="49" charset="-120"/>
                <a:ea typeface="華康中圓體" panose="020F0509000000000000" pitchFamily="49" charset="-120"/>
              </a:rPr>
              <a:t>機構</a:t>
            </a:r>
            <a:r>
              <a:rPr lang="en-US" altLang="zh-TW" sz="2000" dirty="0">
                <a:latin typeface="華康中圓體" panose="020F0509000000000000" pitchFamily="49" charset="-120"/>
                <a:ea typeface="華康中圓體" panose="020F0509000000000000" pitchFamily="49" charset="-120"/>
              </a:rPr>
              <a:t>)5000</a:t>
            </a:r>
            <a:r>
              <a:rPr lang="zh-TW" altLang="en-US" sz="2000" dirty="0">
                <a:latin typeface="華康中圓體" panose="020F0509000000000000" pitchFamily="49" charset="-120"/>
                <a:ea typeface="華康中圓體" panose="020F0509000000000000" pitchFamily="49" charset="-120"/>
              </a:rPr>
              <a:t>元。</a:t>
            </a:r>
          </a:p>
          <a:p>
            <a:pPr>
              <a:lnSpc>
                <a:spcPct val="150000"/>
              </a:lnSpc>
            </a:pPr>
            <a:r>
              <a:rPr lang="zh-TW" altLang="en-US" sz="2000" dirty="0">
                <a:latin typeface="華康中圓體" panose="020F0509000000000000" pitchFamily="49" charset="-120"/>
                <a:ea typeface="華康中圓體" panose="020F0509000000000000" pitchFamily="49" charset="-120"/>
              </a:rPr>
              <a:t>教育補助：</a:t>
            </a:r>
            <a:r>
              <a:rPr lang="en-US" altLang="zh-TW" sz="2000" dirty="0">
                <a:latin typeface="華康中圓體" panose="020F0509000000000000" pitchFamily="49" charset="-120"/>
                <a:ea typeface="華康中圓體" panose="020F0509000000000000" pitchFamily="49" charset="-120"/>
              </a:rPr>
              <a:t>2</a:t>
            </a:r>
            <a:r>
              <a:rPr lang="zh-TW" altLang="en-US" sz="2000" dirty="0">
                <a:latin typeface="華康中圓體" panose="020F0509000000000000" pitchFamily="49" charset="-120"/>
                <a:ea typeface="華康中圓體" panose="020F0509000000000000" pitchFamily="49" charset="-120"/>
              </a:rPr>
              <a:t>足歲至入國小前經鑑輔會安置就讀立案非準公共化私立幼兒園</a:t>
            </a:r>
            <a:r>
              <a:rPr lang="en-US" altLang="zh-TW" sz="2000" dirty="0">
                <a:latin typeface="華康中圓體" panose="020F0509000000000000" pitchFamily="49" charset="-120"/>
                <a:ea typeface="華康中圓體" panose="020F0509000000000000" pitchFamily="49" charset="-120"/>
              </a:rPr>
              <a:t>(</a:t>
            </a:r>
            <a:r>
              <a:rPr lang="zh-TW" altLang="en-US" sz="2000" dirty="0">
                <a:latin typeface="華康中圓體" panose="020F0509000000000000" pitchFamily="49" charset="-120"/>
                <a:ea typeface="華康中圓體" panose="020F0509000000000000" pitchFamily="49" charset="-120"/>
              </a:rPr>
              <a:t>機構</a:t>
            </a:r>
            <a:r>
              <a:rPr lang="en-US" altLang="zh-TW" sz="2000" dirty="0">
                <a:latin typeface="華康中圓體" panose="020F0509000000000000" pitchFamily="49" charset="-120"/>
                <a:ea typeface="華康中圓體" panose="020F0509000000000000" pitchFamily="49" charset="-120"/>
              </a:rPr>
              <a:t>)</a:t>
            </a:r>
            <a:r>
              <a:rPr lang="zh-TW" altLang="en-US" sz="2000" dirty="0">
                <a:latin typeface="華康中圓體" panose="020F0509000000000000" pitchFamily="49" charset="-120"/>
                <a:ea typeface="華康中圓體" panose="020F0509000000000000" pitchFamily="49" charset="-120"/>
              </a:rPr>
              <a:t>之特殊需求幼兒，每人每學期補助</a:t>
            </a:r>
            <a:r>
              <a:rPr lang="en-US" altLang="zh-TW" sz="2000" dirty="0">
                <a:latin typeface="華康中圓體" panose="020F0509000000000000" pitchFamily="49" charset="-120"/>
                <a:ea typeface="華康中圓體" panose="020F0509000000000000" pitchFamily="49" charset="-120"/>
              </a:rPr>
              <a:t>7000</a:t>
            </a:r>
            <a:r>
              <a:rPr lang="zh-TW" altLang="en-US" sz="2000" dirty="0">
                <a:latin typeface="華康中圓體" panose="020F0509000000000000" pitchFamily="49" charset="-120"/>
                <a:ea typeface="華康中圓體" panose="020F0509000000000000" pitchFamily="49" charset="-120"/>
              </a:rPr>
              <a:t>元。</a:t>
            </a:r>
            <a:endParaRPr lang="en-US" altLang="zh-TW" sz="2000" dirty="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申請流程：每年</a:t>
            </a:r>
            <a:r>
              <a:rPr lang="en-US" altLang="zh-TW" sz="2000" dirty="0">
                <a:latin typeface="華康中圓體" panose="020F0509000000000000" pitchFamily="49" charset="-120"/>
                <a:ea typeface="華康中圓體" panose="020F0509000000000000" pitchFamily="49" charset="-120"/>
              </a:rPr>
              <a:t>9</a:t>
            </a:r>
            <a:r>
              <a:rPr lang="zh-TW" altLang="en-US" sz="2000" dirty="0">
                <a:latin typeface="華康中圓體" panose="020F0509000000000000" pitchFamily="49" charset="-120"/>
                <a:ea typeface="華康中圓體" panose="020F0509000000000000" pitchFamily="49" charset="-120"/>
              </a:rPr>
              <a:t>月、</a:t>
            </a:r>
            <a:r>
              <a:rPr lang="en-US" altLang="zh-TW" sz="2000" dirty="0">
                <a:latin typeface="華康中圓體" panose="020F0509000000000000" pitchFamily="49" charset="-120"/>
                <a:ea typeface="華康中圓體" panose="020F0509000000000000" pitchFamily="49" charset="-120"/>
              </a:rPr>
              <a:t>3</a:t>
            </a:r>
            <a:r>
              <a:rPr lang="zh-TW" altLang="en-US" sz="2000" dirty="0">
                <a:latin typeface="華康中圓體" panose="020F0509000000000000" pitchFamily="49" charset="-120"/>
                <a:ea typeface="華康中圓體" panose="020F0509000000000000" pitchFamily="49" charset="-120"/>
              </a:rPr>
              <a:t>月提出申請，填妥相關彙整表送至</a:t>
            </a:r>
            <a:r>
              <a:rPr lang="zh-TW" altLang="en-US" sz="2000" dirty="0">
                <a:solidFill>
                  <a:srgbClr val="C00000"/>
                </a:solidFill>
                <a:latin typeface="華康中圓體" panose="020F0509000000000000" pitchFamily="49" charset="-120"/>
                <a:ea typeface="華康中圓體" panose="020F0509000000000000" pitchFamily="49" charset="-120"/>
              </a:rPr>
              <a:t>特教資源中心。</a:t>
            </a:r>
            <a:endParaRPr lang="en-US" altLang="zh-TW" sz="2000" dirty="0">
              <a:solidFill>
                <a:srgbClr val="C00000"/>
              </a:solidFill>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注意事項：</a:t>
            </a:r>
            <a:endParaRPr lang="en-US" altLang="zh-TW" sz="2000" dirty="0">
              <a:latin typeface="華康中圓體" panose="020F0509000000000000" pitchFamily="49" charset="-120"/>
              <a:ea typeface="華康中圓體" panose="020F0509000000000000" pitchFamily="49" charset="-120"/>
            </a:endParaRPr>
          </a:p>
          <a:p>
            <a:pPr marL="0" indent="0">
              <a:lnSpc>
                <a:spcPct val="150000"/>
              </a:lnSpc>
              <a:buNone/>
            </a:pPr>
            <a:r>
              <a:rPr lang="zh-TW" altLang="en-US" sz="2000" dirty="0">
                <a:latin typeface="華康中圓體" panose="020F0509000000000000" pitchFamily="49" charset="-120"/>
                <a:ea typeface="華康中圓體" panose="020F0509000000000000" pitchFamily="49" charset="-120"/>
              </a:rPr>
              <a:t>   </a:t>
            </a:r>
            <a:r>
              <a:rPr lang="en-US" altLang="zh-TW" sz="2000" b="1" dirty="0">
                <a:latin typeface="華康中圓體" panose="020F0509000000000000" pitchFamily="49" charset="-120"/>
                <a:ea typeface="華康中圓體" panose="020F0509000000000000" pitchFamily="49" charset="-120"/>
              </a:rPr>
              <a:t>IEP</a:t>
            </a:r>
            <a:r>
              <a:rPr lang="zh-TW" altLang="en-US" sz="2000" b="1" dirty="0">
                <a:latin typeface="華康中圓體" panose="020F0509000000000000" pitchFamily="49" charset="-120"/>
                <a:ea typeface="華康中圓體" panose="020F0509000000000000" pitchFamily="49" charset="-120"/>
              </a:rPr>
              <a:t>請注意勿漏寫</a:t>
            </a:r>
            <a:r>
              <a:rPr lang="en-US" altLang="zh-TW" sz="2000" b="1" dirty="0">
                <a:latin typeface="華康中圓體" panose="020F0509000000000000" pitchFamily="49" charset="-120"/>
                <a:ea typeface="華康中圓體" panose="020F0509000000000000" pitchFamily="49" charset="-120"/>
              </a:rPr>
              <a:t>(</a:t>
            </a:r>
            <a:r>
              <a:rPr lang="zh-TW" altLang="en-US" sz="2000" b="1" dirty="0">
                <a:latin typeface="華康中圓體" panose="020F0509000000000000" pitchFamily="49" charset="-120"/>
                <a:ea typeface="華康中圓體" panose="020F0509000000000000" pitchFamily="49" charset="-120"/>
              </a:rPr>
              <a:t>如，大班轉銜</a:t>
            </a:r>
            <a:r>
              <a:rPr lang="en-US" altLang="zh-TW" sz="2000" b="1" dirty="0">
                <a:latin typeface="華康中圓體" panose="020F0509000000000000" pitchFamily="49" charset="-120"/>
                <a:ea typeface="華康中圓體" panose="020F0509000000000000" pitchFamily="49" charset="-120"/>
              </a:rPr>
              <a:t>)</a:t>
            </a:r>
            <a:r>
              <a:rPr lang="zh-TW" altLang="en-US" sz="2000" b="1" dirty="0">
                <a:latin typeface="華康中圓體" panose="020F0509000000000000" pitchFamily="49" charset="-120"/>
                <a:ea typeface="華康中圓體" panose="020F0509000000000000" pitchFamily="49" charset="-120"/>
              </a:rPr>
              <a:t>或漏章。</a:t>
            </a:r>
          </a:p>
          <a:p>
            <a:pPr marL="0" indent="0">
              <a:lnSpc>
                <a:spcPct val="150000"/>
              </a:lnSpc>
              <a:buNone/>
            </a:pPr>
            <a:r>
              <a:rPr lang="zh-TW" altLang="en-US" sz="2000" b="1" dirty="0">
                <a:latin typeface="華康中圓體" panose="020F0509000000000000" pitchFamily="49" charset="-120"/>
                <a:ea typeface="華康中圓體" panose="020F0509000000000000" pitchFamily="49" charset="-120"/>
              </a:rPr>
              <a:t>   若有鑑定安置中個案，請於鑑定完成接收後再製作清冊，以免文號不符。</a:t>
            </a:r>
          </a:p>
          <a:p>
            <a:endParaRPr lang="zh-TW" altLang="en-US" sz="2000" dirty="0">
              <a:latin typeface="華康中圓體" panose="020F0509000000000000" pitchFamily="49" charset="-120"/>
              <a:ea typeface="華康中圓體" panose="020F0509000000000000" pitchFamily="49" charset="-120"/>
            </a:endParaRPr>
          </a:p>
          <a:p>
            <a:endParaRPr lang="zh-TW" altLang="en-US" sz="2000"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07486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F3A56-C169-456B-9BF0-A1A85595FD5B}"/>
              </a:ext>
            </a:extLst>
          </p:cNvPr>
          <p:cNvSpPr>
            <a:spLocks noGrp="1"/>
          </p:cNvSpPr>
          <p:nvPr>
            <p:ph type="title"/>
          </p:nvPr>
        </p:nvSpPr>
        <p:spPr/>
        <p:txBody>
          <a:bodyPr>
            <a:normAutofit/>
          </a:bodyPr>
          <a:lstStyle/>
          <a:p>
            <a:r>
              <a:rPr lang="en-US" altLang="zh-TW" sz="3600" i="0" dirty="0">
                <a:solidFill>
                  <a:schemeClr val="accent5">
                    <a:lumMod val="50000"/>
                  </a:schemeClr>
                </a:solidFill>
                <a:latin typeface="文鼎粗圓" panose="020F0809000000000000" pitchFamily="49" charset="-120"/>
                <a:ea typeface="文鼎粗圓" panose="020F0809000000000000" pitchFamily="49" charset="-120"/>
              </a:rPr>
              <a:t>7</a:t>
            </a:r>
            <a:r>
              <a:rPr lang="zh-TW" altLang="en-US" sz="3600" i="0" dirty="0">
                <a:solidFill>
                  <a:schemeClr val="accent5">
                    <a:lumMod val="50000"/>
                  </a:schemeClr>
                </a:solidFill>
                <a:latin typeface="文鼎粗圓" panose="020F0809000000000000" pitchFamily="49" charset="-120"/>
                <a:ea typeface="文鼎粗圓" panose="020F0809000000000000" pitchFamily="49" charset="-120"/>
              </a:rPr>
              <a:t> 私立幼兒園</a:t>
            </a:r>
            <a:br>
              <a:rPr lang="en-US" altLang="zh-TW" sz="3600" i="0" dirty="0">
                <a:solidFill>
                  <a:schemeClr val="accent5">
                    <a:lumMod val="50000"/>
                  </a:schemeClr>
                </a:solidFill>
                <a:latin typeface="文鼎粗圓" panose="020F0809000000000000" pitchFamily="49" charset="-120"/>
                <a:ea typeface="文鼎粗圓" panose="020F0809000000000000" pitchFamily="49" charset="-120"/>
              </a:rPr>
            </a:br>
            <a:r>
              <a:rPr lang="zh-TW" altLang="en-US" sz="3600" i="0" dirty="0">
                <a:solidFill>
                  <a:schemeClr val="accent5">
                    <a:lumMod val="50000"/>
                  </a:schemeClr>
                </a:solidFill>
                <a:latin typeface="文鼎粗圓" panose="020F0809000000000000" pitchFamily="49" charset="-120"/>
                <a:ea typeface="文鼎粗圓" panose="020F0809000000000000" pitchFamily="49" charset="-120"/>
              </a:rPr>
              <a:t>「教保服務人員在職進修身心障礙專業知能」及</a:t>
            </a:r>
            <a:br>
              <a:rPr lang="en-US" altLang="zh-TW" sz="3600" i="0" dirty="0">
                <a:solidFill>
                  <a:schemeClr val="accent5">
                    <a:lumMod val="50000"/>
                  </a:schemeClr>
                </a:solidFill>
                <a:latin typeface="文鼎粗圓" panose="020F0809000000000000" pitchFamily="49" charset="-120"/>
                <a:ea typeface="文鼎粗圓" panose="020F0809000000000000" pitchFamily="49" charset="-120"/>
              </a:rPr>
            </a:br>
            <a:r>
              <a:rPr lang="zh-TW" altLang="en-US" sz="3600" i="0" dirty="0">
                <a:solidFill>
                  <a:schemeClr val="accent5">
                    <a:lumMod val="50000"/>
                  </a:schemeClr>
                </a:solidFill>
                <a:latin typeface="文鼎粗圓" panose="020F0809000000000000" pitchFamily="49" charset="-120"/>
                <a:ea typeface="文鼎粗圓" panose="020F0809000000000000" pitchFamily="49" charset="-120"/>
              </a:rPr>
              <a:t>「進用合格學前身心障礙特殊教育教師」</a:t>
            </a:r>
          </a:p>
        </p:txBody>
      </p:sp>
      <p:sp>
        <p:nvSpPr>
          <p:cNvPr id="3" name="文字版面配置區 2">
            <a:extLst>
              <a:ext uri="{FF2B5EF4-FFF2-40B4-BE49-F238E27FC236}">
                <a16:creationId xmlns:a16="http://schemas.microsoft.com/office/drawing/2014/main" id="{777C9D4C-67A6-40E8-A8E0-2E1C135BAD92}"/>
              </a:ext>
            </a:extLst>
          </p:cNvPr>
          <p:cNvSpPr>
            <a:spLocks noGrp="1"/>
          </p:cNvSpPr>
          <p:nvPr>
            <p:ph type="body" idx="1"/>
          </p:nvPr>
        </p:nvSpPr>
        <p:spPr/>
        <p:txBody>
          <a:bodyPr/>
          <a:lstStyle/>
          <a:p>
            <a:endParaRPr lang="zh-TW" altLang="en-US">
              <a:latin typeface="文鼎粗圓" panose="020F0809000000000000" pitchFamily="49" charset="-120"/>
              <a:ea typeface="文鼎粗圓" panose="020F0809000000000000" pitchFamily="49" charset="-120"/>
            </a:endParaRPr>
          </a:p>
        </p:txBody>
      </p:sp>
    </p:spTree>
    <p:extLst>
      <p:ext uri="{BB962C8B-B14F-4D97-AF65-F5344CB8AC3E}">
        <p14:creationId xmlns:p14="http://schemas.microsoft.com/office/powerpoint/2010/main" val="150633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E21948-D176-4D51-A61E-2143B0904D8C}"/>
              </a:ext>
            </a:extLst>
          </p:cNvPr>
          <p:cNvSpPr>
            <a:spLocks noGrp="1"/>
          </p:cNvSpPr>
          <p:nvPr>
            <p:ph type="title"/>
          </p:nvPr>
        </p:nvSpPr>
        <p:spPr>
          <a:xfrm>
            <a:off x="1219200" y="533401"/>
            <a:ext cx="10229850" cy="1382156"/>
          </a:xfrm>
        </p:spPr>
        <p:txBody>
          <a:bodyPr>
            <a:normAutofit fontScale="90000"/>
          </a:bodyPr>
          <a:lstStyle/>
          <a:p>
            <a:r>
              <a:rPr lang="zh-TW" altLang="en-US" sz="3600" i="0" dirty="0">
                <a:solidFill>
                  <a:schemeClr val="accent1">
                    <a:lumMod val="50000"/>
                  </a:schemeClr>
                </a:solidFill>
                <a:latin typeface="文鼎粗圓" panose="020F0809000000000000" pitchFamily="49" charset="-120"/>
                <a:ea typeface="文鼎粗圓" panose="020F0809000000000000" pitchFamily="49" charset="-120"/>
              </a:rPr>
              <a:t>私立幼兒園「教保服務人員在職進修身心障礙專業知能」及「進用合格學前身心障礙特殊教育教師」</a:t>
            </a:r>
          </a:p>
        </p:txBody>
      </p:sp>
      <p:sp>
        <p:nvSpPr>
          <p:cNvPr id="3" name="內容版面配置區 2">
            <a:extLst>
              <a:ext uri="{FF2B5EF4-FFF2-40B4-BE49-F238E27FC236}">
                <a16:creationId xmlns:a16="http://schemas.microsoft.com/office/drawing/2014/main" id="{11A2C025-F9FF-477A-8243-96A90755E2E7}"/>
              </a:ext>
            </a:extLst>
          </p:cNvPr>
          <p:cNvSpPr>
            <a:spLocks noGrp="1"/>
          </p:cNvSpPr>
          <p:nvPr>
            <p:ph idx="1"/>
          </p:nvPr>
        </p:nvSpPr>
        <p:spPr>
          <a:xfrm>
            <a:off x="1143000" y="2009554"/>
            <a:ext cx="9906000" cy="4690504"/>
          </a:xfrm>
        </p:spPr>
        <p:txBody>
          <a:bodyPr>
            <a:normAutofit/>
          </a:bodyPr>
          <a:lstStyle/>
          <a:p>
            <a:pPr>
              <a:lnSpc>
                <a:spcPct val="150000"/>
              </a:lnSpc>
            </a:pPr>
            <a:r>
              <a:rPr lang="zh-TW" altLang="en-US" sz="2000" dirty="0">
                <a:latin typeface="華康中圓體" panose="020F0509000000000000" pitchFamily="49" charset="-120"/>
                <a:ea typeface="華康中圓體" panose="020F0509000000000000" pitchFamily="49" charset="-120"/>
              </a:rPr>
              <a:t>補助對象及基準：「教保服務人員在職進修身心障礙專業知能」：以現職專任幼兒園教師於前一年參加師培大學或主管機關辦理之身障專業知能研習進修三十六小時，且該園確實辦理特教需求幼兒轉銜通報者為限，每有</a:t>
            </a:r>
            <a:r>
              <a:rPr lang="en-US" altLang="zh-TW" sz="2000" dirty="0">
                <a:latin typeface="華康中圓體" panose="020F0509000000000000" pitchFamily="49" charset="-120"/>
                <a:ea typeface="華康中圓體" panose="020F0509000000000000" pitchFamily="49" charset="-120"/>
              </a:rPr>
              <a:t>1</a:t>
            </a:r>
            <a:r>
              <a:rPr lang="zh-TW" altLang="en-US" sz="2000" dirty="0">
                <a:latin typeface="華康中圓體" panose="020F0509000000000000" pitchFamily="49" charset="-120"/>
                <a:ea typeface="華康中圓體" panose="020F0509000000000000" pitchFamily="49" charset="-120"/>
              </a:rPr>
              <a:t>位教師，補助該幼兒園</a:t>
            </a:r>
            <a:r>
              <a:rPr lang="en-US" altLang="zh-TW" sz="2000" dirty="0">
                <a:latin typeface="華康中圓體" panose="020F0509000000000000" pitchFamily="49" charset="-120"/>
                <a:ea typeface="華康中圓體" panose="020F0509000000000000" pitchFamily="49" charset="-120"/>
              </a:rPr>
              <a:t>5000</a:t>
            </a:r>
            <a:r>
              <a:rPr lang="zh-TW" altLang="en-US" sz="2000" dirty="0">
                <a:latin typeface="華康中圓體" panose="020F0509000000000000" pitchFamily="49" charset="-120"/>
                <a:ea typeface="華康中圓體" panose="020F0509000000000000" pitchFamily="49" charset="-120"/>
              </a:rPr>
              <a:t>元。</a:t>
            </a:r>
          </a:p>
          <a:p>
            <a:pPr>
              <a:lnSpc>
                <a:spcPct val="150000"/>
              </a:lnSpc>
            </a:pPr>
            <a:r>
              <a:rPr lang="zh-TW" altLang="en-US" sz="2000" dirty="0">
                <a:latin typeface="華康中圓體" panose="020F0509000000000000" pitchFamily="49" charset="-120"/>
                <a:ea typeface="華康中圓體" panose="020F0509000000000000" pitchFamily="49" charset="-120"/>
              </a:rPr>
              <a:t>「進用合格學前身心障礙特殊教育教師」 ：以進用專任合格學前特教教師任職滿一年以上，且該園確實辦理身心障礙幼兒轉銜通報者為限，並提供特殊需求幼兒特殊教育服務及個別化教育計畫</a:t>
            </a:r>
            <a:r>
              <a:rPr lang="en-US" altLang="zh-TW" sz="2000" dirty="0">
                <a:latin typeface="華康中圓體" panose="020F0509000000000000" pitchFamily="49" charset="-120"/>
                <a:ea typeface="華康中圓體" panose="020F0509000000000000" pitchFamily="49" charset="-120"/>
              </a:rPr>
              <a:t>(IEP)</a:t>
            </a:r>
            <a:r>
              <a:rPr lang="zh-TW" altLang="en-US" sz="2000" dirty="0">
                <a:latin typeface="華康中圓體" panose="020F0509000000000000" pitchFamily="49" charset="-120"/>
                <a:ea typeface="華康中圓體" panose="020F0509000000000000" pitchFamily="49" charset="-120"/>
              </a:rPr>
              <a:t>，符合規定者，每有</a:t>
            </a:r>
            <a:r>
              <a:rPr lang="en-US" altLang="zh-TW" sz="2000" dirty="0">
                <a:latin typeface="華康中圓體" panose="020F0509000000000000" pitchFamily="49" charset="-120"/>
                <a:ea typeface="華康中圓體" panose="020F0509000000000000" pitchFamily="49" charset="-120"/>
              </a:rPr>
              <a:t>1</a:t>
            </a:r>
            <a:r>
              <a:rPr lang="zh-TW" altLang="en-US" sz="2000" dirty="0">
                <a:latin typeface="華康中圓體" panose="020F0509000000000000" pitchFamily="49" charset="-120"/>
                <a:ea typeface="華康中圓體" panose="020F0509000000000000" pitchFamily="49" charset="-120"/>
              </a:rPr>
              <a:t>位教師，補助幼兒園</a:t>
            </a:r>
            <a:r>
              <a:rPr lang="en-US" altLang="zh-TW" sz="2000" dirty="0">
                <a:latin typeface="華康中圓體" panose="020F0509000000000000" pitchFamily="49" charset="-120"/>
                <a:ea typeface="華康中圓體" panose="020F0509000000000000" pitchFamily="49" charset="-120"/>
              </a:rPr>
              <a:t>10000</a:t>
            </a:r>
            <a:r>
              <a:rPr lang="zh-TW" altLang="en-US" sz="2000" dirty="0">
                <a:latin typeface="華康中圓體" panose="020F0509000000000000" pitchFamily="49" charset="-120"/>
                <a:ea typeface="華康中圓體" panose="020F0509000000000000" pitchFamily="49" charset="-120"/>
              </a:rPr>
              <a:t>元。</a:t>
            </a:r>
            <a:endParaRPr lang="en-US" altLang="zh-TW" sz="2000" dirty="0">
              <a:latin typeface="華康中圓體" panose="020F0509000000000000" pitchFamily="49" charset="-120"/>
              <a:ea typeface="華康中圓體" panose="020F0509000000000000" pitchFamily="49" charset="-120"/>
            </a:endParaRPr>
          </a:p>
          <a:p>
            <a:pPr>
              <a:lnSpc>
                <a:spcPct val="150000"/>
              </a:lnSpc>
            </a:pPr>
            <a:r>
              <a:rPr lang="zh-TW" altLang="en-US" sz="2000" dirty="0">
                <a:latin typeface="華康中圓體" panose="020F0509000000000000" pitchFamily="49" charset="-120"/>
                <a:ea typeface="華康中圓體" panose="020F0509000000000000" pitchFamily="49" charset="-120"/>
              </a:rPr>
              <a:t>申請時程：依公文為主</a:t>
            </a:r>
          </a:p>
          <a:p>
            <a:endParaRPr lang="zh-TW" altLang="en-US" dirty="0">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9032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F3A56-C169-456B-9BF0-A1A85595FD5B}"/>
              </a:ext>
            </a:extLst>
          </p:cNvPr>
          <p:cNvSpPr>
            <a:spLocks noGrp="1"/>
          </p:cNvSpPr>
          <p:nvPr>
            <p:ph type="title"/>
          </p:nvPr>
        </p:nvSpPr>
        <p:spPr>
          <a:xfrm>
            <a:off x="831850" y="1709738"/>
            <a:ext cx="11112500" cy="2852737"/>
          </a:xfrm>
        </p:spPr>
        <p:txBody>
          <a:bodyPr>
            <a:normAutofit/>
          </a:bodyPr>
          <a:lstStyle/>
          <a:p>
            <a:r>
              <a:rPr lang="en-US" altLang="zh-TW" i="0" dirty="0">
                <a:solidFill>
                  <a:schemeClr val="accent5">
                    <a:lumMod val="50000"/>
                  </a:schemeClr>
                </a:solidFill>
                <a:latin typeface="文鼎粗圓" panose="020F0809000000000000" pitchFamily="49" charset="-120"/>
                <a:ea typeface="文鼎粗圓" panose="020F0809000000000000" pitchFamily="49" charset="-120"/>
              </a:rPr>
              <a:t>8</a:t>
            </a:r>
            <a:r>
              <a:rPr lang="zh-TW" altLang="en-US" i="0" dirty="0">
                <a:solidFill>
                  <a:schemeClr val="accent5">
                    <a:lumMod val="50000"/>
                  </a:schemeClr>
                </a:solidFill>
                <a:latin typeface="文鼎粗圓" panose="020F0809000000000000" pitchFamily="49" charset="-120"/>
                <a:ea typeface="文鼎粗圓" panose="020F0809000000000000" pitchFamily="49" charset="-120"/>
              </a:rPr>
              <a:t> 身心障礙學生就讀普通班</a:t>
            </a:r>
            <a:br>
              <a:rPr lang="en-US" altLang="zh-TW" i="0" dirty="0">
                <a:solidFill>
                  <a:schemeClr val="accent5">
                    <a:lumMod val="50000"/>
                  </a:schemeClr>
                </a:solidFill>
                <a:latin typeface="文鼎粗圓" panose="020F0809000000000000" pitchFamily="49" charset="-120"/>
                <a:ea typeface="文鼎粗圓" panose="020F0809000000000000" pitchFamily="49" charset="-120"/>
              </a:rPr>
            </a:br>
            <a:r>
              <a:rPr lang="zh-TW" altLang="en-US" i="0" dirty="0">
                <a:solidFill>
                  <a:schemeClr val="accent5">
                    <a:lumMod val="50000"/>
                  </a:schemeClr>
                </a:solidFill>
                <a:latin typeface="文鼎粗圓" panose="020F0809000000000000" pitchFamily="49" charset="-120"/>
                <a:ea typeface="文鼎粗圓" panose="020F0809000000000000" pitchFamily="49" charset="-120"/>
              </a:rPr>
              <a:t>  減少班級人數</a:t>
            </a:r>
          </a:p>
        </p:txBody>
      </p:sp>
      <p:sp>
        <p:nvSpPr>
          <p:cNvPr id="3" name="文字版面配置區 2">
            <a:extLst>
              <a:ext uri="{FF2B5EF4-FFF2-40B4-BE49-F238E27FC236}">
                <a16:creationId xmlns:a16="http://schemas.microsoft.com/office/drawing/2014/main" id="{777C9D4C-67A6-40E8-A8E0-2E1C135BAD92}"/>
              </a:ext>
            </a:extLst>
          </p:cNvPr>
          <p:cNvSpPr>
            <a:spLocks noGrp="1"/>
          </p:cNvSpPr>
          <p:nvPr>
            <p:ph type="body" idx="1"/>
          </p:nvPr>
        </p:nvSpPr>
        <p:spPr/>
        <p:txBody>
          <a:bodyPr/>
          <a:lstStyle/>
          <a:p>
            <a:endParaRPr lang="zh-TW" altLang="en-US">
              <a:latin typeface="文鼎粗圓" panose="020F0809000000000000" pitchFamily="49" charset="-120"/>
              <a:ea typeface="文鼎粗圓" panose="020F0809000000000000" pitchFamily="49" charset="-120"/>
            </a:endParaRPr>
          </a:p>
        </p:txBody>
      </p:sp>
    </p:spTree>
    <p:extLst>
      <p:ext uri="{BB962C8B-B14F-4D97-AF65-F5344CB8AC3E}">
        <p14:creationId xmlns:p14="http://schemas.microsoft.com/office/powerpoint/2010/main" val="174799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E21948-D176-4D51-A61E-2143B0904D8C}"/>
              </a:ext>
            </a:extLst>
          </p:cNvPr>
          <p:cNvSpPr>
            <a:spLocks noGrp="1"/>
          </p:cNvSpPr>
          <p:nvPr>
            <p:ph type="title"/>
          </p:nvPr>
        </p:nvSpPr>
        <p:spPr/>
        <p:txBody>
          <a:bodyPr>
            <a:normAutofit/>
          </a:bodyPr>
          <a:lstStyle/>
          <a:p>
            <a:r>
              <a:rPr lang="zh-TW" altLang="en-US" sz="3600" i="0" dirty="0">
                <a:solidFill>
                  <a:schemeClr val="accent1">
                    <a:lumMod val="50000"/>
                  </a:schemeClr>
                </a:solidFill>
                <a:latin typeface="文鼎粗圓" panose="020F0809000000000000" pitchFamily="49" charset="-120"/>
                <a:ea typeface="文鼎粗圓" panose="020F0809000000000000" pitchFamily="49" charset="-120"/>
              </a:rPr>
              <a:t>普通班減少班級人數</a:t>
            </a:r>
          </a:p>
        </p:txBody>
      </p:sp>
      <p:sp>
        <p:nvSpPr>
          <p:cNvPr id="3" name="內容版面配置區 2">
            <a:extLst>
              <a:ext uri="{FF2B5EF4-FFF2-40B4-BE49-F238E27FC236}">
                <a16:creationId xmlns:a16="http://schemas.microsoft.com/office/drawing/2014/main" id="{11A2C025-F9FF-477A-8243-96A90755E2E7}"/>
              </a:ext>
            </a:extLst>
          </p:cNvPr>
          <p:cNvSpPr>
            <a:spLocks noGrp="1"/>
          </p:cNvSpPr>
          <p:nvPr>
            <p:ph idx="1"/>
          </p:nvPr>
        </p:nvSpPr>
        <p:spPr>
          <a:xfrm>
            <a:off x="1143000" y="2009554"/>
            <a:ext cx="9906000" cy="4690504"/>
          </a:xfrm>
        </p:spPr>
        <p:txBody>
          <a:bodyPr>
            <a:normAutofit/>
          </a:bodyPr>
          <a:lstStyle/>
          <a:p>
            <a:r>
              <a:rPr lang="zh-TW" altLang="en-US" dirty="0">
                <a:latin typeface="華康中圓體" panose="020F0509000000000000" pitchFamily="49" charset="-120"/>
                <a:ea typeface="華康中圓體" panose="020F0509000000000000" pitchFamily="49" charset="-120"/>
              </a:rPr>
              <a:t>對象：就讀本縣幼兒園，經鑑輔會鑑定安置之幼生，經評估確有減少班級人數需求者。</a:t>
            </a:r>
            <a:endParaRPr lang="en-US" altLang="zh-TW" dirty="0">
              <a:latin typeface="華康中圓體" panose="020F0509000000000000" pitchFamily="49" charset="-120"/>
              <a:ea typeface="華康中圓體" panose="020F0509000000000000" pitchFamily="49" charset="-120"/>
            </a:endParaRPr>
          </a:p>
          <a:p>
            <a:r>
              <a:rPr lang="zh-TW" altLang="en-US" dirty="0">
                <a:latin typeface="華康中圓體" panose="020F0509000000000000" pitchFamily="49" charset="-120"/>
                <a:ea typeface="華康中圓體" panose="020F0509000000000000" pitchFamily="49" charset="-120"/>
              </a:rPr>
              <a:t>申請流程：依公文期程辦理，於第</a:t>
            </a:r>
            <a:r>
              <a:rPr lang="en-US" altLang="zh-TW" dirty="0">
                <a:latin typeface="華康中圓體" panose="020F0509000000000000" pitchFamily="49" charset="-120"/>
                <a:ea typeface="華康中圓體" panose="020F0509000000000000" pitchFamily="49" charset="-120"/>
              </a:rPr>
              <a:t>2</a:t>
            </a:r>
            <a:r>
              <a:rPr lang="zh-TW" altLang="en-US" dirty="0">
                <a:latin typeface="華康中圓體" panose="020F0509000000000000" pitchFamily="49" charset="-120"/>
                <a:ea typeface="華康中圓體" panose="020F0509000000000000" pitchFamily="49" charset="-120"/>
              </a:rPr>
              <a:t>學期申請減少下學年之人數。</a:t>
            </a:r>
          </a:p>
          <a:p>
            <a:pPr marL="0" indent="0">
              <a:buNone/>
            </a:pPr>
            <a:endParaRPr lang="en-US" altLang="zh-TW" dirty="0">
              <a:latin typeface="華康中圓體" panose="020F0509000000000000" pitchFamily="49" charset="-120"/>
              <a:ea typeface="華康中圓體" panose="020F0509000000000000" pitchFamily="49" charset="-120"/>
            </a:endParaRPr>
          </a:p>
          <a:p>
            <a:r>
              <a:rPr lang="zh-TW" altLang="en-US" dirty="0">
                <a:latin typeface="華康中圓體" panose="020F0509000000000000" pitchFamily="49" charset="-120"/>
                <a:ea typeface="華康中圓體" panose="020F0509000000000000" pitchFamily="49" charset="-120"/>
              </a:rPr>
              <a:t>注意事項：</a:t>
            </a:r>
            <a:endParaRPr lang="en-US" altLang="zh-TW" dirty="0">
              <a:latin typeface="華康中圓體" panose="020F0509000000000000" pitchFamily="49" charset="-120"/>
              <a:ea typeface="華康中圓體" panose="020F0509000000000000" pitchFamily="49" charset="-120"/>
            </a:endParaRPr>
          </a:p>
          <a:p>
            <a:pPr marL="0" indent="0">
              <a:buNone/>
            </a:pPr>
            <a:r>
              <a:rPr lang="zh-TW" altLang="en-US" dirty="0">
                <a:latin typeface="華康中圓體" panose="020F0509000000000000" pitchFamily="49" charset="-120"/>
                <a:ea typeface="華康中圓體" panose="020F0509000000000000" pitchFamily="49" charset="-120"/>
              </a:rPr>
              <a:t>申請前請先評估確有減少班級人數需求，非因個案符合資格。</a:t>
            </a:r>
          </a:p>
          <a:p>
            <a:pPr marL="0" indent="0">
              <a:buNone/>
            </a:pPr>
            <a:r>
              <a:rPr lang="zh-TW" altLang="en-US" dirty="0">
                <a:latin typeface="華康中圓體" panose="020F0509000000000000" pitchFamily="49" charset="-120"/>
                <a:ea typeface="華康中圓體" panose="020F0509000000000000" pitchFamily="49" charset="-120"/>
              </a:rPr>
              <a:t>經鑑輔會審議同意後，依核定公文始得減少班級人數。</a:t>
            </a:r>
          </a:p>
        </p:txBody>
      </p:sp>
    </p:spTree>
    <p:extLst>
      <p:ext uri="{BB962C8B-B14F-4D97-AF65-F5344CB8AC3E}">
        <p14:creationId xmlns:p14="http://schemas.microsoft.com/office/powerpoint/2010/main" val="81865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低多邊形藍色背景">
            <a:extLst>
              <a:ext uri="{FF2B5EF4-FFF2-40B4-BE49-F238E27FC236}">
                <a16:creationId xmlns:a16="http://schemas.microsoft.com/office/drawing/2014/main" id="{DA27AFA7-6232-4866-B46C-D31E3C593B39}"/>
              </a:ext>
            </a:extLst>
          </p:cNvPr>
          <p:cNvPicPr>
            <a:picLocks noChangeAspect="1"/>
          </p:cNvPicPr>
          <p:nvPr/>
        </p:nvPicPr>
        <p:blipFill rotWithShape="1">
          <a:blip r:embed="rId2"/>
          <a:srcRect l="27642" r="2345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 name="標題 3">
            <a:extLst>
              <a:ext uri="{FF2B5EF4-FFF2-40B4-BE49-F238E27FC236}">
                <a16:creationId xmlns:a16="http://schemas.microsoft.com/office/drawing/2014/main" id="{DE8F00BE-F0E6-1B60-C7C8-8677128E944D}"/>
              </a:ext>
            </a:extLst>
          </p:cNvPr>
          <p:cNvSpPr txBox="1">
            <a:spLocks/>
          </p:cNvSpPr>
          <p:nvPr/>
        </p:nvSpPr>
        <p:spPr>
          <a:xfrm>
            <a:off x="838200" y="1621546"/>
            <a:ext cx="10515600" cy="1293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TW" altLang="en-US" b="1">
                <a:latin typeface="華康中圓體" panose="020F0509000000000000" pitchFamily="49" charset="-120"/>
                <a:ea typeface="華康中圓體" panose="020F0509000000000000" pitchFamily="49" charset="-120"/>
              </a:rPr>
              <a:t>謝謝聆聽</a:t>
            </a:r>
            <a:endParaRPr lang="zh-TW" altLang="en-US" b="1" dirty="0">
              <a:latin typeface="華康中圓體" panose="020F0509000000000000" pitchFamily="49" charset="-120"/>
              <a:ea typeface="華康中圓體" panose="020F0509000000000000" pitchFamily="49" charset="-120"/>
            </a:endParaRPr>
          </a:p>
        </p:txBody>
      </p:sp>
      <p:sp>
        <p:nvSpPr>
          <p:cNvPr id="11" name="文字版面配置區 4">
            <a:extLst>
              <a:ext uri="{FF2B5EF4-FFF2-40B4-BE49-F238E27FC236}">
                <a16:creationId xmlns:a16="http://schemas.microsoft.com/office/drawing/2014/main" id="{5A7A8363-CA4B-2D75-3410-380302AA2C07}"/>
              </a:ext>
            </a:extLst>
          </p:cNvPr>
          <p:cNvSpPr txBox="1">
            <a:spLocks/>
          </p:cNvSpPr>
          <p:nvPr/>
        </p:nvSpPr>
        <p:spPr>
          <a:xfrm>
            <a:off x="838200" y="3324868"/>
            <a:ext cx="10515600" cy="150018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TW" altLang="en-US">
                <a:solidFill>
                  <a:srgbClr val="373C3F"/>
                </a:solidFill>
                <a:latin typeface="華康中圓體" panose="020F0509000000000000" pitchFamily="49" charset="-120"/>
                <a:ea typeface="華康中圓體" panose="020F0509000000000000" pitchFamily="49" charset="-120"/>
                <a:cs typeface="+mn-ea"/>
                <a:sym typeface="+mn-lt"/>
              </a:rPr>
              <a:t>如有問題請聯繫</a:t>
            </a:r>
          </a:p>
          <a:p>
            <a:pPr algn="l">
              <a:lnSpc>
                <a:spcPct val="150000"/>
              </a:lnSpc>
            </a:pPr>
            <a:r>
              <a:rPr lang="zh-TW" altLang="en-US">
                <a:solidFill>
                  <a:srgbClr val="373C3F"/>
                </a:solidFill>
                <a:latin typeface="華康中圓體" panose="020F0509000000000000" pitchFamily="49" charset="-120"/>
                <a:ea typeface="華康中圓體" panose="020F0509000000000000" pitchFamily="49" charset="-120"/>
                <a:cs typeface="+mn-ea"/>
                <a:sym typeface="+mn-lt"/>
              </a:rPr>
              <a:t>特教資源中心  </a:t>
            </a:r>
            <a:r>
              <a:rPr lang="en-US" altLang="zh-TW">
                <a:solidFill>
                  <a:srgbClr val="373C3F"/>
                </a:solidFill>
                <a:latin typeface="華康中圓體" panose="020F0509000000000000" pitchFamily="49" charset="-120"/>
                <a:ea typeface="華康中圓體" panose="020F0509000000000000" pitchFamily="49" charset="-120"/>
                <a:cs typeface="+mn-ea"/>
                <a:sym typeface="+mn-lt"/>
              </a:rPr>
              <a:t>05-2217484</a:t>
            </a:r>
          </a:p>
          <a:p>
            <a:pPr algn="l">
              <a:lnSpc>
                <a:spcPct val="150000"/>
              </a:lnSpc>
            </a:pPr>
            <a:r>
              <a:rPr lang="zh-TW" altLang="en-US">
                <a:solidFill>
                  <a:srgbClr val="373C3F"/>
                </a:solidFill>
                <a:latin typeface="華康中圓體" panose="020F0509000000000000" pitchFamily="49" charset="-120"/>
                <a:ea typeface="華康中圓體" panose="020F0509000000000000" pitchFamily="49" charset="-120"/>
                <a:cs typeface="+mn-ea"/>
                <a:sym typeface="+mn-lt"/>
              </a:rPr>
              <a:t>教育處學生事務及特殊教育科  </a:t>
            </a:r>
            <a:r>
              <a:rPr lang="en-US" altLang="zh-TW">
                <a:solidFill>
                  <a:srgbClr val="373C3F"/>
                </a:solidFill>
                <a:latin typeface="華康中圓體" panose="020F0509000000000000" pitchFamily="49" charset="-120"/>
                <a:ea typeface="華康中圓體" panose="020F0509000000000000" pitchFamily="49" charset="-120"/>
                <a:cs typeface="+mn-ea"/>
                <a:sym typeface="+mn-lt"/>
              </a:rPr>
              <a:t>05-2307999</a:t>
            </a:r>
            <a:r>
              <a:rPr lang="zh-TW" altLang="en-US">
                <a:solidFill>
                  <a:srgbClr val="373C3F"/>
                </a:solidFill>
                <a:latin typeface="華康中圓體" panose="020F0509000000000000" pitchFamily="49" charset="-120"/>
                <a:ea typeface="華康中圓體" panose="020F0509000000000000" pitchFamily="49" charset="-120"/>
                <a:cs typeface="+mn-ea"/>
                <a:sym typeface="+mn-lt"/>
              </a:rPr>
              <a:t>轉</a:t>
            </a:r>
            <a:r>
              <a:rPr lang="en-US" altLang="zh-TW">
                <a:solidFill>
                  <a:srgbClr val="373C3F"/>
                </a:solidFill>
                <a:latin typeface="華康中圓體" panose="020F0509000000000000" pitchFamily="49" charset="-120"/>
                <a:ea typeface="華康中圓體" panose="020F0509000000000000" pitchFamily="49" charset="-120"/>
                <a:cs typeface="+mn-ea"/>
                <a:sym typeface="+mn-lt"/>
              </a:rPr>
              <a:t>608</a:t>
            </a:r>
          </a:p>
          <a:p>
            <a:pPr algn="l"/>
            <a:endParaRPr lang="zh-TW" altLang="en-US" dirty="0"/>
          </a:p>
        </p:txBody>
      </p:sp>
    </p:spTree>
    <p:extLst>
      <p:ext uri="{BB962C8B-B14F-4D97-AF65-F5344CB8AC3E}">
        <p14:creationId xmlns:p14="http://schemas.microsoft.com/office/powerpoint/2010/main" val="407452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F3A56-C169-456B-9BF0-A1A85595FD5B}"/>
              </a:ext>
            </a:extLst>
          </p:cNvPr>
          <p:cNvSpPr>
            <a:spLocks noGrp="1"/>
          </p:cNvSpPr>
          <p:nvPr>
            <p:ph type="title"/>
          </p:nvPr>
        </p:nvSpPr>
        <p:spPr/>
        <p:txBody>
          <a:bodyPr/>
          <a:lstStyle/>
          <a:p>
            <a:r>
              <a:rPr lang="en-US" altLang="zh-TW" i="0" dirty="0">
                <a:solidFill>
                  <a:schemeClr val="accent5">
                    <a:lumMod val="50000"/>
                  </a:schemeClr>
                </a:solidFill>
                <a:latin typeface="文鼎粗圓" panose="020F0809000000000000" pitchFamily="49" charset="-120"/>
                <a:ea typeface="文鼎粗圓" panose="020F0809000000000000" pitchFamily="49" charset="-120"/>
              </a:rPr>
              <a:t>1</a:t>
            </a:r>
            <a:r>
              <a:rPr lang="zh-TW" altLang="en-US" i="0" dirty="0">
                <a:solidFill>
                  <a:schemeClr val="accent5">
                    <a:lumMod val="50000"/>
                  </a:schemeClr>
                </a:solidFill>
                <a:latin typeface="文鼎粗圓" panose="020F0809000000000000" pitchFamily="49" charset="-120"/>
                <a:ea typeface="文鼎粗圓" panose="020F0809000000000000" pitchFamily="49" charset="-120"/>
              </a:rPr>
              <a:t> 巡迴輔導</a:t>
            </a:r>
          </a:p>
        </p:txBody>
      </p:sp>
      <p:sp>
        <p:nvSpPr>
          <p:cNvPr id="3" name="文字版面配置區 2">
            <a:extLst>
              <a:ext uri="{FF2B5EF4-FFF2-40B4-BE49-F238E27FC236}">
                <a16:creationId xmlns:a16="http://schemas.microsoft.com/office/drawing/2014/main" id="{777C9D4C-67A6-40E8-A8E0-2E1C135BAD92}"/>
              </a:ext>
            </a:extLst>
          </p:cNvPr>
          <p:cNvSpPr>
            <a:spLocks noGrp="1"/>
          </p:cNvSpPr>
          <p:nvPr>
            <p:ph type="body" idx="1"/>
          </p:nvPr>
        </p:nvSpPr>
        <p:spPr/>
        <p:txBody>
          <a:bodyPr/>
          <a:lstStyle/>
          <a:p>
            <a:endParaRPr lang="zh-TW" altLang="en-US">
              <a:latin typeface="文鼎粗圓" panose="020F0809000000000000" pitchFamily="49" charset="-120"/>
              <a:ea typeface="文鼎粗圓" panose="020F0809000000000000" pitchFamily="49" charset="-120"/>
            </a:endParaRPr>
          </a:p>
        </p:txBody>
      </p:sp>
    </p:spTree>
    <p:extLst>
      <p:ext uri="{BB962C8B-B14F-4D97-AF65-F5344CB8AC3E}">
        <p14:creationId xmlns:p14="http://schemas.microsoft.com/office/powerpoint/2010/main" val="62233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3C491E-90DC-4249-B6E3-783769EA28A3}"/>
              </a:ext>
            </a:extLst>
          </p:cNvPr>
          <p:cNvSpPr>
            <a:spLocks noGrp="1"/>
          </p:cNvSpPr>
          <p:nvPr>
            <p:ph type="title"/>
          </p:nvPr>
        </p:nvSpPr>
        <p:spPr/>
        <p:txBody>
          <a:bodyPr>
            <a:normAutofit/>
          </a:bodyPr>
          <a:lstStyle/>
          <a:p>
            <a:r>
              <a:rPr lang="zh-TW" altLang="en-US" sz="3600" b="0" i="0" cap="none" dirty="0">
                <a:solidFill>
                  <a:schemeClr val="accent1">
                    <a:lumMod val="50000"/>
                  </a:schemeClr>
                </a:solidFill>
                <a:latin typeface="文鼎粗圓" panose="020F0809000000000000" pitchFamily="49" charset="-120"/>
                <a:ea typeface="文鼎粗圓" panose="020F0809000000000000" pitchFamily="49" charset="-120"/>
                <a:cs typeface="Arial"/>
                <a:sym typeface="Arial"/>
              </a:rPr>
              <a:t>巡迴輔導─巡迴輔導教師提供直接及間接服務</a:t>
            </a:r>
            <a:endParaRPr lang="zh-TW" altLang="en-US" sz="3600" i="0" dirty="0">
              <a:solidFill>
                <a:schemeClr val="accent1">
                  <a:lumMod val="50000"/>
                </a:schemeClr>
              </a:solidFill>
              <a:latin typeface="文鼎粗圓" panose="020F0809000000000000" pitchFamily="49" charset="-120"/>
              <a:ea typeface="文鼎粗圓" panose="020F0809000000000000" pitchFamily="49" charset="-120"/>
            </a:endParaRPr>
          </a:p>
        </p:txBody>
      </p:sp>
      <p:sp>
        <p:nvSpPr>
          <p:cNvPr id="3" name="內容版面配置區 2">
            <a:extLst>
              <a:ext uri="{FF2B5EF4-FFF2-40B4-BE49-F238E27FC236}">
                <a16:creationId xmlns:a16="http://schemas.microsoft.com/office/drawing/2014/main" id="{366C5E80-FA9C-431D-BF76-B0879E0F2143}"/>
              </a:ext>
            </a:extLst>
          </p:cNvPr>
          <p:cNvSpPr>
            <a:spLocks noGrp="1"/>
          </p:cNvSpPr>
          <p:nvPr>
            <p:ph idx="1"/>
          </p:nvPr>
        </p:nvSpPr>
        <p:spPr/>
        <p:txBody>
          <a:bodyPr/>
          <a:lstStyle/>
          <a:p>
            <a:r>
              <a:rPr lang="zh-TW" altLang="en-US" sz="2400" b="1" dirty="0">
                <a:solidFill>
                  <a:schemeClr val="bg2">
                    <a:lumMod val="10000"/>
                  </a:schemeClr>
                </a:solidFill>
                <a:latin typeface="華康中圓體" panose="020F0509000000000000" pitchFamily="49" charset="-120"/>
                <a:ea typeface="華康中圓體" panose="020F0509000000000000" pitchFamily="49" charset="-120"/>
              </a:rPr>
              <a:t>對象：</a:t>
            </a:r>
            <a:br>
              <a:rPr lang="en-US" altLang="zh-TW" sz="2400" dirty="0">
                <a:solidFill>
                  <a:schemeClr val="bg2">
                    <a:lumMod val="10000"/>
                  </a:schemeClr>
                </a:solidFill>
                <a:latin typeface="華康中圓體" panose="020F0509000000000000" pitchFamily="49" charset="-120"/>
                <a:ea typeface="華康中圓體" panose="020F0509000000000000" pitchFamily="49" charset="-120"/>
              </a:rPr>
            </a:br>
            <a:r>
              <a:rPr lang="zh-TW" altLang="en-US"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t>就讀本縣幼兒園，經鑑輔會鑑定安置之幼生，安置不分類巡迴輔導班。</a:t>
            </a:r>
            <a:br>
              <a:rPr lang="en-US" altLang="zh-TW"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br>
            <a:endParaRPr lang="zh-TW" altLang="en-US"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endParaRPr>
          </a:p>
          <a:p>
            <a:r>
              <a:rPr lang="zh-TW" altLang="en-US" sz="2400" b="1"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t>申請流程：</a:t>
            </a:r>
            <a:br>
              <a:rPr lang="en-US" altLang="zh-TW"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br>
            <a:r>
              <a:rPr lang="zh-TW" altLang="en-US"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t>每學期於收到巡迴輔導幼生名單後，至</a:t>
            </a:r>
            <a:r>
              <a:rPr lang="zh-TW" altLang="en-US" sz="2400" b="1" dirty="0">
                <a:solidFill>
                  <a:srgbClr val="C00000"/>
                </a:solidFill>
                <a:latin typeface="華康中圓體" panose="020F0509000000000000" pitchFamily="49" charset="-120"/>
                <a:ea typeface="華康中圓體" panose="020F0509000000000000" pitchFamily="49" charset="-120"/>
                <a:cs typeface="Arial"/>
                <a:sym typeface="Arial"/>
              </a:rPr>
              <a:t>特教通報網</a:t>
            </a:r>
            <a:r>
              <a:rPr lang="zh-TW" altLang="en-US"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t>線上申請服務。</a:t>
            </a:r>
            <a:br>
              <a:rPr lang="en-US" altLang="zh-TW"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br>
            <a:endParaRPr lang="en-US" altLang="zh-TW"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endParaRPr>
          </a:p>
          <a:p>
            <a:r>
              <a:rPr lang="zh-TW" altLang="en-US" sz="2400" b="1"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t>注意事項：</a:t>
            </a:r>
            <a:br>
              <a:rPr lang="en-US" altLang="zh-TW"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br>
            <a:r>
              <a:rPr lang="zh-TW" altLang="en-US" sz="2400" dirty="0">
                <a:solidFill>
                  <a:schemeClr val="bg2">
                    <a:lumMod val="10000"/>
                  </a:schemeClr>
                </a:solidFill>
                <a:latin typeface="華康中圓體" panose="020F0509000000000000" pitchFamily="49" charset="-120"/>
                <a:ea typeface="華康中圓體" panose="020F0509000000000000" pitchFamily="49" charset="-120"/>
                <a:cs typeface="Arial"/>
                <a:sym typeface="Arial"/>
              </a:rPr>
              <a:t>每次巡迴輔導教學結束後務必至特教通報網</a:t>
            </a:r>
            <a:r>
              <a:rPr lang="zh-TW" altLang="en-US" sz="2400" b="1" u="sng" dirty="0">
                <a:solidFill>
                  <a:schemeClr val="accent1">
                    <a:lumMod val="75000"/>
                  </a:schemeClr>
                </a:solidFill>
                <a:latin typeface="華康中圓體" panose="020F0509000000000000" pitchFamily="49" charset="-120"/>
                <a:ea typeface="華康中圓體" panose="020F0509000000000000" pitchFamily="49" charset="-120"/>
                <a:cs typeface="Arial"/>
                <a:sym typeface="Arial"/>
              </a:rPr>
              <a:t>填寫到校回報</a:t>
            </a:r>
            <a:r>
              <a:rPr lang="zh-TW" altLang="en-US" sz="2400" b="1" dirty="0">
                <a:solidFill>
                  <a:schemeClr val="accent1">
                    <a:lumMod val="75000"/>
                  </a:schemeClr>
                </a:solidFill>
                <a:latin typeface="華康中圓體" panose="020F0509000000000000" pitchFamily="49" charset="-120"/>
                <a:ea typeface="華康中圓體" panose="020F0509000000000000" pitchFamily="49" charset="-120"/>
                <a:cs typeface="Arial"/>
                <a:sym typeface="Arial"/>
              </a:rPr>
              <a:t>。</a:t>
            </a:r>
            <a:br>
              <a:rPr lang="en-US" altLang="zh-TW" sz="2400" b="1" dirty="0">
                <a:solidFill>
                  <a:schemeClr val="accent1">
                    <a:lumMod val="75000"/>
                  </a:schemeClr>
                </a:solidFill>
                <a:latin typeface="華康中圓體" panose="020F0509000000000000" pitchFamily="49" charset="-120"/>
                <a:ea typeface="華康中圓體" panose="020F0509000000000000" pitchFamily="49" charset="-120"/>
                <a:cs typeface="Arial"/>
                <a:sym typeface="Arial"/>
              </a:rPr>
            </a:br>
            <a:endParaRPr lang="zh-TW" altLang="en-US" sz="2400" b="1" dirty="0">
              <a:solidFill>
                <a:schemeClr val="accent1">
                  <a:lumMod val="75000"/>
                </a:schemeClr>
              </a:solidFill>
              <a:latin typeface="華康中圓體" panose="020F0509000000000000" pitchFamily="49" charset="-120"/>
              <a:ea typeface="華康中圓體" panose="020F0509000000000000" pitchFamily="49" charset="-120"/>
              <a:cs typeface="Arial"/>
              <a:sym typeface="Arial"/>
            </a:endParaRPr>
          </a:p>
          <a:p>
            <a:endParaRPr lang="zh-TW" altLang="en-US" dirty="0">
              <a:solidFill>
                <a:schemeClr val="bg2">
                  <a:lumMod val="10000"/>
                </a:schemeClr>
              </a:solidFill>
            </a:endParaRPr>
          </a:p>
        </p:txBody>
      </p:sp>
    </p:spTree>
    <p:extLst>
      <p:ext uri="{BB962C8B-B14F-4D97-AF65-F5344CB8AC3E}">
        <p14:creationId xmlns:p14="http://schemas.microsoft.com/office/powerpoint/2010/main" val="339533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F3A56-C169-456B-9BF0-A1A85595FD5B}"/>
              </a:ext>
            </a:extLst>
          </p:cNvPr>
          <p:cNvSpPr>
            <a:spLocks noGrp="1"/>
          </p:cNvSpPr>
          <p:nvPr>
            <p:ph type="title"/>
          </p:nvPr>
        </p:nvSpPr>
        <p:spPr/>
        <p:txBody>
          <a:bodyPr/>
          <a:lstStyle/>
          <a:p>
            <a:r>
              <a:rPr lang="en-US" altLang="zh-TW" i="0" dirty="0">
                <a:solidFill>
                  <a:schemeClr val="accent5">
                    <a:lumMod val="50000"/>
                  </a:schemeClr>
                </a:solidFill>
                <a:latin typeface="文鼎粗圓" panose="020F0809000000000000" pitchFamily="49" charset="-120"/>
                <a:ea typeface="文鼎粗圓" panose="020F0809000000000000" pitchFamily="49" charset="-120"/>
              </a:rPr>
              <a:t>2</a:t>
            </a:r>
            <a:r>
              <a:rPr lang="zh-TW" altLang="en-US" i="0" dirty="0">
                <a:solidFill>
                  <a:schemeClr val="accent5">
                    <a:lumMod val="50000"/>
                  </a:schemeClr>
                </a:solidFill>
                <a:latin typeface="文鼎粗圓" panose="020F0809000000000000" pitchFamily="49" charset="-120"/>
                <a:ea typeface="文鼎粗圓" panose="020F0809000000000000" pitchFamily="49" charset="-120"/>
              </a:rPr>
              <a:t> 特教學生助理人員</a:t>
            </a:r>
          </a:p>
        </p:txBody>
      </p:sp>
      <p:sp>
        <p:nvSpPr>
          <p:cNvPr id="3" name="文字版面配置區 2">
            <a:extLst>
              <a:ext uri="{FF2B5EF4-FFF2-40B4-BE49-F238E27FC236}">
                <a16:creationId xmlns:a16="http://schemas.microsoft.com/office/drawing/2014/main" id="{777C9D4C-67A6-40E8-A8E0-2E1C135BAD92}"/>
              </a:ext>
            </a:extLst>
          </p:cNvPr>
          <p:cNvSpPr>
            <a:spLocks noGrp="1"/>
          </p:cNvSpPr>
          <p:nvPr>
            <p:ph type="body" idx="1"/>
          </p:nvPr>
        </p:nvSpPr>
        <p:spPr/>
        <p:txBody>
          <a:bodyPr/>
          <a:lstStyle/>
          <a:p>
            <a:endParaRPr lang="zh-TW" altLang="en-US">
              <a:latin typeface="文鼎粗圓" panose="020F0809000000000000" pitchFamily="49" charset="-120"/>
              <a:ea typeface="文鼎粗圓" panose="020F0809000000000000" pitchFamily="49" charset="-120"/>
            </a:endParaRPr>
          </a:p>
        </p:txBody>
      </p:sp>
    </p:spTree>
    <p:extLst>
      <p:ext uri="{BB962C8B-B14F-4D97-AF65-F5344CB8AC3E}">
        <p14:creationId xmlns:p14="http://schemas.microsoft.com/office/powerpoint/2010/main" val="388152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E21948-D176-4D51-A61E-2143B0904D8C}"/>
              </a:ext>
            </a:extLst>
          </p:cNvPr>
          <p:cNvSpPr>
            <a:spLocks noGrp="1"/>
          </p:cNvSpPr>
          <p:nvPr>
            <p:ph type="title"/>
          </p:nvPr>
        </p:nvSpPr>
        <p:spPr/>
        <p:txBody>
          <a:bodyPr>
            <a:normAutofit/>
          </a:bodyPr>
          <a:lstStyle/>
          <a:p>
            <a:r>
              <a:rPr lang="zh-TW" altLang="en-US" sz="3600" i="0" dirty="0">
                <a:solidFill>
                  <a:schemeClr val="accent1">
                    <a:lumMod val="50000"/>
                  </a:schemeClr>
                </a:solidFill>
                <a:latin typeface="文鼎粗圓" panose="020F0809000000000000" pitchFamily="49" charset="-120"/>
                <a:ea typeface="文鼎粗圓" panose="020F0809000000000000" pitchFamily="49" charset="-120"/>
              </a:rPr>
              <a:t>特教學生助理人員─</a:t>
            </a:r>
            <a:br>
              <a:rPr lang="en-US" altLang="zh-TW" sz="3600" i="0" dirty="0">
                <a:solidFill>
                  <a:schemeClr val="accent1">
                    <a:lumMod val="50000"/>
                  </a:schemeClr>
                </a:solidFill>
                <a:latin typeface="文鼎粗圓" panose="020F0809000000000000" pitchFamily="49" charset="-120"/>
                <a:ea typeface="文鼎粗圓" panose="020F0809000000000000" pitchFamily="49" charset="-120"/>
              </a:rPr>
            </a:br>
            <a:r>
              <a:rPr lang="zh-TW" altLang="en-US" sz="3600" i="0" dirty="0">
                <a:solidFill>
                  <a:schemeClr val="accent1">
                    <a:lumMod val="50000"/>
                  </a:schemeClr>
                </a:solidFill>
                <a:latin typeface="文鼎粗圓" panose="020F0809000000000000" pitchFamily="49" charset="-120"/>
                <a:ea typeface="文鼎粗圓" panose="020F0809000000000000" pitchFamily="49" charset="-120"/>
              </a:rPr>
              <a:t>補助經費聘用特教學生助理人員</a:t>
            </a:r>
          </a:p>
        </p:txBody>
      </p:sp>
      <p:sp>
        <p:nvSpPr>
          <p:cNvPr id="3" name="內容版面配置區 2">
            <a:extLst>
              <a:ext uri="{FF2B5EF4-FFF2-40B4-BE49-F238E27FC236}">
                <a16:creationId xmlns:a16="http://schemas.microsoft.com/office/drawing/2014/main" id="{11A2C025-F9FF-477A-8243-96A90755E2E7}"/>
              </a:ext>
            </a:extLst>
          </p:cNvPr>
          <p:cNvSpPr>
            <a:spLocks noGrp="1"/>
          </p:cNvSpPr>
          <p:nvPr>
            <p:ph idx="1"/>
          </p:nvPr>
        </p:nvSpPr>
        <p:spPr>
          <a:xfrm>
            <a:off x="607977" y="1970643"/>
            <a:ext cx="10588557" cy="4690504"/>
          </a:xfrm>
        </p:spPr>
        <p:txBody>
          <a:bodyPr>
            <a:normAutofit/>
          </a:bodyPr>
          <a:lstStyle/>
          <a:p>
            <a:pPr>
              <a:lnSpc>
                <a:spcPct val="100000"/>
              </a:lnSpc>
              <a:spcAft>
                <a:spcPts val="1200"/>
              </a:spcAft>
            </a:pPr>
            <a:r>
              <a:rPr lang="zh-TW" altLang="en-US" sz="2400" b="1" dirty="0">
                <a:latin typeface="華康中圓體" panose="020F0509000000000000" pitchFamily="49" charset="-120"/>
                <a:ea typeface="華康中圓體" panose="020F0509000000000000" pitchFamily="49" charset="-120"/>
              </a:rPr>
              <a:t>對象：</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就讀本縣幼兒園，經鑑輔會鑑定安置之幼生，具重度以上障礙程度或</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學習生活上有特殊需求，經評估確有特教學生助理人員需求者。</a:t>
            </a:r>
            <a:endParaRPr lang="en-US" altLang="zh-TW" sz="2400" dirty="0">
              <a:latin typeface="華康中圓體" panose="020F0509000000000000" pitchFamily="49" charset="-120"/>
              <a:ea typeface="華康中圓體" panose="020F0509000000000000" pitchFamily="49" charset="-120"/>
            </a:endParaRPr>
          </a:p>
          <a:p>
            <a:pPr>
              <a:lnSpc>
                <a:spcPct val="100000"/>
              </a:lnSpc>
              <a:spcAft>
                <a:spcPts val="1200"/>
              </a:spcAft>
            </a:pPr>
            <a:r>
              <a:rPr lang="zh-TW" altLang="en-US" sz="2400" b="1" dirty="0">
                <a:latin typeface="華康中圓體" panose="020F0509000000000000" pitchFamily="49" charset="-120"/>
                <a:ea typeface="華康中圓體" panose="020F0509000000000000" pitchFamily="49" charset="-120"/>
              </a:rPr>
              <a:t>申請流程：</a:t>
            </a:r>
            <a:br>
              <a:rPr lang="en-US" altLang="zh-TW" sz="2400" b="1" dirty="0">
                <a:latin typeface="華康中圓體" panose="020F0509000000000000" pitchFamily="49" charset="-120"/>
                <a:ea typeface="華康中圓體" panose="020F0509000000000000" pitchFamily="49" charset="-120"/>
              </a:rPr>
            </a:br>
            <a:r>
              <a:rPr lang="zh-TW" altLang="en-US" sz="2400" b="1" dirty="0">
                <a:solidFill>
                  <a:schemeClr val="accent1">
                    <a:lumMod val="50000"/>
                  </a:schemeClr>
                </a:solidFill>
                <a:latin typeface="華康中圓體" panose="020F0509000000000000" pitchFamily="49" charset="-120"/>
                <a:ea typeface="華康中圓體" panose="020F0509000000000000" pitchFamily="49" charset="-120"/>
              </a:rPr>
              <a:t>每年約</a:t>
            </a:r>
            <a:r>
              <a:rPr lang="en-US" altLang="zh-TW" sz="2400" b="1" dirty="0">
                <a:solidFill>
                  <a:schemeClr val="accent1">
                    <a:lumMod val="50000"/>
                  </a:schemeClr>
                </a:solidFill>
                <a:latin typeface="華康中圓體" panose="020F0509000000000000" pitchFamily="49" charset="-120"/>
                <a:ea typeface="華康中圓體" panose="020F0509000000000000" pitchFamily="49" charset="-120"/>
              </a:rPr>
              <a:t>4</a:t>
            </a:r>
            <a:r>
              <a:rPr lang="zh-TW" altLang="en-US" sz="2400" b="1" dirty="0">
                <a:solidFill>
                  <a:schemeClr val="accent1">
                    <a:lumMod val="50000"/>
                  </a:schemeClr>
                </a:solidFill>
                <a:latin typeface="華康中圓體" panose="020F0509000000000000" pitchFamily="49" charset="-120"/>
                <a:ea typeface="華康中圓體" panose="020F0509000000000000" pitchFamily="49" charset="-120"/>
              </a:rPr>
              <a:t>、</a:t>
            </a:r>
            <a:r>
              <a:rPr lang="en-US" altLang="zh-TW" sz="2400" b="1" dirty="0">
                <a:solidFill>
                  <a:schemeClr val="accent1">
                    <a:lumMod val="50000"/>
                  </a:schemeClr>
                </a:solidFill>
                <a:latin typeface="華康中圓體" panose="020F0509000000000000" pitchFamily="49" charset="-120"/>
                <a:ea typeface="華康中圓體" panose="020F0509000000000000" pitchFamily="49" charset="-120"/>
              </a:rPr>
              <a:t>5</a:t>
            </a:r>
            <a:r>
              <a:rPr lang="zh-TW" altLang="en-US" sz="2400" b="1" dirty="0">
                <a:solidFill>
                  <a:schemeClr val="accent1">
                    <a:lumMod val="50000"/>
                  </a:schemeClr>
                </a:solidFill>
                <a:latin typeface="華康中圓體" panose="020F0509000000000000" pitchFamily="49" charset="-120"/>
                <a:ea typeface="華康中圓體" panose="020F0509000000000000" pitchFamily="49" charset="-120"/>
              </a:rPr>
              <a:t>月提出下一學年服務申請</a:t>
            </a:r>
            <a:r>
              <a:rPr lang="zh-TW" altLang="en-US" sz="2400" dirty="0">
                <a:latin typeface="華康中圓體" panose="020F0509000000000000" pitchFamily="49" charset="-120"/>
                <a:ea typeface="華康中圓體" panose="020F0509000000000000" pitchFamily="49" charset="-120"/>
              </a:rPr>
              <a:t>，無法配合期程之特殊個案請函文說明並檢附相關資料提出申請。核定通過後需至</a:t>
            </a:r>
            <a:r>
              <a:rPr lang="zh-TW" altLang="en-US" sz="2400" b="1" dirty="0">
                <a:solidFill>
                  <a:srgbClr val="C00000"/>
                </a:solidFill>
                <a:latin typeface="華康中圓體" panose="020F0509000000000000" pitchFamily="49" charset="-120"/>
                <a:ea typeface="華康中圓體" panose="020F0509000000000000" pitchFamily="49" charset="-120"/>
              </a:rPr>
              <a:t>特教通報網</a:t>
            </a:r>
            <a:r>
              <a:rPr lang="zh-TW" altLang="en-US" sz="2400" dirty="0">
                <a:latin typeface="華康中圓體" panose="020F0509000000000000" pitchFamily="49" charset="-120"/>
                <a:ea typeface="華康中圓體" panose="020F0509000000000000" pitchFamily="49" charset="-120"/>
              </a:rPr>
              <a:t>做線上申請，</a:t>
            </a:r>
            <a:br>
              <a:rPr lang="en-US" altLang="zh-TW" sz="2400" dirty="0">
                <a:latin typeface="華康中圓體" panose="020F0509000000000000" pitchFamily="49" charset="-120"/>
                <a:ea typeface="華康中圓體" panose="020F0509000000000000" pitchFamily="49" charset="-120"/>
              </a:rPr>
            </a:br>
            <a:r>
              <a:rPr lang="zh-TW" altLang="en-US" sz="2400" b="1" dirty="0">
                <a:solidFill>
                  <a:srgbClr val="C00000"/>
                </a:solidFill>
                <a:latin typeface="華康中圓體" panose="020F0509000000000000" pitchFamily="49" charset="-120"/>
                <a:ea typeface="華康中圓體" panose="020F0509000000000000" pitchFamily="49" charset="-120"/>
              </a:rPr>
              <a:t>每學期一次</a:t>
            </a:r>
            <a:r>
              <a:rPr lang="zh-TW" altLang="en-US" sz="2400" dirty="0">
                <a:latin typeface="華康中圓體" panose="020F0509000000000000" pitchFamily="49" charset="-120"/>
                <a:ea typeface="華康中圓體" panose="020F0509000000000000" pitchFamily="49" charset="-120"/>
              </a:rPr>
              <a:t>。</a:t>
            </a:r>
            <a:endParaRPr lang="en-US" altLang="zh-TW" sz="2400" dirty="0">
              <a:latin typeface="華康中圓體" panose="020F0509000000000000" pitchFamily="49" charset="-120"/>
              <a:ea typeface="華康中圓體" panose="020F0509000000000000" pitchFamily="49" charset="-120"/>
            </a:endParaRPr>
          </a:p>
          <a:p>
            <a:pPr>
              <a:lnSpc>
                <a:spcPct val="100000"/>
              </a:lnSpc>
              <a:spcAft>
                <a:spcPts val="1200"/>
              </a:spcAft>
            </a:pPr>
            <a:r>
              <a:rPr lang="zh-TW" altLang="en-US" sz="2400" b="1" dirty="0">
                <a:latin typeface="華康中圓體" panose="020F0509000000000000" pitchFamily="49" charset="-120"/>
                <a:ea typeface="華康中圓體" panose="020F0509000000000000" pitchFamily="49" charset="-120"/>
              </a:rPr>
              <a:t>注意事項：</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助理人員之聘任需具</a:t>
            </a:r>
            <a:r>
              <a:rPr lang="zh-TW" altLang="en-US" sz="2400" b="1" dirty="0">
                <a:solidFill>
                  <a:srgbClr val="C00000"/>
                </a:solidFill>
                <a:latin typeface="華康中圓體" panose="020F0509000000000000" pitchFamily="49" charset="-120"/>
                <a:ea typeface="華康中圓體" panose="020F0509000000000000" pitchFamily="49" charset="-120"/>
              </a:rPr>
              <a:t>高級中等以上學歷</a:t>
            </a:r>
            <a:r>
              <a:rPr lang="zh-TW" altLang="en-US" sz="2400" dirty="0">
                <a:latin typeface="華康中圓體" panose="020F0509000000000000" pitchFamily="49" charset="-120"/>
                <a:ea typeface="華康中圓體" panose="020F0509000000000000" pitchFamily="49" charset="-120"/>
              </a:rPr>
              <a:t>或符合身心障礙服務人員資格訓練</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及管理辦法之法定人員。每學年結束須填寫考核表。</a:t>
            </a:r>
          </a:p>
          <a:p>
            <a:endParaRPr lang="zh-TW" altLang="en-US" dirty="0">
              <a:latin typeface="Microsoft JhengHei Light" panose="020B0304030504040204" pitchFamily="34" charset="-120"/>
              <a:ea typeface="Microsoft JhengHei Light" panose="020B0304030504040204" pitchFamily="34" charset="-120"/>
            </a:endParaRPr>
          </a:p>
          <a:p>
            <a:endParaRPr lang="zh-TW" altLang="en-US" dirty="0">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12597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9FE87397-4B9C-1C5A-6164-F63B2478E4A8}"/>
              </a:ext>
            </a:extLst>
          </p:cNvPr>
          <p:cNvSpPr txBox="1"/>
          <p:nvPr/>
        </p:nvSpPr>
        <p:spPr>
          <a:xfrm>
            <a:off x="210348" y="6157233"/>
            <a:ext cx="12425882" cy="400110"/>
          </a:xfrm>
          <a:prstGeom prst="rect">
            <a:avLst/>
          </a:prstGeom>
          <a:noFill/>
        </p:spPr>
        <p:txBody>
          <a:bodyPr wrap="square">
            <a:spAutoFit/>
          </a:bodyPr>
          <a:lstStyle/>
          <a:p>
            <a:r>
              <a:rPr lang="zh-TW" altLang="en-US" sz="2000" b="1" dirty="0">
                <a:solidFill>
                  <a:schemeClr val="accent6">
                    <a:lumMod val="50000"/>
                  </a:schemeClr>
                </a:solidFill>
                <a:latin typeface="華康中圓體" panose="020F0509000000000000" pitchFamily="49" charset="-120"/>
                <a:ea typeface="華康中圓體" panose="020F0509000000000000" pitchFamily="49" charset="-120"/>
              </a:rPr>
              <a:t>學前助理員專用申請表下載路徑：嘉義縣特教資訊網→服務申請→</a:t>
            </a:r>
            <a:r>
              <a:rPr lang="en-US" altLang="zh-TW" sz="2000" b="1" dirty="0">
                <a:solidFill>
                  <a:schemeClr val="accent6">
                    <a:lumMod val="50000"/>
                  </a:schemeClr>
                </a:solidFill>
                <a:latin typeface="華康中圓體" panose="020F0509000000000000" pitchFamily="49" charset="-120"/>
                <a:ea typeface="華康中圓體" panose="020F0509000000000000" pitchFamily="49" charset="-120"/>
              </a:rPr>
              <a:t>0</a:t>
            </a:r>
            <a:r>
              <a:rPr lang="zh-TW" altLang="en-US" sz="2000" b="1" dirty="0">
                <a:solidFill>
                  <a:schemeClr val="accent6">
                    <a:lumMod val="50000"/>
                  </a:schemeClr>
                </a:solidFill>
                <a:latin typeface="華康中圓體" panose="020F0509000000000000" pitchFamily="49" charset="-120"/>
                <a:ea typeface="華康中圓體" panose="020F0509000000000000" pitchFamily="49" charset="-120"/>
              </a:rPr>
              <a:t>學前各項申請→特教學生助理員申請</a:t>
            </a:r>
          </a:p>
        </p:txBody>
      </p:sp>
      <p:pic>
        <p:nvPicPr>
          <p:cNvPr id="6" name="圖片 5">
            <a:extLst>
              <a:ext uri="{FF2B5EF4-FFF2-40B4-BE49-F238E27FC236}">
                <a16:creationId xmlns:a16="http://schemas.microsoft.com/office/drawing/2014/main" id="{8104ECC7-1E99-A94E-1AFE-45A6AD7D885D}"/>
              </a:ext>
            </a:extLst>
          </p:cNvPr>
          <p:cNvPicPr>
            <a:picLocks noChangeAspect="1"/>
          </p:cNvPicPr>
          <p:nvPr/>
        </p:nvPicPr>
        <p:blipFill>
          <a:blip r:embed="rId2"/>
          <a:stretch>
            <a:fillRect/>
          </a:stretch>
        </p:blipFill>
        <p:spPr>
          <a:xfrm>
            <a:off x="210348" y="300657"/>
            <a:ext cx="8446635" cy="5524233"/>
          </a:xfrm>
          <a:prstGeom prst="rect">
            <a:avLst/>
          </a:prstGeom>
        </p:spPr>
      </p:pic>
      <p:sp>
        <p:nvSpPr>
          <p:cNvPr id="7" name="文字方塊 6">
            <a:extLst>
              <a:ext uri="{FF2B5EF4-FFF2-40B4-BE49-F238E27FC236}">
                <a16:creationId xmlns:a16="http://schemas.microsoft.com/office/drawing/2014/main" id="{B0D37AAB-20EB-D316-9928-6013621101F5}"/>
              </a:ext>
            </a:extLst>
          </p:cNvPr>
          <p:cNvSpPr txBox="1"/>
          <p:nvPr/>
        </p:nvSpPr>
        <p:spPr>
          <a:xfrm>
            <a:off x="8747104" y="300657"/>
            <a:ext cx="3444896" cy="2639441"/>
          </a:xfrm>
          <a:prstGeom prst="rect">
            <a:avLst/>
          </a:prstGeom>
          <a:noFill/>
        </p:spPr>
        <p:txBody>
          <a:bodyPr wrap="square">
            <a:spAutoFit/>
          </a:bodyPr>
          <a:lstStyle/>
          <a:p>
            <a:pPr>
              <a:lnSpc>
                <a:spcPct val="150000"/>
              </a:lnSpc>
            </a:pPr>
            <a:r>
              <a:rPr lang="zh-TW" altLang="en-US" sz="1600" dirty="0">
                <a:solidFill>
                  <a:srgbClr val="C00000"/>
                </a:solidFill>
                <a:latin typeface="華康中圓體" panose="020F0509000000000000" pitchFamily="49" charset="-120"/>
                <a:ea typeface="華康中圓體" panose="020F0509000000000000" pitchFamily="49" charset="-120"/>
              </a:rPr>
              <a:t>撰寫重點：</a:t>
            </a:r>
            <a:endParaRPr lang="en-US" altLang="zh-TW" sz="1600" dirty="0">
              <a:solidFill>
                <a:srgbClr val="C00000"/>
              </a:solidFill>
              <a:latin typeface="華康中圓體" panose="020F0509000000000000" pitchFamily="49" charset="-120"/>
              <a:ea typeface="華康中圓體" panose="020F0509000000000000" pitchFamily="49" charset="-120"/>
            </a:endParaRPr>
          </a:p>
          <a:p>
            <a:pPr marL="342900" indent="-342900">
              <a:lnSpc>
                <a:spcPct val="150000"/>
              </a:lnSpc>
              <a:buFont typeface="+mj-lt"/>
              <a:buAutoNum type="arabicPeriod"/>
            </a:pPr>
            <a:r>
              <a:rPr lang="zh-TW" altLang="en-US" sz="1600" dirty="0">
                <a:latin typeface="華康中圓體" panose="020F0509000000000000" pitchFamily="49" charset="-120"/>
                <a:ea typeface="華康中圓體" panose="020F0509000000000000" pitchFamily="49" charset="-120"/>
              </a:rPr>
              <a:t>班級現況</a:t>
            </a:r>
            <a:r>
              <a:rPr lang="en-US" altLang="zh-TW" sz="1600" dirty="0">
                <a:latin typeface="華康中圓體" panose="020F0509000000000000" pitchFamily="49" charset="-120"/>
                <a:ea typeface="華康中圓體" panose="020F0509000000000000" pitchFamily="49" charset="-120"/>
              </a:rPr>
              <a:t>(</a:t>
            </a:r>
            <a:r>
              <a:rPr lang="zh-TW" altLang="en-US" sz="1600" dirty="0">
                <a:latin typeface="華康中圓體" panose="020F0509000000000000" pitchFamily="49" charset="-120"/>
                <a:ea typeface="華康中圓體" panose="020F0509000000000000" pitchFamily="49" charset="-120"/>
              </a:rPr>
              <a:t>幾位特生</a:t>
            </a:r>
            <a:r>
              <a:rPr lang="en-US" altLang="zh-TW" sz="1600" dirty="0">
                <a:latin typeface="華康中圓體" panose="020F0509000000000000" pitchFamily="49" charset="-120"/>
                <a:ea typeface="華康中圓體" panose="020F0509000000000000" pitchFamily="49" charset="-120"/>
              </a:rPr>
              <a:t>/</a:t>
            </a:r>
            <a:r>
              <a:rPr lang="zh-TW" altLang="en-US" sz="1600" dirty="0">
                <a:latin typeface="華康中圓體" panose="020F0509000000000000" pitchFamily="49" charset="-120"/>
                <a:ea typeface="華康中圓體" panose="020F0509000000000000" pitchFamily="49" charset="-120"/>
              </a:rPr>
              <a:t>師</a:t>
            </a:r>
            <a:r>
              <a:rPr lang="en-US" altLang="zh-TW" sz="1600" dirty="0">
                <a:latin typeface="華康中圓體" panose="020F0509000000000000" pitchFamily="49" charset="-120"/>
                <a:ea typeface="華康中圓體" panose="020F0509000000000000" pitchFamily="49" charset="-120"/>
              </a:rPr>
              <a:t>)</a:t>
            </a:r>
          </a:p>
          <a:p>
            <a:pPr marL="342900" indent="-342900">
              <a:lnSpc>
                <a:spcPct val="150000"/>
              </a:lnSpc>
              <a:buFont typeface="+mj-lt"/>
              <a:buAutoNum type="arabicPeriod"/>
            </a:pPr>
            <a:r>
              <a:rPr lang="zh-TW" altLang="en-US" sz="1600" dirty="0">
                <a:latin typeface="華康中圓體" panose="020F0509000000000000" pitchFamily="49" charset="-120"/>
                <a:ea typeface="華康中圓體" panose="020F0509000000000000" pitchFamily="49" charset="-120"/>
              </a:rPr>
              <a:t>不要只描述特生問題和現況，</a:t>
            </a:r>
            <a:br>
              <a:rPr lang="en-US" altLang="zh-TW" sz="1600" dirty="0">
                <a:latin typeface="華康中圓體" panose="020F0509000000000000" pitchFamily="49" charset="-120"/>
                <a:ea typeface="華康中圓體" panose="020F0509000000000000" pitchFamily="49" charset="-120"/>
              </a:rPr>
            </a:br>
            <a:r>
              <a:rPr lang="zh-TW" altLang="en-US" sz="1600" dirty="0">
                <a:latin typeface="華康中圓體" panose="020F0509000000000000" pitchFamily="49" charset="-120"/>
                <a:ea typeface="華康中圓體" panose="020F0509000000000000" pitchFamily="49" charset="-120"/>
              </a:rPr>
              <a:t>還要寫出預計助理員如何協助</a:t>
            </a:r>
            <a:endParaRPr lang="en-US" altLang="zh-TW" sz="1600" dirty="0">
              <a:latin typeface="華康中圓體" panose="020F0509000000000000" pitchFamily="49" charset="-120"/>
              <a:ea typeface="華康中圓體" panose="020F0509000000000000" pitchFamily="49" charset="-120"/>
            </a:endParaRPr>
          </a:p>
          <a:p>
            <a:pPr marL="342900" indent="-342900">
              <a:lnSpc>
                <a:spcPct val="150000"/>
              </a:lnSpc>
              <a:buFont typeface="+mj-lt"/>
              <a:buAutoNum type="arabicPeriod"/>
            </a:pPr>
            <a:r>
              <a:rPr lang="zh-TW" altLang="en-US" sz="1600" dirty="0">
                <a:latin typeface="華康中圓體" panose="020F0509000000000000" pitchFamily="49" charset="-120"/>
                <a:ea typeface="華康中圓體" panose="020F0509000000000000" pitchFamily="49" charset="-120"/>
              </a:rPr>
              <a:t>若有情緒困擾要寫行為功能介入</a:t>
            </a:r>
            <a:endParaRPr lang="en-US" altLang="zh-TW" sz="1600" dirty="0">
              <a:latin typeface="華康中圓體" panose="020F0509000000000000" pitchFamily="49" charset="-120"/>
              <a:ea typeface="華康中圓體" panose="020F0509000000000000" pitchFamily="49" charset="-120"/>
            </a:endParaRPr>
          </a:p>
          <a:p>
            <a:pPr>
              <a:lnSpc>
                <a:spcPct val="150000"/>
              </a:lnSpc>
            </a:pPr>
            <a:endParaRPr lang="en-US" altLang="zh-TW" sz="1600" dirty="0">
              <a:latin typeface="華康中圓體" panose="020F0509000000000000" pitchFamily="49" charset="-120"/>
              <a:ea typeface="華康中圓體" panose="020F0509000000000000" pitchFamily="49" charset="-120"/>
            </a:endParaRPr>
          </a:p>
          <a:p>
            <a:pPr>
              <a:lnSpc>
                <a:spcPct val="150000"/>
              </a:lnSpc>
            </a:pPr>
            <a:endParaRPr lang="zh-TW" altLang="en-US" sz="1600" dirty="0"/>
          </a:p>
        </p:txBody>
      </p:sp>
    </p:spTree>
    <p:extLst>
      <p:ext uri="{BB962C8B-B14F-4D97-AF65-F5344CB8AC3E}">
        <p14:creationId xmlns:p14="http://schemas.microsoft.com/office/powerpoint/2010/main" val="419737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3F3A56-C169-456B-9BF0-A1A85595FD5B}"/>
              </a:ext>
            </a:extLst>
          </p:cNvPr>
          <p:cNvSpPr>
            <a:spLocks noGrp="1"/>
          </p:cNvSpPr>
          <p:nvPr>
            <p:ph type="title"/>
          </p:nvPr>
        </p:nvSpPr>
        <p:spPr/>
        <p:txBody>
          <a:bodyPr/>
          <a:lstStyle/>
          <a:p>
            <a:r>
              <a:rPr lang="en-US" altLang="zh-TW" i="0" dirty="0">
                <a:solidFill>
                  <a:schemeClr val="accent5">
                    <a:lumMod val="50000"/>
                  </a:schemeClr>
                </a:solidFill>
                <a:latin typeface="文鼎粗圓" panose="020F0809000000000000" pitchFamily="49" charset="-120"/>
                <a:ea typeface="文鼎粗圓" panose="020F0809000000000000" pitchFamily="49" charset="-120"/>
              </a:rPr>
              <a:t>3</a:t>
            </a:r>
            <a:r>
              <a:rPr lang="zh-TW" altLang="en-US" i="0" dirty="0">
                <a:solidFill>
                  <a:schemeClr val="accent5">
                    <a:lumMod val="50000"/>
                  </a:schemeClr>
                </a:solidFill>
                <a:latin typeface="文鼎粗圓" panose="020F0809000000000000" pitchFamily="49" charset="-120"/>
                <a:ea typeface="文鼎粗圓" panose="020F0809000000000000" pitchFamily="49" charset="-120"/>
              </a:rPr>
              <a:t> 專業團隊</a:t>
            </a:r>
          </a:p>
        </p:txBody>
      </p:sp>
      <p:sp>
        <p:nvSpPr>
          <p:cNvPr id="3" name="文字版面配置區 2">
            <a:extLst>
              <a:ext uri="{FF2B5EF4-FFF2-40B4-BE49-F238E27FC236}">
                <a16:creationId xmlns:a16="http://schemas.microsoft.com/office/drawing/2014/main" id="{777C9D4C-67A6-40E8-A8E0-2E1C135BAD92}"/>
              </a:ext>
            </a:extLst>
          </p:cNvPr>
          <p:cNvSpPr>
            <a:spLocks noGrp="1"/>
          </p:cNvSpPr>
          <p:nvPr>
            <p:ph type="body" idx="1"/>
          </p:nvPr>
        </p:nvSpPr>
        <p:spPr/>
        <p:txBody>
          <a:bodyPr/>
          <a:lstStyle/>
          <a:p>
            <a:endParaRPr lang="zh-TW" altLang="en-US">
              <a:latin typeface="文鼎粗圓" panose="020F0809000000000000" pitchFamily="49" charset="-120"/>
              <a:ea typeface="文鼎粗圓" panose="020F0809000000000000" pitchFamily="49" charset="-120"/>
            </a:endParaRPr>
          </a:p>
        </p:txBody>
      </p:sp>
    </p:spTree>
    <p:extLst>
      <p:ext uri="{BB962C8B-B14F-4D97-AF65-F5344CB8AC3E}">
        <p14:creationId xmlns:p14="http://schemas.microsoft.com/office/powerpoint/2010/main" val="187635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E21948-D176-4D51-A61E-2143B0904D8C}"/>
              </a:ext>
            </a:extLst>
          </p:cNvPr>
          <p:cNvSpPr>
            <a:spLocks noGrp="1"/>
          </p:cNvSpPr>
          <p:nvPr>
            <p:ph type="title"/>
          </p:nvPr>
        </p:nvSpPr>
        <p:spPr>
          <a:xfrm>
            <a:off x="392558" y="476808"/>
            <a:ext cx="10515600" cy="1325563"/>
          </a:xfrm>
        </p:spPr>
        <p:txBody>
          <a:bodyPr>
            <a:normAutofit/>
          </a:bodyPr>
          <a:lstStyle/>
          <a:p>
            <a:r>
              <a:rPr lang="zh-TW" altLang="en-US" sz="3600" i="0" dirty="0">
                <a:solidFill>
                  <a:schemeClr val="accent1">
                    <a:lumMod val="50000"/>
                  </a:schemeClr>
                </a:solidFill>
                <a:latin typeface="文鼎粗圓" panose="020F0809000000000000" pitchFamily="49" charset="-120"/>
                <a:ea typeface="文鼎粗圓" panose="020F0809000000000000" pitchFamily="49" charset="-120"/>
              </a:rPr>
              <a:t>專業團隊─物理、職能、語言治療師</a:t>
            </a:r>
          </a:p>
        </p:txBody>
      </p:sp>
      <p:sp>
        <p:nvSpPr>
          <p:cNvPr id="3" name="內容版面配置區 2">
            <a:extLst>
              <a:ext uri="{FF2B5EF4-FFF2-40B4-BE49-F238E27FC236}">
                <a16:creationId xmlns:a16="http://schemas.microsoft.com/office/drawing/2014/main" id="{11A2C025-F9FF-477A-8243-96A90755E2E7}"/>
              </a:ext>
            </a:extLst>
          </p:cNvPr>
          <p:cNvSpPr>
            <a:spLocks noGrp="1"/>
          </p:cNvSpPr>
          <p:nvPr>
            <p:ph idx="1"/>
          </p:nvPr>
        </p:nvSpPr>
        <p:spPr>
          <a:xfrm>
            <a:off x="669797" y="1933879"/>
            <a:ext cx="10588557" cy="4690504"/>
          </a:xfrm>
        </p:spPr>
        <p:txBody>
          <a:bodyPr>
            <a:normAutofit fontScale="92500" lnSpcReduction="20000"/>
          </a:bodyPr>
          <a:lstStyle/>
          <a:p>
            <a:pPr>
              <a:lnSpc>
                <a:spcPct val="120000"/>
              </a:lnSpc>
              <a:spcAft>
                <a:spcPts val="1200"/>
              </a:spcAft>
            </a:pPr>
            <a:r>
              <a:rPr lang="zh-TW" altLang="en-US" sz="2400" dirty="0">
                <a:latin typeface="華康中圓體" panose="020F0509000000000000" pitchFamily="49" charset="-120"/>
                <a:ea typeface="華康中圓體" panose="020F0509000000000000" pitchFamily="49" charset="-120"/>
              </a:rPr>
              <a:t>對象：</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就讀本縣幼兒園，經鑑輔會鑑定安置之幼兒，經評估確有專業團隊需求者</a:t>
            </a:r>
            <a:endParaRPr lang="en-US" altLang="zh-TW" sz="2400" dirty="0">
              <a:latin typeface="華康中圓體" panose="020F0509000000000000" pitchFamily="49" charset="-120"/>
              <a:ea typeface="華康中圓體" panose="020F0509000000000000" pitchFamily="49" charset="-120"/>
            </a:endParaRPr>
          </a:p>
          <a:p>
            <a:pPr>
              <a:lnSpc>
                <a:spcPct val="120000"/>
              </a:lnSpc>
              <a:spcAft>
                <a:spcPts val="1200"/>
              </a:spcAft>
            </a:pPr>
            <a:r>
              <a:rPr lang="zh-TW" altLang="en-US" sz="2400" dirty="0">
                <a:latin typeface="華康中圓體" panose="020F0509000000000000" pitchFamily="49" charset="-120"/>
                <a:ea typeface="華康中圓體" panose="020F0509000000000000" pitchFamily="49" charset="-120"/>
              </a:rPr>
              <a:t>申請流程：</a:t>
            </a:r>
            <a:br>
              <a:rPr lang="en-US" altLang="zh-TW" sz="2400" dirty="0">
                <a:latin typeface="華康中圓體" panose="020F0509000000000000" pitchFamily="49" charset="-120"/>
                <a:ea typeface="華康中圓體" panose="020F0509000000000000" pitchFamily="49" charset="-120"/>
              </a:rPr>
            </a:br>
            <a:r>
              <a:rPr lang="zh-TW" altLang="en-US" sz="2400" b="1" dirty="0">
                <a:solidFill>
                  <a:srgbClr val="C00000"/>
                </a:solidFill>
                <a:latin typeface="華康中圓體" panose="020F0509000000000000" pitchFamily="49" charset="-120"/>
                <a:ea typeface="華康中圓體" panose="020F0509000000000000" pitchFamily="49" charset="-120"/>
              </a:rPr>
              <a:t>原服務舊案每年</a:t>
            </a:r>
            <a:r>
              <a:rPr lang="en-US" altLang="zh-TW" sz="2400" b="1" dirty="0">
                <a:solidFill>
                  <a:srgbClr val="C00000"/>
                </a:solidFill>
                <a:latin typeface="華康中圓體" panose="020F0509000000000000" pitchFamily="49" charset="-120"/>
                <a:ea typeface="華康中圓體" panose="020F0509000000000000" pitchFamily="49" charset="-120"/>
              </a:rPr>
              <a:t>1</a:t>
            </a:r>
            <a:r>
              <a:rPr lang="zh-TW" altLang="en-US" sz="2400" b="1" dirty="0">
                <a:solidFill>
                  <a:srgbClr val="C00000"/>
                </a:solidFill>
                <a:latin typeface="華康中圓體" panose="020F0509000000000000" pitchFamily="49" charset="-120"/>
                <a:ea typeface="華康中圓體" panose="020F0509000000000000" pitchFamily="49" charset="-120"/>
              </a:rPr>
              <a:t>、</a:t>
            </a:r>
            <a:r>
              <a:rPr lang="en-US" altLang="zh-TW" sz="2400" b="1" dirty="0">
                <a:solidFill>
                  <a:srgbClr val="C00000"/>
                </a:solidFill>
                <a:latin typeface="華康中圓體" panose="020F0509000000000000" pitchFamily="49" charset="-120"/>
                <a:ea typeface="華康中圓體" panose="020F0509000000000000" pitchFamily="49" charset="-120"/>
              </a:rPr>
              <a:t>8</a:t>
            </a:r>
            <a:r>
              <a:rPr lang="zh-TW" altLang="en-US" sz="2400" b="1" dirty="0">
                <a:solidFill>
                  <a:srgbClr val="C00000"/>
                </a:solidFill>
                <a:latin typeface="華康中圓體" panose="020F0509000000000000" pitchFamily="49" charset="-120"/>
                <a:ea typeface="華康中圓體" panose="020F0509000000000000" pitchFamily="49" charset="-120"/>
              </a:rPr>
              <a:t>月上網</a:t>
            </a:r>
            <a:r>
              <a:rPr lang="en-US" altLang="zh-TW" sz="2400" b="1" dirty="0">
                <a:solidFill>
                  <a:schemeClr val="accent2">
                    <a:lumMod val="75000"/>
                  </a:schemeClr>
                </a:solidFill>
                <a:latin typeface="華康中圓體" panose="020F0509000000000000" pitchFamily="49" charset="-120"/>
                <a:ea typeface="華康中圓體" panose="020F0509000000000000" pitchFamily="49" charset="-120"/>
              </a:rPr>
              <a:t>(</a:t>
            </a:r>
            <a:r>
              <a:rPr lang="zh-TW" altLang="en-US" sz="2400" b="1" dirty="0">
                <a:solidFill>
                  <a:schemeClr val="accent2">
                    <a:lumMod val="75000"/>
                  </a:schemeClr>
                </a:solidFill>
                <a:latin typeface="華康中圓體" panose="020F0509000000000000" pitchFamily="49" charset="-120"/>
                <a:ea typeface="華康中圓體" panose="020F0509000000000000" pitchFamily="49" charset="-120"/>
              </a:rPr>
              <a:t>特教通報網</a:t>
            </a:r>
            <a:r>
              <a:rPr lang="en-US" altLang="zh-TW" sz="2400" b="1" dirty="0">
                <a:solidFill>
                  <a:schemeClr val="accent2">
                    <a:lumMod val="75000"/>
                  </a:schemeClr>
                </a:solidFill>
                <a:latin typeface="華康中圓體" panose="020F0509000000000000" pitchFamily="49" charset="-120"/>
                <a:ea typeface="華康中圓體" panose="020F0509000000000000" pitchFamily="49" charset="-120"/>
              </a:rPr>
              <a:t>)</a:t>
            </a:r>
            <a:r>
              <a:rPr lang="zh-TW" altLang="en-US" sz="2400" b="1" dirty="0">
                <a:solidFill>
                  <a:srgbClr val="C00000"/>
                </a:solidFill>
                <a:latin typeface="華康中圓體" panose="020F0509000000000000" pitchFamily="49" charset="-120"/>
                <a:ea typeface="華康中圓體" panose="020F0509000000000000" pitchFamily="49" charset="-120"/>
              </a:rPr>
              <a:t>申請</a:t>
            </a:r>
            <a:r>
              <a:rPr lang="zh-TW" altLang="en-US" sz="2400" dirty="0">
                <a:latin typeface="華康中圓體" panose="020F0509000000000000" pitchFamily="49" charset="-120"/>
                <a:ea typeface="華康中圓體" panose="020F0509000000000000" pitchFamily="49" charset="-120"/>
              </a:rPr>
              <a:t>，經審核無誤後進行線上派案。</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新個案盡量也於</a:t>
            </a:r>
            <a:r>
              <a:rPr lang="en-US" altLang="zh-TW" sz="2400" dirty="0">
                <a:latin typeface="華康中圓體" panose="020F0509000000000000" pitchFamily="49" charset="-120"/>
                <a:ea typeface="華康中圓體" panose="020F0509000000000000" pitchFamily="49" charset="-120"/>
              </a:rPr>
              <a:t>1</a:t>
            </a:r>
            <a:r>
              <a:rPr lang="zh-TW" altLang="en-US" sz="2400" dirty="0">
                <a:latin typeface="華康中圓體" panose="020F0509000000000000" pitchFamily="49" charset="-120"/>
                <a:ea typeface="華康中圓體" panose="020F0509000000000000" pitchFamily="49" charset="-120"/>
              </a:rPr>
              <a:t>、</a:t>
            </a:r>
            <a:r>
              <a:rPr lang="en-US" altLang="zh-TW" sz="2400" dirty="0">
                <a:latin typeface="華康中圓體" panose="020F0509000000000000" pitchFamily="49" charset="-120"/>
                <a:ea typeface="華康中圓體" panose="020F0509000000000000" pitchFamily="49" charset="-120"/>
              </a:rPr>
              <a:t>8</a:t>
            </a:r>
            <a:r>
              <a:rPr lang="zh-TW" altLang="en-US" sz="2400" dirty="0">
                <a:latin typeface="華康中圓體" panose="020F0509000000000000" pitchFamily="49" charset="-120"/>
                <a:ea typeface="華康中圓體" panose="020F0509000000000000" pitchFamily="49" charset="-120"/>
              </a:rPr>
              <a:t>月申請，如果要其他時間申請，有急迫需求再打到中心。</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除線上申請外，需同時</a:t>
            </a:r>
            <a:r>
              <a:rPr lang="zh-TW" altLang="en-US" sz="2400" b="1" dirty="0">
                <a:solidFill>
                  <a:srgbClr val="C00000"/>
                </a:solidFill>
                <a:latin typeface="華康中圓體" panose="020F0509000000000000" pitchFamily="49" charset="-120"/>
                <a:ea typeface="華康中圓體" panose="020F0509000000000000" pitchFamily="49" charset="-120"/>
              </a:rPr>
              <a:t>向特教資源中心提出紙本申請</a:t>
            </a:r>
            <a:r>
              <a:rPr lang="zh-TW" altLang="en-US" sz="2400" dirty="0">
                <a:latin typeface="華康中圓體" panose="020F0509000000000000" pitchFamily="49" charset="-120"/>
                <a:ea typeface="華康中圓體" panose="020F0509000000000000" pitchFamily="49" charset="-120"/>
              </a:rPr>
              <a:t>特教專業團隊服務，</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經審核無誤進行線上派案。</a:t>
            </a:r>
            <a:endParaRPr lang="en-US" altLang="zh-TW" sz="2400" dirty="0">
              <a:latin typeface="華康中圓體" panose="020F0509000000000000" pitchFamily="49" charset="-120"/>
              <a:ea typeface="華康中圓體" panose="020F0509000000000000" pitchFamily="49" charset="-120"/>
            </a:endParaRPr>
          </a:p>
          <a:p>
            <a:pPr>
              <a:lnSpc>
                <a:spcPct val="120000"/>
              </a:lnSpc>
              <a:spcAft>
                <a:spcPts val="1200"/>
              </a:spcAft>
            </a:pPr>
            <a:r>
              <a:rPr lang="zh-TW" altLang="en-US" sz="2400" dirty="0">
                <a:latin typeface="華康中圓體" panose="020F0509000000000000" pitchFamily="49" charset="-120"/>
                <a:ea typeface="華康中圓體" panose="020F0509000000000000" pitchFamily="49" charset="-120"/>
              </a:rPr>
              <a:t>注意事項：</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個案之個別治療師到校期程</a:t>
            </a:r>
            <a:r>
              <a:rPr lang="zh-TW" altLang="en-US" sz="2400" b="1" dirty="0">
                <a:solidFill>
                  <a:srgbClr val="C00000"/>
                </a:solidFill>
                <a:latin typeface="華康中圓體" panose="020F0509000000000000" pitchFamily="49" charset="-120"/>
                <a:ea typeface="華康中圓體" panose="020F0509000000000000" pitchFamily="49" charset="-120"/>
              </a:rPr>
              <a:t>應通知導師、家長與「巡迴輔導教師」</a:t>
            </a:r>
            <a:r>
              <a:rPr lang="zh-TW" altLang="en-US" sz="2400" dirty="0">
                <a:latin typeface="華康中圓體" panose="020F0509000000000000" pitchFamily="49" charset="-120"/>
                <a:ea typeface="華康中圓體" panose="020F0509000000000000" pitchFamily="49" charset="-120"/>
              </a:rPr>
              <a:t>，</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並於每次服務結束後將治療師的建議提供給家長知悉。每次至特教通報網</a:t>
            </a:r>
            <a:br>
              <a:rPr lang="en-US" altLang="zh-TW" sz="2400" dirty="0">
                <a:latin typeface="華康中圓體" panose="020F0509000000000000" pitchFamily="49" charset="-120"/>
                <a:ea typeface="華康中圓體" panose="020F0509000000000000" pitchFamily="49" charset="-120"/>
              </a:rPr>
            </a:br>
            <a:r>
              <a:rPr lang="zh-TW" altLang="en-US" sz="2400" dirty="0">
                <a:latin typeface="華康中圓體" panose="020F0509000000000000" pitchFamily="49" charset="-120"/>
                <a:ea typeface="華康中圓體" panose="020F0509000000000000" pitchFamily="49" charset="-120"/>
              </a:rPr>
              <a:t>填寫到校回報，每學期末填寫「行政績效評估」。</a:t>
            </a:r>
          </a:p>
          <a:p>
            <a:endParaRPr lang="zh-TW" altLang="en-US" sz="2400" dirty="0">
              <a:latin typeface="華康中圓體" panose="020F0509000000000000" pitchFamily="49" charset="-120"/>
              <a:ea typeface="華康中圓體" panose="020F0509000000000000" pitchFamily="49" charset="-120"/>
            </a:endParaRPr>
          </a:p>
          <a:p>
            <a:endParaRPr lang="zh-TW" altLang="en-US" sz="2400" dirty="0">
              <a:latin typeface="華康中圓體" panose="020F0509000000000000" pitchFamily="49" charset="-120"/>
              <a:ea typeface="華康中圓體" panose="020F0509000000000000" pitchFamily="49" charset="-120"/>
            </a:endParaRPr>
          </a:p>
        </p:txBody>
      </p:sp>
      <p:sp>
        <p:nvSpPr>
          <p:cNvPr id="4" name="文字方塊 3">
            <a:extLst>
              <a:ext uri="{FF2B5EF4-FFF2-40B4-BE49-F238E27FC236}">
                <a16:creationId xmlns:a16="http://schemas.microsoft.com/office/drawing/2014/main" id="{C49ACD20-E8FB-FB29-A00E-E2E756D4E4C3}"/>
              </a:ext>
            </a:extLst>
          </p:cNvPr>
          <p:cNvSpPr txBox="1"/>
          <p:nvPr/>
        </p:nvSpPr>
        <p:spPr>
          <a:xfrm>
            <a:off x="8046450" y="476808"/>
            <a:ext cx="3597560" cy="874598"/>
          </a:xfrm>
          <a:prstGeom prst="rect">
            <a:avLst/>
          </a:prstGeom>
          <a:solidFill>
            <a:schemeClr val="accent4">
              <a:lumMod val="20000"/>
              <a:lumOff val="80000"/>
            </a:schemeClr>
          </a:solidFill>
        </p:spPr>
        <p:txBody>
          <a:bodyPr wrap="square" rtlCol="0">
            <a:spAutoFit/>
          </a:bodyPr>
          <a:lstStyle/>
          <a:p>
            <a:pPr>
              <a:lnSpc>
                <a:spcPct val="150000"/>
              </a:lnSpc>
            </a:pPr>
            <a:r>
              <a:rPr lang="zh-TW" altLang="en-US" dirty="0">
                <a:latin typeface="華康中圓體" panose="020F0509000000000000" pitchFamily="49" charset="-120"/>
                <a:ea typeface="華康中圓體" panose="020F0509000000000000" pitchFamily="49" charset="-120"/>
              </a:rPr>
              <a:t>舊案：線上</a:t>
            </a:r>
            <a:r>
              <a:rPr lang="en-US"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通報網</a:t>
            </a:r>
            <a:r>
              <a:rPr lang="en-US" altLang="zh-TW" dirty="0">
                <a:latin typeface="華康中圓體" panose="020F0509000000000000" pitchFamily="49" charset="-120"/>
                <a:ea typeface="華康中圓體" panose="020F0509000000000000" pitchFamily="49" charset="-120"/>
              </a:rPr>
              <a:t>)</a:t>
            </a:r>
          </a:p>
          <a:p>
            <a:pPr>
              <a:lnSpc>
                <a:spcPct val="150000"/>
              </a:lnSpc>
            </a:pPr>
            <a:r>
              <a:rPr lang="zh-TW" altLang="en-US" dirty="0">
                <a:latin typeface="華康中圓體" panose="020F0509000000000000" pitchFamily="49" charset="-120"/>
                <a:ea typeface="華康中圓體" panose="020F0509000000000000" pitchFamily="49" charset="-120"/>
              </a:rPr>
              <a:t>新案：紙本</a:t>
            </a:r>
            <a:r>
              <a:rPr lang="en-US"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中心</a:t>
            </a:r>
            <a:r>
              <a:rPr lang="en-US"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線上</a:t>
            </a:r>
            <a:r>
              <a:rPr lang="en-US" altLang="zh-TW" dirty="0">
                <a:latin typeface="華康中圓體" panose="020F0509000000000000" pitchFamily="49" charset="-120"/>
                <a:ea typeface="華康中圓體" panose="020F0509000000000000" pitchFamily="49" charset="-120"/>
              </a:rPr>
              <a:t>(</a:t>
            </a:r>
            <a:r>
              <a:rPr lang="zh-TW" altLang="en-US" dirty="0">
                <a:latin typeface="華康中圓體" panose="020F0509000000000000" pitchFamily="49" charset="-120"/>
                <a:ea typeface="華康中圓體" panose="020F0509000000000000" pitchFamily="49" charset="-120"/>
              </a:rPr>
              <a:t>通報網</a:t>
            </a:r>
            <a:r>
              <a:rPr lang="en-US" altLang="zh-TW" dirty="0">
                <a:latin typeface="華康中圓體" panose="020F0509000000000000" pitchFamily="49" charset="-120"/>
                <a:ea typeface="華康中圓體" panose="020F0509000000000000" pitchFamily="49" charset="-120"/>
              </a:rPr>
              <a:t>)</a:t>
            </a:r>
            <a:endParaRPr lang="zh-TW" altLang="en-US" dirty="0">
              <a:latin typeface="華康中圓體" panose="020F0509000000000000" pitchFamily="49" charset="-120"/>
              <a:ea typeface="華康中圓體" panose="020F0509000000000000" pitchFamily="49" charset="-120"/>
            </a:endParaRPr>
          </a:p>
        </p:txBody>
      </p:sp>
    </p:spTree>
    <p:extLst>
      <p:ext uri="{BB962C8B-B14F-4D97-AF65-F5344CB8AC3E}">
        <p14:creationId xmlns:p14="http://schemas.microsoft.com/office/powerpoint/2010/main" val="142119614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1134</TotalTime>
  <Words>1587</Words>
  <Application>Microsoft Office PowerPoint</Application>
  <PresentationFormat>寬螢幕</PresentationFormat>
  <Paragraphs>87</Paragraphs>
  <Slides>26</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26</vt:i4>
      </vt:variant>
    </vt:vector>
  </HeadingPairs>
  <TitlesOfParts>
    <vt:vector size="34" baseType="lpstr">
      <vt:lpstr>Microsoft JhengHei Light</vt:lpstr>
      <vt:lpstr>文鼎粗圓</vt:lpstr>
      <vt:lpstr>文鼎細圓</vt:lpstr>
      <vt:lpstr>華康中圓體</vt:lpstr>
      <vt:lpstr>Arial</vt:lpstr>
      <vt:lpstr>Calibri</vt:lpstr>
      <vt:lpstr>Calibri Light</vt:lpstr>
      <vt:lpstr>Office 佈景主題</vt:lpstr>
      <vt:lpstr>支援服務</vt:lpstr>
      <vt:lpstr>目錄</vt:lpstr>
      <vt:lpstr>1 巡迴輔導</vt:lpstr>
      <vt:lpstr>巡迴輔導─巡迴輔導教師提供直接及間接服務</vt:lpstr>
      <vt:lpstr>2 特教學生助理人員</vt:lpstr>
      <vt:lpstr>特教學生助理人員─ 補助經費聘用特教學生助理人員</vt:lpstr>
      <vt:lpstr>PowerPoint 簡報</vt:lpstr>
      <vt:lpstr>3 專業團隊</vt:lpstr>
      <vt:lpstr>專業團隊─物理、職能、語言治療師</vt:lpstr>
      <vt:lpstr>專業團隊服務申請說明與注意事項</vt:lpstr>
      <vt:lpstr>PowerPoint 簡報</vt:lpstr>
      <vt:lpstr>PowerPoint 簡報</vt:lpstr>
      <vt:lpstr>PowerPoint 簡報</vt:lpstr>
      <vt:lpstr>4 教育輔助器材</vt:lpstr>
      <vt:lpstr>教育輔助器材─輔具</vt:lpstr>
      <vt:lpstr>PowerPoint 簡報</vt:lpstr>
      <vt:lpstr>5 交通補助</vt:lpstr>
      <vt:lpstr>交通補助</vt:lpstr>
      <vt:lpstr>PowerPoint 簡報</vt:lpstr>
      <vt:lpstr>6 身心障礙幼兒之 「獎勵招收單位」及「教育補助」</vt:lpstr>
      <vt:lpstr>身心障礙幼兒之「獎勵招收單位」及「教育補助」</vt:lpstr>
      <vt:lpstr>7 私立幼兒園 「教保服務人員在職進修身心障礙專業知能」及 「進用合格學前身心障礙特殊教育教師」</vt:lpstr>
      <vt:lpstr>私立幼兒園「教保服務人員在職進修身心障礙專業知能」及「進用合格學前身心障礙特殊教育教師」</vt:lpstr>
      <vt:lpstr>8 身心障礙學生就讀普通班   減少班級人數</vt:lpstr>
      <vt:lpstr>普通班減少班級人數</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支援服務</dc:title>
  <dc:creator>Chiehyi Huang</dc:creator>
  <cp:lastModifiedBy>Chiehyi Huang</cp:lastModifiedBy>
  <cp:revision>8</cp:revision>
  <dcterms:created xsi:type="dcterms:W3CDTF">2021-07-29T16:26:28Z</dcterms:created>
  <dcterms:modified xsi:type="dcterms:W3CDTF">2022-08-01T09:57:38Z</dcterms:modified>
</cp:coreProperties>
</file>